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47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33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37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75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19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66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4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16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42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02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04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3945B-0902-4D35-975E-CB8F8CB83026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713B0-40D9-43E6-AB8B-215C92E67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93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Yaşlılarda Yaşam Kalitesi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068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DSÖ, yaşam kalitesini </a:t>
            </a:r>
            <a:r>
              <a:rPr lang="tr-TR" dirty="0" smtClean="0">
                <a:solidFill>
                  <a:srgbClr val="FF33CC"/>
                </a:solidFill>
              </a:rPr>
              <a:t>«bireylerin hedefleri, beklentileri, standartları, ilgileri ile bağlantılı olarak, yaşadığı kültür ve değer yargılarının bütünü içinde yaşamdaki durumları ile ilgili kişisel algıları.» </a:t>
            </a:r>
            <a:r>
              <a:rPr lang="tr-TR" dirty="0" smtClean="0"/>
              <a:t>olarak tanımlamıştır. (2015)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23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Maslow’un</a:t>
            </a:r>
            <a:r>
              <a:rPr lang="tr-TR" sz="3200" b="1" dirty="0" smtClean="0">
                <a:solidFill>
                  <a:srgbClr val="FF0000"/>
                </a:solidFill>
              </a:rPr>
              <a:t> İhtiyaçlar Hiyerarşisi</a:t>
            </a:r>
            <a:endParaRPr lang="tr-TR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13690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15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</a:rPr>
              <a:t>Yaşam kalitesinin göstergeleri</a:t>
            </a:r>
            <a:endParaRPr lang="tr-TR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tr-TR" b="1" dirty="0" smtClean="0"/>
              <a:t>Cinsiyet: </a:t>
            </a:r>
            <a:r>
              <a:rPr lang="tr-TR" dirty="0" smtClean="0"/>
              <a:t>(Kadın, toplumsal roller, eğitim ve istihdam alanındaki eşitsizlikler)</a:t>
            </a:r>
          </a:p>
          <a:p>
            <a:pPr marL="514350" indent="-514350" algn="just">
              <a:buAutoNum type="arabicPeriod"/>
            </a:pPr>
            <a:r>
              <a:rPr lang="tr-TR" b="1" dirty="0" smtClean="0"/>
              <a:t>Yaş: </a:t>
            </a:r>
            <a:r>
              <a:rPr lang="tr-TR" dirty="0" smtClean="0"/>
              <a:t>(yaşlılık döneminde   )</a:t>
            </a:r>
          </a:p>
          <a:p>
            <a:pPr marL="514350" indent="-514350" algn="just">
              <a:buAutoNum type="arabicPeriod"/>
            </a:pPr>
            <a:r>
              <a:rPr lang="tr-TR" b="1" dirty="0" smtClean="0"/>
              <a:t>Medeni durum: </a:t>
            </a:r>
            <a:r>
              <a:rPr lang="tr-TR" dirty="0" smtClean="0"/>
              <a:t>(boşanmış, dul kadınlar daha fazla dışlanıyor ve yoksulluk riskiyle karşılaşıyor, evli olmak sosyal destek sağlıyor.)</a:t>
            </a:r>
          </a:p>
          <a:p>
            <a:pPr marL="514350" indent="-514350" algn="just">
              <a:buAutoNum type="arabicPeriod"/>
            </a:pPr>
            <a:r>
              <a:rPr lang="tr-TR" b="1" dirty="0" smtClean="0"/>
              <a:t>Eğitim</a:t>
            </a:r>
          </a:p>
          <a:p>
            <a:pPr marL="514350" indent="-514350" algn="just">
              <a:buAutoNum type="arabicPeriod"/>
            </a:pPr>
            <a:r>
              <a:rPr lang="tr-TR" b="1" dirty="0" smtClean="0"/>
              <a:t>Gelir </a:t>
            </a:r>
            <a:r>
              <a:rPr lang="tr-TR" dirty="0" smtClean="0"/>
              <a:t>(tek başına yeterli bir gösterge değil)</a:t>
            </a:r>
            <a:endParaRPr lang="tr-TR" b="1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148064" y="2751195"/>
            <a:ext cx="0" cy="3616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76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Yüksek eğitim ve gelir</a:t>
            </a:r>
          </a:p>
          <a:p>
            <a:pPr algn="just"/>
            <a:r>
              <a:rPr lang="tr-TR" dirty="0" smtClean="0"/>
              <a:t>Düşük eğitim ve gelir</a:t>
            </a:r>
          </a:p>
          <a:p>
            <a:pPr lvl="1" algn="just"/>
            <a:r>
              <a:rPr lang="tr-TR" dirty="0" smtClean="0"/>
              <a:t>İşsizlik, kötü çalışma koşulları, düşük ücret, ekonomik yoksunluk, sosyal olanaklardan yararlanamama, sürekli maddi, sosyal ve psikoloji kaygı ve yetersiz beslenme yaşam kalitesini olumsuz etkiler.</a:t>
            </a:r>
          </a:p>
          <a:p>
            <a:pPr algn="just"/>
            <a:r>
              <a:rPr lang="tr-TR" dirty="0" smtClean="0"/>
              <a:t>Yaşlılık döneminde eğitimin bilişsel bozuklukları önlediğini, yaşam kalitesini arttırdığını gösteren bulgular var.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9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6. Sağlık: </a:t>
            </a:r>
            <a:r>
              <a:rPr lang="tr-TR" dirty="0" smtClean="0"/>
              <a:t>Sadece hastalık ölçütleri değil, aynı zamanda </a:t>
            </a:r>
          </a:p>
          <a:p>
            <a:pPr lvl="1" algn="just"/>
            <a:r>
              <a:rPr lang="tr-TR" dirty="0" smtClean="0"/>
              <a:t>ağrı, </a:t>
            </a:r>
          </a:p>
          <a:p>
            <a:pPr lvl="1" algn="just"/>
            <a:r>
              <a:rPr lang="tr-TR" dirty="0" smtClean="0"/>
              <a:t>endişe, </a:t>
            </a:r>
          </a:p>
          <a:p>
            <a:pPr lvl="1" algn="just"/>
            <a:r>
              <a:rPr lang="tr-TR" dirty="0" smtClean="0"/>
              <a:t>hareket kısıtlılığı, </a:t>
            </a:r>
          </a:p>
          <a:p>
            <a:pPr lvl="1" algn="just"/>
            <a:r>
              <a:rPr lang="tr-TR" dirty="0" smtClean="0"/>
              <a:t>işlevsel bozukluklar, </a:t>
            </a:r>
          </a:p>
          <a:p>
            <a:pPr lvl="1" algn="just"/>
            <a:r>
              <a:rPr lang="tr-TR" dirty="0" smtClean="0"/>
              <a:t>kişisel ihtiyaçlarını yerine getirememe ve </a:t>
            </a:r>
          </a:p>
          <a:p>
            <a:pPr lvl="1" algn="just"/>
            <a:r>
              <a:rPr lang="tr-TR" dirty="0" smtClean="0"/>
              <a:t>bilişsel yetilerde azalma </a:t>
            </a:r>
          </a:p>
          <a:p>
            <a:pPr marL="457200" lvl="1" indent="0" algn="just">
              <a:buNone/>
            </a:pPr>
            <a:r>
              <a:rPr lang="tr-TR" dirty="0" smtClean="0"/>
              <a:t>gibi </a:t>
            </a:r>
            <a:r>
              <a:rPr lang="tr-TR" dirty="0" err="1" smtClean="0"/>
              <a:t>psikososyal</a:t>
            </a:r>
            <a:r>
              <a:rPr lang="tr-TR" dirty="0" smtClean="0"/>
              <a:t> etmenler de sağlıkla ilişkili yaşam kalitesinin temel göstergeleridir.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56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7. Sosyal Destek: </a:t>
            </a:r>
            <a:r>
              <a:rPr lang="tr-TR" dirty="0" smtClean="0"/>
              <a:t>Aile, arkadaşlık ve grup üyeliği gibi sosyal gereksinimlerin karşılanması anlamına gelen ait olma ve sevgi gereksiniminin karşılanabilmesi toplumsal yaşama aktif katılımı gerektirmektedir.</a:t>
            </a:r>
          </a:p>
          <a:p>
            <a:pPr algn="just"/>
            <a:r>
              <a:rPr lang="tr-TR" dirty="0" smtClean="0"/>
              <a:t>Bu ihtiyacı karşılayamayan bireyler kendilerini toplumdan dışlanmış ve yalnız hissederler. Bu da yaşam kalitesini olumsuz etkiler.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45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 smtClean="0"/>
              <a:t>Sosyal destek</a:t>
            </a:r>
            <a:r>
              <a:rPr lang="tr-TR" dirty="0" smtClean="0"/>
              <a:t>, yaşlı bireyin kendini önemsenmiş, değerli ve iletişim kurduğu ortamın bir parçası olarak hissetmesini sağlayarak, hem zihinsel hem de fiziksel sağlık açısından koruyucu bir etkiye sahiptir.</a:t>
            </a:r>
          </a:p>
          <a:p>
            <a:pPr algn="just"/>
            <a:r>
              <a:rPr lang="tr-TR" dirty="0" smtClean="0"/>
              <a:t>Yaşam kalitesinin önemli bir göstergesidir.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6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8. Yaşanılan konut ve özellikleri: </a:t>
            </a:r>
            <a:r>
              <a:rPr lang="tr-TR" dirty="0" smtClean="0"/>
              <a:t>Güvenli ve konforlu bir konut bireyin temel ihtiyaçlarından birisidir ve yaşam kalitesi açısından önemli bir göstergedir.</a:t>
            </a:r>
          </a:p>
          <a:p>
            <a:pPr algn="just"/>
            <a:r>
              <a:rPr lang="tr-TR" dirty="0" smtClean="0"/>
              <a:t>Kaza riski!!!</a:t>
            </a:r>
          </a:p>
          <a:p>
            <a:pPr marL="0" indent="0" algn="just">
              <a:buNone/>
            </a:pPr>
            <a:r>
              <a:rPr lang="tr-TR" b="1" dirty="0" smtClean="0"/>
              <a:t>9. İş yaşamı ve boş zaman faaliyetleri*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6490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Can, F. (2018), </a:t>
            </a:r>
            <a:r>
              <a:rPr lang="tr-TR" i="1" dirty="0">
                <a:solidFill>
                  <a:prstClr val="black"/>
                </a:solidFill>
              </a:rPr>
              <a:t>«Yaşlılarda Yaşam Kalitesi»</a:t>
            </a:r>
            <a:r>
              <a:rPr lang="tr-TR" dirty="0">
                <a:solidFill>
                  <a:prstClr val="black"/>
                </a:solidFill>
              </a:rPr>
              <a:t>, 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106-121, Hedef CS Basın Yayın, Ankara.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973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Yaşlıların yaşamlarının niceliğine ek olarak yaşanan yılların niteliği de önemlidir.</a:t>
            </a:r>
          </a:p>
          <a:p>
            <a:pPr algn="just"/>
            <a:r>
              <a:rPr lang="tr-TR" dirty="0" smtClean="0"/>
              <a:t>Niteliğin en üst düzeyde olmasını hedefleyen «yaşam kalitesi» kavramı toplumların ulaşmayı hedeflediği evrensel bir tanım haline gelmiştir.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322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Yaşlıların karşılaştıkları fiziksel, psikolojik ve sosyal zorluklarla </a:t>
            </a:r>
            <a:r>
              <a:rPr lang="tr-TR" u="sng" dirty="0" smtClean="0"/>
              <a:t>başarılı bir şekilde baş etmeleri,</a:t>
            </a:r>
            <a:r>
              <a:rPr lang="tr-TR" dirty="0" smtClean="0"/>
              <a:t> dolayısıyla yaşam kalitesinin korunması, </a:t>
            </a:r>
            <a:r>
              <a:rPr lang="tr-TR" dirty="0" err="1" smtClean="0"/>
              <a:t>geriatrik</a:t>
            </a:r>
            <a:r>
              <a:rPr lang="tr-TR" dirty="0" smtClean="0"/>
              <a:t> popülasyonda temel hedef haline gelmiştir.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728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İyi bir hayat nedir? Nasıl yaşanır?</a:t>
            </a:r>
          </a:p>
          <a:p>
            <a:pPr lvl="1" algn="just"/>
            <a:r>
              <a:rPr lang="tr-TR" dirty="0" smtClean="0"/>
              <a:t>Mutluluk (Aristoteles)</a:t>
            </a:r>
          </a:p>
          <a:p>
            <a:pPr algn="just"/>
            <a:r>
              <a:rPr lang="tr-TR" dirty="0" smtClean="0"/>
              <a:t>İyi ve mutlu bir yaşamın gerçekleşebilmesi için bireyin tüm potansiyelini etkin bir biçimde kullanması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8626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«Yaşam kalitesi» sosyal bilimlerden sağlık bilimlerine kadar hemen hemen her bilimsel disipline konu olmaktadır.</a:t>
            </a:r>
          </a:p>
          <a:p>
            <a:pPr algn="just"/>
            <a:r>
              <a:rPr lang="tr-TR" dirty="0" smtClean="0"/>
              <a:t>Yaşam kalitesini tanımlamaya yönelik nesnel (objektif) veya öznel (</a:t>
            </a:r>
            <a:r>
              <a:rPr lang="tr-TR" dirty="0" err="1" smtClean="0"/>
              <a:t>subjektif</a:t>
            </a:r>
            <a:r>
              <a:rPr lang="tr-TR" dirty="0" smtClean="0"/>
              <a:t>) bakış açısı olmak üzere 2 temel yaklaşım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6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Nesnel bakış açısı (yaşam koşulları)</a:t>
            </a:r>
          </a:p>
          <a:p>
            <a:pPr lvl="1" algn="just"/>
            <a:r>
              <a:rPr lang="tr-TR" dirty="0" smtClean="0"/>
              <a:t>İşgücü piyasası </a:t>
            </a:r>
          </a:p>
          <a:p>
            <a:pPr lvl="1" algn="just"/>
            <a:r>
              <a:rPr lang="tr-TR" dirty="0" smtClean="0"/>
              <a:t>Eğitim</a:t>
            </a:r>
          </a:p>
          <a:p>
            <a:pPr lvl="1" algn="just"/>
            <a:r>
              <a:rPr lang="tr-TR" dirty="0" smtClean="0"/>
              <a:t>Sağlık</a:t>
            </a:r>
          </a:p>
          <a:p>
            <a:pPr lvl="1" algn="just"/>
            <a:r>
              <a:rPr lang="tr-TR" dirty="0" smtClean="0"/>
              <a:t>Konut</a:t>
            </a:r>
          </a:p>
          <a:p>
            <a:pPr lvl="1" algn="just"/>
            <a:r>
              <a:rPr lang="tr-TR" dirty="0" smtClean="0"/>
              <a:t>Ulaşım</a:t>
            </a:r>
          </a:p>
          <a:p>
            <a:pPr lvl="1" algn="just"/>
            <a:r>
              <a:rPr lang="tr-TR" dirty="0" smtClean="0"/>
              <a:t>Aile yaşamı</a:t>
            </a:r>
          </a:p>
          <a:p>
            <a:pPr lvl="1" algn="just"/>
            <a:r>
              <a:rPr lang="tr-TR" dirty="0" smtClean="0"/>
              <a:t>Güvenlik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88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Öznel bakış açısı</a:t>
            </a:r>
          </a:p>
          <a:p>
            <a:pPr lvl="1" algn="just"/>
            <a:r>
              <a:rPr lang="tr-TR" dirty="0" smtClean="0"/>
              <a:t>Mevcut yaşam koşullarından algılanan memnuniyet derecesi</a:t>
            </a:r>
          </a:p>
          <a:p>
            <a:pPr lvl="1" algn="just"/>
            <a:r>
              <a:rPr lang="tr-TR" dirty="0" smtClean="0"/>
              <a:t>Özellikle bireylerin ruhsal sağlığı, mutluluğu ve yaşamdan alınan doyum anlamına gelen öznel iyilik halini (</a:t>
            </a:r>
            <a:r>
              <a:rPr lang="tr-TR" dirty="0" err="1" smtClean="0"/>
              <a:t>well-being</a:t>
            </a:r>
            <a:r>
              <a:rPr lang="tr-TR" dirty="0" smtClean="0"/>
              <a:t>) ifade etmektedir.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805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Sizce hangisini ölçmek daha zor?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64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Yaşam kalitesi hem </a:t>
            </a:r>
            <a:r>
              <a:rPr lang="tr-TR" b="1" dirty="0" smtClean="0"/>
              <a:t>nesnel</a:t>
            </a:r>
            <a:r>
              <a:rPr lang="tr-TR" dirty="0" smtClean="0"/>
              <a:t> (yaşam koşulları) hem de </a:t>
            </a:r>
            <a:r>
              <a:rPr lang="tr-TR" b="1" dirty="0" smtClean="0"/>
              <a:t>öznel</a:t>
            </a:r>
            <a:r>
              <a:rPr lang="tr-TR" dirty="0" smtClean="0"/>
              <a:t> (algılanan yaşam kalitesi) boyutları olan </a:t>
            </a:r>
            <a:r>
              <a:rPr lang="tr-TR" u="sng" dirty="0" smtClean="0"/>
              <a:t>birey ve çevre arasındaki ilişkilerin </a:t>
            </a:r>
            <a:r>
              <a:rPr lang="tr-TR" dirty="0" smtClean="0"/>
              <a:t>kalitesidir.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469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555</Words>
  <Application>Microsoft Office PowerPoint</Application>
  <PresentationFormat>Ekran Gösterisi (4:3)</PresentationFormat>
  <Paragraphs>53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SOSYAL REHABİLİTASYON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SORU</vt:lpstr>
      <vt:lpstr>PowerPoint Sunusu</vt:lpstr>
      <vt:lpstr>PowerPoint Sunusu</vt:lpstr>
      <vt:lpstr>Maslow’un İhtiyaçlar Hiyerarşisi</vt:lpstr>
      <vt:lpstr>Yaşam kalitesinin göstergeleri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REHABİLİTASYON</dc:title>
  <dc:creator>Toshıba</dc:creator>
  <cp:lastModifiedBy>Toshıba</cp:lastModifiedBy>
  <cp:revision>24</cp:revision>
  <dcterms:created xsi:type="dcterms:W3CDTF">2020-02-12T06:07:39Z</dcterms:created>
  <dcterms:modified xsi:type="dcterms:W3CDTF">2020-03-31T08:13:11Z</dcterms:modified>
</cp:coreProperties>
</file>