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98" r:id="rId3"/>
    <p:sldId id="301" r:id="rId4"/>
    <p:sldId id="299" r:id="rId5"/>
    <p:sldId id="300" r:id="rId6"/>
    <p:sldId id="302" r:id="rId7"/>
    <p:sldId id="303" r:id="rId8"/>
    <p:sldId id="289" r:id="rId9"/>
    <p:sldId id="28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26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913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8888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059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6890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643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984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03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9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46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108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17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75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719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859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08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07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bianet.org/system/uploads/1/files/attachments/000/001/518/original/gazetecelik.pdf?1447151242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ianet.org/system/uploads/1/files/attachments/000/001/518/original/gazetecelik.pdf?144715124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ve 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3.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11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27300" y="1206500"/>
            <a:ext cx="84201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Kaynak:  </a:t>
            </a:r>
          </a:p>
          <a:p>
            <a:r>
              <a:rPr lang="tr-TR" dirty="0" smtClean="0"/>
              <a:t>Tuğrul Eryılmaz: </a:t>
            </a:r>
            <a:r>
              <a:rPr lang="tr-TR" u="sng" dirty="0" smtClean="0"/>
              <a:t>Haberciliğe Kısa Bir Giriş </a:t>
            </a:r>
          </a:p>
          <a:p>
            <a:r>
              <a:rPr lang="tr-TR" u="sng" dirty="0" smtClean="0"/>
              <a:t>İçinde:</a:t>
            </a:r>
          </a:p>
          <a:p>
            <a:r>
              <a:rPr lang="tr-TR" b="1" dirty="0" smtClean="0"/>
              <a:t>Gazetecilik ve Habercilik</a:t>
            </a:r>
            <a:r>
              <a:rPr lang="tr-TR" dirty="0" smtClean="0"/>
              <a:t> (Der: Sevda </a:t>
            </a:r>
            <a:r>
              <a:rPr lang="tr-TR" dirty="0" err="1" smtClean="0"/>
              <a:t>Alankuş</a:t>
            </a:r>
            <a:r>
              <a:rPr lang="tr-TR" dirty="0" smtClean="0"/>
              <a:t>) </a:t>
            </a:r>
          </a:p>
          <a:p>
            <a:r>
              <a:rPr lang="tr-TR" dirty="0" smtClean="0"/>
              <a:t>IPS İletişim Vakfı Yayınları</a:t>
            </a:r>
          </a:p>
          <a:p>
            <a:r>
              <a:rPr lang="tr-TR" dirty="0">
                <a:hlinkClick r:id="rId2"/>
              </a:rPr>
              <a:t>http://bianet.org/system/uploads/1/files/attachments/000/001/518/original/gazetecelik.pdf?1447151242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413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Haber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Haberle ilgili en popüler tanım, «insanın köpeği ısırması» tanımıdır. «yeni olan» (</a:t>
            </a:r>
            <a:r>
              <a:rPr lang="tr-TR" sz="2000" dirty="0" err="1" smtClean="0"/>
              <a:t>new</a:t>
            </a:r>
            <a:r>
              <a:rPr lang="tr-TR" sz="2000" dirty="0" smtClean="0"/>
              <a:t>-s) veya insanların ilgisini çeken her şey gibi tanımlar da bulunmaktadır. </a:t>
            </a:r>
          </a:p>
          <a:p>
            <a:pPr>
              <a:lnSpc>
                <a:spcPct val="150000"/>
              </a:lnSpc>
            </a:pPr>
            <a:r>
              <a:rPr lang="tr-TR" sz="2000" dirty="0"/>
              <a:t> </a:t>
            </a:r>
            <a:r>
              <a:rPr lang="tr-TR" sz="2000" dirty="0" smtClean="0"/>
              <a:t>Haber, sadece olan bir olayın değil o olayla ilgili bilgilerin de aktarılmasıdır.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72023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332410"/>
            <a:ext cx="8911687" cy="57258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Tazelik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734490"/>
            <a:ext cx="8915400" cy="317673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Haberde yenilik haber değerini veren unsurlardan biridir.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Dün </a:t>
            </a:r>
            <a:r>
              <a:rPr lang="tr-TR" sz="2000" dirty="0" smtClean="0"/>
              <a:t>olan şey bir hafta önce olandan, bir hafta önce olan bir ay önce olandan daha çok haber değeri taşır.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Radyo ve </a:t>
            </a:r>
            <a:r>
              <a:rPr lang="tr-TR" sz="2000" dirty="0" err="1" smtClean="0"/>
              <a:t>Tv</a:t>
            </a:r>
            <a:r>
              <a:rPr lang="tr-TR" sz="2000" dirty="0" smtClean="0"/>
              <a:t> yayıncılığında ise dakikalar önem kazanmaktadır.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Yeni olan şey, aniden olan şey haber değeri taşır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Yeni olmasa da hala gündemde olan konu da haber değeri taşır.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81260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166948"/>
            <a:ext cx="8911687" cy="738051"/>
          </a:xfrm>
        </p:spPr>
        <p:txBody>
          <a:bodyPr/>
          <a:lstStyle/>
          <a:p>
            <a:r>
              <a:rPr lang="tr-TR" dirty="0" smtClean="0"/>
              <a:t>Yakınlık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/>
              <a:t>Mekansal</a:t>
            </a:r>
            <a:r>
              <a:rPr lang="tr-TR" sz="2000" dirty="0" smtClean="0"/>
              <a:t> olarak yakınlık da önemlidir.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Latin Amerika’daki bir ülkeden çok komşu Yunanistan’daki bir olayın haber olması daha muhtemeldir.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Bununla birlikte bazı ortak noktalar da coğrafi olarak yakın olmasa da haber olması için neden olabilir.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Örneğin Arjantin’deki Türkler ile ilgili bir haber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2957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01486"/>
            <a:ext cx="8911687" cy="903514"/>
          </a:xfrm>
        </p:spPr>
        <p:txBody>
          <a:bodyPr/>
          <a:lstStyle/>
          <a:p>
            <a:r>
              <a:rPr lang="tr-TR" dirty="0" smtClean="0"/>
              <a:t>Etki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İnsanların yaşamını etkileyen konular haberdir. </a:t>
            </a: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Ne kadar çok insanı etkiliyorsa haber değeri de o derece artmaktadır.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Tek bir evi etkileyen yangın ölüm yoksa haber olmayabilir ama 30 binayı etkileyen bir yangın haber olacaktır.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Buna ilişkin örnekler üzerinden tartışılır. 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435613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332410"/>
            <a:ext cx="8911687" cy="57258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Güncellik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734490"/>
            <a:ext cx="8915400" cy="31767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 Daha önceden olmuş bir olayın sonuçları, onunla ilgili gelişmeler de haber değeri taşımaktadır.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Olay daha önce bile olsa etkileri sürüyorsa, o konunun etkileri ya da o konudaki gelişmeler devam ediyorsa haber güncelliğini korumaktadır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428059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332410"/>
            <a:ext cx="8911687" cy="57258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Önem ve </a:t>
            </a:r>
            <a:r>
              <a:rPr lang="tr-TR" smtClean="0"/>
              <a:t>ilgi çekicilik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12274" y="2490652"/>
            <a:ext cx="7576457" cy="33440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 Çatışma unsuru her zaman ilgi çekicidir.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Ünlü ve </a:t>
            </a:r>
            <a:r>
              <a:rPr lang="tr-TR" sz="2000" dirty="0" smtClean="0"/>
              <a:t>önemli </a:t>
            </a:r>
            <a:r>
              <a:rPr lang="tr-TR" sz="2000" dirty="0" smtClean="0"/>
              <a:t>insanlar hakkındaki gelişmeler de her zaman haber değeri taşır.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Olağandışı gelişmeler (Ör: iki başlı kedi) haber değeri taşır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83215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404813"/>
            <a:ext cx="5081587" cy="628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etin kutusu 2"/>
          <p:cNvSpPr txBox="1"/>
          <p:nvPr/>
        </p:nvSpPr>
        <p:spPr>
          <a:xfrm>
            <a:off x="8351520" y="1018903"/>
            <a:ext cx="33005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Kaynak:  </a:t>
            </a:r>
          </a:p>
          <a:p>
            <a:r>
              <a:rPr lang="tr-TR" dirty="0"/>
              <a:t>Tuğrul Eryılmaz: </a:t>
            </a:r>
            <a:r>
              <a:rPr lang="tr-TR" u="sng" dirty="0"/>
              <a:t>Haberciliğe Kısa Bir Giriş </a:t>
            </a:r>
          </a:p>
          <a:p>
            <a:r>
              <a:rPr lang="tr-TR" u="sng" dirty="0"/>
              <a:t>İçinde:</a:t>
            </a:r>
          </a:p>
          <a:p>
            <a:r>
              <a:rPr lang="tr-TR" b="1" dirty="0"/>
              <a:t>Gazetecilik ve Habercilik</a:t>
            </a:r>
            <a:r>
              <a:rPr lang="tr-TR" dirty="0"/>
              <a:t> (Der: Sevda </a:t>
            </a:r>
            <a:r>
              <a:rPr lang="tr-TR" dirty="0" err="1"/>
              <a:t>Alankuş</a:t>
            </a:r>
            <a:r>
              <a:rPr lang="tr-TR" dirty="0"/>
              <a:t>) </a:t>
            </a:r>
          </a:p>
          <a:p>
            <a:r>
              <a:rPr lang="tr-TR" dirty="0"/>
              <a:t>IPS İletişim Vakfı Yayınları</a:t>
            </a:r>
          </a:p>
          <a:p>
            <a:r>
              <a:rPr lang="tr-TR" dirty="0">
                <a:hlinkClick r:id="rId3"/>
              </a:rPr>
              <a:t>http://bianet.org/system/uploads/1/files/attachments/000/001/518/original/gazetecelik.pdf?1447151242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2824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gazetesinden dersin konusu ile ilgili bir haber seçilerek bu ilkeler çerçevesinde incelenecektir.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457624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190</TotalTime>
  <Words>352</Words>
  <Application>Microsoft Office PowerPoint</Application>
  <PresentationFormat>Geniş ekran</PresentationFormat>
  <Paragraphs>42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Duman</vt:lpstr>
      <vt:lpstr>Kent ve Çevre Gazeteciliği</vt:lpstr>
      <vt:lpstr>Haber nedir?</vt:lpstr>
      <vt:lpstr>Tazelik </vt:lpstr>
      <vt:lpstr>Yakınlık</vt:lpstr>
      <vt:lpstr>Etki</vt:lpstr>
      <vt:lpstr>Güncellik </vt:lpstr>
      <vt:lpstr>Önem ve ilgi çekicilik</vt:lpstr>
      <vt:lpstr>PowerPoint Sunusu</vt:lpstr>
      <vt:lpstr>Tartışma ve uygulama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Yargı ve İnsan Hakları Muhabirliği</dc:title>
  <dc:creator>OZGUN DINCER</dc:creator>
  <cp:lastModifiedBy>user</cp:lastModifiedBy>
  <cp:revision>29</cp:revision>
  <dcterms:created xsi:type="dcterms:W3CDTF">2019-04-21T11:01:11Z</dcterms:created>
  <dcterms:modified xsi:type="dcterms:W3CDTF">2020-01-29T17:08:15Z</dcterms:modified>
</cp:coreProperties>
</file>