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78" r:id="rId6"/>
    <p:sldId id="279" r:id="rId7"/>
    <p:sldId id="259" r:id="rId8"/>
    <p:sldId id="260" r:id="rId9"/>
    <p:sldId id="261" r:id="rId10"/>
    <p:sldId id="262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70" r:id="rId19"/>
    <p:sldId id="268" r:id="rId20"/>
    <p:sldId id="269" r:id="rId21"/>
    <p:sldId id="271" r:id="rId22"/>
    <p:sldId id="274" r:id="rId23"/>
    <p:sldId id="272" r:id="rId24"/>
    <p:sldId id="275" r:id="rId25"/>
    <p:sldId id="27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alancade%20B%5bAuthor%5d&amp;cauthor=true&amp;cauthor_uid=25184662" TargetMode="External"/><Relationship Id="rId2" Type="http://schemas.openxmlformats.org/officeDocument/2006/relationships/hyperlink" Target="https://www.ncbi.nlm.nih.gov/pubmed/?term=Bonnet%20A%5bAuthor%5d&amp;cauthor=true&amp;cauthor_uid=25184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19893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/>
          <a:lstStyle/>
          <a:p>
            <a:r>
              <a:rPr lang="tr-TR" dirty="0" smtClean="0"/>
              <a:t>NUCLEAR TRANSPORT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err="1" smtClean="0"/>
              <a:t>dr.</a:t>
            </a:r>
            <a:r>
              <a:rPr lang="tr-TR" dirty="0" smtClean="0"/>
              <a:t> Fulya </a:t>
            </a:r>
            <a:r>
              <a:rPr lang="tr-TR" dirty="0" err="1" smtClean="0"/>
              <a:t>Tekşen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4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FIGURE 2: NUCLEAR PORE COMPLEX</a:t>
            </a:r>
            <a:endParaRPr lang="tr-TR" dirty="0"/>
          </a:p>
        </p:txBody>
      </p:sp>
      <p:pic>
        <p:nvPicPr>
          <p:cNvPr id="4" name="3 Resim" descr="2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2017986"/>
            <a:ext cx="11372192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NUCLEAR LOCALIZATION SIGNALS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sorting</a:t>
            </a:r>
            <a:r>
              <a:rPr lang="tr-TR" dirty="0" smtClean="0"/>
              <a:t> </a:t>
            </a:r>
            <a:r>
              <a:rPr lang="tr-TR" dirty="0" err="1" smtClean="0"/>
              <a:t>signals</a:t>
            </a:r>
            <a:r>
              <a:rPr lang="tr-TR" dirty="0" smtClean="0"/>
              <a:t>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in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of  </a:t>
            </a:r>
            <a:r>
              <a:rPr lang="tr-TR" dirty="0" err="1" smtClean="0"/>
              <a:t>the</a:t>
            </a:r>
            <a:r>
              <a:rPr lang="tr-TR" dirty="0" smtClean="0"/>
              <a:t> NUCLEUS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selectivity</a:t>
            </a:r>
            <a:r>
              <a:rPr lang="tr-TR" dirty="0" smtClean="0"/>
              <a:t>  in </a:t>
            </a:r>
            <a:r>
              <a:rPr lang="tr-TR" dirty="0" err="1" smtClean="0"/>
              <a:t>active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transport.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fact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sequences</a:t>
            </a:r>
            <a:r>
              <a:rPr lang="tr-TR" dirty="0" smtClean="0"/>
              <a:t> of amino </a:t>
            </a:r>
            <a:r>
              <a:rPr lang="tr-TR" dirty="0" err="1" smtClean="0"/>
              <a:t>acids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rich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positively</a:t>
            </a:r>
            <a:r>
              <a:rPr lang="tr-TR" dirty="0" smtClean="0"/>
              <a:t> </a:t>
            </a:r>
            <a:r>
              <a:rPr lang="tr-TR" dirty="0" err="1" smtClean="0"/>
              <a:t>charged</a:t>
            </a:r>
            <a:r>
              <a:rPr lang="tr-TR" dirty="0" smtClean="0"/>
              <a:t> amino </a:t>
            </a:r>
            <a:r>
              <a:rPr lang="tr-TR" dirty="0" err="1" smtClean="0"/>
              <a:t>acids</a:t>
            </a:r>
            <a:r>
              <a:rPr lang="tr-TR" dirty="0" smtClean="0"/>
              <a:t> </a:t>
            </a:r>
            <a:r>
              <a:rPr lang="tr-TR" dirty="0" err="1" smtClean="0"/>
              <a:t>lysine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arginine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Experimentally</a:t>
            </a:r>
            <a:r>
              <a:rPr lang="tr-TR" dirty="0" smtClean="0"/>
              <a:t> it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shown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; </a:t>
            </a:r>
            <a:r>
              <a:rPr lang="tr-TR" dirty="0" err="1" smtClean="0"/>
              <a:t>when</a:t>
            </a:r>
            <a:r>
              <a:rPr lang="tr-TR" dirty="0" smtClean="0"/>
              <a:t>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introduced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cytosol</a:t>
            </a:r>
            <a:r>
              <a:rPr lang="tr-TR" dirty="0" smtClean="0"/>
              <a:t>, 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return</a:t>
            </a:r>
            <a:r>
              <a:rPr lang="tr-TR" dirty="0" smtClean="0"/>
              <a:t> </a:t>
            </a:r>
            <a:r>
              <a:rPr lang="tr-TR" dirty="0" err="1" smtClean="0"/>
              <a:t>back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accumulate</a:t>
            </a:r>
            <a:r>
              <a:rPr lang="tr-TR" dirty="0" smtClean="0"/>
              <a:t> </a:t>
            </a:r>
            <a:r>
              <a:rPr lang="tr-TR" dirty="0" err="1" smtClean="0"/>
              <a:t>again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12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Nuclear</a:t>
            </a:r>
            <a:r>
              <a:rPr lang="tr-TR" dirty="0"/>
              <a:t> </a:t>
            </a:r>
            <a:r>
              <a:rPr lang="tr-TR" dirty="0" smtClean="0"/>
              <a:t>IMPORT (IMPORTIN) </a:t>
            </a:r>
            <a:r>
              <a:rPr lang="tr-TR" dirty="0" err="1" smtClean="0"/>
              <a:t>and</a:t>
            </a:r>
            <a:r>
              <a:rPr lang="tr-TR" dirty="0" smtClean="0"/>
              <a:t> EXPORT </a:t>
            </a:r>
            <a:r>
              <a:rPr lang="tr-TR" dirty="0" err="1" smtClean="0"/>
              <a:t>receptors</a:t>
            </a:r>
            <a:r>
              <a:rPr lang="tr-TR" dirty="0" smtClean="0"/>
              <a:t> (EXPORTINS)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gene </a:t>
            </a:r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, </a:t>
            </a:r>
            <a:r>
              <a:rPr lang="tr-TR" dirty="0" err="1" smtClean="0"/>
              <a:t>karyopherins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soluble</a:t>
            </a:r>
            <a:r>
              <a:rPr lang="tr-TR" dirty="0" smtClean="0"/>
              <a:t> </a:t>
            </a:r>
            <a:r>
              <a:rPr lang="tr-TR" dirty="0" err="1" smtClean="0"/>
              <a:t>cytosolic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in </a:t>
            </a:r>
            <a:r>
              <a:rPr lang="tr-TR" dirty="0" err="1" smtClean="0"/>
              <a:t>structure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bind</a:t>
            </a:r>
            <a:r>
              <a:rPr lang="tr-TR" dirty="0" smtClean="0"/>
              <a:t> BOTH 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signal</a:t>
            </a:r>
            <a:r>
              <a:rPr lang="tr-TR" dirty="0" smtClean="0"/>
              <a:t> </a:t>
            </a:r>
            <a:r>
              <a:rPr lang="tr-TR" dirty="0" err="1" smtClean="0"/>
              <a:t>sequence</a:t>
            </a:r>
            <a:r>
              <a:rPr lang="tr-TR" dirty="0" smtClean="0"/>
              <a:t> (NLS) of </a:t>
            </a:r>
            <a:r>
              <a:rPr lang="tr-TR" dirty="0" err="1" smtClean="0"/>
              <a:t>the</a:t>
            </a:r>
            <a:r>
              <a:rPr lang="tr-TR" dirty="0" smtClean="0"/>
              <a:t> KARGO PROTEIN (Protein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transported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phenylalanine-glycine</a:t>
            </a:r>
            <a:r>
              <a:rPr lang="tr-TR" dirty="0" smtClean="0"/>
              <a:t> (FG)</a:t>
            </a:r>
            <a:r>
              <a:rPr lang="tr-TR" dirty="0" err="1" smtClean="0"/>
              <a:t>repeatsin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 </a:t>
            </a:r>
            <a:r>
              <a:rPr lang="tr-TR" dirty="0" err="1" smtClean="0"/>
              <a:t>nucleoporins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located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, </a:t>
            </a:r>
            <a:r>
              <a:rPr lang="tr-TR" dirty="0" err="1" smtClean="0"/>
              <a:t>additional</a:t>
            </a:r>
            <a:r>
              <a:rPr lang="tr-TR" dirty="0" smtClean="0"/>
              <a:t> ADAPTOR  </a:t>
            </a:r>
            <a:r>
              <a:rPr lang="tr-TR" dirty="0" err="1" smtClean="0"/>
              <a:t>proteins</a:t>
            </a:r>
            <a:r>
              <a:rPr lang="tr-TR" dirty="0" smtClean="0"/>
              <a:t> can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</a:t>
            </a:r>
            <a:r>
              <a:rPr lang="tr-TR" dirty="0" smtClean="0"/>
              <a:t> </a:t>
            </a:r>
            <a:r>
              <a:rPr lang="tr-TR" dirty="0" err="1" smtClean="0"/>
              <a:t>receptors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localization</a:t>
            </a:r>
            <a:r>
              <a:rPr lang="tr-TR" dirty="0" smtClean="0"/>
              <a:t> </a:t>
            </a:r>
            <a:r>
              <a:rPr lang="tr-TR" dirty="0" err="1" smtClean="0"/>
              <a:t>signals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transported</a:t>
            </a:r>
            <a:r>
              <a:rPr lang="tr-TR" dirty="0" smtClean="0"/>
              <a:t> (KARGO </a:t>
            </a:r>
            <a:r>
              <a:rPr lang="tr-TR" dirty="0" err="1" smtClean="0"/>
              <a:t>Proteins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576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IMPORTINS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Nuclear-Localization</a:t>
            </a:r>
            <a:r>
              <a:rPr lang="tr-TR" dirty="0" smtClean="0"/>
              <a:t> </a:t>
            </a:r>
            <a:r>
              <a:rPr lang="tr-TR" dirty="0" err="1" smtClean="0"/>
              <a:t>Signals</a:t>
            </a:r>
            <a:r>
              <a:rPr lang="tr-TR" dirty="0" smtClean="0"/>
              <a:t>, THAT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NUCLEUS.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r>
              <a:rPr lang="tr-TR" dirty="0" smtClean="0"/>
              <a:t>, as </a:t>
            </a:r>
            <a:r>
              <a:rPr lang="tr-TR" dirty="0" err="1" smtClean="0"/>
              <a:t>essential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as, 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Histones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Transcription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endParaRPr lang="tr-TR" dirty="0" smtClean="0"/>
          </a:p>
          <a:p>
            <a:r>
              <a:rPr lang="tr-TR" dirty="0" smtClean="0"/>
              <a:t>- DNA </a:t>
            </a:r>
            <a:r>
              <a:rPr lang="tr-TR" dirty="0" err="1" smtClean="0"/>
              <a:t>Polymerase</a:t>
            </a:r>
            <a:endParaRPr lang="tr-TR" dirty="0" smtClean="0"/>
          </a:p>
          <a:p>
            <a:r>
              <a:rPr lang="tr-TR" dirty="0" smtClean="0"/>
              <a:t>- RNA </a:t>
            </a:r>
            <a:r>
              <a:rPr lang="tr-TR" dirty="0" err="1" smtClean="0"/>
              <a:t>Polymerase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synthesized</a:t>
            </a:r>
            <a:r>
              <a:rPr lang="tr-TR" dirty="0" smtClean="0"/>
              <a:t> 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Cytoplasm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transported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N</a:t>
            </a:r>
            <a:r>
              <a:rPr lang="tr-TR" dirty="0" err="1" smtClean="0"/>
              <a:t>ucleus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FIGURE 3: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Import</a:t>
            </a:r>
            <a:endParaRPr lang="tr-TR" dirty="0"/>
          </a:p>
        </p:txBody>
      </p:sp>
      <p:pic>
        <p:nvPicPr>
          <p:cNvPr id="4" name="3 İçerik Yer Tutucusu" descr="2-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86" y="1950532"/>
            <a:ext cx="11393214" cy="4907468"/>
          </a:xfrm>
        </p:spPr>
      </p:pic>
    </p:spTree>
    <p:extLst>
      <p:ext uri="{BB962C8B-B14F-4D97-AF65-F5344CB8AC3E}">
        <p14:creationId xmlns:p14="http://schemas.microsoft.com/office/powerpoint/2010/main" val="22649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transfer of </a:t>
            </a:r>
            <a:r>
              <a:rPr lang="tr-TR" dirty="0" err="1" smtClean="0"/>
              <a:t>molecules</a:t>
            </a:r>
            <a:r>
              <a:rPr lang="tr-TR" dirty="0" smtClean="0"/>
              <a:t>;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Diffusion</a:t>
            </a:r>
            <a:r>
              <a:rPr lang="tr-TR" dirty="0" smtClean="0"/>
              <a:t> </a:t>
            </a:r>
            <a:r>
              <a:rPr lang="tr-TR" dirty="0" smtClean="0"/>
              <a:t>is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 </a:t>
            </a:r>
            <a:r>
              <a:rPr lang="tr-TR" dirty="0" err="1" smtClean="0"/>
              <a:t>gradients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role </a:t>
            </a:r>
            <a:r>
              <a:rPr lang="tr-TR" dirty="0" err="1" smtClean="0"/>
              <a:t>and</a:t>
            </a:r>
            <a:r>
              <a:rPr lang="tr-TR" dirty="0" smtClean="0"/>
              <a:t> it is </a:t>
            </a:r>
            <a:r>
              <a:rPr lang="tr-TR" dirty="0" err="1" smtClean="0"/>
              <a:t>unidirectional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passage</a:t>
            </a:r>
            <a:r>
              <a:rPr lang="tr-TR" dirty="0" smtClean="0"/>
              <a:t>  of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bigger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20-40 </a:t>
            </a:r>
            <a:r>
              <a:rPr lang="tr-TR" dirty="0" err="1" smtClean="0"/>
              <a:t>kDa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 </a:t>
            </a:r>
            <a:r>
              <a:rPr lang="tr-TR" dirty="0" err="1" smtClean="0"/>
              <a:t>needs</a:t>
            </a:r>
            <a:r>
              <a:rPr lang="tr-TR" dirty="0" smtClean="0"/>
              <a:t> PROTEINS. </a:t>
            </a:r>
          </a:p>
          <a:p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imported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exported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aminoacid</a:t>
            </a:r>
            <a:r>
              <a:rPr lang="tr-TR" dirty="0" smtClean="0"/>
              <a:t>  (</a:t>
            </a:r>
            <a:r>
              <a:rPr lang="tr-TR" dirty="0" err="1" smtClean="0"/>
              <a:t>aa</a:t>
            </a:r>
            <a:r>
              <a:rPr lang="tr-TR" dirty="0" smtClean="0"/>
              <a:t>) </a:t>
            </a:r>
            <a:r>
              <a:rPr lang="tr-TR" dirty="0" err="1" smtClean="0"/>
              <a:t>sequences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as </a:t>
            </a:r>
            <a:r>
              <a:rPr lang="tr-TR" dirty="0" err="1" smtClean="0"/>
              <a:t>nuclear</a:t>
            </a:r>
            <a:r>
              <a:rPr lang="tr-TR" dirty="0" smtClean="0"/>
              <a:t>- </a:t>
            </a:r>
            <a:r>
              <a:rPr lang="tr-TR" dirty="0" err="1" smtClean="0"/>
              <a:t>localization</a:t>
            </a:r>
            <a:r>
              <a:rPr lang="tr-TR" dirty="0" smtClean="0"/>
              <a:t> </a:t>
            </a:r>
            <a:r>
              <a:rPr lang="tr-TR" dirty="0" err="1" smtClean="0"/>
              <a:t>signal</a:t>
            </a:r>
            <a:r>
              <a:rPr lang="tr-TR" dirty="0" smtClean="0"/>
              <a:t>  (NLS)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nuclear-export</a:t>
            </a:r>
            <a:r>
              <a:rPr lang="tr-TR" dirty="0" smtClean="0"/>
              <a:t> </a:t>
            </a:r>
            <a:r>
              <a:rPr lang="tr-TR" dirty="0" err="1" smtClean="0"/>
              <a:t>signal</a:t>
            </a:r>
            <a:r>
              <a:rPr lang="tr-TR" dirty="0" smtClean="0"/>
              <a:t> (NES).</a:t>
            </a:r>
          </a:p>
          <a:p>
            <a:r>
              <a:rPr lang="tr-TR" dirty="0" err="1" smtClean="0"/>
              <a:t>These</a:t>
            </a:r>
            <a:r>
              <a:rPr lang="tr-TR" dirty="0" smtClean="0"/>
              <a:t>  </a:t>
            </a:r>
            <a:r>
              <a:rPr lang="tr-TR" dirty="0" err="1" smtClean="0"/>
              <a:t>signalling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(NLS </a:t>
            </a:r>
            <a:r>
              <a:rPr lang="tr-TR" dirty="0" err="1" smtClean="0"/>
              <a:t>or</a:t>
            </a:r>
            <a:r>
              <a:rPr lang="tr-TR" dirty="0" smtClean="0"/>
              <a:t> NES)  </a:t>
            </a:r>
            <a:r>
              <a:rPr lang="tr-TR" dirty="0" err="1" smtClean="0"/>
              <a:t>bind</a:t>
            </a:r>
            <a:r>
              <a:rPr lang="tr-TR" dirty="0" smtClean="0"/>
              <a:t> </a:t>
            </a:r>
            <a:r>
              <a:rPr lang="tr-TR" dirty="0" err="1" smtClean="0"/>
              <a:t>specifically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receptor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(</a:t>
            </a:r>
            <a:r>
              <a:rPr lang="tr-TR" dirty="0" err="1" smtClean="0"/>
              <a:t>exportin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importin</a:t>
            </a:r>
            <a:r>
              <a:rPr lang="tr-TR" dirty="0" smtClean="0"/>
              <a:t>) 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belong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family</a:t>
            </a:r>
            <a:r>
              <a:rPr lang="tr-TR" dirty="0" smtClean="0"/>
              <a:t> of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KARYOPHERINS.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b</a:t>
            </a:r>
            <a:r>
              <a:rPr lang="tr-TR" dirty="0" err="1" smtClean="0"/>
              <a:t>oth</a:t>
            </a:r>
            <a:r>
              <a:rPr lang="tr-TR" dirty="0" smtClean="0"/>
              <a:t> </a:t>
            </a:r>
            <a:r>
              <a:rPr lang="tr-TR" dirty="0" err="1" smtClean="0"/>
              <a:t>Import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,   </a:t>
            </a:r>
            <a:r>
              <a:rPr lang="tr-TR" b="1" dirty="0" err="1" smtClean="0"/>
              <a:t>Ran</a:t>
            </a:r>
            <a:r>
              <a:rPr lang="tr-TR" b="1" dirty="0" smtClean="0"/>
              <a:t> </a:t>
            </a:r>
            <a:r>
              <a:rPr lang="tr-TR" dirty="0" err="1" smtClean="0"/>
              <a:t>molecule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monomeric</a:t>
            </a:r>
            <a:r>
              <a:rPr lang="tr-TR" dirty="0" smtClean="0"/>
              <a:t> G protein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conformations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bound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GTP (</a:t>
            </a:r>
            <a:r>
              <a:rPr lang="tr-TR" dirty="0" err="1" smtClean="0"/>
              <a:t>Guanosin</a:t>
            </a:r>
            <a:r>
              <a:rPr lang="tr-TR" dirty="0" smtClean="0"/>
              <a:t> </a:t>
            </a:r>
            <a:r>
              <a:rPr lang="tr-TR" dirty="0" err="1" smtClean="0"/>
              <a:t>tri</a:t>
            </a:r>
            <a:r>
              <a:rPr lang="tr-TR" dirty="0" smtClean="0"/>
              <a:t> </a:t>
            </a:r>
            <a:r>
              <a:rPr lang="tr-TR" dirty="0" err="1" smtClean="0"/>
              <a:t>phosphate</a:t>
            </a:r>
            <a:r>
              <a:rPr lang="tr-TR" dirty="0" smtClean="0"/>
              <a:t>) </a:t>
            </a:r>
            <a:r>
              <a:rPr lang="tr-TR" dirty="0" err="1" smtClean="0"/>
              <a:t>or</a:t>
            </a:r>
            <a:r>
              <a:rPr lang="tr-TR" dirty="0" smtClean="0"/>
              <a:t> GDP (</a:t>
            </a:r>
            <a:r>
              <a:rPr lang="tr-TR" dirty="0" err="1" smtClean="0"/>
              <a:t>Guanosin</a:t>
            </a:r>
            <a:r>
              <a:rPr lang="tr-TR" dirty="0" smtClean="0"/>
              <a:t> </a:t>
            </a:r>
            <a:r>
              <a:rPr lang="tr-TR" dirty="0" err="1" smtClean="0"/>
              <a:t>di</a:t>
            </a:r>
            <a:r>
              <a:rPr lang="tr-TR" dirty="0" smtClean="0"/>
              <a:t> </a:t>
            </a:r>
            <a:r>
              <a:rPr lang="tr-TR" dirty="0" err="1" smtClean="0"/>
              <a:t>phosphate</a:t>
            </a:r>
            <a:r>
              <a:rPr lang="tr-TR" dirty="0" smtClean="0"/>
              <a:t>). </a:t>
            </a:r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‘CARGO’ </a:t>
            </a:r>
            <a:r>
              <a:rPr lang="tr-TR" dirty="0" err="1" smtClean="0"/>
              <a:t>complex</a:t>
            </a:r>
            <a:r>
              <a:rPr lang="tr-TR" dirty="0" smtClean="0"/>
              <a:t>  </a:t>
            </a:r>
            <a:r>
              <a:rPr lang="tr-TR" dirty="0" err="1" smtClean="0"/>
              <a:t>reaches</a:t>
            </a:r>
            <a:r>
              <a:rPr lang="tr-TR" dirty="0" smtClean="0"/>
              <a:t> 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destination</a:t>
            </a:r>
            <a:r>
              <a:rPr lang="tr-TR" dirty="0" smtClean="0"/>
              <a:t> it </a:t>
            </a:r>
            <a:r>
              <a:rPr lang="tr-TR" dirty="0" err="1" smtClean="0"/>
              <a:t>dissociates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‘</a:t>
            </a:r>
            <a:r>
              <a:rPr lang="tr-TR" dirty="0" err="1" smtClean="0"/>
              <a:t>cargo</a:t>
            </a:r>
            <a:r>
              <a:rPr lang="tr-TR" dirty="0" smtClean="0"/>
              <a:t> protein’ </a:t>
            </a:r>
            <a:r>
              <a:rPr lang="tr-TR" dirty="0" err="1" smtClean="0"/>
              <a:t>becomes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opposite</a:t>
            </a:r>
            <a:r>
              <a:rPr lang="tr-TR" dirty="0" smtClean="0"/>
              <a:t> </a:t>
            </a:r>
            <a:r>
              <a:rPr lang="tr-TR" dirty="0" err="1" smtClean="0"/>
              <a:t>direction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transport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65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-  </a:t>
            </a:r>
            <a:r>
              <a:rPr lang="tr-TR" dirty="0" err="1" smtClean="0"/>
              <a:t>Proteins</a:t>
            </a:r>
            <a:endParaRPr lang="tr-TR" dirty="0" smtClean="0"/>
          </a:p>
          <a:p>
            <a:r>
              <a:rPr lang="tr-TR" dirty="0" smtClean="0"/>
              <a:t>-  </a:t>
            </a:r>
            <a:r>
              <a:rPr lang="tr-TR" dirty="0" err="1" smtClean="0"/>
              <a:t>tRNA</a:t>
            </a:r>
            <a:r>
              <a:rPr lang="tr-TR" dirty="0" smtClean="0"/>
              <a:t> </a:t>
            </a:r>
          </a:p>
          <a:p>
            <a:r>
              <a:rPr lang="tr-TR" dirty="0" smtClean="0"/>
              <a:t>-  </a:t>
            </a:r>
            <a:r>
              <a:rPr lang="tr-TR" dirty="0" err="1" smtClean="0"/>
              <a:t>Ribosomal</a:t>
            </a:r>
            <a:r>
              <a:rPr lang="tr-TR" dirty="0" smtClean="0"/>
              <a:t> </a:t>
            </a:r>
            <a:r>
              <a:rPr lang="tr-TR" dirty="0" err="1" smtClean="0"/>
              <a:t>subunits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transported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cytoplasm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</a:t>
            </a:r>
            <a:r>
              <a:rPr lang="tr-TR" dirty="0" err="1" smtClean="0"/>
              <a:t>Mechanism</a:t>
            </a:r>
            <a:r>
              <a:rPr lang="tr-TR" dirty="0" smtClean="0"/>
              <a:t> is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importation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62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Can be done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Ran-dependent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Ran-Independent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909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Ran-dependent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</a:t>
            </a:r>
          </a:p>
          <a:p>
            <a:endParaRPr lang="tr-TR" dirty="0"/>
          </a:p>
          <a:p>
            <a:r>
              <a:rPr lang="tr-TR" dirty="0" smtClean="0"/>
              <a:t>                              </a:t>
            </a:r>
            <a:r>
              <a:rPr lang="tr-TR" dirty="0" err="1" smtClean="0"/>
              <a:t>Ran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267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FIGURE 4: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endParaRPr lang="tr-TR" dirty="0"/>
          </a:p>
        </p:txBody>
      </p:sp>
      <p:pic>
        <p:nvPicPr>
          <p:cNvPr id="4" name="3 İçerik Yer Tutucusu" descr="2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59" y="1702676"/>
            <a:ext cx="11183007" cy="5155323"/>
          </a:xfrm>
        </p:spPr>
      </p:pic>
    </p:spTree>
    <p:extLst>
      <p:ext uri="{BB962C8B-B14F-4D97-AF65-F5344CB8AC3E}">
        <p14:creationId xmlns:p14="http://schemas.microsoft.com/office/powerpoint/2010/main" val="289391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NUCLEUS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eucaryotic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, </a:t>
            </a:r>
            <a:r>
              <a:rPr lang="tr-TR" dirty="0" err="1" smtClean="0"/>
              <a:t>Nucleus</a:t>
            </a:r>
            <a:r>
              <a:rPr lang="tr-TR" dirty="0" smtClean="0"/>
              <a:t> is </a:t>
            </a:r>
            <a:r>
              <a:rPr lang="tr-TR" dirty="0" err="1" smtClean="0"/>
              <a:t>seperated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cytoplasm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layered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,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envelope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inner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binds</a:t>
            </a:r>
            <a:r>
              <a:rPr lang="tr-TR" dirty="0"/>
              <a:t>;</a:t>
            </a:r>
          </a:p>
          <a:p>
            <a:r>
              <a:rPr lang="tr-TR" dirty="0"/>
              <a:t>- </a:t>
            </a:r>
            <a:r>
              <a:rPr lang="tr-TR" dirty="0" err="1"/>
              <a:t>Chromosomes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lamina</a:t>
            </a:r>
            <a:endParaRPr lang="tr-TR" dirty="0"/>
          </a:p>
          <a:p>
            <a:r>
              <a:rPr lang="tr-TR" dirty="0"/>
              <a:t>Outer </a:t>
            </a:r>
            <a:r>
              <a:rPr lang="tr-TR" dirty="0" err="1"/>
              <a:t>membrane</a:t>
            </a:r>
            <a:r>
              <a:rPr lang="tr-TR" dirty="0"/>
              <a:t> is  </a:t>
            </a:r>
            <a:r>
              <a:rPr lang="tr-TR" dirty="0" err="1"/>
              <a:t>continuous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 of </a:t>
            </a:r>
            <a:r>
              <a:rPr lang="tr-TR" dirty="0" err="1"/>
              <a:t>Endoplasmic</a:t>
            </a:r>
            <a:r>
              <a:rPr lang="tr-TR" dirty="0"/>
              <a:t> </a:t>
            </a:r>
            <a:r>
              <a:rPr lang="tr-TR" dirty="0" err="1"/>
              <a:t>Reticulum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studded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ribosomes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9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exported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Ran-Independent</a:t>
            </a:r>
            <a:r>
              <a:rPr lang="tr-TR" dirty="0" smtClean="0"/>
              <a:t> </a:t>
            </a:r>
            <a:r>
              <a:rPr lang="tr-TR" smtClean="0"/>
              <a:t>Mechanism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 </a:t>
            </a:r>
            <a:r>
              <a:rPr lang="tr-TR" dirty="0" err="1" smtClean="0"/>
              <a:t>shown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heterodimeric</a:t>
            </a:r>
            <a:r>
              <a:rPr lang="tr-TR" dirty="0" smtClean="0"/>
              <a:t> TAP (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r>
              <a:rPr lang="tr-TR" dirty="0" smtClean="0"/>
              <a:t> 1)/</a:t>
            </a:r>
            <a:r>
              <a:rPr lang="tr-TR" dirty="0" err="1" smtClean="0"/>
              <a:t>Nxt</a:t>
            </a:r>
            <a:r>
              <a:rPr lang="tr-TR" dirty="0" smtClean="0"/>
              <a:t> </a:t>
            </a:r>
            <a:r>
              <a:rPr lang="tr-TR" dirty="0" smtClean="0"/>
              <a:t>1 (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</a:t>
            </a:r>
            <a:r>
              <a:rPr lang="tr-TR" dirty="0" err="1" smtClean="0"/>
              <a:t>transporter</a:t>
            </a:r>
            <a:r>
              <a:rPr lang="tr-TR" dirty="0" smtClean="0"/>
              <a:t> 1)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binds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- protein </a:t>
            </a:r>
            <a:r>
              <a:rPr lang="tr-TR" dirty="0" err="1"/>
              <a:t>c</a:t>
            </a:r>
            <a:r>
              <a:rPr lang="tr-TR" dirty="0" err="1" smtClean="0"/>
              <a:t>omplex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NPC (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centre</a:t>
            </a:r>
            <a:r>
              <a:rPr lang="tr-TR" dirty="0" smtClean="0"/>
              <a:t>)                             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mRNP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stage</a:t>
            </a:r>
            <a:r>
              <a:rPr lang="tr-TR" dirty="0" smtClean="0"/>
              <a:t>, a </a:t>
            </a:r>
            <a:r>
              <a:rPr lang="tr-TR" dirty="0" err="1" smtClean="0"/>
              <a:t>helicase</a:t>
            </a:r>
            <a:r>
              <a:rPr lang="tr-TR" dirty="0" smtClean="0"/>
              <a:t>( Dbp5) </a:t>
            </a:r>
            <a:r>
              <a:rPr lang="tr-TR" dirty="0" err="1" smtClean="0"/>
              <a:t>located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cytoplasmic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 smtClean="0"/>
              <a:t> of NPC is </a:t>
            </a:r>
            <a:r>
              <a:rPr lang="tr-TR" dirty="0" err="1" smtClean="0"/>
              <a:t>thought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a </a:t>
            </a:r>
            <a:r>
              <a:rPr lang="tr-TR" dirty="0" err="1" smtClean="0"/>
              <a:t>driving</a:t>
            </a:r>
            <a:r>
              <a:rPr lang="tr-TR" dirty="0" smtClean="0"/>
              <a:t> </a:t>
            </a:r>
            <a:r>
              <a:rPr lang="tr-TR" dirty="0" err="1" smtClean="0"/>
              <a:t>force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passage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dissociation</a:t>
            </a:r>
            <a:r>
              <a:rPr lang="tr-TR" dirty="0" smtClean="0"/>
              <a:t> of TAP </a:t>
            </a:r>
            <a:r>
              <a:rPr lang="tr-TR" dirty="0" err="1" smtClean="0"/>
              <a:t>and</a:t>
            </a:r>
            <a:r>
              <a:rPr lang="tr-TR" dirty="0" smtClean="0"/>
              <a:t> Nxt1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46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of </a:t>
            </a:r>
            <a:r>
              <a:rPr lang="tr-TR" dirty="0" err="1" smtClean="0"/>
              <a:t>mRNA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is a  </a:t>
            </a:r>
            <a:r>
              <a:rPr lang="tr-TR" dirty="0" err="1" smtClean="0"/>
              <a:t>critical</a:t>
            </a:r>
            <a:r>
              <a:rPr lang="tr-TR" dirty="0" smtClean="0"/>
              <a:t> step  in  </a:t>
            </a:r>
            <a:r>
              <a:rPr lang="tr-TR" dirty="0" err="1" smtClean="0"/>
              <a:t>eukaryotic</a:t>
            </a:r>
            <a:r>
              <a:rPr lang="tr-TR" dirty="0" smtClean="0"/>
              <a:t> gene </a:t>
            </a:r>
            <a:r>
              <a:rPr lang="tr-TR" dirty="0" err="1" smtClean="0"/>
              <a:t>expression</a:t>
            </a:r>
            <a:r>
              <a:rPr lang="tr-TR" dirty="0"/>
              <a:t> </a:t>
            </a:r>
            <a:r>
              <a:rPr lang="tr-TR" dirty="0" smtClean="0"/>
              <a:t>as;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transcription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processing</a:t>
            </a:r>
            <a:r>
              <a:rPr lang="tr-TR" dirty="0" smtClean="0"/>
              <a:t>,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assembled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messenger</a:t>
            </a:r>
            <a:r>
              <a:rPr lang="tr-TR" dirty="0" smtClean="0"/>
              <a:t> </a:t>
            </a:r>
            <a:r>
              <a:rPr lang="tr-TR" dirty="0" err="1" smtClean="0"/>
              <a:t>ribonucleoparticles</a:t>
            </a:r>
            <a:r>
              <a:rPr lang="tr-TR" dirty="0" smtClean="0"/>
              <a:t> (</a:t>
            </a:r>
            <a:r>
              <a:rPr lang="tr-TR" dirty="0" err="1" smtClean="0"/>
              <a:t>mRNPs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exported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complexes</a:t>
            </a:r>
            <a:r>
              <a:rPr lang="tr-TR" dirty="0" smtClean="0"/>
              <a:t> (</a:t>
            </a:r>
            <a:r>
              <a:rPr lang="tr-TR" dirty="0" err="1" smtClean="0"/>
              <a:t>NPCs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855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FIGURE 5: </a:t>
            </a:r>
            <a:r>
              <a:rPr lang="tr-TR" dirty="0" err="1" smtClean="0"/>
              <a:t>Conservation</a:t>
            </a:r>
            <a:r>
              <a:rPr lang="tr-TR" dirty="0" smtClean="0"/>
              <a:t> of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(NPC)in </a:t>
            </a:r>
            <a:r>
              <a:rPr lang="tr-TR" dirty="0" err="1" smtClean="0"/>
              <a:t>Vertebrate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Yeast</a:t>
            </a:r>
            <a:endParaRPr lang="tr-TR" dirty="0"/>
          </a:p>
        </p:txBody>
      </p:sp>
      <p:pic>
        <p:nvPicPr>
          <p:cNvPr id="5" name="4 İçerik Yer Tutucusu" descr="2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3" y="2228193"/>
            <a:ext cx="6152946" cy="4629807"/>
          </a:xfrm>
        </p:spPr>
      </p:pic>
      <p:pic>
        <p:nvPicPr>
          <p:cNvPr id="6" name="5 Resim" descr="2-5 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71" y="2217683"/>
            <a:ext cx="5582429" cy="46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importantly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post-</a:t>
            </a:r>
            <a:r>
              <a:rPr lang="tr-TR" dirty="0" err="1" smtClean="0"/>
              <a:t>translational</a:t>
            </a:r>
            <a:r>
              <a:rPr lang="tr-TR" dirty="0" smtClean="0"/>
              <a:t> </a:t>
            </a:r>
            <a:r>
              <a:rPr lang="tr-TR" dirty="0" err="1" smtClean="0"/>
              <a:t>modifications</a:t>
            </a:r>
            <a:r>
              <a:rPr lang="tr-TR" dirty="0" smtClean="0"/>
              <a:t> of </a:t>
            </a:r>
            <a:r>
              <a:rPr lang="tr-TR" dirty="0" err="1" smtClean="0"/>
              <a:t>nucleoporins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NPC </a:t>
            </a:r>
            <a:r>
              <a:rPr lang="tr-TR" dirty="0" err="1" smtClean="0"/>
              <a:t>composition</a:t>
            </a:r>
            <a:r>
              <a:rPr lang="tr-TR" dirty="0" smtClean="0"/>
              <a:t>, </a:t>
            </a:r>
            <a:r>
              <a:rPr lang="tr-TR" dirty="0" err="1" smtClean="0"/>
              <a:t>depending</a:t>
            </a:r>
            <a:r>
              <a:rPr lang="tr-TR" dirty="0" smtClean="0"/>
              <a:t> on;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cycle</a:t>
            </a:r>
            <a:r>
              <a:rPr lang="tr-TR" dirty="0" smtClean="0"/>
              <a:t> </a:t>
            </a:r>
            <a:r>
              <a:rPr lang="tr-TR" dirty="0" err="1" smtClean="0"/>
              <a:t>progression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development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</a:t>
            </a:r>
            <a:r>
              <a:rPr lang="tr-TR" dirty="0" smtClean="0"/>
              <a:t>OR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exposure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stress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898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Nucleoporin</a:t>
            </a:r>
            <a:r>
              <a:rPr lang="tr-TR" dirty="0" smtClean="0"/>
              <a:t> </a:t>
            </a:r>
            <a:r>
              <a:rPr lang="tr-TR" dirty="0" err="1" smtClean="0"/>
              <a:t>Modifications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EXPORT </a:t>
            </a:r>
            <a:r>
              <a:rPr lang="tr-TR" dirty="0" err="1" smtClean="0"/>
              <a:t>are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r>
              <a:rPr lang="tr-TR" dirty="0"/>
              <a:t> </a:t>
            </a:r>
            <a:r>
              <a:rPr lang="tr-TR" dirty="0" smtClean="0"/>
              <a:t>    - </a:t>
            </a:r>
            <a:r>
              <a:rPr lang="tr-TR" dirty="0" err="1" smtClean="0"/>
              <a:t>Change</a:t>
            </a:r>
            <a:r>
              <a:rPr lang="tr-TR" dirty="0" smtClean="0"/>
              <a:t> in protein </a:t>
            </a:r>
            <a:r>
              <a:rPr lang="tr-TR" dirty="0" err="1" smtClean="0"/>
              <a:t>level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- </a:t>
            </a:r>
            <a:r>
              <a:rPr lang="tr-TR" dirty="0" err="1" smtClean="0"/>
              <a:t>Delocalization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NPC</a:t>
            </a:r>
          </a:p>
          <a:p>
            <a:r>
              <a:rPr lang="tr-TR" dirty="0"/>
              <a:t> </a:t>
            </a:r>
            <a:r>
              <a:rPr lang="tr-TR" dirty="0" smtClean="0"/>
              <a:t>    - </a:t>
            </a:r>
            <a:r>
              <a:rPr lang="tr-TR" dirty="0" err="1" smtClean="0"/>
              <a:t>Modification</a:t>
            </a:r>
            <a:r>
              <a:rPr lang="tr-TR" dirty="0" smtClean="0"/>
              <a:t> at NPC  </a:t>
            </a:r>
            <a:r>
              <a:rPr lang="tr-TR" dirty="0" err="1" smtClean="0"/>
              <a:t>such</a:t>
            </a:r>
            <a:r>
              <a:rPr lang="tr-TR" dirty="0" smtClean="0"/>
              <a:t> as PHOSPHORYLATION, CLEAVAGE </a:t>
            </a:r>
            <a:r>
              <a:rPr lang="tr-TR" dirty="0" err="1" smtClean="0"/>
              <a:t>or</a:t>
            </a:r>
            <a:r>
              <a:rPr lang="tr-TR" dirty="0" smtClean="0"/>
              <a:t>    </a:t>
            </a:r>
            <a:r>
              <a:rPr lang="tr-TR" dirty="0" err="1" smtClean="0"/>
              <a:t>altered</a:t>
            </a:r>
            <a:r>
              <a:rPr lang="tr-TR" dirty="0" smtClean="0"/>
              <a:t>  OLIGOMERIZATION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337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DISEASE ASSOCIATION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NPC (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) </a:t>
            </a:r>
            <a:r>
              <a:rPr lang="tr-TR" dirty="0" err="1" smtClean="0"/>
              <a:t>modifications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cellular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export</a:t>
            </a:r>
            <a:r>
              <a:rPr lang="tr-TR" dirty="0" smtClean="0"/>
              <a:t> in </a:t>
            </a:r>
            <a:r>
              <a:rPr lang="tr-TR" dirty="0" err="1" smtClean="0"/>
              <a:t>pathological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/>
              <a:t>;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, </a:t>
            </a:r>
            <a:r>
              <a:rPr lang="tr-TR" dirty="0" err="1" smtClean="0"/>
              <a:t>cancers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; </a:t>
            </a:r>
            <a:r>
              <a:rPr lang="tr-TR" dirty="0" err="1" smtClean="0"/>
              <a:t>mutation</a:t>
            </a:r>
            <a:r>
              <a:rPr lang="tr-TR" dirty="0" smtClean="0"/>
              <a:t> of a </a:t>
            </a:r>
            <a:r>
              <a:rPr lang="tr-TR" dirty="0" err="1" smtClean="0"/>
              <a:t>scaffold</a:t>
            </a:r>
            <a:r>
              <a:rPr lang="tr-TR" dirty="0" smtClean="0"/>
              <a:t> </a:t>
            </a:r>
            <a:r>
              <a:rPr lang="tr-TR" dirty="0" err="1" smtClean="0"/>
              <a:t>nucleoporin</a:t>
            </a:r>
            <a:r>
              <a:rPr lang="tr-TR" dirty="0" smtClean="0"/>
              <a:t>, Nup155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cardiac</a:t>
            </a:r>
            <a:r>
              <a:rPr lang="tr-TR" dirty="0" smtClean="0"/>
              <a:t> </a:t>
            </a:r>
            <a:r>
              <a:rPr lang="tr-TR" dirty="0" err="1" smtClean="0"/>
              <a:t>disorder</a:t>
            </a:r>
            <a:r>
              <a:rPr lang="tr-TR" dirty="0" smtClean="0"/>
              <a:t>, </a:t>
            </a:r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 smtClean="0"/>
              <a:t>fibrillation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357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44748"/>
          </a:xfrm>
        </p:spPr>
        <p:txBody>
          <a:bodyPr>
            <a:normAutofit/>
          </a:bodyPr>
          <a:lstStyle/>
          <a:p>
            <a:r>
              <a:rPr lang="tr-TR" dirty="0" smtClean="0"/>
              <a:t>Bruce </a:t>
            </a:r>
            <a:r>
              <a:rPr lang="tr-TR" dirty="0" err="1" smtClean="0"/>
              <a:t>Alberts</a:t>
            </a:r>
            <a:r>
              <a:rPr lang="tr-TR" dirty="0" smtClean="0"/>
              <a:t>, </a:t>
            </a:r>
            <a:r>
              <a:rPr lang="tr-TR" dirty="0" err="1" smtClean="0"/>
              <a:t>Alexander</a:t>
            </a:r>
            <a:r>
              <a:rPr lang="tr-TR" dirty="0" smtClean="0"/>
              <a:t> Johnson, </a:t>
            </a:r>
            <a:r>
              <a:rPr lang="tr-TR" dirty="0" err="1" smtClean="0"/>
              <a:t>Julian</a:t>
            </a:r>
            <a:r>
              <a:rPr lang="tr-TR" dirty="0" smtClean="0"/>
              <a:t> </a:t>
            </a:r>
            <a:r>
              <a:rPr lang="tr-TR" dirty="0" err="1" smtClean="0"/>
              <a:t>Lewis</a:t>
            </a:r>
            <a:r>
              <a:rPr lang="tr-TR" dirty="0" smtClean="0"/>
              <a:t>, </a:t>
            </a:r>
            <a:r>
              <a:rPr lang="tr-TR" dirty="0" err="1" smtClean="0"/>
              <a:t>David</a:t>
            </a:r>
            <a:r>
              <a:rPr lang="tr-TR" dirty="0" smtClean="0"/>
              <a:t> Morgan, Martin </a:t>
            </a:r>
            <a:r>
              <a:rPr lang="tr-TR" dirty="0" err="1" smtClean="0"/>
              <a:t>Raff</a:t>
            </a:r>
            <a:r>
              <a:rPr lang="tr-TR" dirty="0" smtClean="0"/>
              <a:t>, </a:t>
            </a:r>
            <a:r>
              <a:rPr lang="tr-TR" dirty="0" err="1" smtClean="0"/>
              <a:t>Keith</a:t>
            </a:r>
            <a:r>
              <a:rPr lang="tr-TR" dirty="0" smtClean="0"/>
              <a:t> </a:t>
            </a:r>
            <a:r>
              <a:rPr lang="tr-TR" dirty="0" err="1" smtClean="0"/>
              <a:t>Roberts</a:t>
            </a:r>
            <a:r>
              <a:rPr lang="tr-TR" dirty="0" smtClean="0"/>
              <a:t>, Peter </a:t>
            </a:r>
            <a:r>
              <a:rPr lang="tr-TR" dirty="0" err="1" smtClean="0"/>
              <a:t>Walter</a:t>
            </a:r>
            <a:r>
              <a:rPr lang="tr-TR" dirty="0" smtClean="0"/>
              <a:t>-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-</a:t>
            </a:r>
            <a:r>
              <a:rPr lang="tr-TR" dirty="0" err="1" smtClean="0"/>
              <a:t>Garland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(2015)</a:t>
            </a:r>
          </a:p>
          <a:p>
            <a:r>
              <a:rPr lang="en-US" dirty="0" smtClean="0"/>
              <a:t>Geoffrey M. Cooper &amp; Robert E. </a:t>
            </a:r>
            <a:r>
              <a:rPr lang="en-US" dirty="0" err="1" smtClean="0"/>
              <a:t>Hausman</a:t>
            </a:r>
            <a:r>
              <a:rPr lang="en-US" dirty="0" smtClean="0"/>
              <a:t>-The Cell. A Molecular Approach-</a:t>
            </a:r>
            <a:r>
              <a:rPr lang="en-US" dirty="0" err="1" smtClean="0"/>
              <a:t>Sinauer</a:t>
            </a:r>
            <a:r>
              <a:rPr lang="en-US" dirty="0" smtClean="0"/>
              <a:t> Associates (2007)</a:t>
            </a:r>
            <a:endParaRPr lang="tr-TR" dirty="0" smtClean="0"/>
          </a:p>
          <a:p>
            <a:r>
              <a:rPr lang="tr-TR" dirty="0" err="1" smtClean="0"/>
              <a:t>Harvey</a:t>
            </a:r>
            <a:r>
              <a:rPr lang="tr-TR" dirty="0" smtClean="0"/>
              <a:t> 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Arnold</a:t>
            </a:r>
            <a:r>
              <a:rPr lang="tr-TR" dirty="0" smtClean="0"/>
              <a:t> Berk, </a:t>
            </a:r>
            <a:r>
              <a:rPr lang="tr-TR" dirty="0" err="1" smtClean="0"/>
              <a:t>Chris</a:t>
            </a:r>
            <a:r>
              <a:rPr lang="tr-TR" dirty="0" smtClean="0"/>
              <a:t> A. </a:t>
            </a:r>
            <a:r>
              <a:rPr lang="tr-TR" dirty="0" err="1" smtClean="0"/>
              <a:t>Kaiser</a:t>
            </a:r>
            <a:r>
              <a:rPr lang="tr-TR" dirty="0" smtClean="0"/>
              <a:t>, </a:t>
            </a:r>
            <a:r>
              <a:rPr lang="tr-TR" dirty="0" err="1" smtClean="0"/>
              <a:t>Monty</a:t>
            </a:r>
            <a:r>
              <a:rPr lang="tr-TR" dirty="0" smtClean="0"/>
              <a:t> </a:t>
            </a:r>
            <a:r>
              <a:rPr lang="tr-TR" dirty="0" err="1" smtClean="0"/>
              <a:t>Krieger</a:t>
            </a:r>
            <a:r>
              <a:rPr lang="tr-TR" dirty="0" smtClean="0"/>
              <a:t>, </a:t>
            </a:r>
            <a:r>
              <a:rPr lang="tr-TR" dirty="0" err="1" smtClean="0"/>
              <a:t>Matthew</a:t>
            </a:r>
            <a:r>
              <a:rPr lang="tr-TR" dirty="0" smtClean="0"/>
              <a:t> P. </a:t>
            </a:r>
            <a:r>
              <a:rPr lang="tr-TR" dirty="0" err="1" smtClean="0"/>
              <a:t>Scott</a:t>
            </a:r>
            <a:r>
              <a:rPr lang="tr-TR" dirty="0" smtClean="0"/>
              <a:t>, </a:t>
            </a:r>
            <a:r>
              <a:rPr lang="tr-TR" dirty="0" err="1" smtClean="0"/>
              <a:t>Anthony</a:t>
            </a:r>
            <a:r>
              <a:rPr lang="tr-TR" dirty="0" smtClean="0"/>
              <a:t> </a:t>
            </a:r>
            <a:r>
              <a:rPr lang="tr-TR" dirty="0" err="1" smtClean="0"/>
              <a:t>Bretscher</a:t>
            </a:r>
            <a:r>
              <a:rPr lang="tr-TR" dirty="0" smtClean="0"/>
              <a:t>, </a:t>
            </a:r>
            <a:r>
              <a:rPr lang="tr-TR" dirty="0" err="1" smtClean="0"/>
              <a:t>Hidde</a:t>
            </a:r>
            <a:r>
              <a:rPr lang="tr-TR" dirty="0" smtClean="0"/>
              <a:t> </a:t>
            </a:r>
            <a:r>
              <a:rPr lang="tr-TR" dirty="0" err="1" smtClean="0"/>
              <a:t>Ploegh</a:t>
            </a:r>
            <a:r>
              <a:rPr lang="tr-TR" dirty="0" smtClean="0"/>
              <a:t>, Paul </a:t>
            </a:r>
            <a:r>
              <a:rPr lang="tr-TR" dirty="0" err="1" smtClean="0"/>
              <a:t>Matsudaira</a:t>
            </a:r>
            <a:r>
              <a:rPr lang="tr-TR" dirty="0" smtClean="0"/>
              <a:t>-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Sixth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)-W. H. </a:t>
            </a:r>
            <a:r>
              <a:rPr lang="tr-TR" dirty="0" err="1" smtClean="0"/>
              <a:t>Freeman</a:t>
            </a:r>
            <a:r>
              <a:rPr lang="tr-TR" dirty="0" smtClean="0"/>
              <a:t> (2007)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Amandine Bonnet</a:t>
            </a:r>
            <a:r>
              <a:rPr lang="en-US" dirty="0" smtClean="0">
                <a:solidFill>
                  <a:schemeClr val="tx1"/>
                </a:solidFill>
              </a:rPr>
              <a:t> and 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Benoit 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Palancade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Regulation of mRNA Trafficking by Nuclear Pore Complexes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r>
              <a:rPr lang="tr-TR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hlinkClick r:id="rId4"/>
              </a:rPr>
              <a:t>Genes</a:t>
            </a:r>
            <a:r>
              <a:rPr lang="tr-TR" dirty="0" smtClean="0">
                <a:solidFill>
                  <a:schemeClr val="tx1"/>
                </a:solidFill>
                <a:hlinkClick r:id="rId4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hlinkClick r:id="rId4"/>
              </a:rPr>
              <a:t>Basel</a:t>
            </a:r>
            <a:r>
              <a:rPr lang="tr-TR" dirty="0" smtClean="0">
                <a:solidFill>
                  <a:schemeClr val="tx1"/>
                </a:solidFill>
                <a:hlinkClick r:id="rId4"/>
              </a:rPr>
              <a:t>)</a:t>
            </a:r>
            <a:r>
              <a:rPr lang="tr-TR" dirty="0" smtClean="0">
                <a:solidFill>
                  <a:schemeClr val="tx1"/>
                </a:solidFill>
              </a:rPr>
              <a:t>. 2014 </a:t>
            </a:r>
            <a:r>
              <a:rPr lang="tr-TR" dirty="0" err="1" smtClean="0">
                <a:solidFill>
                  <a:schemeClr val="tx1"/>
                </a:solidFill>
              </a:rPr>
              <a:t>Sep</a:t>
            </a:r>
            <a:r>
              <a:rPr lang="tr-TR" dirty="0" smtClean="0">
                <a:solidFill>
                  <a:schemeClr val="tx1"/>
                </a:solidFill>
              </a:rPr>
              <a:t>; 5(3): 767–791.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71032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2400" dirty="0" smtClean="0"/>
              <a:t>FIGURE 1: </a:t>
            </a:r>
            <a:r>
              <a:rPr lang="tr-TR" sz="2400" dirty="0" err="1" smtClean="0"/>
              <a:t>Nuclear</a:t>
            </a:r>
            <a:r>
              <a:rPr lang="tr-TR" sz="2400" dirty="0" smtClean="0"/>
              <a:t> </a:t>
            </a:r>
            <a:r>
              <a:rPr lang="tr-TR" sz="2400" dirty="0" err="1" smtClean="0"/>
              <a:t>Membrane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2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8966"/>
            <a:ext cx="12192000" cy="5609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Nuclear</a:t>
            </a:r>
            <a:r>
              <a:rPr lang="tr-TR" dirty="0" smtClean="0"/>
              <a:t> Transport;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occurs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/>
              <a:t>nuclear</a:t>
            </a:r>
            <a:r>
              <a:rPr lang="tr-TR" b="1" dirty="0" smtClean="0"/>
              <a:t> </a:t>
            </a:r>
            <a:r>
              <a:rPr lang="tr-TR" b="1" dirty="0" err="1" smtClean="0"/>
              <a:t>pores</a:t>
            </a:r>
            <a:r>
              <a:rPr lang="tr-TR" b="1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span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membranes</a:t>
            </a:r>
            <a:r>
              <a:rPr lang="tr-TR" dirty="0" smtClean="0"/>
              <a:t> of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envelope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 </a:t>
            </a:r>
            <a:r>
              <a:rPr lang="tr-TR" dirty="0" err="1" smtClean="0"/>
              <a:t>typical</a:t>
            </a:r>
            <a:r>
              <a:rPr lang="tr-TR" dirty="0" smtClean="0"/>
              <a:t> </a:t>
            </a:r>
            <a:r>
              <a:rPr lang="tr-TR" dirty="0" err="1" smtClean="0"/>
              <a:t>mammalian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3000-4000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(NPC)s.</a:t>
            </a:r>
          </a:p>
          <a:p>
            <a:pPr marL="0" indent="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Ex</a:t>
            </a:r>
            <a:r>
              <a:rPr lang="tr-TR" dirty="0" smtClean="0"/>
              <a:t>. </a:t>
            </a:r>
            <a:r>
              <a:rPr lang="tr-TR" dirty="0" err="1" smtClean="0"/>
              <a:t>Glial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 ------- </a:t>
            </a:r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hundred</a:t>
            </a:r>
            <a:r>
              <a:rPr lang="tr-TR" dirty="0" smtClean="0"/>
              <a:t> NPC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</a:t>
            </a:r>
            <a:r>
              <a:rPr lang="tr-TR" dirty="0" err="1" smtClean="0"/>
              <a:t>Purjinke</a:t>
            </a:r>
            <a:r>
              <a:rPr lang="tr-TR" dirty="0" smtClean="0"/>
              <a:t> </a:t>
            </a:r>
            <a:r>
              <a:rPr lang="tr-TR" dirty="0" err="1" smtClean="0"/>
              <a:t>neurons</a:t>
            </a:r>
            <a:r>
              <a:rPr lang="tr-TR" dirty="0" smtClean="0"/>
              <a:t> --------- 20 000 NPC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4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typical</a:t>
            </a:r>
            <a:r>
              <a:rPr lang="tr-TR" dirty="0" smtClean="0"/>
              <a:t> </a:t>
            </a:r>
            <a:r>
              <a:rPr lang="tr-TR" dirty="0" smtClean="0"/>
              <a:t>NPC–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3200" dirty="0" smtClean="0"/>
              <a:t>Can transport 1000 </a:t>
            </a:r>
            <a:r>
              <a:rPr lang="tr-TR" sz="3200" dirty="0" err="1" smtClean="0"/>
              <a:t>macromolecules</a:t>
            </a:r>
            <a:r>
              <a:rPr lang="tr-TR" sz="3200" dirty="0" smtClean="0"/>
              <a:t> </a:t>
            </a:r>
            <a:r>
              <a:rPr lang="tr-TR" sz="3200" dirty="0" err="1" smtClean="0"/>
              <a:t>per</a:t>
            </a:r>
            <a:r>
              <a:rPr lang="tr-TR" sz="3200" dirty="0" smtClean="0"/>
              <a:t> </a:t>
            </a:r>
            <a:r>
              <a:rPr lang="tr-TR" sz="3200" dirty="0" err="1" smtClean="0"/>
              <a:t>second</a:t>
            </a:r>
            <a:r>
              <a:rPr lang="tr-TR" sz="3200" dirty="0" smtClean="0"/>
              <a:t>  </a:t>
            </a:r>
            <a:r>
              <a:rPr lang="tr-TR" sz="3200" dirty="0" err="1" smtClean="0"/>
              <a:t>and</a:t>
            </a:r>
            <a:r>
              <a:rPr lang="tr-TR" sz="3200" dirty="0" smtClean="0"/>
              <a:t> it is BIDIRECTIONAL.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9853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SMALL AND LARGE MOLECULES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Small, </a:t>
            </a:r>
            <a:r>
              <a:rPr lang="tr-TR" sz="2800" dirty="0" err="1" smtClean="0"/>
              <a:t>water</a:t>
            </a:r>
            <a:r>
              <a:rPr lang="tr-TR" sz="2800" dirty="0" smtClean="0"/>
              <a:t> </a:t>
            </a:r>
            <a:r>
              <a:rPr lang="tr-TR" sz="2800" dirty="0" err="1" smtClean="0"/>
              <a:t>soluble</a:t>
            </a:r>
            <a:r>
              <a:rPr lang="tr-TR" sz="2800" dirty="0" smtClean="0"/>
              <a:t>  </a:t>
            </a:r>
            <a:r>
              <a:rPr lang="tr-TR" sz="2800" dirty="0" err="1" smtClean="0"/>
              <a:t>molecules</a:t>
            </a:r>
            <a:r>
              <a:rPr lang="tr-TR" sz="2800" dirty="0" smtClean="0"/>
              <a:t> 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5000 </a:t>
            </a:r>
            <a:r>
              <a:rPr lang="tr-TR" sz="2800" dirty="0" err="1" smtClean="0"/>
              <a:t>daltons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less</a:t>
            </a:r>
            <a:r>
              <a:rPr lang="tr-TR" sz="2800" dirty="0" smtClean="0"/>
              <a:t>, can </a:t>
            </a:r>
            <a:r>
              <a:rPr lang="tr-TR" sz="2800" dirty="0" err="1" smtClean="0"/>
              <a:t>diffuse</a:t>
            </a:r>
            <a:r>
              <a:rPr lang="tr-TR" sz="2800" dirty="0" smtClean="0"/>
              <a:t> </a:t>
            </a:r>
            <a:r>
              <a:rPr lang="tr-TR" sz="2800" dirty="0" err="1" smtClean="0"/>
              <a:t>easily</a:t>
            </a:r>
            <a:r>
              <a:rPr lang="tr-TR" sz="2800" dirty="0" smtClean="0"/>
              <a:t>, but </a:t>
            </a:r>
            <a:r>
              <a:rPr lang="tr-TR" sz="2800" dirty="0" err="1" smtClean="0"/>
              <a:t>larger</a:t>
            </a:r>
            <a:r>
              <a:rPr lang="tr-TR" sz="2800" dirty="0" smtClean="0"/>
              <a:t> </a:t>
            </a:r>
            <a:r>
              <a:rPr lang="tr-TR" sz="2800" dirty="0" err="1" smtClean="0"/>
              <a:t>proteins</a:t>
            </a:r>
            <a:r>
              <a:rPr lang="tr-TR" sz="2800" dirty="0" smtClean="0"/>
              <a:t> OR RİBONUCLEOPROTEİNS (60 000 </a:t>
            </a:r>
            <a:r>
              <a:rPr lang="tr-TR" sz="2800" dirty="0" err="1" smtClean="0"/>
              <a:t>dalton</a:t>
            </a:r>
            <a:r>
              <a:rPr lang="tr-TR" sz="2800" dirty="0" smtClean="0"/>
              <a:t>) </a:t>
            </a:r>
            <a:r>
              <a:rPr lang="tr-TR" sz="2800" dirty="0" err="1" smtClean="0"/>
              <a:t>first</a:t>
            </a:r>
            <a:r>
              <a:rPr lang="tr-TR" sz="2800" dirty="0" smtClean="0"/>
              <a:t> </a:t>
            </a:r>
            <a:r>
              <a:rPr lang="tr-TR" sz="2800" dirty="0" err="1" smtClean="0"/>
              <a:t>bind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specific</a:t>
            </a:r>
            <a:r>
              <a:rPr lang="tr-TR" sz="2800" dirty="0" smtClean="0"/>
              <a:t> </a:t>
            </a:r>
            <a:r>
              <a:rPr lang="tr-TR" sz="2800" dirty="0" err="1" smtClean="0"/>
              <a:t>receptor</a:t>
            </a:r>
            <a:r>
              <a:rPr lang="tr-TR" sz="2800" dirty="0" smtClean="0"/>
              <a:t> </a:t>
            </a:r>
            <a:r>
              <a:rPr lang="tr-TR" sz="2800" dirty="0" err="1" smtClean="0"/>
              <a:t>proteins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then</a:t>
            </a:r>
            <a:r>
              <a:rPr lang="tr-TR" sz="2800" dirty="0" smtClean="0"/>
              <a:t> can be </a:t>
            </a:r>
            <a:r>
              <a:rPr lang="tr-TR" sz="2800" dirty="0" err="1" smtClean="0"/>
              <a:t>transported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0791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smtClean="0"/>
              <a:t>transport?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Cytoplasm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                    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Cytoplasm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(</a:t>
            </a:r>
            <a:r>
              <a:rPr lang="tr-TR" dirty="0" err="1" smtClean="0"/>
              <a:t>Import</a:t>
            </a:r>
            <a:r>
              <a:rPr lang="tr-TR" dirty="0" smtClean="0"/>
              <a:t>)                                                            (</a:t>
            </a:r>
            <a:r>
              <a:rPr lang="tr-TR" dirty="0" err="1" smtClean="0"/>
              <a:t>Export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smtClean="0"/>
              <a:t>   -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Histones</a:t>
            </a:r>
            <a:r>
              <a:rPr lang="tr-TR" dirty="0" smtClean="0"/>
              <a:t>- </a:t>
            </a:r>
            <a:r>
              <a:rPr lang="tr-TR" dirty="0" err="1" smtClean="0"/>
              <a:t>Transcription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              </a:t>
            </a:r>
          </a:p>
          <a:p>
            <a:r>
              <a:rPr lang="tr-TR" dirty="0" smtClean="0"/>
              <a:t>-RNA </a:t>
            </a:r>
            <a:r>
              <a:rPr lang="tr-TR" dirty="0" err="1" smtClean="0"/>
              <a:t>Polymerase</a:t>
            </a:r>
            <a:r>
              <a:rPr lang="tr-TR" dirty="0" smtClean="0"/>
              <a:t>-DNA </a:t>
            </a:r>
            <a:r>
              <a:rPr lang="tr-TR" dirty="0" err="1" smtClean="0"/>
              <a:t>Polymerase</a:t>
            </a:r>
            <a:r>
              <a:rPr lang="tr-TR" dirty="0" smtClean="0"/>
              <a:t>)</a:t>
            </a:r>
          </a:p>
          <a:p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r>
              <a:rPr lang="tr-TR" dirty="0" smtClean="0"/>
              <a:t> - </a:t>
            </a:r>
            <a:r>
              <a:rPr lang="tr-TR" dirty="0" err="1" smtClean="0"/>
              <a:t>Ions</a:t>
            </a:r>
            <a:r>
              <a:rPr lang="tr-TR" dirty="0" smtClean="0"/>
              <a:t>                                                                     - </a:t>
            </a:r>
            <a:r>
              <a:rPr lang="tr-TR" dirty="0" err="1" smtClean="0"/>
              <a:t>mRNP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    (</a:t>
            </a:r>
            <a:r>
              <a:rPr lang="tr-TR" dirty="0" err="1"/>
              <a:t>m</a:t>
            </a:r>
            <a:r>
              <a:rPr lang="tr-TR" dirty="0" err="1" smtClean="0"/>
              <a:t>essenger</a:t>
            </a:r>
            <a:r>
              <a:rPr lang="tr-TR" dirty="0" smtClean="0"/>
              <a:t> </a:t>
            </a:r>
            <a:r>
              <a:rPr lang="tr-TR" dirty="0" err="1" smtClean="0"/>
              <a:t>ribonuclear</a:t>
            </a:r>
            <a:r>
              <a:rPr lang="tr-TR" dirty="0" smtClean="0"/>
              <a:t> </a:t>
            </a:r>
            <a:r>
              <a:rPr lang="tr-TR" dirty="0" err="1" smtClean="0"/>
              <a:t>particles</a:t>
            </a:r>
            <a:r>
              <a:rPr lang="tr-TR" dirty="0" smtClean="0"/>
              <a:t>)                                                                     </a:t>
            </a:r>
          </a:p>
          <a:p>
            <a:r>
              <a:rPr lang="tr-TR" dirty="0" smtClean="0"/>
              <a:t>  - Small </a:t>
            </a:r>
            <a:r>
              <a:rPr lang="tr-TR" dirty="0" err="1" smtClean="0"/>
              <a:t>metabolites</a:t>
            </a:r>
            <a:r>
              <a:rPr lang="tr-TR" dirty="0" smtClean="0"/>
              <a:t>                                              - </a:t>
            </a:r>
            <a:r>
              <a:rPr lang="tr-TR" dirty="0" err="1" smtClean="0"/>
              <a:t>tRNA</a:t>
            </a:r>
            <a:endParaRPr lang="tr-TR" dirty="0" smtClean="0"/>
          </a:p>
          <a:p>
            <a:r>
              <a:rPr lang="tr-TR" dirty="0" smtClean="0"/>
              <a:t>                                                                                 - </a:t>
            </a:r>
            <a:r>
              <a:rPr lang="tr-TR" dirty="0" err="1" smtClean="0"/>
              <a:t>ribosomal</a:t>
            </a:r>
            <a:r>
              <a:rPr lang="tr-TR" dirty="0" smtClean="0"/>
              <a:t> </a:t>
            </a:r>
            <a:r>
              <a:rPr lang="tr-TR" dirty="0" err="1" smtClean="0"/>
              <a:t>subunits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12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</a:t>
            </a:r>
            <a:r>
              <a:rPr lang="tr-TR" dirty="0" smtClean="0"/>
              <a:t> of </a:t>
            </a:r>
            <a:r>
              <a:rPr lang="tr-TR" dirty="0" err="1" smtClean="0"/>
              <a:t>molecules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in </a:t>
            </a:r>
            <a:r>
              <a:rPr lang="tr-TR" dirty="0" err="1" smtClean="0"/>
              <a:t>folded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transport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membranes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organelles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as; </a:t>
            </a:r>
            <a:r>
              <a:rPr lang="tr-TR" dirty="0" err="1" smtClean="0"/>
              <a:t>mitochondria</a:t>
            </a:r>
            <a:r>
              <a:rPr lang="tr-TR" dirty="0" smtClean="0"/>
              <a:t>, </a:t>
            </a:r>
            <a:r>
              <a:rPr lang="tr-TR" dirty="0" err="1" smtClean="0"/>
              <a:t>endoplasmic</a:t>
            </a:r>
            <a:r>
              <a:rPr lang="tr-TR" dirty="0" smtClean="0"/>
              <a:t> </a:t>
            </a:r>
            <a:r>
              <a:rPr lang="tr-TR" dirty="0" err="1" smtClean="0"/>
              <a:t>reticulum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chloroplast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94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Structure</a:t>
            </a:r>
            <a:r>
              <a:rPr lang="tr-TR" dirty="0" smtClean="0"/>
              <a:t> of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is </a:t>
            </a:r>
            <a:r>
              <a:rPr lang="tr-TR" dirty="0" err="1" smtClean="0"/>
              <a:t>formed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b="1" dirty="0" err="1" smtClean="0"/>
              <a:t>nuclear</a:t>
            </a:r>
            <a:r>
              <a:rPr lang="tr-TR" b="1" dirty="0" smtClean="0"/>
              <a:t> </a:t>
            </a:r>
            <a:r>
              <a:rPr lang="tr-TR" b="1" dirty="0" err="1" smtClean="0"/>
              <a:t>pore</a:t>
            </a:r>
            <a:r>
              <a:rPr lang="tr-TR" b="1" dirty="0" smtClean="0"/>
              <a:t> </a:t>
            </a:r>
            <a:r>
              <a:rPr lang="tr-TR" b="1" dirty="0" err="1" smtClean="0"/>
              <a:t>complex</a:t>
            </a:r>
            <a:r>
              <a:rPr lang="tr-TR" b="1" dirty="0" smtClean="0"/>
              <a:t> (NPC)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itself</a:t>
            </a:r>
            <a:r>
              <a:rPr lang="tr-TR" dirty="0" smtClean="0"/>
              <a:t> is, a protein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mass</a:t>
            </a:r>
            <a:r>
              <a:rPr lang="tr-TR" dirty="0" smtClean="0"/>
              <a:t> of 60-80 </a:t>
            </a:r>
            <a:r>
              <a:rPr lang="tr-TR" dirty="0" err="1" smtClean="0"/>
              <a:t>million</a:t>
            </a:r>
            <a:r>
              <a:rPr lang="tr-TR" dirty="0" smtClean="0"/>
              <a:t> </a:t>
            </a:r>
            <a:r>
              <a:rPr lang="tr-TR" dirty="0" err="1" smtClean="0"/>
              <a:t>Dalton</a:t>
            </a:r>
            <a:r>
              <a:rPr lang="tr-TR" dirty="0" smtClean="0"/>
              <a:t> in </a:t>
            </a:r>
            <a:r>
              <a:rPr lang="tr-TR" dirty="0" err="1" smtClean="0"/>
              <a:t>vertebrates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30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, </a:t>
            </a:r>
            <a:r>
              <a:rPr lang="tr-TR" b="1" dirty="0" err="1" smtClean="0"/>
              <a:t>nucleoporins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is, FG, </a:t>
            </a:r>
            <a:r>
              <a:rPr lang="tr-TR" dirty="0" err="1" smtClean="0"/>
              <a:t>nucleoporin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copies</a:t>
            </a:r>
            <a:r>
              <a:rPr lang="tr-TR" dirty="0" smtClean="0"/>
              <a:t> of FG (</a:t>
            </a:r>
            <a:r>
              <a:rPr lang="tr-TR" dirty="0" err="1"/>
              <a:t>P</a:t>
            </a:r>
            <a:r>
              <a:rPr lang="tr-TR" dirty="0" err="1" smtClean="0"/>
              <a:t>henylalanine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Guanine</a:t>
            </a:r>
            <a:r>
              <a:rPr lang="tr-TR" dirty="0" smtClean="0"/>
              <a:t>)  </a:t>
            </a:r>
            <a:r>
              <a:rPr lang="tr-TR" dirty="0" err="1" smtClean="0"/>
              <a:t>hydrophobic</a:t>
            </a:r>
            <a:r>
              <a:rPr lang="tr-TR" dirty="0" smtClean="0"/>
              <a:t> </a:t>
            </a:r>
            <a:r>
              <a:rPr lang="tr-TR" dirty="0" err="1" smtClean="0"/>
              <a:t>sequences</a:t>
            </a:r>
            <a:r>
              <a:rPr lang="tr-TR" dirty="0" smtClean="0"/>
              <a:t> </a:t>
            </a:r>
            <a:r>
              <a:rPr lang="tr-TR" dirty="0" err="1" smtClean="0"/>
              <a:t>placed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transporter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C</a:t>
            </a:r>
            <a:r>
              <a:rPr lang="tr-TR" dirty="0" err="1" smtClean="0"/>
              <a:t>ytoplasmic</a:t>
            </a:r>
            <a:r>
              <a:rPr lang="tr-TR" dirty="0" smtClean="0"/>
              <a:t> </a:t>
            </a:r>
            <a:r>
              <a:rPr lang="tr-TR" dirty="0" err="1" smtClean="0"/>
              <a:t>filaments</a:t>
            </a:r>
            <a:r>
              <a:rPr lang="tr-TR" dirty="0" smtClean="0"/>
              <a:t> ARE ALSO FOUND IN THE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pore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filaments</a:t>
            </a:r>
            <a:r>
              <a:rPr lang="tr-TR" dirty="0" smtClean="0"/>
              <a:t> form a </a:t>
            </a:r>
            <a:r>
              <a:rPr lang="tr-TR" b="1" dirty="0" err="1" smtClean="0"/>
              <a:t>nuclear</a:t>
            </a:r>
            <a:r>
              <a:rPr lang="tr-TR" b="1" dirty="0" smtClean="0"/>
              <a:t> basket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nucleoplasm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dirty="0" err="1" smtClean="0"/>
              <a:t>embedded</a:t>
            </a:r>
            <a:r>
              <a:rPr lang="tr-TR" dirty="0" smtClean="0"/>
              <a:t> </a:t>
            </a:r>
            <a:r>
              <a:rPr lang="tr-TR" dirty="0" err="1" smtClean="0"/>
              <a:t>portion</a:t>
            </a:r>
            <a:r>
              <a:rPr lang="tr-TR" dirty="0" smtClean="0"/>
              <a:t> of NBC İS ALSO ATTACHED DIRECTLY TO THE NUCLEAR LAMINA (</a:t>
            </a:r>
            <a:r>
              <a:rPr lang="tr-TR" dirty="0" err="1" smtClean="0"/>
              <a:t>Intermediate</a:t>
            </a:r>
            <a:r>
              <a:rPr lang="tr-TR" dirty="0" smtClean="0"/>
              <a:t> </a:t>
            </a:r>
            <a:r>
              <a:rPr lang="tr-TR" dirty="0" err="1" smtClean="0"/>
              <a:t>filaments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6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1009</TotalTime>
  <Words>1212</Words>
  <Application>Microsoft Office PowerPoint</Application>
  <PresentationFormat>Geniş ekran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İyon Toplantı Odası</vt:lpstr>
      <vt:lpstr>NUCLEAR TRANSPORT</vt:lpstr>
      <vt:lpstr>NUCLEUS</vt:lpstr>
      <vt:lpstr> FIGURE 1: Nuclear Membrane </vt:lpstr>
      <vt:lpstr>Nuclear Transport;</vt:lpstr>
      <vt:lpstr>A typical NPC– Nuclear Pore Complex ;</vt:lpstr>
      <vt:lpstr>     SMALL AND LARGE MOLECULES</vt:lpstr>
      <vt:lpstr>Which Molecules transport?</vt:lpstr>
      <vt:lpstr>During the import of molecules;</vt:lpstr>
      <vt:lpstr>Structure of Nuclear Pore</vt:lpstr>
      <vt:lpstr>     FIGURE 2: NUCLEAR PORE COMPLEX</vt:lpstr>
      <vt:lpstr> NUCLEAR LOCALIZATION SIGNALS</vt:lpstr>
      <vt:lpstr>Nuclear IMPORT (IMPORTIN) and EXPORT receptors (EXPORTINS)</vt:lpstr>
      <vt:lpstr>                         IMPORTINS</vt:lpstr>
      <vt:lpstr>               FIGURE 3: Nuclear Import</vt:lpstr>
      <vt:lpstr>In the transfer of molecules; </vt:lpstr>
      <vt:lpstr>                    Nuclear Export</vt:lpstr>
      <vt:lpstr>                   Nuclear Export</vt:lpstr>
      <vt:lpstr>By Ran-dependent Way;</vt:lpstr>
      <vt:lpstr>                 FIGURE 4: Nuclear Export</vt:lpstr>
      <vt:lpstr>Most mRNA molecules are exported by Ran-Independent Mechanism</vt:lpstr>
      <vt:lpstr> Export of mRNA;</vt:lpstr>
      <vt:lpstr>FIGURE 5: Conservation of Nuclear Pore Complex (NPC)in Vertebrate and Yeast</vt:lpstr>
      <vt:lpstr>Also importantly;</vt:lpstr>
      <vt:lpstr>Nucleoporin Modifications that affect mRNA EXPORT are;</vt:lpstr>
      <vt:lpstr>           DISEASE ASSOCIATION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TRANSPORT</dc:title>
  <dc:creator>fulya</dc:creator>
  <cp:lastModifiedBy>fulya</cp:lastModifiedBy>
  <cp:revision>104</cp:revision>
  <dcterms:created xsi:type="dcterms:W3CDTF">2018-08-10T11:26:31Z</dcterms:created>
  <dcterms:modified xsi:type="dcterms:W3CDTF">2018-11-29T12:10:55Z</dcterms:modified>
</cp:coreProperties>
</file>