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BDBE-B1D9-4DB5-928A-98150E8FCBE2}" type="datetimeFigureOut">
              <a:rPr lang="tr-TR" smtClean="0"/>
              <a:t>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840E-930C-4FC0-BF26-DCFF3B2350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7068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BDBE-B1D9-4DB5-928A-98150E8FCBE2}" type="datetimeFigureOut">
              <a:rPr lang="tr-TR" smtClean="0"/>
              <a:t>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840E-930C-4FC0-BF26-DCFF3B2350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0564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BDBE-B1D9-4DB5-928A-98150E8FCBE2}" type="datetimeFigureOut">
              <a:rPr lang="tr-TR" smtClean="0"/>
              <a:t>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840E-930C-4FC0-BF26-DCFF3B2350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477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BDBE-B1D9-4DB5-928A-98150E8FCBE2}" type="datetimeFigureOut">
              <a:rPr lang="tr-TR" smtClean="0"/>
              <a:t>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840E-930C-4FC0-BF26-DCFF3B2350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841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BDBE-B1D9-4DB5-928A-98150E8FCBE2}" type="datetimeFigureOut">
              <a:rPr lang="tr-TR" smtClean="0"/>
              <a:t>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840E-930C-4FC0-BF26-DCFF3B2350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480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BDBE-B1D9-4DB5-928A-98150E8FCBE2}" type="datetimeFigureOut">
              <a:rPr lang="tr-TR" smtClean="0"/>
              <a:t>1.11.2020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840E-930C-4FC0-BF26-DCFF3B2350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623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BDBE-B1D9-4DB5-928A-98150E8FCBE2}" type="datetimeFigureOut">
              <a:rPr lang="tr-TR" smtClean="0"/>
              <a:t>1.11.2020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840E-930C-4FC0-BF26-DCFF3B2350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9689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BDBE-B1D9-4DB5-928A-98150E8FCBE2}" type="datetimeFigureOut">
              <a:rPr lang="tr-TR" smtClean="0"/>
              <a:t>1.11.2020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840E-930C-4FC0-BF26-DCFF3B2350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102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BDBE-B1D9-4DB5-928A-98150E8FCBE2}" type="datetimeFigureOut">
              <a:rPr lang="tr-TR" smtClean="0"/>
              <a:t>1.11.2020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840E-930C-4FC0-BF26-DCFF3B2350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2965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BDBE-B1D9-4DB5-928A-98150E8FCBE2}" type="datetimeFigureOut">
              <a:rPr lang="tr-TR" smtClean="0"/>
              <a:t>1.11.2020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840E-930C-4FC0-BF26-DCFF3B2350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326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BDBE-B1D9-4DB5-928A-98150E8FCBE2}" type="datetimeFigureOut">
              <a:rPr lang="tr-TR" smtClean="0"/>
              <a:t>1.11.2020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840E-930C-4FC0-BF26-DCFF3B2350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967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4BDBE-B1D9-4DB5-928A-98150E8FCBE2}" type="datetimeFigureOut">
              <a:rPr lang="tr-TR" smtClean="0"/>
              <a:t>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5840E-930C-4FC0-BF26-DCFF3B2350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8382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GELİŞİMİN İLKELERİ</a:t>
            </a:r>
            <a:endParaRPr lang="tr-T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4766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SzPct val="95000"/>
              <a:buNone/>
            </a:pPr>
            <a:r>
              <a:rPr lang="tr-TR" b="1" dirty="0">
                <a:solidFill>
                  <a:prstClr val="black"/>
                </a:solidFill>
                <a:latin typeface="Arial" charset="0"/>
                <a:cs typeface="Arial" charset="0"/>
              </a:rPr>
              <a:t>Gelişimin hızı her yaşta aynı değildir.</a:t>
            </a:r>
            <a:r>
              <a:rPr lang="tr-TR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SzPct val="95000"/>
              <a:buFont typeface="Arial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charset="0"/>
                <a:cs typeface="Arial" charset="0"/>
              </a:rPr>
              <a:t>Yaşa göre büyüme ve gelişme aynı oranda olmaz ve aynı hızla ilerlemez. </a:t>
            </a:r>
          </a:p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SzPct val="95000"/>
              <a:buFont typeface="Arial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charset="0"/>
                <a:cs typeface="Arial" charset="0"/>
              </a:rPr>
              <a:t>İnsanın sistem bütünlüğü vardır ve sistemi oluşturan her bir alt sistemin kendine özgü büyüme hızı vardır. </a:t>
            </a:r>
          </a:p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SzPct val="95000"/>
              <a:buFont typeface="Arial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charset="0"/>
                <a:cs typeface="Arial" charset="0"/>
              </a:rPr>
              <a:t>Baş doğumdan önce hızla büyür, bedenin dörtte biri kadardır, ama doğumdan sonra büyümesi yavaşlar ve yetişkinlikte bedenin yedide biri oranına iner</a:t>
            </a:r>
            <a:r>
              <a:rPr lang="tr-TR" dirty="0">
                <a:solidFill>
                  <a:srgbClr val="595959"/>
                </a:solidFill>
                <a:latin typeface="Arial" charset="0"/>
                <a:cs typeface="Arial" charset="0"/>
              </a:rPr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5479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SzPct val="95000"/>
              <a:buNone/>
            </a:pPr>
            <a:r>
              <a:rPr lang="tr-TR" b="1" dirty="0">
                <a:solidFill>
                  <a:prstClr val="black"/>
                </a:solidFill>
                <a:latin typeface="Arial" charset="0"/>
                <a:cs typeface="Arial" charset="0"/>
              </a:rPr>
              <a:t>Gelişimde çevresel faktörlerin etkisi gelişimin hızlı olduğu dönemlerde çok, yavaş olduğu dönemlerde azdır.</a:t>
            </a:r>
            <a:r>
              <a:rPr lang="tr-TR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SzPct val="95000"/>
              <a:buFont typeface="Arial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charset="0"/>
                <a:cs typeface="Arial" charset="0"/>
              </a:rPr>
              <a:t>Beslenme ve çevresel değişikliklerin etkisi yirmi iki yaşındaki bir gencin boy uzunluğunu etkilemez, </a:t>
            </a:r>
          </a:p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SzPct val="95000"/>
              <a:buFont typeface="Arial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charset="0"/>
                <a:cs typeface="Arial" charset="0"/>
              </a:rPr>
              <a:t>Ancak iki yaşında fiziksel büyümenin hızlı olduğu bir zamanda beslenme ve çevresel değişiklikler boy uzunluğunu etkiler.</a:t>
            </a:r>
            <a:endParaRPr lang="tr-TR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34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100000"/>
              </a:lnSpc>
              <a:spcAft>
                <a:spcPct val="0"/>
              </a:spcAft>
              <a:buSzPct val="95000"/>
              <a:buNone/>
            </a:pPr>
            <a:r>
              <a:rPr lang="tr-TR" b="1" dirty="0">
                <a:solidFill>
                  <a:prstClr val="black"/>
                </a:solidFill>
                <a:latin typeface="Arial" charset="0"/>
                <a:cs typeface="Arial" charset="0"/>
              </a:rPr>
              <a:t>Gelişim bir bütündür. </a:t>
            </a:r>
            <a:endParaRPr lang="tr-TR" b="1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lnSpc>
                <a:spcPct val="100000"/>
              </a:lnSpc>
              <a:spcAft>
                <a:spcPct val="0"/>
              </a:spcAft>
              <a:buSzPct val="95000"/>
              <a:buFont typeface="Arial" charset="0"/>
              <a:buChar char="•"/>
            </a:pPr>
            <a:r>
              <a:rPr lang="tr-TR" b="1" dirty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tr-TR" dirty="0">
                <a:solidFill>
                  <a:prstClr val="black"/>
                </a:solidFill>
                <a:latin typeface="Arial" charset="0"/>
                <a:cs typeface="Arial" charset="0"/>
              </a:rPr>
              <a:t>Çocuğun her alandaki gelişimi birbiriyle ilişki içindedir. </a:t>
            </a:r>
          </a:p>
          <a:p>
            <a:pPr marL="0" lvl="0" indent="0" fontAlgn="base">
              <a:lnSpc>
                <a:spcPct val="100000"/>
              </a:lnSpc>
              <a:spcAft>
                <a:spcPct val="0"/>
              </a:spcAft>
              <a:buSzPct val="95000"/>
              <a:buFont typeface="Arial" charset="0"/>
              <a:buChar char="•"/>
            </a:pPr>
            <a:endParaRPr lang="tr-TR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lnSpc>
                <a:spcPct val="100000"/>
              </a:lnSpc>
              <a:spcAft>
                <a:spcPct val="0"/>
              </a:spcAft>
              <a:buSzPct val="95000"/>
              <a:buFont typeface="Arial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charset="0"/>
                <a:cs typeface="Arial" charset="0"/>
              </a:rPr>
              <a:t>Herhangi bir alandaki gelişim, diğer alanları da etkilemektedir.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2775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100000"/>
              </a:lnSpc>
              <a:spcAft>
                <a:spcPct val="0"/>
              </a:spcAft>
              <a:buSzPct val="95000"/>
              <a:buFont typeface="Arial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charset="0"/>
                <a:cs typeface="Arial" charset="0"/>
              </a:rPr>
              <a:t>Örneğin; okul takımında oynayan, başarılı bir genç fiziksel ve motor becerisi nedeniyle okulun gözde öğrencileri arasında olacaktır. </a:t>
            </a:r>
          </a:p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SzPct val="95000"/>
              <a:buFont typeface="Arial" charset="0"/>
              <a:buChar char="•"/>
            </a:pPr>
            <a:endParaRPr lang="tr-TR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SzPct val="95000"/>
              <a:buFont typeface="Arial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charset="0"/>
                <a:cs typeface="Arial" charset="0"/>
              </a:rPr>
              <a:t>Bu durum gencin sosyal gelişimini olumlu yönde etkileyecek ve genç özgüveni yüksek bir birey olacaktır.</a:t>
            </a:r>
          </a:p>
          <a:p>
            <a:pPr marL="274320" lvl="0" indent="-274320">
              <a:lnSpc>
                <a:spcPct val="10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endParaRPr lang="tr-TR" sz="2600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667567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0" fontAlgn="base" hangingPunct="0">
              <a:spcAft>
                <a:spcPct val="0"/>
              </a:spcAft>
              <a:buSzPct val="85000"/>
              <a:buNone/>
            </a:pPr>
            <a:r>
              <a:rPr lang="tr-TR" sz="44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Kaynaklar</a:t>
            </a:r>
          </a:p>
          <a:p>
            <a:pPr lvl="1" eaLnBrk="0" fontAlgn="base" hangingPunct="0">
              <a:spcAft>
                <a:spcPct val="0"/>
              </a:spcAft>
              <a:buSzPct val="85000"/>
              <a:buNone/>
            </a:pPr>
            <a:endParaRPr lang="tr-TR" i="1" dirty="0" smtClean="0">
              <a:solidFill>
                <a:prstClr val="black"/>
              </a:solidFill>
              <a:latin typeface="Arial"/>
              <a:cs typeface="Arial" charset="0"/>
            </a:endParaRPr>
          </a:p>
          <a:p>
            <a:pPr lvl="1" eaLnBrk="0" fontAlgn="base" hangingPunct="0">
              <a:spcAft>
                <a:spcPct val="0"/>
              </a:spcAft>
              <a:buSzPct val="85000"/>
              <a:buNone/>
            </a:pPr>
            <a:r>
              <a:rPr lang="tr-TR" i="1" dirty="0" smtClean="0">
                <a:solidFill>
                  <a:prstClr val="black"/>
                </a:solidFill>
                <a:latin typeface="Arial"/>
                <a:cs typeface="Arial" charset="0"/>
              </a:rPr>
              <a:t>Baran</a:t>
            </a:r>
            <a:r>
              <a:rPr lang="tr-TR" i="1" dirty="0">
                <a:solidFill>
                  <a:prstClr val="black"/>
                </a:solidFill>
                <a:latin typeface="Arial"/>
                <a:cs typeface="Arial" charset="0"/>
              </a:rPr>
              <a:t>, G., 2011. Çocuk Gelişimine Giriş. </a:t>
            </a:r>
            <a:r>
              <a:rPr lang="tr-TR" dirty="0">
                <a:solidFill>
                  <a:prstClr val="black"/>
                </a:solidFill>
                <a:latin typeface="Arial"/>
                <a:cs typeface="Arial" charset="0"/>
              </a:rPr>
              <a:t>Çocuk Gelişimi (</a:t>
            </a:r>
            <a:r>
              <a:rPr lang="tr-TR" dirty="0" err="1">
                <a:solidFill>
                  <a:prstClr val="black"/>
                </a:solidFill>
                <a:latin typeface="Arial"/>
                <a:cs typeface="Arial" charset="0"/>
              </a:rPr>
              <a:t>Edit</a:t>
            </a:r>
            <a:r>
              <a:rPr lang="tr-TR" dirty="0">
                <a:solidFill>
                  <a:prstClr val="black"/>
                </a:solidFill>
                <a:latin typeface="Arial"/>
                <a:cs typeface="Arial" charset="0"/>
              </a:rPr>
              <a:t>: N. Aral ve G. Baran),17-51, İstanbul: Ya-</a:t>
            </a:r>
            <a:r>
              <a:rPr lang="tr-TR" dirty="0" err="1">
                <a:solidFill>
                  <a:prstClr val="black"/>
                </a:solidFill>
                <a:latin typeface="Arial"/>
                <a:cs typeface="Arial" charset="0"/>
              </a:rPr>
              <a:t>Pa</a:t>
            </a:r>
            <a:r>
              <a:rPr lang="tr-TR" dirty="0">
                <a:solidFill>
                  <a:prstClr val="black"/>
                </a:solidFill>
                <a:latin typeface="Arial"/>
                <a:cs typeface="Arial" charset="0"/>
              </a:rPr>
              <a:t> Yayınları.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3229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Gelişimin İlkeleri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lnSpc>
                <a:spcPct val="150000"/>
              </a:lnSpc>
              <a:spcAft>
                <a:spcPct val="0"/>
              </a:spcAft>
              <a:buSzPct val="95000"/>
              <a:buNone/>
            </a:pPr>
            <a:r>
              <a:rPr lang="tr-T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Gelişim, hem kalıtımdan, hem de çevreden etkilenir</a:t>
            </a: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 algn="just" fontAlgn="base">
              <a:lnSpc>
                <a:spcPct val="150000"/>
              </a:lnSpc>
              <a:spcAft>
                <a:spcPct val="0"/>
              </a:spcAft>
              <a:buSzPct val="95000"/>
              <a:buFont typeface="Arial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Kalıtım bireyin anne ve babasından genler yoluyla aldığı özellikleri kapsar. </a:t>
            </a:r>
          </a:p>
          <a:p>
            <a:pPr marL="0" lvl="0" indent="0" algn="just" fontAlgn="base">
              <a:lnSpc>
                <a:spcPct val="150000"/>
              </a:lnSpc>
              <a:spcAft>
                <a:spcPct val="0"/>
              </a:spcAft>
              <a:buSzPct val="95000"/>
              <a:buFont typeface="Arial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Çevre ise döllenme ile birlikte etkili olan tüm dış uyarıcıları içerir. 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408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lnSpc>
                <a:spcPct val="150000"/>
              </a:lnSpc>
              <a:spcAft>
                <a:spcPct val="0"/>
              </a:spcAft>
              <a:buSzPct val="95000"/>
              <a:buFont typeface="Arial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charset="0"/>
                <a:cs typeface="Arial" charset="0"/>
              </a:rPr>
              <a:t>Gelişim, bu iki etmenin etkileşiminin bir ürünüdür. </a:t>
            </a:r>
          </a:p>
          <a:p>
            <a:pPr marL="0" lvl="0" indent="0" algn="just" fontAlgn="base">
              <a:lnSpc>
                <a:spcPct val="150000"/>
              </a:lnSpc>
              <a:spcAft>
                <a:spcPct val="0"/>
              </a:spcAft>
              <a:buSzPct val="95000"/>
              <a:buFont typeface="Arial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charset="0"/>
                <a:cs typeface="Arial" charset="0"/>
              </a:rPr>
              <a:t> Genel olarak kalıtımın veya çevrenin daha etkili olduğunu söylemek yanlıştır. </a:t>
            </a:r>
          </a:p>
          <a:p>
            <a:pPr marL="0" lvl="0" indent="0" algn="just" fontAlgn="base">
              <a:lnSpc>
                <a:spcPct val="150000"/>
              </a:lnSpc>
              <a:spcAft>
                <a:spcPct val="0"/>
              </a:spcAft>
              <a:buSzPct val="95000"/>
              <a:buFont typeface="Arial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charset="0"/>
                <a:cs typeface="Arial" charset="0"/>
              </a:rPr>
              <a:t> Bazı özellikler için kalıtımın, bazı özellikler için çevrenin daha etkili olduğu söylenebilir.</a:t>
            </a:r>
            <a:endParaRPr lang="tr-TR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893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SzPct val="95000"/>
              <a:buNone/>
            </a:pPr>
            <a:r>
              <a:rPr lang="tr-TR" b="1" dirty="0">
                <a:solidFill>
                  <a:prstClr val="black"/>
                </a:solidFill>
                <a:latin typeface="Arial" charset="0"/>
                <a:cs typeface="Arial" charset="0"/>
              </a:rPr>
              <a:t>Gelişimde bireysel farklılıklar vardır.</a:t>
            </a:r>
          </a:p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SzPct val="95000"/>
              <a:buNone/>
            </a:pPr>
            <a:endParaRPr lang="tr-TR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SzPct val="95000"/>
              <a:buFont typeface="Arial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charset="0"/>
                <a:cs typeface="Arial" charset="0"/>
              </a:rPr>
              <a:t>  Bireylerin kalıtımla ilgili özellikleri ve içinde yaşadıkları çevrenin özellikleri farklılık gösterdiği için gelişimde bireysel farklılıklar vardır. </a:t>
            </a:r>
            <a:endParaRPr lang="tr-TR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938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spcAft>
                <a:spcPct val="0"/>
              </a:spcAft>
              <a:buSzPct val="95000"/>
              <a:buFontTx/>
              <a:buChar char="•"/>
            </a:pPr>
            <a:r>
              <a:rPr lang="tr-TR" dirty="0">
                <a:solidFill>
                  <a:prstClr val="black"/>
                </a:solidFill>
                <a:latin typeface="Arial" charset="0"/>
                <a:cs typeface="Arial" charset="0"/>
              </a:rPr>
              <a:t>Belirli gelişim görevlerini her çocuğun aynı yaş veya dönemde gerçekleştirmesini beklemek yanlıştır. </a:t>
            </a:r>
          </a:p>
          <a:p>
            <a:pPr marL="0" lvl="0" indent="0" algn="just" fontAlgn="base">
              <a:spcAft>
                <a:spcPct val="0"/>
              </a:spcAft>
              <a:buSzPct val="95000"/>
              <a:buFont typeface="Arial" charset="0"/>
              <a:buChar char="•"/>
            </a:pPr>
            <a:endParaRPr lang="tr-TR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Aft>
                <a:spcPct val="0"/>
              </a:spcAft>
              <a:buSzPct val="95000"/>
              <a:buFont typeface="Arial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charset="0"/>
                <a:cs typeface="Arial" charset="0"/>
              </a:rPr>
              <a:t> Örneğin; aynı sınıf ve yaştaki iki çocuğun davranışları, kişiliği, zekası, akademik başarısı farklı olabileceği gibi, boy ve kilo gibi fiziksel özellikleri de farklı olabilir. </a:t>
            </a:r>
            <a:endParaRPr lang="tr-TR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692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SzPct val="95000"/>
              <a:buFontTx/>
              <a:buChar char="•"/>
            </a:pPr>
            <a:r>
              <a:rPr lang="tr-TR" dirty="0">
                <a:solidFill>
                  <a:prstClr val="black"/>
                </a:solidFill>
                <a:latin typeface="Arial" charset="0"/>
                <a:cs typeface="Arial" charset="0"/>
              </a:rPr>
              <a:t>Gelişme olgunlaşma süreci ile yaşantılar arasındaki öğrenmenin etkileşimi sonucu ortaya çıkar. 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SzPct val="95000"/>
              <a:buNone/>
            </a:pPr>
            <a:endParaRPr lang="tr-TR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SzPct val="95000"/>
              <a:buFont typeface="Arial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charset="0"/>
                <a:cs typeface="Arial" charset="0"/>
              </a:rPr>
              <a:t> Gelişme biyolojik olgunlaşmadan büyük ölçüde etkilenir.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5831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100000"/>
              </a:lnSpc>
              <a:spcAft>
                <a:spcPct val="0"/>
              </a:spcAft>
              <a:buSzPct val="95000"/>
              <a:buNone/>
            </a:pPr>
            <a:r>
              <a:rPr lang="tr-TR" b="1" dirty="0">
                <a:solidFill>
                  <a:prstClr val="black"/>
                </a:solidFill>
                <a:latin typeface="Arial" charset="0"/>
                <a:cs typeface="Arial" charset="0"/>
              </a:rPr>
              <a:t>Gelişimin kendine özgü yönelimleri vardır</a:t>
            </a:r>
            <a:r>
              <a:rPr lang="tr-TR" dirty="0">
                <a:solidFill>
                  <a:prstClr val="black"/>
                </a:solidFill>
                <a:latin typeface="Arial" charset="0"/>
                <a:cs typeface="Arial" charset="0"/>
              </a:rPr>
              <a:t>. </a:t>
            </a:r>
          </a:p>
          <a:p>
            <a:pPr marL="0" lvl="0" indent="0" fontAlgn="base">
              <a:lnSpc>
                <a:spcPct val="100000"/>
              </a:lnSpc>
              <a:spcAft>
                <a:spcPct val="0"/>
              </a:spcAft>
              <a:buSzPct val="95000"/>
              <a:buNone/>
            </a:pPr>
            <a:endParaRPr lang="tr-TR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lnSpc>
                <a:spcPct val="100000"/>
              </a:lnSpc>
              <a:spcAft>
                <a:spcPct val="0"/>
              </a:spcAft>
              <a:buSzPct val="95000"/>
              <a:buFont typeface="Arial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charset="0"/>
                <a:cs typeface="Arial" charset="0"/>
              </a:rPr>
              <a:t>Gelişim baştan ayağa ve içten dışa doğrudur. </a:t>
            </a:r>
          </a:p>
          <a:p>
            <a:pPr marL="0" lvl="0" indent="0" fontAlgn="base">
              <a:lnSpc>
                <a:spcPct val="100000"/>
              </a:lnSpc>
              <a:spcAft>
                <a:spcPct val="0"/>
              </a:spcAft>
              <a:buSzPct val="95000"/>
              <a:buFont typeface="Arial" charset="0"/>
              <a:buChar char="•"/>
            </a:pPr>
            <a:r>
              <a:rPr lang="tr-TR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Baştan ayağa doğru gelişim,</a:t>
            </a:r>
            <a:r>
              <a:rPr lang="tr-TR" dirty="0">
                <a:solidFill>
                  <a:prstClr val="black"/>
                </a:solidFill>
                <a:latin typeface="Arial" charset="0"/>
                <a:cs typeface="Arial" charset="0"/>
              </a:rPr>
              <a:t> doğum öncesi ve sonrası dönemlerde gözlenir. </a:t>
            </a:r>
          </a:p>
          <a:p>
            <a:pPr marL="0" lvl="0" indent="0" fontAlgn="base">
              <a:lnSpc>
                <a:spcPct val="100000"/>
              </a:lnSpc>
              <a:spcAft>
                <a:spcPct val="0"/>
              </a:spcAft>
              <a:buSzPct val="95000"/>
              <a:buFont typeface="Arial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charset="0"/>
                <a:cs typeface="Arial" charset="0"/>
              </a:rPr>
              <a:t>Doğum öncesinde embriyonun önce başı, daha sonra başa yakın bölgelerden ayaklara doğru bir gelişme görülür.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3459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SzPct val="95000"/>
              <a:buFont typeface="Arial" charset="0"/>
              <a:buChar char="•"/>
            </a:pPr>
            <a:r>
              <a:rPr lang="tr-TR" b="1" dirty="0">
                <a:solidFill>
                  <a:prstClr val="black"/>
                </a:solidFill>
                <a:latin typeface="Arial" charset="0"/>
                <a:cs typeface="Arial" charset="0"/>
              </a:rPr>
              <a:t>Gelişimde </a:t>
            </a:r>
            <a:r>
              <a:rPr lang="tr-TR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içten dışa doğru bir yönelim </a:t>
            </a:r>
            <a:r>
              <a:rPr lang="tr-TR" dirty="0">
                <a:solidFill>
                  <a:prstClr val="black"/>
                </a:solidFill>
                <a:latin typeface="Arial" charset="0"/>
                <a:cs typeface="Arial" charset="0"/>
              </a:rPr>
              <a:t>vardır. 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SzPct val="95000"/>
              <a:buFont typeface="Arial" charset="0"/>
              <a:buChar char="•"/>
            </a:pPr>
            <a:endParaRPr lang="tr-TR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SzPct val="95000"/>
              <a:buFont typeface="Arial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charset="0"/>
                <a:cs typeface="Arial" charset="0"/>
              </a:rPr>
              <a:t>Bebek önce bacaklarını, sonra ayaklarını, en sonra da parmaklarını kontrol edebilir. 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SzPct val="95000"/>
              <a:buFont typeface="Arial" charset="0"/>
              <a:buChar char="•"/>
            </a:pPr>
            <a:endParaRPr lang="tr-TR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SzPct val="95000"/>
              <a:buFont typeface="Arial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charset="0"/>
                <a:cs typeface="Arial" charset="0"/>
              </a:rPr>
              <a:t>Çocuk ilgi duyduğu nesneye önce bedeniyle uzanır, sonra kollarıyla ve en son olarak da parmaklarını kullanarak eline alır. 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SzPct val="95000"/>
              <a:buFont typeface="Arial" charset="0"/>
              <a:buChar char="•"/>
            </a:pPr>
            <a:endParaRPr lang="tr-TR" sz="3800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0825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SzPct val="95000"/>
              <a:buFont typeface="Arial" charset="0"/>
              <a:buChar char="•"/>
            </a:pPr>
            <a:r>
              <a:rPr lang="tr-TR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Gelişim genelden özele doğrudur</a:t>
            </a:r>
            <a:r>
              <a:rPr lang="tr-TR" b="1" dirty="0">
                <a:solidFill>
                  <a:prstClr val="black"/>
                </a:solidFill>
                <a:latin typeface="Arial" charset="0"/>
                <a:cs typeface="Arial" charset="0"/>
              </a:rPr>
              <a:t>. 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SzPct val="95000"/>
              <a:buFont typeface="Arial" charset="0"/>
              <a:buChar char="•"/>
            </a:pPr>
            <a:endParaRPr lang="tr-TR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SzPct val="95000"/>
              <a:buFont typeface="Arial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charset="0"/>
                <a:cs typeface="Arial" charset="0"/>
              </a:rPr>
              <a:t>Bebek önce büyük kas kontrolünü, sonra küçük kas kontrolünü kazanır. Bebekler oturmayı öğrenmeden önce başını dik tutmayı, emeklemeden önce oturmayı, yürümeden önce emeklemeyi başarırlar. </a:t>
            </a: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SzPct val="95000"/>
              <a:buFont typeface="Arial" charset="0"/>
              <a:buChar char="•"/>
            </a:pPr>
            <a:endParaRPr lang="tr-TR" sz="2000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pPr marL="274320" lvl="0" indent="-274320">
              <a:lnSpc>
                <a:spcPct val="10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endParaRPr lang="tr-TR" sz="2600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919977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477</Words>
  <Application>Microsoft Office PowerPoint</Application>
  <PresentationFormat>Geniş ekran</PresentationFormat>
  <Paragraphs>47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Constantia</vt:lpstr>
      <vt:lpstr>Times New Roman</vt:lpstr>
      <vt:lpstr>Wingdings 2</vt:lpstr>
      <vt:lpstr>Office Teması</vt:lpstr>
      <vt:lpstr>GELİŞİMİN İLKELERİ</vt:lpstr>
      <vt:lpstr>Gelişimin İlkeleri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GELİŞİMİN İLKELERİ</dc:title>
  <dc:creator>figen</dc:creator>
  <cp:lastModifiedBy>figen</cp:lastModifiedBy>
  <cp:revision>3</cp:revision>
  <dcterms:created xsi:type="dcterms:W3CDTF">2020-11-01T19:10:41Z</dcterms:created>
  <dcterms:modified xsi:type="dcterms:W3CDTF">2020-11-01T19:19:17Z</dcterms:modified>
</cp:coreProperties>
</file>