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7" r:id="rId4"/>
    <p:sldId id="258" r:id="rId5"/>
    <p:sldId id="259" r:id="rId6"/>
    <p:sldId id="260" r:id="rId7"/>
    <p:sldId id="261" r:id="rId8"/>
    <p:sldId id="262" r:id="rId9"/>
    <p:sldId id="281" r:id="rId10"/>
    <p:sldId id="280" r:id="rId11"/>
    <p:sldId id="266" r:id="rId12"/>
    <p:sldId id="279" r:id="rId13"/>
    <p:sldId id="263" r:id="rId14"/>
    <p:sldId id="268" r:id="rId15"/>
    <p:sldId id="264" r:id="rId16"/>
    <p:sldId id="267" r:id="rId17"/>
    <p:sldId id="269" r:id="rId18"/>
    <p:sldId id="270" r:id="rId19"/>
    <p:sldId id="271" r:id="rId20"/>
    <p:sldId id="282" r:id="rId21"/>
    <p:sldId id="283" r:id="rId22"/>
    <p:sldId id="272"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0" d="100"/>
          <a:sy n="50" d="100"/>
        </p:scale>
        <p:origin x="44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37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868061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147190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35992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571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158114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86501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2459AB-9B60-4ECA-9E83-3E9C2F210DDC}" type="datetimeFigureOut">
              <a:rPr lang="tr-TR" smtClean="0"/>
              <a:t>9.12.2020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901407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69650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870DC12-52AD-4BC0-BB71-554A3CAA7D83}" type="slidenum">
              <a:rPr lang="tr-TR" smtClean="0"/>
              <a:t>‹#›</a:t>
            </a:fld>
            <a:endParaRPr lang="tr-TR"/>
          </a:p>
        </p:txBody>
      </p:sp>
    </p:spTree>
    <p:extLst>
      <p:ext uri="{BB962C8B-B14F-4D97-AF65-F5344CB8AC3E}">
        <p14:creationId xmlns:p14="http://schemas.microsoft.com/office/powerpoint/2010/main" val="2679031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400632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2459AB-9B60-4ECA-9E83-3E9C2F210DDC}" type="datetimeFigureOut">
              <a:rPr lang="tr-TR" smtClean="0"/>
              <a:t>9.12.2020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870DC12-52AD-4BC0-BB71-554A3CAA7D8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0048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914400" y="1511300"/>
            <a:ext cx="9456903" cy="4587802"/>
          </a:xfrm>
        </p:spPr>
        <p:txBody>
          <a:bodyPr>
            <a:normAutofit/>
          </a:bodyPr>
          <a:lstStyle/>
          <a:p>
            <a:pPr marL="457200" indent="-457200">
              <a:buAutoNum type="arabicPeriod"/>
            </a:pPr>
            <a:r>
              <a:rPr lang="tr-TR" b="1" dirty="0" smtClean="0"/>
              <a:t> </a:t>
            </a:r>
            <a:r>
              <a:rPr lang="tr-TR" sz="3600" b="1" dirty="0" smtClean="0"/>
              <a:t>İletişim, Tanımı, Önemi, </a:t>
            </a:r>
            <a:r>
              <a:rPr lang="tr-TR" sz="3600" b="1" dirty="0" err="1" smtClean="0"/>
              <a:t>öZELLİKLERİ</a:t>
            </a:r>
            <a:endParaRPr lang="tr-TR" sz="3600" b="1" dirty="0" smtClean="0"/>
          </a:p>
          <a:p>
            <a:pPr marL="457200" indent="-457200">
              <a:buAutoNum type="arabicPeriod"/>
            </a:pPr>
            <a:endParaRPr lang="tr-TR" sz="3600" b="1" dirty="0"/>
          </a:p>
        </p:txBody>
      </p:sp>
    </p:spTree>
    <p:extLst>
      <p:ext uri="{BB962C8B-B14F-4D97-AF65-F5344CB8AC3E}">
        <p14:creationId xmlns:p14="http://schemas.microsoft.com/office/powerpoint/2010/main" val="36188145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İLETİŞİM - ÖNEMİ</a:t>
            </a:r>
            <a:endParaRPr lang="tr-TR" dirty="0"/>
          </a:p>
        </p:txBody>
      </p:sp>
      <p:sp>
        <p:nvSpPr>
          <p:cNvPr id="3" name="İçerik Yer Tutucusu 2"/>
          <p:cNvSpPr>
            <a:spLocks noGrp="1"/>
          </p:cNvSpPr>
          <p:nvPr>
            <p:ph idx="1"/>
          </p:nvPr>
        </p:nvSpPr>
        <p:spPr>
          <a:xfrm>
            <a:off x="1097280" y="2074334"/>
            <a:ext cx="10058400" cy="4023360"/>
          </a:xfrm>
        </p:spPr>
        <p:txBody>
          <a:bodyPr>
            <a:normAutofit/>
          </a:bodyPr>
          <a:lstStyle/>
          <a:p>
            <a:r>
              <a:rPr lang="tr-TR" sz="2800" dirty="0" smtClean="0"/>
              <a:t>Normal gelişimsel sürecini tamamlayan insanlar yaşamlarını devamlı olarak çevresi ile etkileşim içerisinde sürdürür. Bu süreç bireyin dünyaya gelmesi ile başlar ve yaşamının sonuna kadar devam eder. </a:t>
            </a:r>
          </a:p>
          <a:p>
            <a:r>
              <a:rPr lang="tr-TR" sz="2800" dirty="0" smtClean="0"/>
              <a:t>Bireylerin etkili iletişim kurma konusundaki yetenekleri yaşamdan doyum elde etme düzeylerini etkiler. Bu konuda yetenekli olan bireyler çevrelerindeki kişilerle iletişimi başlatma, sürdürme ve sonlandırma konusunda başarılıdır ve çevreleri ile sağlıklı bir şekilde iletişim kurarlar.  </a:t>
            </a:r>
            <a:endParaRPr lang="tr-TR" sz="2800" dirty="0"/>
          </a:p>
        </p:txBody>
      </p:sp>
    </p:spTree>
    <p:extLst>
      <p:ext uri="{BB962C8B-B14F-4D97-AF65-F5344CB8AC3E}">
        <p14:creationId xmlns:p14="http://schemas.microsoft.com/office/powerpoint/2010/main" val="29920074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İLETİŞİM - ÖNEMİ</a:t>
            </a:r>
            <a:endParaRPr lang="tr-TR" dirty="0"/>
          </a:p>
        </p:txBody>
      </p:sp>
      <p:sp>
        <p:nvSpPr>
          <p:cNvPr id="3" name="İçerik Yer Tutucusu 2"/>
          <p:cNvSpPr>
            <a:spLocks noGrp="1"/>
          </p:cNvSpPr>
          <p:nvPr>
            <p:ph idx="1"/>
          </p:nvPr>
        </p:nvSpPr>
        <p:spPr/>
        <p:txBody>
          <a:bodyPr>
            <a:normAutofit/>
          </a:bodyPr>
          <a:lstStyle/>
          <a:p>
            <a:r>
              <a:rPr lang="tr-TR" sz="2800" dirty="0" smtClean="0"/>
              <a:t>İnsan toplumsal ve kültürel bir varlıktır. Buradan yola çıkılarak iletişim </a:t>
            </a:r>
          </a:p>
          <a:p>
            <a:r>
              <a:rPr lang="tr-TR" sz="2800" dirty="0" smtClean="0"/>
              <a:t>- Ortak olan bilgilerin paylaşımı, </a:t>
            </a:r>
          </a:p>
          <a:p>
            <a:r>
              <a:rPr lang="tr-TR" sz="2800" dirty="0" smtClean="0"/>
              <a:t>- Yeni bilgilerin oluşturulması, </a:t>
            </a:r>
          </a:p>
          <a:p>
            <a:r>
              <a:rPr lang="tr-TR" sz="2800" dirty="0" smtClean="0"/>
              <a:t>- Yeni bireylerin yeni bilgilerle yetişmesi, </a:t>
            </a:r>
          </a:p>
          <a:p>
            <a:r>
              <a:rPr lang="tr-TR" sz="2800" dirty="0" smtClean="0"/>
              <a:t>- Toplum içerisinde bireylerin rolünün tanımlanması ve öğrenilmesi, </a:t>
            </a:r>
          </a:p>
          <a:p>
            <a:r>
              <a:rPr lang="tr-TR" sz="2800" dirty="0" smtClean="0"/>
              <a:t>- Kişinin kendini ve düşüncelerini karşı tarafa aktarabilmesi açılarından önemlidir.  </a:t>
            </a:r>
            <a:endParaRPr lang="tr-TR" sz="2800" dirty="0"/>
          </a:p>
        </p:txBody>
      </p:sp>
    </p:spTree>
    <p:extLst>
      <p:ext uri="{BB962C8B-B14F-4D97-AF65-F5344CB8AC3E}">
        <p14:creationId xmlns:p14="http://schemas.microsoft.com/office/powerpoint/2010/main" val="133288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İLETİŞİM - ÖNEMİ</a:t>
            </a:r>
            <a:endParaRPr lang="tr-TR" dirty="0"/>
          </a:p>
        </p:txBody>
      </p:sp>
      <p:sp>
        <p:nvSpPr>
          <p:cNvPr id="3" name="İçerik Yer Tutucusu 2"/>
          <p:cNvSpPr>
            <a:spLocks noGrp="1"/>
          </p:cNvSpPr>
          <p:nvPr>
            <p:ph idx="1"/>
          </p:nvPr>
        </p:nvSpPr>
        <p:spPr/>
        <p:txBody>
          <a:bodyPr>
            <a:normAutofit/>
          </a:bodyPr>
          <a:lstStyle/>
          <a:p>
            <a:r>
              <a:rPr lang="tr-TR" sz="2800" dirty="0" smtClean="0"/>
              <a:t>İletişim sürecinin en önemli noktası gerçekleştirilen bilgi alışverişinin karşılıklı olarak iki yönlü şekilde gerçekleştirilmesi gerektiğidir. Çünkü iletişim yalnızca tek taraflı olarak bilgiyi karşı tarafa aktarmayı içermez. </a:t>
            </a:r>
          </a:p>
          <a:p>
            <a:r>
              <a:rPr lang="tr-TR" sz="2800" dirty="0" smtClean="0"/>
              <a:t>Aynı zamanda aktarılan bilgiye ilişkin karşı taraftan geri dönüt almayı içeren bir işleyişin olması gerekmektedir. İletişim sürecinde esas olan etkiye tepki bulmaktır. Karşıdan tepki bulunamaması, her iki tarafın da süreç içerisinde aktif olmaması halinde iletişim gerçekleşmiş sayılmaz. </a:t>
            </a:r>
            <a:endParaRPr lang="tr-TR" sz="2800" dirty="0"/>
          </a:p>
        </p:txBody>
      </p:sp>
    </p:spTree>
    <p:extLst>
      <p:ext uri="{BB962C8B-B14F-4D97-AF65-F5344CB8AC3E}">
        <p14:creationId xmlns:p14="http://schemas.microsoft.com/office/powerpoint/2010/main" val="4097577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İLETİŞİM - ÖNEMİ</a:t>
            </a:r>
            <a:endParaRPr lang="tr-TR" dirty="0"/>
          </a:p>
        </p:txBody>
      </p:sp>
      <p:sp>
        <p:nvSpPr>
          <p:cNvPr id="3" name="İçerik Yer Tutucusu 2"/>
          <p:cNvSpPr>
            <a:spLocks noGrp="1"/>
          </p:cNvSpPr>
          <p:nvPr>
            <p:ph idx="1"/>
          </p:nvPr>
        </p:nvSpPr>
        <p:spPr/>
        <p:txBody>
          <a:bodyPr>
            <a:normAutofit/>
          </a:bodyPr>
          <a:lstStyle/>
          <a:p>
            <a:r>
              <a:rPr lang="tr-TR" sz="2800" dirty="0" smtClean="0"/>
              <a:t>İletişim olmadan toplum haline gelmek mümkün değildir.</a:t>
            </a:r>
          </a:p>
          <a:p>
            <a:r>
              <a:rPr lang="tr-TR" sz="2800" dirty="0" smtClean="0"/>
              <a:t>Bunun sebebi ise birlikte yaşama alışkanlığı ile beraber değerlendirildiğinde toplumsallaşma bireyin çevresindekilerle iletişim kurma gereksinimini de doğal bir biçimde ortaya koymasıdır. </a:t>
            </a:r>
          </a:p>
          <a:p>
            <a:r>
              <a:rPr lang="tr-TR" sz="2800" dirty="0" smtClean="0"/>
              <a:t>İnsan iletişimin temel özelliği, yarattığı dilin kendi duygu ve düşüncelerini deneyimlerini biçimlendirmesi ve ona dolaylı yaşantılar kazandırmasıdır. </a:t>
            </a:r>
            <a:endParaRPr lang="tr-TR" sz="2800" dirty="0"/>
          </a:p>
        </p:txBody>
      </p:sp>
    </p:spTree>
    <p:extLst>
      <p:ext uri="{BB962C8B-B14F-4D97-AF65-F5344CB8AC3E}">
        <p14:creationId xmlns:p14="http://schemas.microsoft.com/office/powerpoint/2010/main" val="778815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İLETİŞİM - ÖNEMİ</a:t>
            </a:r>
            <a:endParaRPr lang="tr-TR" dirty="0"/>
          </a:p>
        </p:txBody>
      </p:sp>
      <p:sp>
        <p:nvSpPr>
          <p:cNvPr id="3" name="İçerik Yer Tutucusu 2"/>
          <p:cNvSpPr>
            <a:spLocks noGrp="1"/>
          </p:cNvSpPr>
          <p:nvPr>
            <p:ph idx="1"/>
          </p:nvPr>
        </p:nvSpPr>
        <p:spPr>
          <a:xfrm>
            <a:off x="1097280" y="2311727"/>
            <a:ext cx="10058400" cy="4023360"/>
          </a:xfrm>
        </p:spPr>
        <p:txBody>
          <a:bodyPr>
            <a:normAutofit/>
          </a:bodyPr>
          <a:lstStyle/>
          <a:p>
            <a:r>
              <a:rPr lang="tr-TR" sz="2800" dirty="0" smtClean="0"/>
              <a:t>Aynı zamanda toplumsal bir sorunun çözümü için de bireylerin düşünce alışverişinde bulunmaları yani iletişime geçmeleri gerekmektedir. Bu şekilde de toplumsal yaşam daha düzenli ve anlamlı hale gelmektedir. </a:t>
            </a:r>
          </a:p>
          <a:p>
            <a:r>
              <a:rPr lang="tr-TR" sz="2800" dirty="0" smtClean="0"/>
              <a:t>Toplum içerisindeki bireylerin toplum içerisinde yaşanan sorunu insani bir şekilde çözebilmeleri ve sorunun büyüyerek çatışma haline gelmemesi için konuşma ve tartışma gibi iletişim içeren becerilere sahip olmaları gerekir. </a:t>
            </a:r>
            <a:endParaRPr lang="tr-TR" sz="2800" dirty="0"/>
          </a:p>
        </p:txBody>
      </p:sp>
    </p:spTree>
    <p:extLst>
      <p:ext uri="{BB962C8B-B14F-4D97-AF65-F5344CB8AC3E}">
        <p14:creationId xmlns:p14="http://schemas.microsoft.com/office/powerpoint/2010/main" val="1022158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0"/>
            <a:ext cx="10058400" cy="1450757"/>
          </a:xfrm>
        </p:spPr>
        <p:txBody>
          <a:bodyPr/>
          <a:lstStyle/>
          <a:p>
            <a:pPr algn="ctr"/>
            <a:r>
              <a:rPr lang="tr-TR" b="1" dirty="0"/>
              <a:t>İLETİŞİM - ÖNEMİ</a:t>
            </a:r>
            <a:endParaRPr lang="tr-TR" dirty="0"/>
          </a:p>
        </p:txBody>
      </p:sp>
      <p:sp>
        <p:nvSpPr>
          <p:cNvPr id="3" name="İçerik Yer Tutucusu 2"/>
          <p:cNvSpPr>
            <a:spLocks noGrp="1"/>
          </p:cNvSpPr>
          <p:nvPr>
            <p:ph idx="1"/>
          </p:nvPr>
        </p:nvSpPr>
        <p:spPr>
          <a:xfrm>
            <a:off x="1097280" y="1643511"/>
            <a:ext cx="10058400" cy="4023360"/>
          </a:xfrm>
        </p:spPr>
        <p:txBody>
          <a:bodyPr>
            <a:noAutofit/>
          </a:bodyPr>
          <a:lstStyle/>
          <a:p>
            <a:r>
              <a:rPr lang="tr-TR" sz="2800" dirty="0" smtClean="0"/>
              <a:t>Kişiler arası iletişim insanlar için çok önemlidir. Çünkü diğer insanlarla hiç iletişim kurmayan bir insan düşünülemez. Bir iletişimin ise kişiler arası iletişim sayılabilmesi için gerekli olan 3 ölçüt bulunmaktadır. Bu ölçütlere bakacak olduğumuzda;</a:t>
            </a:r>
          </a:p>
          <a:p>
            <a:r>
              <a:rPr lang="tr-TR" sz="2800" dirty="0" smtClean="0"/>
              <a:t>- Temas kurmak: İletişimin kurulabilmesi için öncelikle bir temasın gerçekleşmesi gerekir. Bu temas iki insan, iki hayvan, iki makine ya da bu üç varlığın ikili kombinasyonları arasında olmalıdır.</a:t>
            </a:r>
          </a:p>
          <a:p>
            <a:r>
              <a:rPr lang="tr-TR" sz="2800" dirty="0" smtClean="0"/>
              <a:t>- Mesaj: Temas kurulan varlıklar arasında karşılıklı olarak mesaj alışverişi gerçekleşmelidir. </a:t>
            </a:r>
          </a:p>
          <a:p>
            <a:r>
              <a:rPr lang="tr-TR" sz="2800" dirty="0" smtClean="0"/>
              <a:t>- Nitelik: Varlıklar arasında alınıp verilen mesajlar sözel ya da sözel olmayan nitelikte olmalıdır.</a:t>
            </a:r>
            <a:endParaRPr lang="tr-TR" sz="2800" dirty="0"/>
          </a:p>
        </p:txBody>
      </p:sp>
    </p:spTree>
    <p:extLst>
      <p:ext uri="{BB962C8B-B14F-4D97-AF65-F5344CB8AC3E}">
        <p14:creationId xmlns:p14="http://schemas.microsoft.com/office/powerpoint/2010/main" val="38158191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İLETİŞİM - ÖNEMİ</a:t>
            </a:r>
            <a:endParaRPr lang="tr-TR" dirty="0"/>
          </a:p>
        </p:txBody>
      </p:sp>
      <p:sp>
        <p:nvSpPr>
          <p:cNvPr id="3" name="İçerik Yer Tutucusu 2"/>
          <p:cNvSpPr>
            <a:spLocks noGrp="1"/>
          </p:cNvSpPr>
          <p:nvPr>
            <p:ph idx="1"/>
          </p:nvPr>
        </p:nvSpPr>
        <p:spPr>
          <a:xfrm>
            <a:off x="1097280" y="2065541"/>
            <a:ext cx="10058400" cy="4023360"/>
          </a:xfrm>
        </p:spPr>
        <p:txBody>
          <a:bodyPr>
            <a:normAutofit/>
          </a:bodyPr>
          <a:lstStyle/>
          <a:p>
            <a:r>
              <a:rPr lang="tr-TR" sz="2800" dirty="0" smtClean="0"/>
              <a:t>Yapılan araştırmalarda iletişimin hiç olmaması durumunun kötü iletişimden daha olumsuz sonuçlara yol açtığı ortaya konulmaktadır.</a:t>
            </a:r>
          </a:p>
          <a:p>
            <a:r>
              <a:rPr lang="tr-TR" sz="2800" dirty="0" smtClean="0"/>
              <a:t>Aynı zamanda insanların duygularını, düşüncelerini, ne hissettiklerini, nasıl hissettiklerini başkalarına aktarmaya, sahip oldukları bilgileri başkaları ile paylaşmaya, başkalarının sahip olduğu bilgiye ihtiyaç duymaktadır. Bu nedenle iletişim toplumun var olması ve devamlılığı için önem taşımaktadır.</a:t>
            </a:r>
          </a:p>
        </p:txBody>
      </p:sp>
    </p:spTree>
    <p:extLst>
      <p:ext uri="{BB962C8B-B14F-4D97-AF65-F5344CB8AC3E}">
        <p14:creationId xmlns:p14="http://schemas.microsoft.com/office/powerpoint/2010/main" val="15158752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İLETİŞİM - ÖNEMİ</a:t>
            </a:r>
            <a:endParaRPr lang="tr-TR" dirty="0"/>
          </a:p>
        </p:txBody>
      </p:sp>
      <p:sp>
        <p:nvSpPr>
          <p:cNvPr id="3" name="İçerik Yer Tutucusu 2"/>
          <p:cNvSpPr>
            <a:spLocks noGrp="1"/>
          </p:cNvSpPr>
          <p:nvPr>
            <p:ph idx="1"/>
          </p:nvPr>
        </p:nvSpPr>
        <p:spPr/>
        <p:txBody>
          <a:bodyPr>
            <a:normAutofit lnSpcReduction="10000"/>
          </a:bodyPr>
          <a:lstStyle/>
          <a:p>
            <a:r>
              <a:rPr lang="tr-TR" sz="2800" dirty="0" smtClean="0"/>
              <a:t>İletişimin önemi hem iş hem aile hem arkadaş ortamlarında karşımıza çıkmaktadır. Bireyler iletişim yöntemleri ile isteklerini, ihtiyaçlarını, sorunlarını, birbirlerine iletebilirler. İletişim </a:t>
            </a:r>
            <a:r>
              <a:rPr lang="tr-TR" sz="2800" dirty="0"/>
              <a:t>olmadan insanların birbirleriyle anlaşabilmeleri ve bir arada yaşayabilmeleri mümkün değildir. </a:t>
            </a:r>
            <a:endParaRPr lang="tr-TR" sz="2800" dirty="0" smtClean="0"/>
          </a:p>
          <a:p>
            <a:r>
              <a:rPr lang="tr-TR" sz="2800" dirty="0" smtClean="0"/>
              <a:t>Doğru bir şekilde iletişim kuramayan insanlar sosyal hayatta ciddi sıkıntı yaşarlar. Aynı zamanda iletişim kurma yöntemlerini bilen ancak duygu </a:t>
            </a:r>
            <a:r>
              <a:rPr lang="tr-TR" sz="2800" dirty="0"/>
              <a:t>ve düşüncelerini doğru yer ve zamanda diğer bireylere aktarmada problemler </a:t>
            </a:r>
            <a:r>
              <a:rPr lang="tr-TR" sz="2800" dirty="0" smtClean="0"/>
              <a:t>yaşayan bireyler sağlam </a:t>
            </a:r>
            <a:r>
              <a:rPr lang="tr-TR" sz="2800" dirty="0"/>
              <a:t>dostluklar kurmakta zorlanırlar. </a:t>
            </a:r>
          </a:p>
        </p:txBody>
      </p:sp>
    </p:spTree>
    <p:extLst>
      <p:ext uri="{BB962C8B-B14F-4D97-AF65-F5344CB8AC3E}">
        <p14:creationId xmlns:p14="http://schemas.microsoft.com/office/powerpoint/2010/main" val="1949342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İLETİŞİM - ÖNEMİ</a:t>
            </a:r>
            <a:endParaRPr lang="tr-TR" dirty="0"/>
          </a:p>
        </p:txBody>
      </p:sp>
      <p:sp>
        <p:nvSpPr>
          <p:cNvPr id="3" name="İçerik Yer Tutucusu 2"/>
          <p:cNvSpPr>
            <a:spLocks noGrp="1"/>
          </p:cNvSpPr>
          <p:nvPr>
            <p:ph idx="1"/>
          </p:nvPr>
        </p:nvSpPr>
        <p:spPr>
          <a:xfrm>
            <a:off x="1158827" y="2285350"/>
            <a:ext cx="10058400" cy="4023360"/>
          </a:xfrm>
        </p:spPr>
        <p:txBody>
          <a:bodyPr>
            <a:normAutofit/>
          </a:bodyPr>
          <a:lstStyle/>
          <a:p>
            <a:r>
              <a:rPr lang="tr-TR" sz="2800" dirty="0" smtClean="0"/>
              <a:t>İnsanlar yalnızken bile iletişim halindedirler.  Yalnızken bile vücut dillerini kullanırlar ya da kendi kendileri ile iletişim kurarlar. İnsan kendisi ile iletişim kurarken iç muhasebesini yapar, kendi davranışlarını sorgular, duygu ve düşüncelerini değerlendirir. </a:t>
            </a:r>
          </a:p>
          <a:p>
            <a:r>
              <a:rPr lang="tr-TR" sz="2800" dirty="0" smtClean="0"/>
              <a:t>Aynı zamanda kişinin var oluş tarzı ile iletişim tarzı arasında ilişki vardır ve kişinin kurduğu iletişimin niteliği nasıl bir birey olacağını ve diğer insanlarla nasıl iletişim kuracağını belirlemektedir. </a:t>
            </a:r>
            <a:endParaRPr lang="tr-TR" sz="2800" dirty="0"/>
          </a:p>
        </p:txBody>
      </p:sp>
    </p:spTree>
    <p:extLst>
      <p:ext uri="{BB962C8B-B14F-4D97-AF65-F5344CB8AC3E}">
        <p14:creationId xmlns:p14="http://schemas.microsoft.com/office/powerpoint/2010/main" val="14681439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İLETİŞİM - </a:t>
            </a:r>
            <a:r>
              <a:rPr lang="tr-TR" b="1" dirty="0" smtClean="0"/>
              <a:t>ÖNEMİ</a:t>
            </a:r>
            <a:endParaRPr lang="tr-TR" dirty="0"/>
          </a:p>
        </p:txBody>
      </p:sp>
      <p:sp>
        <p:nvSpPr>
          <p:cNvPr id="3" name="İçerik Yer Tutucusu 2"/>
          <p:cNvSpPr>
            <a:spLocks noGrp="1"/>
          </p:cNvSpPr>
          <p:nvPr>
            <p:ph idx="1"/>
          </p:nvPr>
        </p:nvSpPr>
        <p:spPr/>
        <p:txBody>
          <a:bodyPr>
            <a:noAutofit/>
          </a:bodyPr>
          <a:lstStyle/>
          <a:p>
            <a:r>
              <a:rPr lang="tr-TR" sz="2800" dirty="0" smtClean="0"/>
              <a:t>İletişim kurarken dikkat edilmesi gereken bazı unsurlar vardır. </a:t>
            </a:r>
          </a:p>
          <a:p>
            <a:r>
              <a:rPr lang="tr-TR" sz="2800" dirty="0" smtClean="0"/>
              <a:t>İletişim kurarken öncelikle göz kontağı kurmak çok önemlidir. İletişim kurulurken her iki tarafın da mesaj üzerine odaklanması gerekir ve yine her iki tarafın jest ve mimiklerini, vücut dillerini aktif olarak kullanması sağlıklı iletişiminin kurulmasında önem taşımaktadır. </a:t>
            </a:r>
          </a:p>
          <a:p>
            <a:r>
              <a:rPr lang="tr-TR" sz="2800" dirty="0" smtClean="0"/>
              <a:t>İletişimde emir kipinin kullanılması ve mesajın yönlendirme içermesi olumsuz bir sonuç doğurabilir. </a:t>
            </a:r>
          </a:p>
          <a:p>
            <a:r>
              <a:rPr lang="tr-TR" sz="2800" dirty="0" smtClean="0"/>
              <a:t>Konuşmadan önce ne söylenileceğini düşünmek ve dikkatli dinlemek de iletişimin olmazsa olmazlarındandır.</a:t>
            </a:r>
            <a:endParaRPr lang="tr-TR" sz="2800" dirty="0"/>
          </a:p>
        </p:txBody>
      </p:sp>
    </p:spTree>
    <p:extLst>
      <p:ext uri="{BB962C8B-B14F-4D97-AF65-F5344CB8AC3E}">
        <p14:creationId xmlns:p14="http://schemas.microsoft.com/office/powerpoint/2010/main" val="1530027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 TANIMI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dirty="0" smtClean="0"/>
              <a:t>İnsanın varoluşsal amaçlarından biri sosyalleşmektir.</a:t>
            </a:r>
          </a:p>
          <a:p>
            <a:pPr>
              <a:spcBef>
                <a:spcPts val="1800"/>
              </a:spcBef>
            </a:pPr>
            <a:r>
              <a:rPr lang="tr-TR" sz="2800" dirty="0" smtClean="0"/>
              <a:t>Sosyal bir varlık olan insan toplumsal gerekliliklerden biri olan iletişim kurmaya ihtiyaç duyar. </a:t>
            </a:r>
          </a:p>
          <a:p>
            <a:pPr>
              <a:spcBef>
                <a:spcPts val="1800"/>
              </a:spcBef>
            </a:pPr>
            <a:r>
              <a:rPr lang="tr-TR" sz="2800" dirty="0" smtClean="0"/>
              <a:t>İletişim ise içerisinde bir çok parametrenin yer aldığı (ifade, duygu, anlam vb.) çok boyutlu ve oldukça karmaşık bir süreci temsil etmektedir.</a:t>
            </a:r>
          </a:p>
          <a:p>
            <a:pPr>
              <a:spcBef>
                <a:spcPts val="1800"/>
              </a:spcBef>
            </a:pPr>
            <a:r>
              <a:rPr lang="tr-TR" sz="2800" dirty="0" smtClean="0"/>
              <a:t>Aynı zamanda birden fazla bilim dalını hem doğrudan hem de dolaylı olarak ilgilendiriyor olması nedeniyle tek bir tanımı bulunmamaktadır.</a:t>
            </a:r>
          </a:p>
          <a:p>
            <a:pPr>
              <a:spcBef>
                <a:spcPts val="1800"/>
              </a:spcBef>
            </a:pPr>
            <a:r>
              <a:rPr lang="tr-TR" sz="2800" dirty="0" smtClean="0"/>
              <a:t>Her disiplin kendi bakış açısı ile konuyu ele almış ve bu doğrultuda temeli aynı, dalları farklı olan tanımlar yapmıştır.</a:t>
            </a:r>
            <a:endParaRPr lang="tr-TR" sz="2800" dirty="0"/>
          </a:p>
        </p:txBody>
      </p:sp>
    </p:spTree>
    <p:extLst>
      <p:ext uri="{BB962C8B-B14F-4D97-AF65-F5344CB8AC3E}">
        <p14:creationId xmlns:p14="http://schemas.microsoft.com/office/powerpoint/2010/main" val="16158186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İLETİŞİM - </a:t>
            </a:r>
            <a:r>
              <a:rPr lang="tr-TR" b="1" dirty="0" smtClean="0"/>
              <a:t>ÖNEMİ</a:t>
            </a:r>
            <a:endParaRPr lang="tr-TR" dirty="0"/>
          </a:p>
        </p:txBody>
      </p:sp>
      <p:sp>
        <p:nvSpPr>
          <p:cNvPr id="3" name="İçerik Yer Tutucusu 2"/>
          <p:cNvSpPr>
            <a:spLocks noGrp="1"/>
          </p:cNvSpPr>
          <p:nvPr>
            <p:ph idx="1"/>
          </p:nvPr>
        </p:nvSpPr>
        <p:spPr/>
        <p:txBody>
          <a:bodyPr>
            <a:noAutofit/>
          </a:bodyPr>
          <a:lstStyle/>
          <a:p>
            <a:r>
              <a:rPr lang="tr-TR" sz="2800" dirty="0" smtClean="0"/>
              <a:t>İletişimin temel ve vazgeçilemez özellikleri vardır. Bunlar,</a:t>
            </a:r>
          </a:p>
          <a:p>
            <a:r>
              <a:rPr lang="tr-TR" sz="2800" dirty="0" smtClean="0"/>
              <a:t>- İletişim sadece konuşmak değildir. Bir çok farklı paradigmayı içerisinde barındırır.</a:t>
            </a:r>
          </a:p>
          <a:p>
            <a:r>
              <a:rPr lang="tr-TR" sz="2800" dirty="0" smtClean="0"/>
              <a:t>- İletişim ifade berraklığı gerektirir. Yalın olmalı ev verilmek istenilen mesaj kolay anlaşılır olmalıdır.</a:t>
            </a:r>
          </a:p>
          <a:p>
            <a:r>
              <a:rPr lang="tr-TR" sz="2800" dirty="0" smtClean="0"/>
              <a:t>- İletişimde başlangıç çok ve ilk dakikalar çok önemlidir. Çünkü ana  duygu karşı tarafa o ilk başta gitmektedir.</a:t>
            </a:r>
          </a:p>
          <a:p>
            <a:r>
              <a:rPr lang="tr-TR" sz="2800" dirty="0" smtClean="0"/>
              <a:t>- İletişim yalnızca bir bilgi alışverişi değil karşılıklı olarak birbirini anlamaya yönelik gerçekleştirilen bir diyalogdur.</a:t>
            </a:r>
            <a:endParaRPr lang="tr-TR" sz="2800" dirty="0"/>
          </a:p>
        </p:txBody>
      </p:sp>
    </p:spTree>
    <p:extLst>
      <p:ext uri="{BB962C8B-B14F-4D97-AF65-F5344CB8AC3E}">
        <p14:creationId xmlns:p14="http://schemas.microsoft.com/office/powerpoint/2010/main" val="8288295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İLETİŞİM - </a:t>
            </a:r>
            <a:r>
              <a:rPr lang="tr-TR" b="1" dirty="0" smtClean="0"/>
              <a:t>ÖNEMİ</a:t>
            </a:r>
            <a:endParaRPr lang="tr-TR" dirty="0"/>
          </a:p>
        </p:txBody>
      </p:sp>
      <p:sp>
        <p:nvSpPr>
          <p:cNvPr id="3" name="İçerik Yer Tutucusu 2"/>
          <p:cNvSpPr>
            <a:spLocks noGrp="1"/>
          </p:cNvSpPr>
          <p:nvPr>
            <p:ph idx="1"/>
          </p:nvPr>
        </p:nvSpPr>
        <p:spPr/>
        <p:txBody>
          <a:bodyPr>
            <a:noAutofit/>
          </a:bodyPr>
          <a:lstStyle/>
          <a:p>
            <a:r>
              <a:rPr lang="tr-TR" sz="2800" dirty="0" smtClean="0"/>
              <a:t>- İletişim karşılıklı olarak çift yönlü gerçekleştirilir. </a:t>
            </a:r>
            <a:endParaRPr lang="tr-TR" sz="2800" dirty="0"/>
          </a:p>
          <a:p>
            <a:r>
              <a:rPr lang="tr-TR" sz="2800" dirty="0" smtClean="0"/>
              <a:t>- İletişim geri alınamayacak bir süreçtir ve tekrarlanamaz.</a:t>
            </a:r>
          </a:p>
          <a:p>
            <a:r>
              <a:rPr lang="tr-TR" sz="2800" dirty="0" smtClean="0"/>
              <a:t>- İletişim karşıdaki ile birlikte yapılır ve bir etkileşim içerir.</a:t>
            </a:r>
          </a:p>
          <a:p>
            <a:r>
              <a:rPr lang="tr-TR" sz="2800" dirty="0" smtClean="0"/>
              <a:t>- İletişim çoklu faktörleri içerisine alan bir bütündür.</a:t>
            </a:r>
          </a:p>
          <a:p>
            <a:r>
              <a:rPr lang="tr-TR" sz="2800" dirty="0" smtClean="0"/>
              <a:t>- iyi bir dinleyici olmak etkili iletişimin olmazsa olmazıdır.</a:t>
            </a:r>
          </a:p>
          <a:p>
            <a:r>
              <a:rPr lang="tr-TR" sz="2800" dirty="0" smtClean="0"/>
              <a:t>- İletişim öğrenilen bir beceridir. </a:t>
            </a:r>
          </a:p>
          <a:p>
            <a:r>
              <a:rPr lang="tr-TR" sz="2800" dirty="0" smtClean="0"/>
              <a:t>- Kişiler birbirlerinin duygu ve düşüncelerini doğru olarak anladıklarında etkili iletişim gerçekleşir.</a:t>
            </a:r>
            <a:endParaRPr lang="tr-TR" sz="2800" dirty="0"/>
          </a:p>
        </p:txBody>
      </p:sp>
    </p:spTree>
    <p:extLst>
      <p:ext uri="{BB962C8B-B14F-4D97-AF65-F5344CB8AC3E}">
        <p14:creationId xmlns:p14="http://schemas.microsoft.com/office/powerpoint/2010/main" val="14311132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Kaynakça</a:t>
            </a:r>
            <a:endParaRPr lang="tr-TR" b="1" dirty="0"/>
          </a:p>
        </p:txBody>
      </p:sp>
      <p:sp>
        <p:nvSpPr>
          <p:cNvPr id="3" name="İçerik Yer Tutucusu 2"/>
          <p:cNvSpPr>
            <a:spLocks noGrp="1"/>
          </p:cNvSpPr>
          <p:nvPr>
            <p:ph idx="1"/>
          </p:nvPr>
        </p:nvSpPr>
        <p:spPr/>
        <p:txBody>
          <a:bodyPr>
            <a:normAutofit fontScale="70000" lnSpcReduction="20000"/>
          </a:bodyPr>
          <a:lstStyle/>
          <a:p>
            <a:r>
              <a:rPr lang="tr-TR" dirty="0" err="1"/>
              <a:t>Akoğuz</a:t>
            </a:r>
            <a:r>
              <a:rPr lang="tr-TR" dirty="0"/>
              <a:t>, M. 2002. </a:t>
            </a:r>
            <a:r>
              <a:rPr lang="tr-TR" i="1" dirty="0"/>
              <a:t>İletişim Becerilerinin Geliştirilmesinde Yaratıcı </a:t>
            </a:r>
            <a:r>
              <a:rPr lang="tr-TR" i="1" dirty="0" err="1"/>
              <a:t>Dramanın</a:t>
            </a:r>
            <a:r>
              <a:rPr lang="tr-TR" i="1" dirty="0"/>
              <a:t> Etkisi</a:t>
            </a:r>
            <a:r>
              <a:rPr lang="tr-TR" dirty="0"/>
              <a:t>. Yüksek Lisans Tezi. Ankara Üniversitesi. Ankara</a:t>
            </a:r>
          </a:p>
          <a:p>
            <a:r>
              <a:rPr lang="tr-TR" dirty="0"/>
              <a:t>Dökmen, Ü. 1998. </a:t>
            </a:r>
            <a:r>
              <a:rPr lang="tr-TR" i="1" dirty="0"/>
              <a:t>İletişim Çatışmaları ve Empati. </a:t>
            </a:r>
            <a:r>
              <a:rPr lang="tr-TR" dirty="0"/>
              <a:t>Sistem Yayıncılık. İstanbul.</a:t>
            </a:r>
          </a:p>
          <a:p>
            <a:r>
              <a:rPr lang="tr-TR" dirty="0" smtClean="0"/>
              <a:t>Temiz, G. </a:t>
            </a:r>
            <a:r>
              <a:rPr lang="tr-TR" dirty="0"/>
              <a:t>(2014). </a:t>
            </a:r>
            <a:r>
              <a:rPr lang="tr-TR" i="1" dirty="0" smtClean="0"/>
              <a:t>Anne Çocuk İletişim Becerileri Eğitiminin Çocukların Duyguları Tanıma Ve İfade Etme Becerilerine Etkisi. </a:t>
            </a:r>
            <a:r>
              <a:rPr lang="tr-TR" dirty="0" smtClean="0"/>
              <a:t>Doktora Tezi. Selçuk Üniversitesi. Konya. </a:t>
            </a:r>
          </a:p>
          <a:p>
            <a:r>
              <a:rPr lang="tr-TR" dirty="0" smtClean="0"/>
              <a:t>Basit, O. </a:t>
            </a:r>
            <a:r>
              <a:rPr lang="tr-TR" dirty="0"/>
              <a:t>(2017). </a:t>
            </a:r>
            <a:r>
              <a:rPr lang="tr-TR" i="1" dirty="0" smtClean="0"/>
              <a:t>Çocuktan Anneye Yaklaşımıyla Uygulanan İletişim Eğitiminin Anne Çocuk İletişimine Etkisinin İncelenmesi. </a:t>
            </a:r>
            <a:r>
              <a:rPr lang="tr-TR" dirty="0" smtClean="0"/>
              <a:t>Gazi Üniversitesi. Ankara.</a:t>
            </a:r>
          </a:p>
          <a:p>
            <a:r>
              <a:rPr lang="tr-TR" dirty="0" smtClean="0"/>
              <a:t>Doğan, S. (2019</a:t>
            </a:r>
            <a:r>
              <a:rPr lang="tr-TR" dirty="0"/>
              <a:t>). </a:t>
            </a:r>
            <a:r>
              <a:rPr lang="tr-TR" i="1" dirty="0" smtClean="0"/>
              <a:t>Problem Çözme Becerileri ve Akıllı Telefon Bağımlılığı Belirtilerinin Ebeveyn Çocuk İletişimi Üzerindeki Etkisi. </a:t>
            </a:r>
            <a:r>
              <a:rPr lang="tr-TR" dirty="0" smtClean="0"/>
              <a:t>Beykent Üniversitesi. İstanbul.</a:t>
            </a:r>
          </a:p>
          <a:p>
            <a:r>
              <a:rPr lang="tr-TR" dirty="0" smtClean="0"/>
              <a:t>Arabacı, N. </a:t>
            </a:r>
            <a:r>
              <a:rPr lang="tr-TR" dirty="0"/>
              <a:t>(2011). </a:t>
            </a:r>
            <a:r>
              <a:rPr lang="tr-TR" i="1" dirty="0" smtClean="0"/>
              <a:t>Anne-baba-çocuk İletişimini Değerlendirme Aracı’nın (ABÇİDA) Geliştirilmesi ve Anne-baba-çocuk İletişiminin Bazı Değişkenler Açısından İncelenmesi</a:t>
            </a:r>
            <a:r>
              <a:rPr lang="tr-TR" dirty="0" smtClean="0"/>
              <a:t>. Gazi Üniversitesi. Ankara. </a:t>
            </a:r>
          </a:p>
          <a:p>
            <a:r>
              <a:rPr lang="tr-TR" dirty="0" smtClean="0"/>
              <a:t>Dere Çiftçi, H. (2014). İletişim ve Temel Kavramlar. Her Yönü ile Okul Öncesi Eğitim – Etkili İletişim. Ed.: Prof. Dr. F. Abide Güngör </a:t>
            </a:r>
            <a:r>
              <a:rPr lang="tr-TR" dirty="0" err="1" smtClean="0"/>
              <a:t>Aytar</a:t>
            </a:r>
            <a:r>
              <a:rPr lang="tr-TR" dirty="0" smtClean="0"/>
              <a:t>. Hedef Cs. Basın Yayın. Ankara.</a:t>
            </a:r>
          </a:p>
          <a:p>
            <a:r>
              <a:rPr lang="tr-TR" dirty="0" smtClean="0"/>
              <a:t>Bütün Ayhan, A., Beyazıt, U. (2017). İletişimle İlgili Temel Kavramlar. Çocuk ve İletişim. Ed.: Neriman Aral. Vize Yayıncılık, Ankara</a:t>
            </a:r>
          </a:p>
          <a:p>
            <a:r>
              <a:rPr lang="tr-TR" dirty="0" smtClean="0"/>
              <a:t>Tayfun</a:t>
            </a:r>
            <a:r>
              <a:rPr lang="tr-TR" dirty="0"/>
              <a:t>, R. (</a:t>
            </a:r>
            <a:r>
              <a:rPr lang="tr-TR" dirty="0" smtClean="0"/>
              <a:t>2007). </a:t>
            </a:r>
            <a:r>
              <a:rPr lang="tr-TR" dirty="0"/>
              <a:t>Etkili iletişim ve beden dili.</a:t>
            </a:r>
            <a:r>
              <a:rPr lang="tr-TR" dirty="0" smtClean="0"/>
              <a:t> Nobel Basım Evi. Ankara.</a:t>
            </a:r>
            <a:endParaRPr lang="tr-TR" dirty="0"/>
          </a:p>
        </p:txBody>
      </p:sp>
    </p:spTree>
    <p:extLst>
      <p:ext uri="{BB962C8B-B14F-4D97-AF65-F5344CB8AC3E}">
        <p14:creationId xmlns:p14="http://schemas.microsoft.com/office/powerpoint/2010/main" val="204057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 TANIMI</a:t>
            </a:r>
            <a:endParaRPr lang="tr-TR" dirty="0"/>
          </a:p>
        </p:txBody>
      </p:sp>
      <p:sp>
        <p:nvSpPr>
          <p:cNvPr id="3" name="İçerik Yer Tutucusu 2"/>
          <p:cNvSpPr>
            <a:spLocks noGrp="1"/>
          </p:cNvSpPr>
          <p:nvPr>
            <p:ph idx="1"/>
          </p:nvPr>
        </p:nvSpPr>
        <p:spPr>
          <a:xfrm>
            <a:off x="838200" y="1825625"/>
            <a:ext cx="10515600" cy="4736540"/>
          </a:xfrm>
        </p:spPr>
        <p:txBody>
          <a:bodyPr>
            <a:normAutofit/>
          </a:bodyPr>
          <a:lstStyle/>
          <a:p>
            <a:pPr marL="0" indent="0">
              <a:spcBef>
                <a:spcPts val="1800"/>
              </a:spcBef>
              <a:buNone/>
            </a:pPr>
            <a:r>
              <a:rPr lang="tr-TR" sz="2800" dirty="0" smtClean="0"/>
              <a:t>İletişim kelimesinin kökenine baktığımızca, Fransızca </a:t>
            </a:r>
            <a:r>
              <a:rPr lang="tr-TR" sz="2800" dirty="0" err="1" smtClean="0"/>
              <a:t>communiquer</a:t>
            </a:r>
            <a:r>
              <a:rPr lang="tr-TR" sz="2800" dirty="0" smtClean="0"/>
              <a:t> "bilgi veya yazıyı birine iletmek, paylaşmak" fiilin sonuna eklenen +</a:t>
            </a:r>
            <a:r>
              <a:rPr lang="tr-TR" sz="2800" dirty="0" err="1" smtClean="0"/>
              <a:t>tion</a:t>
            </a:r>
            <a:r>
              <a:rPr lang="tr-TR" sz="2800" dirty="0" smtClean="0"/>
              <a:t> ekiyle türetilen bir kelime olduğu bilinmektedir. </a:t>
            </a:r>
          </a:p>
          <a:p>
            <a:pPr marL="0" indent="0">
              <a:spcBef>
                <a:spcPts val="1800"/>
              </a:spcBef>
              <a:buNone/>
            </a:pPr>
            <a:r>
              <a:rPr lang="tr-TR" sz="2800" dirty="0" smtClean="0"/>
              <a:t>Genel olarak tanımlara bakılacak olduğunda ise; </a:t>
            </a:r>
          </a:p>
          <a:p>
            <a:pPr marL="0" indent="0">
              <a:spcBef>
                <a:spcPts val="1800"/>
              </a:spcBef>
              <a:buNone/>
            </a:pPr>
            <a:r>
              <a:rPr lang="tr-TR" sz="2800" dirty="0" err="1" smtClean="0"/>
              <a:t>Dewey’e</a:t>
            </a:r>
            <a:r>
              <a:rPr lang="tr-TR" sz="2800" dirty="0" smtClean="0"/>
              <a:t> göre iletişim; bir toplumda bireyin varlığını sürdürmesi için insan davranışlarının doğal yoludur. </a:t>
            </a:r>
          </a:p>
          <a:p>
            <a:pPr marL="0" indent="0">
              <a:spcBef>
                <a:spcPts val="1800"/>
              </a:spcBef>
              <a:buNone/>
            </a:pPr>
            <a:r>
              <a:rPr lang="tr-TR" sz="2800" dirty="0" err="1" smtClean="0"/>
              <a:t>Cüceloğlu</a:t>
            </a:r>
            <a:r>
              <a:rPr lang="tr-TR" sz="2800" dirty="0" smtClean="0"/>
              <a:t> ise iletişimi, insanların günlük yaşamdaki sorunlarını çözümlemek için kullandıkları düşünce alışverişi olarak tanımlamaktadır. </a:t>
            </a:r>
            <a:endParaRPr lang="tr-TR" sz="2800" dirty="0"/>
          </a:p>
        </p:txBody>
      </p:sp>
    </p:spTree>
    <p:extLst>
      <p:ext uri="{BB962C8B-B14F-4D97-AF65-F5344CB8AC3E}">
        <p14:creationId xmlns:p14="http://schemas.microsoft.com/office/powerpoint/2010/main" val="3607856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 TANIMI</a:t>
            </a:r>
            <a:endParaRPr lang="tr-TR" dirty="0"/>
          </a:p>
        </p:txBody>
      </p:sp>
      <p:sp>
        <p:nvSpPr>
          <p:cNvPr id="3" name="İçerik Yer Tutucusu 2"/>
          <p:cNvSpPr>
            <a:spLocks noGrp="1"/>
          </p:cNvSpPr>
          <p:nvPr>
            <p:ph idx="1"/>
          </p:nvPr>
        </p:nvSpPr>
        <p:spPr>
          <a:xfrm>
            <a:off x="838200" y="2094567"/>
            <a:ext cx="10515600" cy="4351338"/>
          </a:xfrm>
        </p:spPr>
        <p:txBody>
          <a:bodyPr/>
          <a:lstStyle/>
          <a:p>
            <a:pPr marL="0" indent="0">
              <a:spcBef>
                <a:spcPts val="1800"/>
              </a:spcBef>
              <a:buNone/>
            </a:pPr>
            <a:r>
              <a:rPr lang="tr-TR" sz="2800" dirty="0" smtClean="0"/>
              <a:t>Açıkgöz ise iletişimi matematiksel bir formül gibi düşünerek İletişim= İleten + İleti + İletilen olarak tanımlamıştır.</a:t>
            </a:r>
          </a:p>
          <a:p>
            <a:pPr marL="0" indent="0">
              <a:spcBef>
                <a:spcPts val="1800"/>
              </a:spcBef>
              <a:buNone/>
            </a:pPr>
            <a:r>
              <a:rPr lang="tr-TR" sz="2800" dirty="0" smtClean="0"/>
              <a:t>Dökme’ in tanımına göre iletişim bilgiyi üretme, aktarma ve anlamlandırma sürecidir. </a:t>
            </a:r>
          </a:p>
          <a:p>
            <a:pPr marL="0" indent="0">
              <a:spcBef>
                <a:spcPts val="1800"/>
              </a:spcBef>
              <a:buNone/>
            </a:pPr>
            <a:r>
              <a:rPr lang="tr-TR" sz="2800" dirty="0" smtClean="0"/>
              <a:t>Türk Dil Kurumu tarafından iletişim tanımı ise Duygu</a:t>
            </a:r>
            <a:r>
              <a:rPr lang="tr-TR" sz="2800" dirty="0"/>
              <a:t>, düşünce veya bilgilerin akla gelebilecek her türlü yolla başkalarına aktarılması, bildirişim, haberleşme, </a:t>
            </a:r>
            <a:r>
              <a:rPr lang="tr-TR" sz="2800" dirty="0" smtClean="0"/>
              <a:t>komünikasyon şeklinde yapılmaktadır.</a:t>
            </a:r>
          </a:p>
          <a:p>
            <a:pPr marL="0" indent="0">
              <a:buNone/>
            </a:pPr>
            <a:endParaRPr lang="tr-TR" dirty="0" smtClean="0"/>
          </a:p>
        </p:txBody>
      </p:sp>
    </p:spTree>
    <p:extLst>
      <p:ext uri="{BB962C8B-B14F-4D97-AF65-F5344CB8AC3E}">
        <p14:creationId xmlns:p14="http://schemas.microsoft.com/office/powerpoint/2010/main" val="3713029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8826" y="0"/>
            <a:ext cx="10058400" cy="1450757"/>
          </a:xfrm>
        </p:spPr>
        <p:txBody>
          <a:bodyPr/>
          <a:lstStyle/>
          <a:p>
            <a:pPr algn="ctr"/>
            <a:r>
              <a:rPr lang="tr-TR" b="1" dirty="0" smtClean="0"/>
              <a:t>İLETİŞİM - TANIMI</a:t>
            </a:r>
            <a:endParaRPr lang="tr-TR" dirty="0"/>
          </a:p>
        </p:txBody>
      </p:sp>
      <p:sp>
        <p:nvSpPr>
          <p:cNvPr id="3" name="İçerik Yer Tutucusu 2"/>
          <p:cNvSpPr>
            <a:spLocks noGrp="1"/>
          </p:cNvSpPr>
          <p:nvPr>
            <p:ph idx="1"/>
          </p:nvPr>
        </p:nvSpPr>
        <p:spPr>
          <a:xfrm>
            <a:off x="1097280" y="1608342"/>
            <a:ext cx="10058400" cy="4023360"/>
          </a:xfrm>
        </p:spPr>
        <p:txBody>
          <a:bodyPr>
            <a:noAutofit/>
          </a:bodyPr>
          <a:lstStyle/>
          <a:p>
            <a:r>
              <a:rPr lang="tr-TR" sz="2800" dirty="0" smtClean="0"/>
              <a:t>İletişim, düşünce ve duyguların, bireyler, toplumsal kümeler, toplumlar arası söz, el ve kol hareketi, yazı, görüntü gibi kanallar aracılığı ile değiş-tokuş edilmesini sağlayan toplumsal bir etkileşim sürecidir.  </a:t>
            </a:r>
          </a:p>
          <a:p>
            <a:r>
              <a:rPr lang="tr-TR" sz="2800" dirty="0" smtClean="0"/>
              <a:t>İletişim bir bilgi alışverişidir. Duygu, Düşünce veya bilgilerin çeşitli yollarla başkalarına aktarılmasıdır. </a:t>
            </a:r>
            <a:endParaRPr lang="tr-TR" sz="2800" dirty="0"/>
          </a:p>
          <a:p>
            <a:r>
              <a:rPr lang="tr-TR" sz="2800" dirty="0" smtClean="0"/>
              <a:t>Bir iletinin karşılıklı olarak paylaşılması süreci olan iletişim bir paylaşımı ve süreci içermektedir.</a:t>
            </a:r>
          </a:p>
          <a:p>
            <a:r>
              <a:rPr lang="tr-TR" sz="2800" dirty="0" smtClean="0"/>
              <a:t>İletişim karşılıklı olarak hem konuşma hem dinleme olanakları sağlayan bir ortamda en az iki kişi arasında anlamın koordine edildiği bir süreçtir.</a:t>
            </a:r>
          </a:p>
          <a:p>
            <a:endParaRPr lang="tr-TR" sz="2800" dirty="0"/>
          </a:p>
        </p:txBody>
      </p:sp>
    </p:spTree>
    <p:extLst>
      <p:ext uri="{BB962C8B-B14F-4D97-AF65-F5344CB8AC3E}">
        <p14:creationId xmlns:p14="http://schemas.microsoft.com/office/powerpoint/2010/main" val="1858024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 TANIMI</a:t>
            </a:r>
            <a:endParaRPr lang="tr-TR" dirty="0"/>
          </a:p>
        </p:txBody>
      </p:sp>
      <p:sp>
        <p:nvSpPr>
          <p:cNvPr id="3" name="İçerik Yer Tutucusu 2"/>
          <p:cNvSpPr>
            <a:spLocks noGrp="1"/>
          </p:cNvSpPr>
          <p:nvPr>
            <p:ph idx="1"/>
          </p:nvPr>
        </p:nvSpPr>
        <p:spPr>
          <a:xfrm>
            <a:off x="838200" y="1825624"/>
            <a:ext cx="10515600" cy="4951693"/>
          </a:xfrm>
        </p:spPr>
        <p:txBody>
          <a:bodyPr>
            <a:normAutofit/>
          </a:bodyPr>
          <a:lstStyle/>
          <a:p>
            <a:pPr marL="0" indent="0">
              <a:spcBef>
                <a:spcPts val="1800"/>
              </a:spcBef>
              <a:buNone/>
            </a:pPr>
            <a:r>
              <a:rPr lang="tr-TR" sz="2800" dirty="0" smtClean="0"/>
              <a:t>Yapılan tanımlar sayıca çok arttırılabilir. Ancak öz hiçbir tanımda değişmemektedir. </a:t>
            </a:r>
          </a:p>
          <a:p>
            <a:pPr marL="0" indent="0">
              <a:spcBef>
                <a:spcPts val="1800"/>
              </a:spcBef>
              <a:buNone/>
            </a:pPr>
            <a:r>
              <a:rPr lang="tr-TR" sz="2800" dirty="0" smtClean="0"/>
              <a:t>Tanımların da genel içeriğine baktığımızda iletişimin gerçekleşebilmesi için en az iki kişi gerekmektedir. Tek taraflı olması durumunda bu iletişim değil enformasyon olur. </a:t>
            </a:r>
          </a:p>
          <a:p>
            <a:pPr marL="0" indent="0">
              <a:spcBef>
                <a:spcPts val="1800"/>
              </a:spcBef>
              <a:buNone/>
            </a:pPr>
            <a:r>
              <a:rPr lang="tr-TR" sz="2800" dirty="0" smtClean="0"/>
              <a:t>Tanımlardan da anlaşılacağı gibi iletişimin tek ve genel geçer bir tanımının olması çok mümkün değildir. Aynı zamanda hiçbir tanım doğru ya da yanlış olduğunu öne sürmek mümkün değildir. Çünkü yapılan tanımlar, o tanımı yapan kişinin ilgi alanına ve tanımı yapma amacına göre farklılık göstermektedir.</a:t>
            </a:r>
            <a:endParaRPr lang="tr-TR" sz="2800" dirty="0"/>
          </a:p>
        </p:txBody>
      </p:sp>
    </p:spTree>
    <p:extLst>
      <p:ext uri="{BB962C8B-B14F-4D97-AF65-F5344CB8AC3E}">
        <p14:creationId xmlns:p14="http://schemas.microsoft.com/office/powerpoint/2010/main" val="406644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 TANIMI</a:t>
            </a:r>
            <a:endParaRPr lang="tr-TR" dirty="0"/>
          </a:p>
        </p:txBody>
      </p:sp>
      <p:sp>
        <p:nvSpPr>
          <p:cNvPr id="3" name="İçerik Yer Tutucusu 2"/>
          <p:cNvSpPr>
            <a:spLocks noGrp="1"/>
          </p:cNvSpPr>
          <p:nvPr>
            <p:ph idx="1"/>
          </p:nvPr>
        </p:nvSpPr>
        <p:spPr>
          <a:xfrm>
            <a:off x="1167619" y="2197426"/>
            <a:ext cx="10058400" cy="4023360"/>
          </a:xfrm>
        </p:spPr>
        <p:txBody>
          <a:bodyPr>
            <a:normAutofit/>
          </a:bodyPr>
          <a:lstStyle/>
          <a:p>
            <a:r>
              <a:rPr lang="tr-TR" sz="2800" dirty="0" smtClean="0"/>
              <a:t>Yapılan tanımlardan harekete geçerek  iletişime geniş bir tanım yapacak olduğumuzda;</a:t>
            </a:r>
          </a:p>
          <a:p>
            <a:r>
              <a:rPr lang="tr-TR" sz="2800" dirty="0" smtClean="0"/>
              <a:t>İletişim; İnsanların hayatında, bilgi, duygu ve düşüncelerinin karşı tarafa aktarılması amacıyla sözel, yazılı ya da sözel olmayan tekniklerden faydalanılarak belirlenen bir hedefe ulaşmak için, bilgi duygu ve düşüncelerin karşı taraf ile paylaşımını içeren dinamik bir etkileşim içerisinde bulunma sürecidir.  </a:t>
            </a:r>
            <a:endParaRPr lang="tr-TR" sz="2800" dirty="0"/>
          </a:p>
        </p:txBody>
      </p:sp>
    </p:spTree>
    <p:extLst>
      <p:ext uri="{BB962C8B-B14F-4D97-AF65-F5344CB8AC3E}">
        <p14:creationId xmlns:p14="http://schemas.microsoft.com/office/powerpoint/2010/main" val="1812612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 ÖNEMİ</a:t>
            </a:r>
            <a:endParaRPr lang="tr-TR" b="1" dirty="0"/>
          </a:p>
        </p:txBody>
      </p:sp>
      <p:sp>
        <p:nvSpPr>
          <p:cNvPr id="3" name="İçerik Yer Tutucusu 2"/>
          <p:cNvSpPr>
            <a:spLocks noGrp="1"/>
          </p:cNvSpPr>
          <p:nvPr>
            <p:ph idx="1"/>
          </p:nvPr>
        </p:nvSpPr>
        <p:spPr/>
        <p:txBody>
          <a:bodyPr>
            <a:normAutofit fontScale="92500"/>
          </a:bodyPr>
          <a:lstStyle/>
          <a:p>
            <a:pPr marL="0" indent="0">
              <a:buNone/>
            </a:pPr>
            <a:r>
              <a:rPr lang="tr-TR" sz="2800" dirty="0" smtClean="0"/>
              <a:t>İletişim sosyal bir varlık olan insanın vazgeçilmez özelliklerinden biridir. </a:t>
            </a:r>
          </a:p>
          <a:p>
            <a:pPr marL="0" indent="0">
              <a:buNone/>
            </a:pPr>
            <a:r>
              <a:rPr lang="tr-TR" sz="2800" dirty="0" smtClean="0"/>
              <a:t>Sosyal olmanın gerekliliklerinden en önemlisi doğru iletişim kurma becerisidir. Bu nedenle iletişim insanların yaşamını  önemli derecede etkilemektedir. </a:t>
            </a:r>
          </a:p>
          <a:p>
            <a:pPr marL="0" indent="0">
              <a:buNone/>
            </a:pPr>
            <a:r>
              <a:rPr lang="tr-TR" sz="2800" dirty="0" smtClean="0"/>
              <a:t>İnsanlardaki iletişim becerilerinin gelişmiş olması sağlıklı, huzurlu ve mutlu yaşam sürmeleri ile doğru orantılıdır. </a:t>
            </a:r>
          </a:p>
          <a:p>
            <a:pPr marL="0" indent="0">
              <a:buNone/>
            </a:pPr>
            <a:r>
              <a:rPr lang="tr-TR" sz="2800" dirty="0" smtClean="0"/>
              <a:t>İletişim kişiler arası duygu ve düşünce alışverişine dayanan kültürel bir süreçtir ve insanın varoluşundan bu yana yaşamını anlamlı kılan ve vazgeçilmez bir olgudur. </a:t>
            </a:r>
            <a:endParaRPr lang="tr-TR" sz="2800" dirty="0"/>
          </a:p>
        </p:txBody>
      </p:sp>
    </p:spTree>
    <p:extLst>
      <p:ext uri="{BB962C8B-B14F-4D97-AF65-F5344CB8AC3E}">
        <p14:creationId xmlns:p14="http://schemas.microsoft.com/office/powerpoint/2010/main" val="3344602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İLETİŞİM - ÖNEMİ</a:t>
            </a:r>
            <a:endParaRPr lang="tr-TR" dirty="0"/>
          </a:p>
        </p:txBody>
      </p:sp>
      <p:sp>
        <p:nvSpPr>
          <p:cNvPr id="3" name="İçerik Yer Tutucusu 2"/>
          <p:cNvSpPr>
            <a:spLocks noGrp="1"/>
          </p:cNvSpPr>
          <p:nvPr>
            <p:ph idx="1"/>
          </p:nvPr>
        </p:nvSpPr>
        <p:spPr>
          <a:xfrm>
            <a:off x="1097280" y="2434818"/>
            <a:ext cx="10058400" cy="4023360"/>
          </a:xfrm>
        </p:spPr>
        <p:txBody>
          <a:bodyPr/>
          <a:lstStyle/>
          <a:p>
            <a:r>
              <a:rPr lang="tr-TR" sz="2800" dirty="0">
                <a:cs typeface="Times New Roman" pitchFamily="18" charset="0"/>
              </a:rPr>
              <a:t>Bireyin iletişim becerileri çok erken yaşlarda gelişmeye başlar. </a:t>
            </a:r>
            <a:r>
              <a:rPr lang="tr-TR" sz="2800" dirty="0" smtClean="0">
                <a:cs typeface="Times New Roman" pitchFamily="18" charset="0"/>
              </a:rPr>
              <a:t>Yapılan çalışmalarda henüz anne karnında olan bebeklerin annesinin sesine, dinletilen müziğe tepkiler verdiğine işaret etmektedir.  </a:t>
            </a:r>
          </a:p>
          <a:p>
            <a:r>
              <a:rPr lang="tr-TR" sz="2800" dirty="0" smtClean="0">
                <a:cs typeface="Times New Roman" pitchFamily="18" charset="0"/>
              </a:rPr>
              <a:t>Bebeğin dünyaya gelmesinden sonra ise bebeklerle </a:t>
            </a:r>
            <a:r>
              <a:rPr lang="tr-TR" sz="2800" dirty="0">
                <a:cs typeface="Times New Roman" pitchFamily="18" charset="0"/>
              </a:rPr>
              <a:t>olan ilk iletişimler, onların ağlamalarına ve çıkardıkları seslere anlam yüklememiz ve onun da bu anlamlar paralelinde isteklerine devam etmesiyle başlar. </a:t>
            </a:r>
          </a:p>
          <a:p>
            <a:endParaRPr lang="tr-TR" dirty="0"/>
          </a:p>
        </p:txBody>
      </p:sp>
    </p:spTree>
    <p:extLst>
      <p:ext uri="{BB962C8B-B14F-4D97-AF65-F5344CB8AC3E}">
        <p14:creationId xmlns:p14="http://schemas.microsoft.com/office/powerpoint/2010/main" val="3208856216"/>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211</TotalTime>
  <Words>1667</Words>
  <Application>Microsoft Office PowerPoint</Application>
  <PresentationFormat>Geniş ekran</PresentationFormat>
  <Paragraphs>99</Paragraphs>
  <Slides>22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Calibri</vt:lpstr>
      <vt:lpstr>Calibri Light</vt:lpstr>
      <vt:lpstr>Times New Roman</vt:lpstr>
      <vt:lpstr>Geçmişe bakış</vt:lpstr>
      <vt:lpstr>PowerPoint Sunusu</vt:lpstr>
      <vt:lpstr>İLETİŞİM - TANIMI</vt:lpstr>
      <vt:lpstr>İLETİŞİM - TANIMI</vt:lpstr>
      <vt:lpstr>İLETİŞİM - TANIMI</vt:lpstr>
      <vt:lpstr>İLETİŞİM - TANIMI</vt:lpstr>
      <vt:lpstr>İLETİŞİM - TANIMI</vt:lpstr>
      <vt:lpstr>İLETİŞİM - TANIMI</vt:lpstr>
      <vt:lpstr>İLETİŞİM - ÖNEMİ</vt:lpstr>
      <vt:lpstr>İLETİŞİM - ÖNEMİ</vt:lpstr>
      <vt:lpstr>İLETİŞİM - ÖNEMİ</vt:lpstr>
      <vt:lpstr>İLETİŞİM - ÖNEMİ</vt:lpstr>
      <vt:lpstr>İLETİŞİM - ÖNEMİ</vt:lpstr>
      <vt:lpstr>İLETİŞİM - ÖNEMİ</vt:lpstr>
      <vt:lpstr>İLETİŞİM - ÖNEMİ</vt:lpstr>
      <vt:lpstr>İLETİŞİM - ÖNEMİ</vt:lpstr>
      <vt:lpstr>İLETİŞİM - ÖNEMİ</vt:lpstr>
      <vt:lpstr>İLETİŞİM - ÖNEMİ</vt:lpstr>
      <vt:lpstr>İLETİŞİM - ÖNEMİ</vt:lpstr>
      <vt:lpstr>İLETİŞİM - ÖNEMİ</vt:lpstr>
      <vt:lpstr>İLETİŞİM - ÖNEMİ</vt:lpstr>
      <vt:lpstr>İLETİŞİM - ÖNEMİ</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CGM 112   ÇOCUK VE İLETİŞİM</dc:title>
  <dc:creator>sebahat</dc:creator>
  <cp:lastModifiedBy>figen</cp:lastModifiedBy>
  <cp:revision>34</cp:revision>
  <dcterms:created xsi:type="dcterms:W3CDTF">2020-08-13T09:39:35Z</dcterms:created>
  <dcterms:modified xsi:type="dcterms:W3CDTF">2020-12-09T19:17:50Z</dcterms:modified>
</cp:coreProperties>
</file>