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9" r:id="rId5"/>
    <p:sldId id="270" r:id="rId6"/>
    <p:sldId id="260" r:id="rId7"/>
    <p:sldId id="264" r:id="rId8"/>
    <p:sldId id="263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3FDB71E-EF08-49C9-96EA-0D832F25F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2BD7EAC-2BDF-4751-BF50-74E42503A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8AD7AD2-0D40-4375-BA6B-16698816A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91F7C0B-99FA-4001-8B9E-9C7EF6923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AC4D1C1-3552-4850-85E3-995438291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287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01D750B-B9CE-45A4-BCA9-98897DAE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A30D44D-375A-4FED-810D-1B436C126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39F9704-30BA-484D-980D-61E7CFCE1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50031BB-4DAC-46FF-8C65-77DE69FC0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4B4D85F-0657-469E-9B59-48265C13A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3753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35501B00-8C75-4E1D-B905-D82282F778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D7F41D1-ACC0-4A97-BF76-021F195F0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6FECEE0-F3E0-413C-8EDD-E4B1AEF36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D6293F1-EF99-43EB-8729-29223D50F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49786C5-0977-44D1-8435-AF9A7BFDB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373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5BA90ED-9C2E-4AA2-B337-480B38C8A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787A67A-121A-476B-93C2-99D73A2FB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60AEB9A-18A8-47F7-A1DA-66AF12C18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6F28BEA-5C8C-4C80-BB3B-CFF16BDFA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93309EF-B22A-49F5-BAB8-1052729ED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509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F206F56-B9FC-4A47-BEA8-B5DF46270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B4AC0DB-2E6E-494D-965A-8E2FFFAB7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4FD3AD7-A53A-4E57-AEB7-CBBEBD6EC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8D8C549-6A85-4F37-8D56-AAD5030A8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797FE20-C305-46ED-884B-2FBCE2406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5373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42248CE-9D70-4758-8621-D33A79CDA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F515CD5-E892-4F7F-9620-90754FF7F3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7E090D7-B9A4-4458-9C7C-7C8CD3243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7B80F49-94A3-49B6-8B0F-79EFC1212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B877FA0-BBA1-4698-92AE-58C096AAF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5077662-071C-46FB-A968-CD0028FB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376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CF0455C-13EE-4F5F-9A85-54CC27D02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7E59AB4-2048-414E-884C-3476558F0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897A39B-4308-433F-AA9E-BF63AA366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FA6329C-2A76-4DF4-BC19-AE8B94BB3F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B2AD679-6FFC-4E08-9319-B41EE8D800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3ECBC88-63DF-483B-91F2-27676AF6B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23EE84A7-F214-44E5-8793-3B6368C5C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FCF21D8-255D-4279-BC6C-D33DC59B1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7802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4A0F412-60C7-4AD4-933D-BBCEBCA5A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98AEBED-F5B4-425B-8953-13B2E9F14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0541325-8936-4F94-B4FB-EAB076F10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A9438E1-4774-4539-9DB5-74B07D59E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8459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5FC12C7-06DC-47C1-99E3-DDB172CF5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267E04C-1D90-484C-93C5-4F388DFD3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BCC9D48-9A84-4EB0-953A-A42A2779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04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FEB2759-E656-409D-9DEB-F507C9ACF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4F3DC4D-4180-4793-8BF4-48EA1E150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A7D4E77-D017-4842-9206-CD3B81398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20A8DCA-2A36-49B9-BB55-30BC7CE16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3EACC5F-EEBF-42D8-8F0D-548AAD275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2546B2A-A222-434A-B730-F2D987AE4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9153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B510093-426A-42B9-8759-9B039A7CA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9CE3330-7C8B-4CFE-81E2-067745191F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E86DC93-6545-4F77-9B5C-127B5DF26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34D5C00-C808-47D6-8B74-18709D914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516595C-C382-4C39-81DF-F3CAC7B3E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92AAD47-A047-4F24-AD47-60F3C4FA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8289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16A6E83-B0AE-40E2-BF9E-C2195A1A8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E65C36A-9053-4CDB-8B51-4A2BF466D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D33ACF1-7F3B-483D-B011-0F9B6EA816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6BB34CD-14DA-4724-9858-0D742ADAC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465090F-C09C-4BD0-8BA0-A3F25910A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184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18447880-9C41-438F-98E1-E272AF3D2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5299" y="4592325"/>
            <a:ext cx="5946579" cy="1514185"/>
          </a:xfrm>
        </p:spPr>
        <p:txBody>
          <a:bodyPr anchor="t">
            <a:normAutofit/>
          </a:bodyPr>
          <a:lstStyle/>
          <a:p>
            <a:pPr algn="r"/>
            <a:r>
              <a:rPr lang="tr-TR" sz="3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Denizde Yapılan Su Sporlarının İçeriklerinin Tanıtılması-2</a:t>
            </a:r>
          </a:p>
        </p:txBody>
      </p:sp>
      <p:sp>
        <p:nvSpPr>
          <p:cNvPr id="20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2" descr="ankara Ã¼niversitesi ile ilgili gÃ¶rsel sonucu">
            <a:extLst>
              <a:ext uri="{FF2B5EF4-FFF2-40B4-BE49-F238E27FC236}">
                <a16:creationId xmlns:a16="http://schemas.microsoft.com/office/drawing/2014/main" id="{E86C3170-2B6A-450C-B429-2147EDAF0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181" y="2839031"/>
            <a:ext cx="3163437" cy="316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2" descr="Ä°lgili resim">
            <a:extLst>
              <a:ext uri="{FF2B5EF4-FFF2-40B4-BE49-F238E27FC236}">
                <a16:creationId xmlns:a16="http://schemas.microsoft.com/office/drawing/2014/main" id="{23F6065A-6111-4C2C-BF40-9074C6FA3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8595" y="573467"/>
            <a:ext cx="2754249" cy="137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FE2E9E2-98A0-43A1-AAC5-07A7068DD391}"/>
              </a:ext>
            </a:extLst>
          </p:cNvPr>
          <p:cNvSpPr/>
          <p:nvPr/>
        </p:nvSpPr>
        <p:spPr>
          <a:xfrm>
            <a:off x="5763126" y="4427621"/>
            <a:ext cx="5847348" cy="15748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1981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yelken sporu ile ilgili gÃ¶rsel sonucu">
            <a:extLst>
              <a:ext uri="{FF2B5EF4-FFF2-40B4-BE49-F238E27FC236}">
                <a16:creationId xmlns:a16="http://schemas.microsoft.com/office/drawing/2014/main" id="{4ACFE3CF-8BE9-4D98-AEE6-74C831947B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r="13986" b="-3"/>
          <a:stretch/>
        </p:blipFill>
        <p:spPr bwMode="auto">
          <a:xfrm>
            <a:off x="5491133" y="286529"/>
            <a:ext cx="2275744" cy="2275744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Ä°lgili resim">
            <a:extLst>
              <a:ext uri="{FF2B5EF4-FFF2-40B4-BE49-F238E27FC236}">
                <a16:creationId xmlns:a16="http://schemas.microsoft.com/office/drawing/2014/main" id="{47A5B5C9-5D6F-434F-B8DD-79CC3D07EB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" r="36606" b="-2"/>
          <a:stretch/>
        </p:blipFill>
        <p:spPr bwMode="auto">
          <a:xfrm>
            <a:off x="5734231" y="2527224"/>
            <a:ext cx="3316388" cy="3316386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Ã¶rf ile ilgili gÃ¶rsel sonucu">
            <a:extLst>
              <a:ext uri="{FF2B5EF4-FFF2-40B4-BE49-F238E27FC236}">
                <a16:creationId xmlns:a16="http://schemas.microsoft.com/office/drawing/2014/main" id="{1CE39646-0268-4B86-9BDF-00D790B10E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5" r="8918" b="-3"/>
          <a:stretch/>
        </p:blipFill>
        <p:spPr bwMode="auto">
          <a:xfrm>
            <a:off x="7786846" y="1"/>
            <a:ext cx="4405154" cy="3776782"/>
          </a:xfrm>
          <a:custGeom>
            <a:avLst/>
            <a:gdLst>
              <a:gd name="connsiteX0" fmla="*/ 279221 w 4405154"/>
              <a:gd name="connsiteY0" fmla="*/ 0 h 3776782"/>
              <a:gd name="connsiteX1" fmla="*/ 4405154 w 4405154"/>
              <a:gd name="connsiteY1" fmla="*/ 0 h 3776782"/>
              <a:gd name="connsiteX2" fmla="*/ 4405154 w 4405154"/>
              <a:gd name="connsiteY2" fmla="*/ 3055054 h 3776782"/>
              <a:gd name="connsiteX3" fmla="*/ 4266200 w 4405154"/>
              <a:gd name="connsiteY3" fmla="*/ 3181344 h 3776782"/>
              <a:gd name="connsiteX4" fmla="*/ 2607554 w 4405154"/>
              <a:gd name="connsiteY4" fmla="*/ 3776782 h 3776782"/>
              <a:gd name="connsiteX5" fmla="*/ 0 w 4405154"/>
              <a:gd name="connsiteY5" fmla="*/ 1169228 h 3776782"/>
              <a:gd name="connsiteX6" fmla="*/ 204915 w 4405154"/>
              <a:gd name="connsiteY6" fmla="*/ 154250 h 377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154" h="3776782">
                <a:moveTo>
                  <a:pt x="279221" y="0"/>
                </a:moveTo>
                <a:lnTo>
                  <a:pt x="4405154" y="0"/>
                </a:lnTo>
                <a:lnTo>
                  <a:pt x="4405154" y="3055054"/>
                </a:lnTo>
                <a:lnTo>
                  <a:pt x="4266200" y="3181344"/>
                </a:lnTo>
                <a:cubicBezTo>
                  <a:pt x="3815461" y="3553326"/>
                  <a:pt x="3237603" y="3776782"/>
                  <a:pt x="2607554" y="3776782"/>
                </a:cubicBezTo>
                <a:cubicBezTo>
                  <a:pt x="1167442" y="3776782"/>
                  <a:pt x="0" y="2609341"/>
                  <a:pt x="0" y="1169228"/>
                </a:cubicBezTo>
                <a:cubicBezTo>
                  <a:pt x="0" y="809200"/>
                  <a:pt x="72965" y="466214"/>
                  <a:pt x="204915" y="15425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kÃ¼rek sporu ile ilgili gÃ¶rsel sonucu">
            <a:extLst>
              <a:ext uri="{FF2B5EF4-FFF2-40B4-BE49-F238E27FC236}">
                <a16:creationId xmlns:a16="http://schemas.microsoft.com/office/drawing/2014/main" id="{371B3697-CE6D-461D-91D1-C85B4E0ECD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6" r="20829" b="-3"/>
          <a:stretch/>
        </p:blipFill>
        <p:spPr bwMode="auto">
          <a:xfrm>
            <a:off x="8738478" y="3917271"/>
            <a:ext cx="3453522" cy="2950205"/>
          </a:xfrm>
          <a:custGeom>
            <a:avLst/>
            <a:gdLst>
              <a:gd name="connsiteX0" fmla="*/ 1901420 w 3453522"/>
              <a:gd name="connsiteY0" fmla="*/ 0 h 2950205"/>
              <a:gd name="connsiteX1" fmla="*/ 3368648 w 3453522"/>
              <a:gd name="connsiteY1" fmla="*/ 691940 h 2950205"/>
              <a:gd name="connsiteX2" fmla="*/ 3453522 w 3453522"/>
              <a:gd name="connsiteY2" fmla="*/ 805440 h 2950205"/>
              <a:gd name="connsiteX3" fmla="*/ 3453522 w 3453522"/>
              <a:gd name="connsiteY3" fmla="*/ 2950205 h 2950205"/>
              <a:gd name="connsiteX4" fmla="*/ 316036 w 3453522"/>
              <a:gd name="connsiteY4" fmla="*/ 2950205 h 2950205"/>
              <a:gd name="connsiteX5" fmla="*/ 229491 w 3453522"/>
              <a:gd name="connsiteY5" fmla="*/ 2807749 h 2950205"/>
              <a:gd name="connsiteX6" fmla="*/ 0 w 3453522"/>
              <a:gd name="connsiteY6" fmla="*/ 1901419 h 2950205"/>
              <a:gd name="connsiteX7" fmla="*/ 1901420 w 3453522"/>
              <a:gd name="connsiteY7" fmla="*/ 0 h 295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3522" h="2950205">
                <a:moveTo>
                  <a:pt x="1901420" y="0"/>
                </a:moveTo>
                <a:cubicBezTo>
                  <a:pt x="2492116" y="0"/>
                  <a:pt x="3019900" y="269355"/>
                  <a:pt x="3368648" y="691940"/>
                </a:cubicBezTo>
                <a:lnTo>
                  <a:pt x="3453522" y="805440"/>
                </a:lnTo>
                <a:lnTo>
                  <a:pt x="3453522" y="2950205"/>
                </a:lnTo>
                <a:lnTo>
                  <a:pt x="316036" y="2950205"/>
                </a:lnTo>
                <a:lnTo>
                  <a:pt x="229491" y="2807749"/>
                </a:lnTo>
                <a:cubicBezTo>
                  <a:pt x="83134" y="2538330"/>
                  <a:pt x="0" y="2229583"/>
                  <a:pt x="0" y="1901419"/>
                </a:cubicBezTo>
                <a:cubicBezTo>
                  <a:pt x="0" y="851294"/>
                  <a:pt x="851295" y="0"/>
                  <a:pt x="1901420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57749F-B943-4D30-8F08-8AA92F25A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5A5D7E9A-A7BD-4A60-B5B2-F6717507B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845" y="802955"/>
            <a:ext cx="4283082" cy="1454051"/>
          </a:xfrm>
        </p:spPr>
        <p:txBody>
          <a:bodyPr>
            <a:normAutofit/>
          </a:bodyPr>
          <a:lstStyle/>
          <a:p>
            <a:r>
              <a:rPr lang="tr-TR" sz="4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Ders İçeriği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5C20924-248F-420C-8295-2ECF8A857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232" y="2421682"/>
            <a:ext cx="4282740" cy="3639289"/>
          </a:xfrm>
        </p:spPr>
        <p:txBody>
          <a:bodyPr anchor="ctr">
            <a:normAutofit lnSpcReduction="10000"/>
          </a:bodyPr>
          <a:lstStyle/>
          <a:p>
            <a:endParaRPr lang="tr-TR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Sörf</a:t>
            </a:r>
          </a:p>
          <a:p>
            <a:r>
              <a:rPr lang="tr-TR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Rüzgar Sörfü</a:t>
            </a:r>
          </a:p>
          <a:p>
            <a:r>
              <a:rPr lang="tr-TR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Sörfte Kullanılan Malzemeler</a:t>
            </a:r>
          </a:p>
          <a:p>
            <a:r>
              <a:rPr lang="tr-TR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Paraşüt</a:t>
            </a:r>
          </a:p>
          <a:p>
            <a:r>
              <a:rPr lang="tr-TR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Paraşütte Kullanılan Malzemeler</a:t>
            </a:r>
          </a:p>
          <a:p>
            <a:pPr marL="0" indent="0">
              <a:buNone/>
            </a:pPr>
            <a:endParaRPr lang="tr-T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728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Ä°lgili resim">
            <a:extLst>
              <a:ext uri="{FF2B5EF4-FFF2-40B4-BE49-F238E27FC236}">
                <a16:creationId xmlns:a16="http://schemas.microsoft.com/office/drawing/2014/main" id="{955684C5-1225-4D9C-9944-3D478D48C8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7" r="18730" b="-5"/>
          <a:stretch/>
        </p:blipFill>
        <p:spPr bwMode="auto">
          <a:xfrm>
            <a:off x="5491133" y="286529"/>
            <a:ext cx="2275744" cy="2275744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Ã¶rf ile ilgili gÃ¶rsel sonucu">
            <a:extLst>
              <a:ext uri="{FF2B5EF4-FFF2-40B4-BE49-F238E27FC236}">
                <a16:creationId xmlns:a16="http://schemas.microsoft.com/office/drawing/2014/main" id="{E3879556-B3D3-495E-AF43-A940FACC75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4" r="23695" b="-3"/>
          <a:stretch/>
        </p:blipFill>
        <p:spPr bwMode="auto">
          <a:xfrm>
            <a:off x="5734231" y="2527224"/>
            <a:ext cx="3316388" cy="3316386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Ã¶rf ile ilgili gÃ¶rsel sonucu">
            <a:extLst>
              <a:ext uri="{FF2B5EF4-FFF2-40B4-BE49-F238E27FC236}">
                <a16:creationId xmlns:a16="http://schemas.microsoft.com/office/drawing/2014/main" id="{B67D62A1-1EED-491F-98D5-045076AD5C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5" r="8918" b="-3"/>
          <a:stretch/>
        </p:blipFill>
        <p:spPr bwMode="auto">
          <a:xfrm>
            <a:off x="7786846" y="1"/>
            <a:ext cx="4405154" cy="3776782"/>
          </a:xfrm>
          <a:custGeom>
            <a:avLst/>
            <a:gdLst>
              <a:gd name="connsiteX0" fmla="*/ 279221 w 4405154"/>
              <a:gd name="connsiteY0" fmla="*/ 0 h 3776782"/>
              <a:gd name="connsiteX1" fmla="*/ 4405154 w 4405154"/>
              <a:gd name="connsiteY1" fmla="*/ 0 h 3776782"/>
              <a:gd name="connsiteX2" fmla="*/ 4405154 w 4405154"/>
              <a:gd name="connsiteY2" fmla="*/ 3055054 h 3776782"/>
              <a:gd name="connsiteX3" fmla="*/ 4266200 w 4405154"/>
              <a:gd name="connsiteY3" fmla="*/ 3181344 h 3776782"/>
              <a:gd name="connsiteX4" fmla="*/ 2607554 w 4405154"/>
              <a:gd name="connsiteY4" fmla="*/ 3776782 h 3776782"/>
              <a:gd name="connsiteX5" fmla="*/ 0 w 4405154"/>
              <a:gd name="connsiteY5" fmla="*/ 1169228 h 3776782"/>
              <a:gd name="connsiteX6" fmla="*/ 204915 w 4405154"/>
              <a:gd name="connsiteY6" fmla="*/ 154250 h 377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154" h="3776782">
                <a:moveTo>
                  <a:pt x="279221" y="0"/>
                </a:moveTo>
                <a:lnTo>
                  <a:pt x="4405154" y="0"/>
                </a:lnTo>
                <a:lnTo>
                  <a:pt x="4405154" y="3055054"/>
                </a:lnTo>
                <a:lnTo>
                  <a:pt x="4266200" y="3181344"/>
                </a:lnTo>
                <a:cubicBezTo>
                  <a:pt x="3815461" y="3553326"/>
                  <a:pt x="3237603" y="3776782"/>
                  <a:pt x="2607554" y="3776782"/>
                </a:cubicBezTo>
                <a:cubicBezTo>
                  <a:pt x="1167442" y="3776782"/>
                  <a:pt x="0" y="2609341"/>
                  <a:pt x="0" y="1169228"/>
                </a:cubicBezTo>
                <a:cubicBezTo>
                  <a:pt x="0" y="809200"/>
                  <a:pt x="72965" y="466214"/>
                  <a:pt x="204915" y="15425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20002C7E-454E-4EAE-9AA5-0CE54B5BC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845" y="802955"/>
            <a:ext cx="4283082" cy="1454051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Sörf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068780E-6B17-4037-9B81-60CFD9FFB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232" y="2421682"/>
            <a:ext cx="4282740" cy="3639289"/>
          </a:xfrm>
        </p:spPr>
        <p:txBody>
          <a:bodyPr anchor="ctr">
            <a:normAutofit/>
          </a:bodyPr>
          <a:lstStyle/>
          <a:p>
            <a:pPr algn="just"/>
            <a:r>
              <a:rPr lang="tr-TR" sz="2000" b="1" dirty="0">
                <a:solidFill>
                  <a:srgbClr val="000000"/>
                </a:solidFill>
              </a:rPr>
              <a:t>Uzun bir boarddan yararlanarak dalgaların üstünde ayakta kaymaya dayanan spor dalıdır.</a:t>
            </a:r>
          </a:p>
          <a:p>
            <a:pPr algn="just"/>
            <a:endParaRPr lang="tr-TR" sz="2000" b="1" dirty="0">
              <a:solidFill>
                <a:srgbClr val="000000"/>
              </a:solidFill>
            </a:endParaRPr>
          </a:p>
          <a:p>
            <a:pPr algn="just"/>
            <a:r>
              <a:rPr lang="tr-TR" sz="2000" b="1" dirty="0">
                <a:solidFill>
                  <a:srgbClr val="000000"/>
                </a:solidFill>
              </a:rPr>
              <a:t>Rüzgâr ve dalganın etkisiyle yapılan ve rüzgâr sörfü olarak da bilinen </a:t>
            </a:r>
            <a:r>
              <a:rPr lang="tr-TR" sz="2000" b="1" dirty="0" err="1">
                <a:solidFill>
                  <a:srgbClr val="000000"/>
                </a:solidFill>
              </a:rPr>
              <a:t>wındsurf’e</a:t>
            </a:r>
            <a:r>
              <a:rPr lang="tr-TR" sz="2000" b="1" dirty="0">
                <a:solidFill>
                  <a:srgbClr val="000000"/>
                </a:solidFill>
              </a:rPr>
              <a:t> yelken dalı içinde yer verilmiştir.</a:t>
            </a:r>
          </a:p>
        </p:txBody>
      </p:sp>
      <p:sp>
        <p:nvSpPr>
          <p:cNvPr id="4" name="AutoShape 4" descr="Ä°lgili resim">
            <a:extLst>
              <a:ext uri="{FF2B5EF4-FFF2-40B4-BE49-F238E27FC236}">
                <a16:creationId xmlns:a16="http://schemas.microsoft.com/office/drawing/2014/main" id="{9BCFB760-A8BF-4091-B529-279F36483A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CC3135A3-1504-489B-AA9E-95C533792BDE}"/>
              </a:ext>
            </a:extLst>
          </p:cNvPr>
          <p:cNvSpPr/>
          <p:nvPr/>
        </p:nvSpPr>
        <p:spPr>
          <a:xfrm>
            <a:off x="625642" y="1034716"/>
            <a:ext cx="1431758" cy="9625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9372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0002C7E-454E-4EAE-9AA5-0CE54B5BC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42" y="883384"/>
            <a:ext cx="4766330" cy="1454051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Rüzgar Sörfü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068780E-6B17-4037-9B81-60CFD9FFB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3"/>
            <a:ext cx="4765949" cy="3353476"/>
          </a:xfrm>
        </p:spPr>
        <p:txBody>
          <a:bodyPr anchor="t">
            <a:normAutofit/>
          </a:bodyPr>
          <a:lstStyle/>
          <a:p>
            <a:r>
              <a:rPr lang="tr-TR" sz="2000" b="1" dirty="0">
                <a:solidFill>
                  <a:srgbClr val="000000"/>
                </a:solidFill>
              </a:rPr>
              <a:t>Uzun bir tahtanın üzerinde dalgalara meydan okuyarak yapılan bu spor, dünyanın birçok sahilinde en çok tercih edilen alanlardan biri haline gelmiştir. </a:t>
            </a:r>
          </a:p>
          <a:p>
            <a:endParaRPr lang="tr-TR" sz="2000" b="1" dirty="0">
              <a:solidFill>
                <a:srgbClr val="000000"/>
              </a:solidFill>
            </a:endParaRPr>
          </a:p>
          <a:p>
            <a:r>
              <a:rPr lang="tr-TR" sz="2000" b="1" dirty="0">
                <a:solidFill>
                  <a:srgbClr val="000000"/>
                </a:solidFill>
              </a:rPr>
              <a:t>Rüzgârın estiği her yerde rüzgârın etkisiyle savrulan yelkenler sayesinde sahiller, birbirinden güzel anlara tanık olmaya başlar.</a:t>
            </a:r>
          </a:p>
          <a:p>
            <a:endParaRPr lang="tr-TR" sz="1800" b="1" dirty="0">
              <a:solidFill>
                <a:srgbClr val="000000"/>
              </a:solidFill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099A191-CAB4-4177-A82E-5CEC0C4C2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392" y="2337435"/>
            <a:ext cx="4142232" cy="3106674"/>
          </a:xfrm>
          <a:prstGeom prst="rect">
            <a:avLst/>
          </a:prstGeom>
        </p:spPr>
      </p:pic>
      <p:sp>
        <p:nvSpPr>
          <p:cNvPr id="4" name="AutoShape 4" descr="Ä°lgili resim">
            <a:extLst>
              <a:ext uri="{FF2B5EF4-FFF2-40B4-BE49-F238E27FC236}">
                <a16:creationId xmlns:a16="http://schemas.microsoft.com/office/drawing/2014/main" id="{9BCFB760-A8BF-4091-B529-279F36483A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CC3135A3-1504-489B-AA9E-95C533792BDE}"/>
              </a:ext>
            </a:extLst>
          </p:cNvPr>
          <p:cNvSpPr/>
          <p:nvPr/>
        </p:nvSpPr>
        <p:spPr>
          <a:xfrm>
            <a:off x="625642" y="1082841"/>
            <a:ext cx="3060093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6671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Ä°lgili resim">
            <a:extLst>
              <a:ext uri="{FF2B5EF4-FFF2-40B4-BE49-F238E27FC236}">
                <a16:creationId xmlns:a16="http://schemas.microsoft.com/office/drawing/2014/main" id="{8743404F-5AE9-4A1D-8ED6-724D3CA476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5"/>
          <a:stretch/>
        </p:blipFill>
        <p:spPr bwMode="auto">
          <a:xfrm>
            <a:off x="8738478" y="3917271"/>
            <a:ext cx="3453522" cy="2950205"/>
          </a:xfrm>
          <a:custGeom>
            <a:avLst/>
            <a:gdLst>
              <a:gd name="connsiteX0" fmla="*/ 1901420 w 3453522"/>
              <a:gd name="connsiteY0" fmla="*/ 0 h 2950205"/>
              <a:gd name="connsiteX1" fmla="*/ 3368648 w 3453522"/>
              <a:gd name="connsiteY1" fmla="*/ 691940 h 2950205"/>
              <a:gd name="connsiteX2" fmla="*/ 3453522 w 3453522"/>
              <a:gd name="connsiteY2" fmla="*/ 805440 h 2950205"/>
              <a:gd name="connsiteX3" fmla="*/ 3453522 w 3453522"/>
              <a:gd name="connsiteY3" fmla="*/ 2950205 h 2950205"/>
              <a:gd name="connsiteX4" fmla="*/ 316036 w 3453522"/>
              <a:gd name="connsiteY4" fmla="*/ 2950205 h 2950205"/>
              <a:gd name="connsiteX5" fmla="*/ 229491 w 3453522"/>
              <a:gd name="connsiteY5" fmla="*/ 2807749 h 2950205"/>
              <a:gd name="connsiteX6" fmla="*/ 0 w 3453522"/>
              <a:gd name="connsiteY6" fmla="*/ 1901419 h 2950205"/>
              <a:gd name="connsiteX7" fmla="*/ 1901420 w 3453522"/>
              <a:gd name="connsiteY7" fmla="*/ 0 h 295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3522" h="2950205">
                <a:moveTo>
                  <a:pt x="1901420" y="0"/>
                </a:moveTo>
                <a:cubicBezTo>
                  <a:pt x="2492116" y="0"/>
                  <a:pt x="3019900" y="269355"/>
                  <a:pt x="3368648" y="691940"/>
                </a:cubicBezTo>
                <a:lnTo>
                  <a:pt x="3453522" y="805440"/>
                </a:lnTo>
                <a:lnTo>
                  <a:pt x="3453522" y="2950205"/>
                </a:lnTo>
                <a:lnTo>
                  <a:pt x="316036" y="2950205"/>
                </a:lnTo>
                <a:lnTo>
                  <a:pt x="229491" y="2807749"/>
                </a:lnTo>
                <a:cubicBezTo>
                  <a:pt x="83134" y="2538330"/>
                  <a:pt x="0" y="2229583"/>
                  <a:pt x="0" y="1901419"/>
                </a:cubicBezTo>
                <a:cubicBezTo>
                  <a:pt x="0" y="851294"/>
                  <a:pt x="851295" y="0"/>
                  <a:pt x="1901420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20002C7E-454E-4EAE-9AA5-0CE54B5BC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58" y="1034716"/>
            <a:ext cx="4679288" cy="1454051"/>
          </a:xfrm>
        </p:spPr>
        <p:txBody>
          <a:bodyPr>
            <a:normAutofit fontScale="90000"/>
          </a:bodyPr>
          <a:lstStyle/>
          <a:p>
            <a:r>
              <a:rPr lang="tr-TR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Kullanılan Malzemeler</a:t>
            </a:r>
            <a:br>
              <a:rPr lang="tr-TR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tr-TR" sz="4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068780E-6B17-4037-9B81-60CFD9FFB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232" y="2421682"/>
            <a:ext cx="7154082" cy="3639289"/>
          </a:xfrm>
        </p:spPr>
        <p:txBody>
          <a:bodyPr anchor="ctr">
            <a:normAutofit/>
          </a:bodyPr>
          <a:lstStyle/>
          <a:p>
            <a:pPr algn="just"/>
            <a:r>
              <a:rPr lang="tr-TR" sz="2000" b="1" dirty="0">
                <a:solidFill>
                  <a:srgbClr val="000000"/>
                </a:solidFill>
              </a:rPr>
              <a:t>Sörf tahtası</a:t>
            </a:r>
          </a:p>
          <a:p>
            <a:pPr algn="just"/>
            <a:r>
              <a:rPr lang="tr-TR" sz="2000" b="1" dirty="0">
                <a:solidFill>
                  <a:srgbClr val="000000"/>
                </a:solidFill>
              </a:rPr>
              <a:t>Yelken</a:t>
            </a:r>
          </a:p>
          <a:p>
            <a:pPr algn="just"/>
            <a:r>
              <a:rPr lang="tr-TR" sz="2000" b="1" dirty="0">
                <a:solidFill>
                  <a:srgbClr val="000000"/>
                </a:solidFill>
              </a:rPr>
              <a:t>Yelken direği ve tutma çatalı</a:t>
            </a:r>
          </a:p>
          <a:p>
            <a:pPr algn="just"/>
            <a:r>
              <a:rPr lang="tr-TR" sz="2000" b="1" dirty="0">
                <a:solidFill>
                  <a:srgbClr val="000000"/>
                </a:solidFill>
              </a:rPr>
              <a:t>Yelken çekme ipi</a:t>
            </a:r>
          </a:p>
          <a:p>
            <a:pPr algn="just"/>
            <a:r>
              <a:rPr lang="tr-TR" sz="2000" b="1" dirty="0">
                <a:solidFill>
                  <a:srgbClr val="000000"/>
                </a:solidFill>
              </a:rPr>
              <a:t>Seren</a:t>
            </a:r>
          </a:p>
          <a:p>
            <a:pPr algn="just"/>
            <a:r>
              <a:rPr lang="tr-TR" sz="2000" b="1" dirty="0">
                <a:solidFill>
                  <a:srgbClr val="000000"/>
                </a:solidFill>
              </a:rPr>
              <a:t>Kanca takımı</a:t>
            </a:r>
          </a:p>
          <a:p>
            <a:pPr algn="just"/>
            <a:r>
              <a:rPr lang="tr-TR" sz="2000" b="1" dirty="0">
                <a:solidFill>
                  <a:srgbClr val="000000"/>
                </a:solidFill>
              </a:rPr>
              <a:t>Ayak kayışı</a:t>
            </a:r>
          </a:p>
          <a:p>
            <a:pPr algn="just"/>
            <a:r>
              <a:rPr lang="tr-TR" sz="2000" b="1" dirty="0">
                <a:solidFill>
                  <a:srgbClr val="000000"/>
                </a:solidFill>
              </a:rPr>
              <a:t>Kıyafet</a:t>
            </a:r>
          </a:p>
          <a:p>
            <a:pPr algn="just"/>
            <a:r>
              <a:rPr lang="tr-TR" sz="2000" b="1" dirty="0">
                <a:solidFill>
                  <a:srgbClr val="000000"/>
                </a:solidFill>
              </a:rPr>
              <a:t>Ayakkabı ve eldiven.</a:t>
            </a:r>
          </a:p>
        </p:txBody>
      </p:sp>
      <p:sp>
        <p:nvSpPr>
          <p:cNvPr id="4" name="AutoShape 4" descr="Ä°lgili resim">
            <a:extLst>
              <a:ext uri="{FF2B5EF4-FFF2-40B4-BE49-F238E27FC236}">
                <a16:creationId xmlns:a16="http://schemas.microsoft.com/office/drawing/2014/main" id="{9BCFB760-A8BF-4091-B529-279F36483A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CC3135A3-1504-489B-AA9E-95C533792BDE}"/>
              </a:ext>
            </a:extLst>
          </p:cNvPr>
          <p:cNvSpPr/>
          <p:nvPr/>
        </p:nvSpPr>
        <p:spPr>
          <a:xfrm>
            <a:off x="625642" y="1025240"/>
            <a:ext cx="4465330" cy="9720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0A395CAD-689A-4EB8-9215-4F4587E7F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742" y="796340"/>
            <a:ext cx="4154300" cy="2727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4948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Ä°lgili resim">
            <a:extLst>
              <a:ext uri="{FF2B5EF4-FFF2-40B4-BE49-F238E27FC236}">
                <a16:creationId xmlns:a16="http://schemas.microsoft.com/office/drawing/2014/main" id="{798B19BF-AA1A-45C8-A7C6-20AC283BBE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7" r="-1" b="-1"/>
          <a:stretch/>
        </p:blipFill>
        <p:spPr bwMode="auto">
          <a:xfrm>
            <a:off x="6706581" y="2247531"/>
            <a:ext cx="5485419" cy="4610469"/>
          </a:xfrm>
          <a:custGeom>
            <a:avLst/>
            <a:gdLst/>
            <a:ahLst/>
            <a:cxnLst/>
            <a:rect l="l" t="t" r="r" b="b"/>
            <a:pathLst>
              <a:path w="5485419" h="4610469">
                <a:moveTo>
                  <a:pt x="3140343" y="0"/>
                </a:moveTo>
                <a:cubicBezTo>
                  <a:pt x="4007525" y="0"/>
                  <a:pt x="4792611" y="351495"/>
                  <a:pt x="5360901" y="919786"/>
                </a:cubicBezTo>
                <a:lnTo>
                  <a:pt x="5485419" y="1056789"/>
                </a:lnTo>
                <a:lnTo>
                  <a:pt x="5485419" y="4610469"/>
                </a:lnTo>
                <a:lnTo>
                  <a:pt x="366137" y="4610469"/>
                </a:lnTo>
                <a:lnTo>
                  <a:pt x="246784" y="4362707"/>
                </a:lnTo>
                <a:cubicBezTo>
                  <a:pt x="87874" y="3987002"/>
                  <a:pt x="0" y="3573935"/>
                  <a:pt x="0" y="3140344"/>
                </a:cubicBezTo>
                <a:cubicBezTo>
                  <a:pt x="0" y="1405980"/>
                  <a:pt x="1405980" y="0"/>
                  <a:pt x="3140343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eniz paraÅÃ¼tÃ¼ ile ilgili gÃ¶rsel sonucu">
            <a:extLst>
              <a:ext uri="{FF2B5EF4-FFF2-40B4-BE49-F238E27FC236}">
                <a16:creationId xmlns:a16="http://schemas.microsoft.com/office/drawing/2014/main" id="{D2A6CCD8-6860-4040-9056-92E6A4633F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08" b="1"/>
          <a:stretch/>
        </p:blipFill>
        <p:spPr bwMode="auto">
          <a:xfrm>
            <a:off x="6219440" y="1"/>
            <a:ext cx="4548867" cy="2614366"/>
          </a:xfrm>
          <a:custGeom>
            <a:avLst/>
            <a:gdLst/>
            <a:ahLst/>
            <a:cxnLst/>
            <a:rect l="l" t="t" r="r" b="b"/>
            <a:pathLst>
              <a:path w="4548867" h="2614366">
                <a:moveTo>
                  <a:pt x="28132" y="0"/>
                </a:moveTo>
                <a:lnTo>
                  <a:pt x="4520736" y="0"/>
                </a:lnTo>
                <a:lnTo>
                  <a:pt x="4537124" y="107385"/>
                </a:lnTo>
                <a:cubicBezTo>
                  <a:pt x="4544889" y="183845"/>
                  <a:pt x="4548867" y="261424"/>
                  <a:pt x="4548867" y="339933"/>
                </a:cubicBezTo>
                <a:cubicBezTo>
                  <a:pt x="4548867" y="1596068"/>
                  <a:pt x="3530568" y="2614366"/>
                  <a:pt x="2274434" y="2614366"/>
                </a:cubicBezTo>
                <a:cubicBezTo>
                  <a:pt x="1018299" y="2614366"/>
                  <a:pt x="0" y="1596068"/>
                  <a:pt x="0" y="339933"/>
                </a:cubicBezTo>
                <a:cubicBezTo>
                  <a:pt x="0" y="261424"/>
                  <a:pt x="3978" y="183845"/>
                  <a:pt x="11743" y="107385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3B37BAF8-EA97-496B-9DF6-3D53B6A19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5805FE45-4886-485C-992A-C309392E7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661" y="802955"/>
            <a:ext cx="5290594" cy="1454051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Paraşüt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48FC654-55CD-4007-B8EE-8B013865C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661" y="2421682"/>
            <a:ext cx="5286665" cy="3639289"/>
          </a:xfrm>
        </p:spPr>
        <p:txBody>
          <a:bodyPr anchor="ctr">
            <a:normAutofit/>
          </a:bodyPr>
          <a:lstStyle/>
          <a:p>
            <a:pPr algn="just"/>
            <a:r>
              <a:rPr lang="tr-TR" sz="2000" b="1" dirty="0">
                <a:solidFill>
                  <a:srgbClr val="000000"/>
                </a:solidFill>
              </a:rPr>
              <a:t>Açık havada, deniz üzerinde, sürat motoru yardımıyla, kurulu düzenek sayesinde paraşütle beraber havalanarak yapılan bireysel aktivitedir.</a:t>
            </a:r>
          </a:p>
          <a:p>
            <a:pPr algn="just"/>
            <a:endParaRPr lang="tr-TR" sz="2000" b="1" dirty="0">
              <a:solidFill>
                <a:srgbClr val="000000"/>
              </a:solidFill>
            </a:endParaRPr>
          </a:p>
          <a:p>
            <a:pPr algn="just"/>
            <a:r>
              <a:rPr lang="tr-TR" sz="2000" b="1" dirty="0">
                <a:solidFill>
                  <a:srgbClr val="000000"/>
                </a:solidFill>
              </a:rPr>
              <a:t>Güvenli bir uçuşa hazır duruma getirilen sporcu, daha sonra hidrolik sistem vasıtasıyla paraşüt salınarak uçurulur.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713FA58E-9C8C-4807-8051-D7350231D9F4}"/>
              </a:ext>
            </a:extLst>
          </p:cNvPr>
          <p:cNvSpPr/>
          <p:nvPr/>
        </p:nvSpPr>
        <p:spPr>
          <a:xfrm>
            <a:off x="625642" y="950495"/>
            <a:ext cx="2069432" cy="11790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7305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Ä°lgili resim">
            <a:extLst>
              <a:ext uri="{FF2B5EF4-FFF2-40B4-BE49-F238E27FC236}">
                <a16:creationId xmlns:a16="http://schemas.microsoft.com/office/drawing/2014/main" id="{1813EEBE-00D7-4225-B265-B82AFA63EF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1" r="14223" b="-3"/>
          <a:stretch/>
        </p:blipFill>
        <p:spPr bwMode="auto">
          <a:xfrm>
            <a:off x="7786846" y="1"/>
            <a:ext cx="4405154" cy="3776782"/>
          </a:xfrm>
          <a:custGeom>
            <a:avLst/>
            <a:gdLst>
              <a:gd name="connsiteX0" fmla="*/ 279221 w 4405154"/>
              <a:gd name="connsiteY0" fmla="*/ 0 h 3776782"/>
              <a:gd name="connsiteX1" fmla="*/ 4405154 w 4405154"/>
              <a:gd name="connsiteY1" fmla="*/ 0 h 3776782"/>
              <a:gd name="connsiteX2" fmla="*/ 4405154 w 4405154"/>
              <a:gd name="connsiteY2" fmla="*/ 3055054 h 3776782"/>
              <a:gd name="connsiteX3" fmla="*/ 4266200 w 4405154"/>
              <a:gd name="connsiteY3" fmla="*/ 3181344 h 3776782"/>
              <a:gd name="connsiteX4" fmla="*/ 2607554 w 4405154"/>
              <a:gd name="connsiteY4" fmla="*/ 3776782 h 3776782"/>
              <a:gd name="connsiteX5" fmla="*/ 0 w 4405154"/>
              <a:gd name="connsiteY5" fmla="*/ 1169228 h 3776782"/>
              <a:gd name="connsiteX6" fmla="*/ 204915 w 4405154"/>
              <a:gd name="connsiteY6" fmla="*/ 154250 h 377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154" h="3776782">
                <a:moveTo>
                  <a:pt x="279221" y="0"/>
                </a:moveTo>
                <a:lnTo>
                  <a:pt x="4405154" y="0"/>
                </a:lnTo>
                <a:lnTo>
                  <a:pt x="4405154" y="3055054"/>
                </a:lnTo>
                <a:lnTo>
                  <a:pt x="4266200" y="3181344"/>
                </a:lnTo>
                <a:cubicBezTo>
                  <a:pt x="3815461" y="3553326"/>
                  <a:pt x="3237603" y="3776782"/>
                  <a:pt x="2607554" y="3776782"/>
                </a:cubicBezTo>
                <a:cubicBezTo>
                  <a:pt x="1167442" y="3776782"/>
                  <a:pt x="0" y="2609341"/>
                  <a:pt x="0" y="1169228"/>
                </a:cubicBezTo>
                <a:cubicBezTo>
                  <a:pt x="0" y="809200"/>
                  <a:pt x="72965" y="466214"/>
                  <a:pt x="204915" y="15425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Ä°lgili resim">
            <a:extLst>
              <a:ext uri="{FF2B5EF4-FFF2-40B4-BE49-F238E27FC236}">
                <a16:creationId xmlns:a16="http://schemas.microsoft.com/office/drawing/2014/main" id="{DFA0466A-AB70-4B5E-BB5A-71D6035A9C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83" b="-3"/>
          <a:stretch/>
        </p:blipFill>
        <p:spPr bwMode="auto">
          <a:xfrm>
            <a:off x="8738478" y="3917271"/>
            <a:ext cx="3453522" cy="2950205"/>
          </a:xfrm>
          <a:custGeom>
            <a:avLst/>
            <a:gdLst>
              <a:gd name="connsiteX0" fmla="*/ 1901420 w 3453522"/>
              <a:gd name="connsiteY0" fmla="*/ 0 h 2950205"/>
              <a:gd name="connsiteX1" fmla="*/ 3368648 w 3453522"/>
              <a:gd name="connsiteY1" fmla="*/ 691940 h 2950205"/>
              <a:gd name="connsiteX2" fmla="*/ 3453522 w 3453522"/>
              <a:gd name="connsiteY2" fmla="*/ 805440 h 2950205"/>
              <a:gd name="connsiteX3" fmla="*/ 3453522 w 3453522"/>
              <a:gd name="connsiteY3" fmla="*/ 2950205 h 2950205"/>
              <a:gd name="connsiteX4" fmla="*/ 316036 w 3453522"/>
              <a:gd name="connsiteY4" fmla="*/ 2950205 h 2950205"/>
              <a:gd name="connsiteX5" fmla="*/ 229491 w 3453522"/>
              <a:gd name="connsiteY5" fmla="*/ 2807749 h 2950205"/>
              <a:gd name="connsiteX6" fmla="*/ 0 w 3453522"/>
              <a:gd name="connsiteY6" fmla="*/ 1901419 h 2950205"/>
              <a:gd name="connsiteX7" fmla="*/ 1901420 w 3453522"/>
              <a:gd name="connsiteY7" fmla="*/ 0 h 295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3522" h="2950205">
                <a:moveTo>
                  <a:pt x="1901420" y="0"/>
                </a:moveTo>
                <a:cubicBezTo>
                  <a:pt x="2492116" y="0"/>
                  <a:pt x="3019900" y="269355"/>
                  <a:pt x="3368648" y="691940"/>
                </a:cubicBezTo>
                <a:lnTo>
                  <a:pt x="3453522" y="805440"/>
                </a:lnTo>
                <a:lnTo>
                  <a:pt x="3453522" y="2950205"/>
                </a:lnTo>
                <a:lnTo>
                  <a:pt x="316036" y="2950205"/>
                </a:lnTo>
                <a:lnTo>
                  <a:pt x="229491" y="2807749"/>
                </a:lnTo>
                <a:cubicBezTo>
                  <a:pt x="83134" y="2538330"/>
                  <a:pt x="0" y="2229583"/>
                  <a:pt x="0" y="1901419"/>
                </a:cubicBezTo>
                <a:cubicBezTo>
                  <a:pt x="0" y="851294"/>
                  <a:pt x="851295" y="0"/>
                  <a:pt x="1901420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8557749F-B943-4D30-8F08-8AA92F25A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5805FE45-4886-485C-992A-C309392E7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672" y="802955"/>
            <a:ext cx="5246488" cy="1454051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Kullanılan Malzemeler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48FC654-55CD-4007-B8EE-8B013865C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097" y="2434157"/>
            <a:ext cx="4282740" cy="2631971"/>
          </a:xfrm>
        </p:spPr>
        <p:txBody>
          <a:bodyPr anchor="ctr">
            <a:normAutofit/>
          </a:bodyPr>
          <a:lstStyle/>
          <a:p>
            <a:pPr algn="just"/>
            <a:r>
              <a:rPr lang="tr-TR" sz="2000" b="1" dirty="0">
                <a:solidFill>
                  <a:srgbClr val="000000"/>
                </a:solidFill>
              </a:rPr>
              <a:t>Paraşüt</a:t>
            </a:r>
          </a:p>
          <a:p>
            <a:pPr algn="just"/>
            <a:r>
              <a:rPr lang="tr-TR" sz="2000" b="1" dirty="0">
                <a:solidFill>
                  <a:srgbClr val="000000"/>
                </a:solidFill>
              </a:rPr>
              <a:t>Kask</a:t>
            </a:r>
          </a:p>
          <a:p>
            <a:pPr algn="just"/>
            <a:r>
              <a:rPr lang="tr-TR" sz="2000" b="1" dirty="0">
                <a:solidFill>
                  <a:srgbClr val="000000"/>
                </a:solidFill>
              </a:rPr>
              <a:t>Sürat motoru</a:t>
            </a:r>
          </a:p>
          <a:p>
            <a:pPr algn="just"/>
            <a:r>
              <a:rPr lang="tr-TR" sz="2000" b="1" dirty="0">
                <a:solidFill>
                  <a:srgbClr val="000000"/>
                </a:solidFill>
              </a:rPr>
              <a:t>Can yeleği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713FA58E-9C8C-4807-8051-D7350231D9F4}"/>
              </a:ext>
            </a:extLst>
          </p:cNvPr>
          <p:cNvSpPr/>
          <p:nvPr/>
        </p:nvSpPr>
        <p:spPr>
          <a:xfrm>
            <a:off x="585703" y="980106"/>
            <a:ext cx="4979962" cy="11448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5647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nkara Ã¼niversitesi ile ilgili gÃ¶rsel sonucu">
            <a:extLst>
              <a:ext uri="{FF2B5EF4-FFF2-40B4-BE49-F238E27FC236}">
                <a16:creationId xmlns:a16="http://schemas.microsoft.com/office/drawing/2014/main" id="{1C8AC5D0-5A18-47B9-8BCB-C9F1475DCD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8" r="-2" b="20378"/>
          <a:stretch/>
        </p:blipFill>
        <p:spPr bwMode="auto">
          <a:xfrm>
            <a:off x="6083786" y="-168318"/>
            <a:ext cx="6261330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Ä°lgili resim">
            <a:extLst>
              <a:ext uri="{FF2B5EF4-FFF2-40B4-BE49-F238E27FC236}">
                <a16:creationId xmlns:a16="http://schemas.microsoft.com/office/drawing/2014/main" id="{D6FD71F4-AFCF-485C-8A22-AA9D64102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6" r="12809"/>
          <a:stretch/>
        </p:blipFill>
        <p:spPr bwMode="auto">
          <a:xfrm>
            <a:off x="6089904" y="2487168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4FCBC73-0212-4F2B-85CC-89AB6A575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803637" cy="3788830"/>
          </a:xfrm>
        </p:spPr>
        <p:txBody>
          <a:bodyPr anchor="ctr">
            <a:normAutofit/>
          </a:bodyPr>
          <a:lstStyle/>
          <a:p>
            <a:r>
              <a:rPr lang="tr-TR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3280005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163</Words>
  <Application>Microsoft Office PowerPoint</Application>
  <PresentationFormat>Geniş ekran</PresentationFormat>
  <Paragraphs>36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Teması</vt:lpstr>
      <vt:lpstr>Denizde Yapılan Su Sporlarının İçeriklerinin Tanıtılması-2</vt:lpstr>
      <vt:lpstr>Ders İçeriği</vt:lpstr>
      <vt:lpstr>Sörf</vt:lpstr>
      <vt:lpstr>Rüzgar Sörfü</vt:lpstr>
      <vt:lpstr>Kullanılan Malzemeler </vt:lpstr>
      <vt:lpstr>Paraşüt</vt:lpstr>
      <vt:lpstr>Kullanılan Malzemeler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Denizde Yapılan Su Sporlarının İçeriklerinin Tanıtılması</dc:title>
  <dc:creator>Nurettin Göksu Çini-Akademik</dc:creator>
  <cp:lastModifiedBy>Nurettin Göksu Çini-Akademik</cp:lastModifiedBy>
  <cp:revision>6</cp:revision>
  <dcterms:created xsi:type="dcterms:W3CDTF">2020-05-03T11:29:35Z</dcterms:created>
  <dcterms:modified xsi:type="dcterms:W3CDTF">2020-05-03T11:56:24Z</dcterms:modified>
</cp:coreProperties>
</file>