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36"/>
  </p:notesMasterIdLst>
  <p:handoutMasterIdLst>
    <p:handoutMasterId r:id="rId37"/>
  </p:handoutMasterIdLst>
  <p:sldIdLst>
    <p:sldId id="668" r:id="rId4"/>
    <p:sldId id="733" r:id="rId5"/>
    <p:sldId id="669" r:id="rId6"/>
    <p:sldId id="734" r:id="rId7"/>
    <p:sldId id="735" r:id="rId8"/>
    <p:sldId id="736" r:id="rId9"/>
    <p:sldId id="737" r:id="rId10"/>
    <p:sldId id="738" r:id="rId11"/>
    <p:sldId id="768" r:id="rId12"/>
    <p:sldId id="769" r:id="rId13"/>
    <p:sldId id="770" r:id="rId14"/>
    <p:sldId id="771" r:id="rId15"/>
    <p:sldId id="772" r:id="rId16"/>
    <p:sldId id="773" r:id="rId17"/>
    <p:sldId id="749" r:id="rId18"/>
    <p:sldId id="774" r:id="rId19"/>
    <p:sldId id="775" r:id="rId20"/>
    <p:sldId id="776" r:id="rId21"/>
    <p:sldId id="777" r:id="rId22"/>
    <p:sldId id="778" r:id="rId23"/>
    <p:sldId id="779" r:id="rId24"/>
    <p:sldId id="780" r:id="rId25"/>
    <p:sldId id="781" r:id="rId26"/>
    <p:sldId id="782" r:id="rId27"/>
    <p:sldId id="784" r:id="rId28"/>
    <p:sldId id="783" r:id="rId29"/>
    <p:sldId id="785" r:id="rId30"/>
    <p:sldId id="786" r:id="rId31"/>
    <p:sldId id="787" r:id="rId32"/>
    <p:sldId id="788" r:id="rId33"/>
    <p:sldId id="789" r:id="rId34"/>
    <p:sldId id="790" r:id="rId3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66B"/>
    <a:srgbClr val="47176C"/>
    <a:srgbClr val="503F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60"/>
  </p:normalViewPr>
  <p:slideViewPr>
    <p:cSldViewPr snapToGrid="0">
      <p:cViewPr varScale="1">
        <p:scale>
          <a:sx n="82" d="100"/>
          <a:sy n="82" d="100"/>
        </p:scale>
        <p:origin x="1728" y="96"/>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5.06.2020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6/5/2020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6/5/2020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6/5/2020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6/5/2020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6/5/2020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6/5/2020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6/5/2020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6/5/2020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6/5/2020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6/5/2020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6/5/2020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6/5/2020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6/5/2020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6/5/2020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6/5/2020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6/5/2020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6/5/2020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6/5/2020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6/5/2020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6/5/2020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6/5/2020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6/5/2020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6/5/2020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6/5/2020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6/5/2020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6/5/2020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6/5/2020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6/5/2020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6/5/2020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6/5/2020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6/5/2020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841765"/>
            <a:ext cx="8137603" cy="3342453"/>
          </a:xfrm>
          <a:prstGeom prst="rect">
            <a:avLst/>
          </a:prstGeom>
        </p:spPr>
        <p:txBody>
          <a:bodyPr wrap="square">
            <a:spAutoFit/>
          </a:bodyPr>
          <a:lstStyle/>
          <a:p>
            <a:pPr marL="0" lvl="1" algn="ctr">
              <a:spcBef>
                <a:spcPct val="20000"/>
              </a:spcBef>
              <a:buClr>
                <a:schemeClr val="accent1"/>
              </a:buClr>
            </a:pPr>
            <a:r>
              <a:rPr lang="tr-TR" sz="2400" b="1" dirty="0" smtClean="0">
                <a:latin typeface="Arial" panose="020B0604020202020204" pitchFamily="34" charset="0"/>
                <a:cs typeface="Arial" panose="020B0604020202020204" pitchFamily="34" charset="0"/>
              </a:rPr>
              <a:t>Türkiye’de Yabancıların Gayrimenkul Yatırımları ve Geleceği</a:t>
            </a:r>
          </a:p>
          <a:p>
            <a:pPr marL="0" lvl="1" algn="ctr">
              <a:spcBef>
                <a:spcPct val="20000"/>
              </a:spcBef>
              <a:buClr>
                <a:schemeClr val="accent1"/>
              </a:buClr>
            </a:pPr>
            <a:endParaRPr lang="tr-TR" sz="1600" b="1" dirty="0" smtClean="0">
              <a:latin typeface="Arial" panose="020B0604020202020204" pitchFamily="34" charset="0"/>
              <a:cs typeface="Arial" panose="020B0604020202020204" pitchFamily="34" charset="0"/>
            </a:endParaRPr>
          </a:p>
          <a:p>
            <a:pPr marL="0" lvl="1" algn="ctr">
              <a:spcBef>
                <a:spcPct val="20000"/>
              </a:spcBef>
              <a:buClr>
                <a:schemeClr val="accent1"/>
              </a:buClr>
            </a:pPr>
            <a:r>
              <a:rPr lang="tr-TR" sz="1600" b="1" dirty="0" smtClean="0">
                <a:latin typeface="Arial" panose="020B0604020202020204" pitchFamily="34" charset="0"/>
                <a:cs typeface="Arial" panose="020B0604020202020204" pitchFamily="34" charset="0"/>
              </a:rPr>
              <a:t>Doç. </a:t>
            </a:r>
            <a:r>
              <a:rPr lang="tr-TR" sz="1600" b="1" dirty="0">
                <a:latin typeface="Arial" panose="020B0604020202020204" pitchFamily="34" charset="0"/>
                <a:cs typeface="Arial" panose="020B0604020202020204" pitchFamily="34" charset="0"/>
              </a:rPr>
              <a:t>Dr</a:t>
            </a:r>
            <a:r>
              <a:rPr lang="tr-TR" sz="1600" b="1" dirty="0" smtClean="0">
                <a:latin typeface="Arial" panose="020B0604020202020204" pitchFamily="34" charset="0"/>
                <a:cs typeface="Arial" panose="020B0604020202020204" pitchFamily="34" charset="0"/>
              </a:rPr>
              <a:t>. </a:t>
            </a:r>
            <a:r>
              <a:rPr lang="tr-TR" sz="1600" b="1" dirty="0" smtClean="0">
                <a:latin typeface="Arial" panose="020B0604020202020204" pitchFamily="34" charset="0"/>
                <a:cs typeface="Arial" panose="020B0604020202020204" pitchFamily="34" charset="0"/>
              </a:rPr>
              <a:t>Yeşim </a:t>
            </a:r>
            <a:r>
              <a:rPr lang="tr-TR" sz="1600" b="1" dirty="0">
                <a:latin typeface="Arial" panose="020B0604020202020204" pitchFamily="34" charset="0"/>
                <a:cs typeface="Arial" panose="020B0604020202020204" pitchFamily="34" charset="0"/>
              </a:rPr>
              <a:t>TANRIVERMIŞ</a:t>
            </a:r>
          </a:p>
          <a:p>
            <a:pPr marL="0" lvl="1" algn="ctr">
              <a:spcBef>
                <a:spcPct val="20000"/>
              </a:spcBef>
              <a:buClr>
                <a:schemeClr val="accent1"/>
              </a:buClr>
            </a:pPr>
            <a:r>
              <a:rPr lang="tr-TR" sz="1200" dirty="0" err="1" smtClean="0">
                <a:latin typeface="Arial" panose="020B0604020202020204" pitchFamily="34" charset="0"/>
                <a:cs typeface="Arial" panose="020B0604020202020204" pitchFamily="34" charset="0"/>
              </a:rPr>
              <a:t>Moderatör</a:t>
            </a:r>
            <a:r>
              <a:rPr lang="tr-TR" sz="1200" dirty="0" smtClean="0">
                <a:latin typeface="Arial" panose="020B0604020202020204" pitchFamily="34" charset="0"/>
                <a:cs typeface="Arial" panose="020B0604020202020204" pitchFamily="34" charset="0"/>
              </a:rPr>
              <a:t> Konuşmacı</a:t>
            </a:r>
          </a:p>
          <a:p>
            <a:pPr marL="0" lvl="1" algn="ctr">
              <a:spcBef>
                <a:spcPct val="20000"/>
              </a:spcBef>
              <a:buClr>
                <a:schemeClr val="accent1"/>
              </a:buClr>
            </a:pPr>
            <a:r>
              <a:rPr lang="tr-TR" sz="1200" dirty="0" smtClean="0">
                <a:latin typeface="Arial" panose="020B0604020202020204" pitchFamily="34" charset="0"/>
                <a:cs typeface="Arial" panose="020B0604020202020204" pitchFamily="34" charset="0"/>
              </a:rPr>
              <a:t>Ankara </a:t>
            </a:r>
            <a:r>
              <a:rPr lang="tr-TR" sz="1200" dirty="0">
                <a:latin typeface="Arial" panose="020B0604020202020204" pitchFamily="34" charset="0"/>
                <a:cs typeface="Arial" panose="020B0604020202020204" pitchFamily="34" charset="0"/>
              </a:rPr>
              <a:t>Üniversitesi Uygulama Bilimler Fakültesi Gayrimenkul Geliştirme ve Yönetimi </a:t>
            </a:r>
            <a:r>
              <a:rPr lang="tr-TR" sz="1200" dirty="0" smtClean="0">
                <a:latin typeface="Arial" panose="020B0604020202020204" pitchFamily="34" charset="0"/>
                <a:cs typeface="Arial" panose="020B0604020202020204" pitchFamily="34" charset="0"/>
              </a:rPr>
              <a:t>Bölümü</a:t>
            </a:r>
          </a:p>
          <a:p>
            <a:pPr marL="0" lvl="1" algn="ctr">
              <a:spcBef>
                <a:spcPct val="20000"/>
              </a:spcBef>
              <a:buClr>
                <a:schemeClr val="accent1"/>
              </a:buClr>
            </a:pPr>
            <a:endParaRPr lang="tr-TR" sz="1200"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1600" b="1" dirty="0" smtClean="0">
                <a:latin typeface="Arial" panose="020B0604020202020204" pitchFamily="34" charset="0"/>
                <a:cs typeface="Arial" panose="020B0604020202020204" pitchFamily="34" charset="0"/>
              </a:rPr>
              <a:t>Didem ERENDİL</a:t>
            </a:r>
            <a:endParaRPr lang="tr-TR" sz="16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1200" dirty="0" smtClean="0">
                <a:latin typeface="Arial" panose="020B0604020202020204" pitchFamily="34" charset="0"/>
                <a:cs typeface="Arial" panose="020B0604020202020204" pitchFamily="34" charset="0"/>
              </a:rPr>
              <a:t>Real </a:t>
            </a:r>
            <a:r>
              <a:rPr lang="tr-TR" sz="1200" dirty="0" err="1" smtClean="0">
                <a:latin typeface="Arial" panose="020B0604020202020204" pitchFamily="34" charset="0"/>
                <a:cs typeface="Arial" panose="020B0604020202020204" pitchFamily="34" charset="0"/>
              </a:rPr>
              <a:t>Estate</a:t>
            </a:r>
            <a:r>
              <a:rPr lang="tr-TR" sz="1200" dirty="0" smtClean="0">
                <a:latin typeface="Arial" panose="020B0604020202020204" pitchFamily="34" charset="0"/>
                <a:cs typeface="Arial" panose="020B0604020202020204" pitchFamily="34" charset="0"/>
              </a:rPr>
              <a:t> </a:t>
            </a:r>
            <a:r>
              <a:rPr lang="tr-TR" sz="1200" dirty="0" err="1" smtClean="0">
                <a:latin typeface="Arial" panose="020B0604020202020204" pitchFamily="34" charset="0"/>
                <a:cs typeface="Arial" panose="020B0604020202020204" pitchFamily="34" charset="0"/>
              </a:rPr>
              <a:t>Investment</a:t>
            </a:r>
            <a:r>
              <a:rPr lang="tr-TR" sz="1200" dirty="0" smtClean="0">
                <a:latin typeface="Arial" panose="020B0604020202020204" pitchFamily="34" charset="0"/>
                <a:cs typeface="Arial" panose="020B0604020202020204" pitchFamily="34" charset="0"/>
              </a:rPr>
              <a:t> at WWG </a:t>
            </a:r>
            <a:r>
              <a:rPr lang="tr-TR" sz="1200" dirty="0" err="1" smtClean="0">
                <a:latin typeface="Arial" panose="020B0604020202020204" pitchFamily="34" charset="0"/>
                <a:cs typeface="Arial" panose="020B0604020202020204" pitchFamily="34" charset="0"/>
              </a:rPr>
              <a:t>Advisors</a:t>
            </a:r>
            <a:r>
              <a:rPr lang="tr-TR" sz="1200" dirty="0" smtClean="0">
                <a:latin typeface="Arial" panose="020B0604020202020204" pitchFamily="34" charset="0"/>
                <a:cs typeface="Arial" panose="020B0604020202020204" pitchFamily="34" charset="0"/>
              </a:rPr>
              <a:t> LLP Direktörü</a:t>
            </a:r>
          </a:p>
          <a:p>
            <a:pPr marL="0" lvl="1" algn="ctr">
              <a:spcBef>
                <a:spcPct val="20000"/>
              </a:spcBef>
              <a:buClr>
                <a:schemeClr val="accent1"/>
              </a:buClr>
            </a:pPr>
            <a:endParaRPr lang="tr-TR" sz="1200"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1600" b="1" dirty="0" smtClean="0">
                <a:latin typeface="Arial" panose="020B0604020202020204" pitchFamily="34" charset="0"/>
                <a:cs typeface="Arial" panose="020B0604020202020204" pitchFamily="34" charset="0"/>
              </a:rPr>
              <a:t>Zafer Baysal</a:t>
            </a:r>
            <a:endParaRPr lang="tr-TR" sz="16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1200" dirty="0" smtClean="0">
                <a:latin typeface="Arial" panose="020B0604020202020204" pitchFamily="34" charset="0"/>
                <a:cs typeface="Arial" panose="020B0604020202020204" pitchFamily="34" charset="0"/>
              </a:rPr>
              <a:t>ULI Türkiye Başkanı</a:t>
            </a:r>
            <a:endParaRPr lang="tr-TR" sz="3200" dirty="0">
              <a:latin typeface="Arial" panose="020B0604020202020204" pitchFamily="34" charset="0"/>
              <a:cs typeface="Arial" panose="020B0604020202020204" pitchFamily="34" charset="0"/>
            </a:endParaRPr>
          </a:p>
        </p:txBody>
      </p:sp>
      <p:sp>
        <p:nvSpPr>
          <p:cNvPr id="6" name="object 2"/>
          <p:cNvSpPr txBox="1"/>
          <p:nvPr/>
        </p:nvSpPr>
        <p:spPr>
          <a:xfrm>
            <a:off x="476180" y="259363"/>
            <a:ext cx="3718630" cy="646331"/>
          </a:xfrm>
          <a:prstGeom prst="rect">
            <a:avLst/>
          </a:prstGeom>
        </p:spPr>
        <p:txBody>
          <a:bodyPr vert="horz" wrap="square" lIns="0" tIns="0" rIns="0" bIns="0" rtlCol="0">
            <a:spAutoFit/>
          </a:bodyPr>
          <a:lstStyle/>
          <a:p>
            <a:pPr marL="12700" marR="5080" indent="-7620" algn="ctr">
              <a:lnSpc>
                <a:spcPct val="100499"/>
              </a:lnSpc>
            </a:pPr>
            <a:r>
              <a:rPr lang="tr-TR" sz="1400" b="1" spc="70" dirty="0">
                <a:solidFill>
                  <a:srgbClr val="050505"/>
                </a:solidFill>
                <a:latin typeface="Arial"/>
                <a:cs typeface="Arial"/>
              </a:rPr>
              <a:t>A.Ü. Gayrimenkul Geliştirme ve Yönetimi </a:t>
            </a:r>
            <a:r>
              <a:rPr lang="tr-TR" sz="1400" b="1" spc="70" dirty="0" smtClean="0">
                <a:solidFill>
                  <a:srgbClr val="050505"/>
                </a:solidFill>
                <a:latin typeface="Arial"/>
                <a:cs typeface="Arial"/>
              </a:rPr>
              <a:t>Anabilim Dalı </a:t>
            </a:r>
            <a:r>
              <a:rPr lang="tr-TR" sz="1400" b="1" spc="70" dirty="0">
                <a:solidFill>
                  <a:srgbClr val="050505"/>
                </a:solidFill>
                <a:latin typeface="Arial"/>
                <a:cs typeface="Arial"/>
              </a:rPr>
              <a:t>2019-20 Dönemi Gayrimenkul Sektör Seminerleri</a:t>
            </a:r>
          </a:p>
        </p:txBody>
      </p:sp>
      <p:sp>
        <p:nvSpPr>
          <p:cNvPr id="7" name="object 3"/>
          <p:cNvSpPr txBox="1"/>
          <p:nvPr/>
        </p:nvSpPr>
        <p:spPr>
          <a:xfrm>
            <a:off x="4571999" y="259363"/>
            <a:ext cx="3348240" cy="646331"/>
          </a:xfrm>
          <a:prstGeom prst="rect">
            <a:avLst/>
          </a:prstGeom>
        </p:spPr>
        <p:txBody>
          <a:bodyPr vert="horz" wrap="square" lIns="0" tIns="0" rIns="0" bIns="0" rtlCol="0">
            <a:spAutoFit/>
          </a:bodyPr>
          <a:lstStyle/>
          <a:p>
            <a:pPr marL="12065" marR="5080" indent="8890" algn="ctr">
              <a:lnSpc>
                <a:spcPct val="100499"/>
              </a:lnSpc>
            </a:pPr>
            <a:r>
              <a:rPr lang="tr-TR" sz="1400" b="1" dirty="0">
                <a:latin typeface="Arial"/>
                <a:cs typeface="Arial"/>
              </a:rPr>
              <a:t>A.Ü. Gayrimenkul Geliştirme ve Yönetimi Bölümü Gayrimenkul ve Varlık Analizleri - </a:t>
            </a:r>
            <a:r>
              <a:rPr lang="tr-TR" sz="1400" b="1" dirty="0" smtClean="0">
                <a:latin typeface="Arial"/>
                <a:cs typeface="Arial"/>
              </a:rPr>
              <a:t>II Dersi</a:t>
            </a:r>
            <a:endParaRPr lang="tr-TR" sz="1400" b="1" dirty="0">
              <a:latin typeface="Arial"/>
              <a:cs typeface="Arial"/>
            </a:endParaRPr>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38792" t="3264" r="42842" b="4890"/>
          <a:stretch/>
        </p:blipFill>
        <p:spPr>
          <a:xfrm>
            <a:off x="4434083" y="0"/>
            <a:ext cx="193081" cy="1008000"/>
          </a:xfrm>
          <a:prstGeom prst="rect">
            <a:avLst/>
          </a:prstGeom>
        </p:spPr>
      </p:pic>
    </p:spTree>
    <p:extLst>
      <p:ext uri="{BB962C8B-B14F-4D97-AF65-F5344CB8AC3E}">
        <p14:creationId xmlns:p14="http://schemas.microsoft.com/office/powerpoint/2010/main" val="204451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449" y="491902"/>
            <a:ext cx="7614867"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Ofis Kullanımında Değişen Trendler</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3449" y="1237038"/>
            <a:ext cx="8607813" cy="4293483"/>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2100" dirty="0" smtClean="0">
                <a:ea typeface="Adobe Heiti Std R" panose="020B0400000000000000" pitchFamily="34" charset="-128"/>
                <a:cs typeface="Arial" panose="020B0604020202020204" pitchFamily="34" charset="0"/>
              </a:rPr>
              <a:t>Ofis pazarında son yıllarda öne çıkan konseptler;</a:t>
            </a:r>
          </a:p>
          <a:p>
            <a:pPr marL="742950" lvl="1" indent="-285750" algn="just">
              <a:buClr>
                <a:srgbClr val="46166B"/>
              </a:buClr>
              <a:buFont typeface="Wingdings" panose="05000000000000000000" pitchFamily="2" charset="2"/>
              <a:buChar char="§"/>
            </a:pPr>
            <a:r>
              <a:rPr lang="tr-TR" sz="2100" dirty="0" smtClean="0">
                <a:ea typeface="Adobe Heiti Std R" panose="020B0400000000000000" pitchFamily="34" charset="-128"/>
                <a:cs typeface="Arial" panose="020B0604020202020204" pitchFamily="34" charset="0"/>
              </a:rPr>
              <a:t>Esnek çalışma imkanları</a:t>
            </a:r>
          </a:p>
          <a:p>
            <a:pPr marL="742950" lvl="1" indent="-285750" algn="just">
              <a:buClr>
                <a:srgbClr val="46166B"/>
              </a:buClr>
              <a:buFont typeface="Wingdings" panose="05000000000000000000" pitchFamily="2" charset="2"/>
              <a:buChar char="§"/>
            </a:pPr>
            <a:r>
              <a:rPr lang="tr-TR" sz="2100" dirty="0" smtClean="0">
                <a:ea typeface="Adobe Heiti Std R" panose="020B0400000000000000" pitchFamily="34" charset="-128"/>
                <a:cs typeface="Arial" panose="020B0604020202020204" pitchFamily="34" charset="0"/>
              </a:rPr>
              <a:t>Esnek kira kontratları</a:t>
            </a:r>
          </a:p>
          <a:p>
            <a:pPr marL="742950" lvl="1" indent="-285750" algn="just">
              <a:buClr>
                <a:srgbClr val="46166B"/>
              </a:buClr>
              <a:buFont typeface="Wingdings" panose="05000000000000000000" pitchFamily="2" charset="2"/>
              <a:buChar char="§"/>
            </a:pPr>
            <a:r>
              <a:rPr lang="tr-TR" sz="2100" dirty="0" smtClean="0">
                <a:ea typeface="Adobe Heiti Std R" panose="020B0400000000000000" pitchFamily="34" charset="-128"/>
                <a:cs typeface="Arial" panose="020B0604020202020204" pitchFamily="34" charset="0"/>
              </a:rPr>
              <a:t>Teknoloji ve dijitalleşme</a:t>
            </a:r>
          </a:p>
          <a:p>
            <a:pPr marL="742950" lvl="1" indent="-285750" algn="just">
              <a:buClr>
                <a:srgbClr val="46166B"/>
              </a:buClr>
              <a:buFont typeface="Wingdings" panose="05000000000000000000" pitchFamily="2" charset="2"/>
              <a:buChar char="§"/>
            </a:pPr>
            <a:r>
              <a:rPr lang="tr-TR" sz="2100" dirty="0" err="1" smtClean="0">
                <a:ea typeface="Adobe Heiti Std R" panose="020B0400000000000000" pitchFamily="34" charset="-128"/>
                <a:cs typeface="Arial" panose="020B0604020202020204" pitchFamily="34" charset="0"/>
              </a:rPr>
              <a:t>Co-work</a:t>
            </a:r>
            <a:endParaRPr lang="tr-TR" sz="2100" dirty="0" smtClean="0">
              <a:ea typeface="Adobe Heiti Std R" panose="020B0400000000000000" pitchFamily="34" charset="-128"/>
              <a:cs typeface="Arial" panose="020B0604020202020204" pitchFamily="34" charset="0"/>
            </a:endParaRPr>
          </a:p>
          <a:p>
            <a:pPr marL="285750" indent="-285750" algn="just">
              <a:buClr>
                <a:srgbClr val="46166B"/>
              </a:buClr>
              <a:buFont typeface="Wingdings" panose="05000000000000000000" pitchFamily="2" charset="2"/>
              <a:buChar char="§"/>
            </a:pPr>
            <a:r>
              <a:rPr lang="tr-TR" sz="2100" dirty="0" smtClean="0">
                <a:ea typeface="Adobe Heiti Std R" panose="020B0400000000000000" pitchFamily="34" charset="-128"/>
                <a:cs typeface="Arial" panose="020B0604020202020204" pitchFamily="34" charset="0"/>
              </a:rPr>
              <a:t>Covid-19 ofis piyasasını çok önemli oranda dönüştürmüş durumda. Evden çalışma düzeni ve internet üzerinden görüntülü toplantılar ile esnek çalışma şartları ve teknolojinin önemi daha da ortaya çıkmış oldu.</a:t>
            </a:r>
          </a:p>
          <a:p>
            <a:pPr marL="285750" indent="-285750" algn="just">
              <a:buClr>
                <a:srgbClr val="46166B"/>
              </a:buClr>
              <a:buFont typeface="Wingdings" panose="05000000000000000000" pitchFamily="2" charset="2"/>
              <a:buChar char="§"/>
            </a:pPr>
            <a:r>
              <a:rPr lang="tr-TR" sz="2100" dirty="0" smtClean="0">
                <a:ea typeface="Adobe Heiti Std R" panose="020B0400000000000000" pitchFamily="34" charset="-128"/>
                <a:cs typeface="Arial" panose="020B0604020202020204" pitchFamily="34" charset="0"/>
              </a:rPr>
              <a:t>Bu dönemde yatırımcılar kira tahsilatı anlamında sıkıntı yaşasa da perakendeye kıyasla daha stabil bir nakit akışı sağladılar</a:t>
            </a:r>
          </a:p>
          <a:p>
            <a:pPr marL="285750" indent="-285750" algn="just">
              <a:buClr>
                <a:srgbClr val="46166B"/>
              </a:buClr>
              <a:buFont typeface="Wingdings" panose="05000000000000000000" pitchFamily="2" charset="2"/>
              <a:buChar char="§"/>
            </a:pPr>
            <a:r>
              <a:rPr lang="tr-TR" sz="2100" dirty="0" smtClean="0">
                <a:ea typeface="Adobe Heiti Std R" panose="020B0400000000000000" pitchFamily="34" charset="-128"/>
                <a:cs typeface="Arial" panose="020B0604020202020204" pitchFamily="34" charset="0"/>
              </a:rPr>
              <a:t>Önümüzdeki </a:t>
            </a:r>
            <a:r>
              <a:rPr lang="tr-TR" sz="2100" dirty="0" err="1" smtClean="0">
                <a:ea typeface="Adobe Heiti Std R" panose="020B0400000000000000" pitchFamily="34" charset="-128"/>
                <a:cs typeface="Arial" panose="020B0604020202020204" pitchFamily="34" charset="0"/>
              </a:rPr>
              <a:t>dönenmde</a:t>
            </a:r>
            <a:r>
              <a:rPr lang="tr-TR" sz="2100" dirty="0" smtClean="0">
                <a:ea typeface="Adobe Heiti Std R" panose="020B0400000000000000" pitchFamily="34" charset="-128"/>
                <a:cs typeface="Arial" panose="020B0604020202020204" pitchFamily="34" charset="0"/>
              </a:rPr>
              <a:t> enerji verimliliği, sosyal etki, «</a:t>
            </a:r>
            <a:r>
              <a:rPr lang="tr-TR" sz="2100" dirty="0" err="1" smtClean="0">
                <a:ea typeface="Adobe Heiti Std R" panose="020B0400000000000000" pitchFamily="34" charset="-128"/>
                <a:cs typeface="Arial" panose="020B0604020202020204" pitchFamily="34" charset="0"/>
              </a:rPr>
              <a:t>well-being</a:t>
            </a:r>
            <a:r>
              <a:rPr lang="tr-TR" sz="2100" dirty="0" smtClean="0">
                <a:ea typeface="Adobe Heiti Std R" panose="020B0400000000000000" pitchFamily="34" charset="-128"/>
                <a:cs typeface="Arial" panose="020B0604020202020204" pitchFamily="34" charset="0"/>
              </a:rPr>
              <a:t>» ve sağlık konseptleri ofis kullanımında önemli kriterler olarak önümüze çıkacak</a:t>
            </a:r>
          </a:p>
        </p:txBody>
      </p:sp>
    </p:spTree>
    <p:extLst>
      <p:ext uri="{BB962C8B-B14F-4D97-AF65-F5344CB8AC3E}">
        <p14:creationId xmlns:p14="http://schemas.microsoft.com/office/powerpoint/2010/main" val="1952467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449" y="491902"/>
            <a:ext cx="7614867"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Lojistiğin Yükselişi</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3450" y="1237038"/>
            <a:ext cx="4469566" cy="4616648"/>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2100" dirty="0" smtClean="0">
                <a:ea typeface="Adobe Heiti Std R" panose="020B0400000000000000" pitchFamily="34" charset="-128"/>
                <a:cs typeface="Arial" panose="020B0604020202020204" pitchFamily="34" charset="0"/>
              </a:rPr>
              <a:t>Son yıllarda lojistik sektörü özellikle e-ticaretin hız kazanması ile önemli bir ivme yakaladı</a:t>
            </a:r>
          </a:p>
          <a:p>
            <a:pPr marL="285750" indent="-285750" algn="just">
              <a:buClr>
                <a:srgbClr val="46166B"/>
              </a:buClr>
              <a:buFont typeface="Wingdings" panose="05000000000000000000" pitchFamily="2" charset="2"/>
              <a:buChar char="§"/>
            </a:pPr>
            <a:r>
              <a:rPr lang="tr-TR" sz="2100" dirty="0" smtClean="0">
                <a:ea typeface="Adobe Heiti Std R" panose="020B0400000000000000" pitchFamily="34" charset="-128"/>
                <a:cs typeface="Arial" panose="020B0604020202020204" pitchFamily="34" charset="0"/>
              </a:rPr>
              <a:t>Özellikle Covid-19 ile birlikte gıda perakendecileri başta olmak üzere çeşitli üreticilerin yeni depolama alanlarına taleplerinde artış yaşandı</a:t>
            </a:r>
          </a:p>
          <a:p>
            <a:pPr marL="285750" indent="-285750" algn="just">
              <a:buClr>
                <a:srgbClr val="46166B"/>
              </a:buClr>
              <a:buFont typeface="Wingdings" panose="05000000000000000000" pitchFamily="2" charset="2"/>
              <a:buChar char="§"/>
            </a:pPr>
            <a:r>
              <a:rPr lang="tr-TR" sz="2100" dirty="0" smtClean="0">
                <a:ea typeface="Adobe Heiti Std R" panose="020B0400000000000000" pitchFamily="34" charset="-128"/>
                <a:cs typeface="Arial" panose="020B0604020202020204" pitchFamily="34" charset="0"/>
              </a:rPr>
              <a:t>Bu dönemde birçok yatırım </a:t>
            </a:r>
            <a:r>
              <a:rPr lang="tr-TR" sz="2100" dirty="0" err="1" smtClean="0">
                <a:ea typeface="Adobe Heiti Std R" panose="020B0400000000000000" pitchFamily="34" charset="-128"/>
                <a:cs typeface="Arial" panose="020B0604020202020204" pitchFamily="34" charset="0"/>
              </a:rPr>
              <a:t>duruken</a:t>
            </a:r>
            <a:r>
              <a:rPr lang="tr-TR" sz="2100" dirty="0" smtClean="0">
                <a:ea typeface="Adobe Heiti Std R" panose="020B0400000000000000" pitchFamily="34" charset="-128"/>
                <a:cs typeface="Arial" panose="020B0604020202020204" pitchFamily="34" charset="0"/>
              </a:rPr>
              <a:t> lojistik yatırımları kurumsal yatırımcılar arasında devam ediyor. Örneğin </a:t>
            </a:r>
            <a:r>
              <a:rPr lang="tr-TR" sz="2100" dirty="0" err="1" smtClean="0">
                <a:ea typeface="Adobe Heiti Std R" panose="020B0400000000000000" pitchFamily="34" charset="-128"/>
                <a:cs typeface="Arial" panose="020B0604020202020204" pitchFamily="34" charset="0"/>
              </a:rPr>
              <a:t>Blakcstone</a:t>
            </a:r>
            <a:r>
              <a:rPr lang="tr-TR" sz="2100" dirty="0" smtClean="0">
                <a:ea typeface="Adobe Heiti Std R" panose="020B0400000000000000" pitchFamily="34" charset="-128"/>
                <a:cs typeface="Arial" panose="020B0604020202020204" pitchFamily="34" charset="0"/>
              </a:rPr>
              <a:t> Mart ayında İngiltere’de 22 tane lojistik alanı  £ 120 ml bedelle satın </a:t>
            </a:r>
            <a:r>
              <a:rPr lang="tr-TR" sz="2100" dirty="0" err="1" smtClean="0">
                <a:ea typeface="Adobe Heiti Std R" panose="020B0400000000000000" pitchFamily="34" charset="-128"/>
                <a:cs typeface="Arial" panose="020B0604020202020204" pitchFamily="34" charset="0"/>
              </a:rPr>
              <a:t>alark</a:t>
            </a:r>
            <a:r>
              <a:rPr lang="tr-TR" sz="2100" dirty="0" smtClean="0">
                <a:ea typeface="Adobe Heiti Std R" panose="020B0400000000000000" pitchFamily="34" charset="-128"/>
                <a:cs typeface="Arial" panose="020B0604020202020204" pitchFamily="34" charset="0"/>
              </a:rPr>
              <a:t> lojistik portföyüne ekledi</a:t>
            </a:r>
          </a:p>
        </p:txBody>
      </p:sp>
      <p:pic>
        <p:nvPicPr>
          <p:cNvPr id="2" name="Resim 1"/>
          <p:cNvPicPr>
            <a:picLocks noChangeAspect="1"/>
          </p:cNvPicPr>
          <p:nvPr/>
        </p:nvPicPr>
        <p:blipFill>
          <a:blip r:embed="rId2"/>
          <a:stretch>
            <a:fillRect/>
          </a:stretch>
        </p:blipFill>
        <p:spPr>
          <a:xfrm>
            <a:off x="4911969" y="2038946"/>
            <a:ext cx="4056184" cy="3012831"/>
          </a:xfrm>
          <a:prstGeom prst="rect">
            <a:avLst/>
          </a:prstGeom>
        </p:spPr>
      </p:pic>
    </p:spTree>
    <p:extLst>
      <p:ext uri="{BB962C8B-B14F-4D97-AF65-F5344CB8AC3E}">
        <p14:creationId xmlns:p14="http://schemas.microsoft.com/office/powerpoint/2010/main" val="4278580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449" y="491902"/>
            <a:ext cx="7614867"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Kurumsal Konut Yatırımları</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3449" y="1128527"/>
            <a:ext cx="8607813" cy="4647426"/>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Geleneksel olarak uzun vadeli kira getirisi elde etmek amaçlı ticari gayrimenkullere yatırım yapan birçok kurumsal yatırımcı son yıllarda riski dağıtmak ve portföylerini çeşitlendirmek amacıyla rotalarını konut pazarına çevirdi</a:t>
            </a:r>
          </a:p>
          <a:p>
            <a:pPr marL="285750" indent="-285750" algn="just">
              <a:buClr>
                <a:srgbClr val="46166B"/>
              </a:buClr>
              <a:buFont typeface="Wingdings" panose="05000000000000000000" pitchFamily="2" charset="2"/>
              <a:buChar char="§"/>
            </a:pPr>
            <a:r>
              <a:rPr lang="tr-TR" sz="1850" dirty="0" err="1" smtClean="0">
                <a:ea typeface="Adobe Heiti Std R" panose="020B0400000000000000" pitchFamily="34" charset="-128"/>
                <a:cs typeface="Arial" panose="020B0604020202020204" pitchFamily="34" charset="0"/>
              </a:rPr>
              <a:t>PwC</a:t>
            </a:r>
            <a:r>
              <a:rPr lang="tr-TR" sz="1850" dirty="0" smtClean="0">
                <a:ea typeface="Adobe Heiti Std R" panose="020B0400000000000000" pitchFamily="34" charset="-128"/>
                <a:cs typeface="Arial" panose="020B0604020202020204" pitchFamily="34" charset="0"/>
              </a:rPr>
              <a:t> ve </a:t>
            </a:r>
            <a:r>
              <a:rPr lang="tr-TR" sz="1850" dirty="0" err="1" smtClean="0">
                <a:ea typeface="Adobe Heiti Std R" panose="020B0400000000000000" pitchFamily="34" charset="-128"/>
                <a:cs typeface="Arial" panose="020B0604020202020204" pitchFamily="34" charset="0"/>
              </a:rPr>
              <a:t>ULI’nin</a:t>
            </a:r>
            <a:r>
              <a:rPr lang="tr-TR" sz="1850" dirty="0" smtClean="0">
                <a:ea typeface="Adobe Heiti Std R" panose="020B0400000000000000" pitchFamily="34" charset="-128"/>
                <a:cs typeface="Arial" panose="020B0604020202020204" pitchFamily="34" charset="0"/>
              </a:rPr>
              <a:t> birlikte hazırladıkları Gayrimenkulde Gelişen Trendler 2020 raporunda öne çıkan ilk 10 gayrimenkul yatırımı arasında 6 tanesi konut ve konutla ilişkili sektörlerdi</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Londra gibi metropollerde konut fiyatlarının özellikle şehir merkezinde genç nüfus başta olmak üzere birçok kesim için pahalı hale gelmesi kiralık konut piyasasının gelişmesinde rol oynadı</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Sadece Londra’da konut ihtiyacı yıllık 65.000 ünite olarak tahmin edilirken piyasaya ancak bunun yarısı kadar konut eklenebiliyor</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Bu durum kira getirisi için yatırım yapan kurumsal yatırımcılar Yap-Sat yerine Yap-Kirala modeli ile geliştirilen ve </a:t>
            </a:r>
            <a:r>
              <a:rPr lang="tr-TR" sz="1850" dirty="0" err="1" smtClean="0">
                <a:ea typeface="Adobe Heiti Std R" panose="020B0400000000000000" pitchFamily="34" charset="-128"/>
                <a:cs typeface="Arial" panose="020B0604020202020204" pitchFamily="34" charset="0"/>
              </a:rPr>
              <a:t>profosyonel</a:t>
            </a:r>
            <a:r>
              <a:rPr lang="tr-TR" sz="1850" dirty="0" smtClean="0">
                <a:ea typeface="Adobe Heiti Std R" panose="020B0400000000000000" pitchFamily="34" charset="-128"/>
                <a:cs typeface="Arial" panose="020B0604020202020204" pitchFamily="34" charset="0"/>
              </a:rPr>
              <a:t> yönetim şirketleri tarafından kiralama, yönetim ve bakım hizmetleri verilen gayrimenkullere çekti</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Özellikle İngiltere’de en hızlı büyüyen Pazar şu anda kiralama amaçlı yapılan, mülkiyeti tek bir yatırımcıda toplanmış konut projeleri</a:t>
            </a:r>
          </a:p>
        </p:txBody>
      </p:sp>
    </p:spTree>
    <p:extLst>
      <p:ext uri="{BB962C8B-B14F-4D97-AF65-F5344CB8AC3E}">
        <p14:creationId xmlns:p14="http://schemas.microsoft.com/office/powerpoint/2010/main" val="2348313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449" y="491902"/>
            <a:ext cx="7614867"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Kurumsal Yatırımcı</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4548554" y="1381424"/>
            <a:ext cx="4000643" cy="4078039"/>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KURUMSAL YATIRIMCI NE İSTER?</a:t>
            </a:r>
          </a:p>
          <a:p>
            <a:pPr marL="742950" lvl="1"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Şeffaflık</a:t>
            </a:r>
          </a:p>
          <a:p>
            <a:pPr marL="742950" lvl="1"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Hukukun güvenilirliği</a:t>
            </a:r>
          </a:p>
          <a:p>
            <a:pPr marL="742950" lvl="1"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Öngörülebilirlik</a:t>
            </a:r>
          </a:p>
          <a:p>
            <a:pPr marL="742950" lvl="1"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Teknik, hukuki ve imar standartlarına uygun, mülkiyet yapısı tek bir elde toplanmış yani parçalı mülkiyet yapısı olmayan gayrimenkullerin varlığı ve erişilebilirliği</a:t>
            </a:r>
          </a:p>
          <a:p>
            <a:pPr marL="742950" lvl="1"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Kar gerçekleştirmesi yapabilmek için gayrimenkulü satabilecekleri derinlikli bir pazarın varlığı</a:t>
            </a:r>
          </a:p>
        </p:txBody>
      </p:sp>
      <p:sp>
        <p:nvSpPr>
          <p:cNvPr id="5" name="Dikdörtgen 4"/>
          <p:cNvSpPr/>
          <p:nvPr/>
        </p:nvSpPr>
        <p:spPr>
          <a:xfrm>
            <a:off x="547911" y="1808465"/>
            <a:ext cx="4000643" cy="3223959"/>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KURUMSAL YATIRIMCI KİMDİR?</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Katma değerli veya nitelikli kurumsal yatırımcılar;</a:t>
            </a:r>
          </a:p>
          <a:p>
            <a:pPr marL="742950" lvl="1"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Emeklilik Fonları</a:t>
            </a:r>
          </a:p>
          <a:p>
            <a:pPr marL="742950" lvl="1"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Sigorta Fonları</a:t>
            </a:r>
          </a:p>
          <a:p>
            <a:pPr marL="742950" lvl="1"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Gayrimenkul Yatırım Fonları</a:t>
            </a:r>
          </a:p>
          <a:p>
            <a:pPr marL="742950" lvl="1"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Gayrimenkul Yatırım Ortaklıkları</a:t>
            </a:r>
          </a:p>
          <a:p>
            <a:pPr marL="742950" lvl="1"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Bankalar</a:t>
            </a:r>
          </a:p>
          <a:p>
            <a:pPr marL="742950" lvl="1"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Özel Sermaye Fonları</a:t>
            </a:r>
          </a:p>
          <a:p>
            <a:pPr marL="742950" lvl="1"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Devlet Fonları</a:t>
            </a:r>
          </a:p>
          <a:p>
            <a:pPr marL="742950" lvl="1"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Aile Ofisleri</a:t>
            </a:r>
          </a:p>
        </p:txBody>
      </p:sp>
    </p:spTree>
    <p:extLst>
      <p:ext uri="{BB962C8B-B14F-4D97-AF65-F5344CB8AC3E}">
        <p14:creationId xmlns:p14="http://schemas.microsoft.com/office/powerpoint/2010/main" val="4258615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449" y="491902"/>
            <a:ext cx="7892705"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Türkiye’de Kurumsal Gayrimenkul Yatırımları</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3449" y="1128527"/>
            <a:ext cx="8607813" cy="4647426"/>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2008 global finansal krizi öncesinde daha çok Avrupa ve Amerika menşeili olmakla birlikte tüm dünyadan farklı risk profillerinde yatırımcılar Türkiye pazarını incelediler</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2004-2008 yılları arasında yaklaşık 3 milyar dolar değerinde kurumsal yabancı gayrimenkul yatırımı gerçekleşti</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Bu yatırımların yaklaşık 2.5 milyar doları </a:t>
            </a:r>
            <a:r>
              <a:rPr lang="tr-TR" sz="1850" dirty="0" err="1" smtClean="0">
                <a:ea typeface="Adobe Heiti Std R" panose="020B0400000000000000" pitchFamily="34" charset="-128"/>
                <a:cs typeface="Arial" panose="020B0604020202020204" pitchFamily="34" charset="0"/>
              </a:rPr>
              <a:t>avm</a:t>
            </a:r>
            <a:r>
              <a:rPr lang="tr-TR" sz="1850" dirty="0" smtClean="0">
                <a:ea typeface="Adobe Heiti Std R" panose="020B0400000000000000" pitchFamily="34" charset="-128"/>
                <a:cs typeface="Arial" panose="020B0604020202020204" pitchFamily="34" charset="0"/>
              </a:rPr>
              <a:t> geliştirilmesi veya satın alması şeklinde gerçekleşti</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Bunun en önemli sebebi pazarın potansiyeli ve kurumsal yatırımcıların beklentilerini karşılayan gayrimenkullerin piyasada mevcut bulunmasıydı</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2011 itibariyle yine </a:t>
            </a:r>
            <a:r>
              <a:rPr lang="tr-TR" sz="1850" dirty="0" err="1" smtClean="0">
                <a:ea typeface="Adobe Heiti Std R" panose="020B0400000000000000" pitchFamily="34" charset="-128"/>
                <a:cs typeface="Arial" panose="020B0604020202020204" pitchFamily="34" charset="0"/>
              </a:rPr>
              <a:t>avm</a:t>
            </a:r>
            <a:r>
              <a:rPr lang="tr-TR" sz="1850" dirty="0" smtClean="0">
                <a:ea typeface="Adobe Heiti Std R" panose="020B0400000000000000" pitchFamily="34" charset="-128"/>
                <a:cs typeface="Arial" panose="020B0604020202020204" pitchFamily="34" charset="0"/>
              </a:rPr>
              <a:t> ekseninde Singapur ve Amerika başta olmak üzere Türkiye’ye büyük kurumsal yatırımcılar tekrar gelmeye başladı</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Ofis ve konut sektörü parçalı mülkiyet yapısı nedeniyle bugüne kadar çok sınırlı sayıda kurumsal yatırımcıyı çekebildi</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Bugün Türkiye’ye gelen yabancı yatırımlara baktığımızda daha çok Ortadoğu, Rusya ve Çin’i görmekteyiz. Büyük alt yapı yatırımlarını hariç tutarsak direk gayrimenkul yatırımlarından daha çok Ortadoğu ve civar bölgelerden bireysel konut yatırımlarının öne çıktığını görüyoruz</a:t>
            </a:r>
          </a:p>
        </p:txBody>
      </p:sp>
    </p:spTree>
    <p:extLst>
      <p:ext uri="{BB962C8B-B14F-4D97-AF65-F5344CB8AC3E}">
        <p14:creationId xmlns:p14="http://schemas.microsoft.com/office/powerpoint/2010/main" val="1771220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841765"/>
            <a:ext cx="8137603" cy="1865126"/>
          </a:xfrm>
          <a:prstGeom prst="rect">
            <a:avLst/>
          </a:prstGeom>
        </p:spPr>
        <p:txBody>
          <a:bodyPr wrap="square">
            <a:spAutoFit/>
          </a:bodyPr>
          <a:lstStyle/>
          <a:p>
            <a:pPr marL="0" lvl="1" algn="ctr">
              <a:spcBef>
                <a:spcPct val="20000"/>
              </a:spcBef>
              <a:buClr>
                <a:schemeClr val="accent1"/>
              </a:buClr>
            </a:pPr>
            <a:r>
              <a:rPr lang="tr-TR" sz="2400" b="1" dirty="0" smtClean="0">
                <a:latin typeface="Arial" panose="020B0604020202020204" pitchFamily="34" charset="0"/>
                <a:cs typeface="Arial" panose="020B0604020202020204" pitchFamily="34" charset="0"/>
              </a:rPr>
              <a:t>Bölüm 2</a:t>
            </a:r>
          </a:p>
          <a:p>
            <a:pPr marL="0" lvl="1" algn="ctr">
              <a:spcBef>
                <a:spcPct val="20000"/>
              </a:spcBef>
              <a:buClr>
                <a:schemeClr val="accent1"/>
              </a:buClr>
            </a:pPr>
            <a:endParaRPr lang="tr-TR" sz="1600" b="1" dirty="0" smtClean="0">
              <a:latin typeface="Arial" panose="020B0604020202020204" pitchFamily="34" charset="0"/>
              <a:cs typeface="Arial" panose="020B0604020202020204" pitchFamily="34" charset="0"/>
            </a:endParaRPr>
          </a:p>
          <a:p>
            <a:pPr marL="0" lvl="1" algn="ctr">
              <a:spcBef>
                <a:spcPct val="20000"/>
              </a:spcBef>
              <a:buClr>
                <a:schemeClr val="accent1"/>
              </a:buClr>
            </a:pPr>
            <a:r>
              <a:rPr lang="tr-TR" sz="1600" b="1" dirty="0" smtClean="0">
                <a:latin typeface="Arial" panose="020B0604020202020204" pitchFamily="34" charset="0"/>
                <a:cs typeface="Arial" panose="020B0604020202020204" pitchFamily="34" charset="0"/>
              </a:rPr>
              <a:t>Türkiye’de Yabancıların Gayrimenkul Yatırımları ve Geleceği</a:t>
            </a:r>
          </a:p>
          <a:p>
            <a:pPr marL="0" lvl="1" algn="ctr">
              <a:spcBef>
                <a:spcPct val="20000"/>
              </a:spcBef>
              <a:buClr>
                <a:schemeClr val="accent1"/>
              </a:buClr>
            </a:pPr>
            <a:endParaRPr lang="tr-TR" sz="1600" b="1" dirty="0" smtClean="0">
              <a:latin typeface="Arial" panose="020B0604020202020204" pitchFamily="34" charset="0"/>
              <a:cs typeface="Arial" panose="020B0604020202020204" pitchFamily="34" charset="0"/>
            </a:endParaRPr>
          </a:p>
          <a:p>
            <a:pPr marL="0" lvl="1" algn="ctr">
              <a:spcBef>
                <a:spcPct val="20000"/>
              </a:spcBef>
              <a:buClr>
                <a:schemeClr val="accent1"/>
              </a:buClr>
            </a:pPr>
            <a:r>
              <a:rPr lang="tr-TR" sz="1600" b="1" dirty="0" smtClean="0">
                <a:latin typeface="Arial" panose="020B0604020202020204" pitchFamily="34" charset="0"/>
                <a:cs typeface="Arial" panose="020B0604020202020204" pitchFamily="34" charset="0"/>
              </a:rPr>
              <a:t>Zafer BAYSAL</a:t>
            </a:r>
            <a:endParaRPr lang="tr-TR" sz="16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1200" dirty="0" smtClean="0">
                <a:latin typeface="Arial" panose="020B0604020202020204" pitchFamily="34" charset="0"/>
                <a:cs typeface="Arial" panose="020B0604020202020204" pitchFamily="34" charset="0"/>
              </a:rPr>
              <a:t>ULI Türkiye Başkanı</a:t>
            </a:r>
            <a:endParaRPr lang="tr-T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0387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449" y="491902"/>
            <a:ext cx="7892705" cy="636625"/>
          </a:xfrm>
          <a:prstGeom prst="rect">
            <a:avLst/>
          </a:prstGeom>
        </p:spPr>
        <p:txBody>
          <a:bodyPr/>
          <a:lstStyle/>
          <a:p>
            <a:pPr fontAlgn="base">
              <a:lnSpc>
                <a:spcPct val="90000"/>
              </a:lnSpc>
              <a:spcBef>
                <a:spcPct val="0"/>
              </a:spcBef>
              <a:spcAft>
                <a:spcPct val="0"/>
              </a:spcAft>
            </a:pP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536187" y="1855357"/>
            <a:ext cx="8607813" cy="1885131"/>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1850" dirty="0">
                <a:ea typeface="Adobe Heiti Std R" panose="020B0400000000000000" pitchFamily="34" charset="-128"/>
                <a:cs typeface="Arial" panose="020B0604020202020204" pitchFamily="34" charset="0"/>
              </a:rPr>
              <a:t>Yurtdışı Kaynaklı Çok Uluslu Yatırımcı Tabanına Sahip Bir Gayrimenkul Yatırım Fonunun Türkiye’ye Bakış Açısı ve Bu Yatırımcıları Fona ve Dolayısıyla Türkiye’ye Yatırım Yapmaya Cezbetmek İçin Oluşturdukları Yatırım Tezinin </a:t>
            </a:r>
            <a:r>
              <a:rPr lang="tr-TR" sz="1850" dirty="0" smtClean="0">
                <a:ea typeface="Adobe Heiti Std R" panose="020B0400000000000000" pitchFamily="34" charset="-128"/>
                <a:cs typeface="Arial" panose="020B0604020202020204" pitchFamily="34" charset="0"/>
              </a:rPr>
              <a:t>Bileşenleri</a:t>
            </a:r>
          </a:p>
          <a:p>
            <a:pPr marL="285750" indent="-285750" algn="just">
              <a:buClr>
                <a:srgbClr val="46166B"/>
              </a:buClr>
              <a:buFont typeface="Wingdings" panose="05000000000000000000" pitchFamily="2" charset="2"/>
              <a:buChar char="§"/>
            </a:pPr>
            <a:r>
              <a:rPr lang="tr-TR" sz="2400" b="1" dirty="0">
                <a:ea typeface="Adobe Heiti Std R" panose="020B0400000000000000" pitchFamily="34" charset="-128"/>
                <a:cs typeface="Arial" panose="020B0604020202020204" pitchFamily="34" charset="0"/>
              </a:rPr>
              <a:t>16G </a:t>
            </a:r>
            <a:r>
              <a:rPr lang="tr-TR" sz="2400" b="1" dirty="0" smtClean="0">
                <a:ea typeface="Adobe Heiti Std R" panose="020B0400000000000000" pitchFamily="34" charset="-128"/>
                <a:cs typeface="Arial" panose="020B0604020202020204" pitchFamily="34" charset="0"/>
              </a:rPr>
              <a:t>ANALİZİ (Telif </a:t>
            </a:r>
            <a:r>
              <a:rPr lang="tr-TR" sz="2400" b="1" dirty="0">
                <a:ea typeface="Adobe Heiti Std R" panose="020B0400000000000000" pitchFamily="34" charset="-128"/>
                <a:cs typeface="Arial" panose="020B0604020202020204" pitchFamily="34" charset="0"/>
              </a:rPr>
              <a:t>Hakları Zafer Baysal’a aittir</a:t>
            </a:r>
            <a:r>
              <a:rPr lang="tr-TR" sz="2400" b="1" dirty="0" smtClean="0">
                <a:ea typeface="Adobe Heiti Std R" panose="020B0400000000000000" pitchFamily="34" charset="-128"/>
                <a:cs typeface="Arial" panose="020B0604020202020204" pitchFamily="34" charset="0"/>
              </a:rPr>
              <a:t>)</a:t>
            </a:r>
          </a:p>
          <a:p>
            <a:pPr algn="just">
              <a:buClr>
                <a:srgbClr val="46166B"/>
              </a:buClr>
            </a:pPr>
            <a:endParaRPr lang="tr-TR" sz="1850" dirty="0">
              <a:ea typeface="Adobe Heiti Std R" panose="020B0400000000000000" pitchFamily="34" charset="-128"/>
              <a:cs typeface="Arial" panose="020B0604020202020204" pitchFamily="34" charset="0"/>
            </a:endParaRPr>
          </a:p>
          <a:p>
            <a:pPr marL="285750" indent="-285750" algn="just">
              <a:buClr>
                <a:srgbClr val="46166B"/>
              </a:buClr>
              <a:buFont typeface="Wingdings" panose="05000000000000000000" pitchFamily="2" charset="2"/>
              <a:buChar char="§"/>
            </a:pPr>
            <a:endParaRPr lang="tr-TR" sz="1850" dirty="0">
              <a:ea typeface="Adobe Heiti Std R" panose="020B0400000000000000" pitchFamily="34" charset="-128"/>
              <a:cs typeface="Arial" panose="020B0604020202020204" pitchFamily="34" charset="0"/>
            </a:endParaRPr>
          </a:p>
        </p:txBody>
      </p:sp>
    </p:spTree>
    <p:extLst>
      <p:ext uri="{BB962C8B-B14F-4D97-AF65-F5344CB8AC3E}">
        <p14:creationId xmlns:p14="http://schemas.microsoft.com/office/powerpoint/2010/main" val="3684496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449" y="491902"/>
            <a:ext cx="7892705"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1. Getiri Beklentisi </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3449" y="2042926"/>
            <a:ext cx="8607813" cy="2369880"/>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Getiri Beklentisi</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İçsel verim</a:t>
            </a:r>
          </a:p>
          <a:p>
            <a:pPr marL="285750" indent="-285750" algn="just">
              <a:buClr>
                <a:srgbClr val="46166B"/>
              </a:buClr>
              <a:buFont typeface="Wingdings" panose="05000000000000000000" pitchFamily="2" charset="2"/>
              <a:buChar char="§"/>
            </a:pPr>
            <a:r>
              <a:rPr lang="tr-TR" sz="1850" dirty="0" err="1" smtClean="0">
                <a:ea typeface="Adobe Heiti Std R" panose="020B0400000000000000" pitchFamily="34" charset="-128"/>
                <a:cs typeface="Arial" panose="020B0604020202020204" pitchFamily="34" charset="0"/>
              </a:rPr>
              <a:t>Internal</a:t>
            </a:r>
            <a:r>
              <a:rPr lang="tr-TR" sz="1850" dirty="0" smtClean="0">
                <a:ea typeface="Adobe Heiti Std R" panose="020B0400000000000000" pitchFamily="34" charset="-128"/>
                <a:cs typeface="Arial" panose="020B0604020202020204" pitchFamily="34" charset="0"/>
              </a:rPr>
              <a:t> Rate of Return</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İki alternatif yatırımın % 10 getiri verdiği düşünülürse yakın olanın tercih edilmesi buna örnek olabilir.</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Getirilerin eş olması durumunda farklı kriterler önem kazanacaktır.</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Fırsatçı fonların daha yüksek getiri beklentileri</a:t>
            </a:r>
          </a:p>
          <a:p>
            <a:pPr marL="285750" indent="-285750" algn="just">
              <a:buClr>
                <a:srgbClr val="46166B"/>
              </a:buClr>
              <a:buFont typeface="Wingdings" panose="05000000000000000000" pitchFamily="2" charset="2"/>
              <a:buChar char="§"/>
            </a:pPr>
            <a:endParaRPr lang="tr-TR" sz="1850" dirty="0" smtClean="0">
              <a:ea typeface="Adobe Heiti Std R" panose="020B0400000000000000" pitchFamily="34" charset="-128"/>
              <a:cs typeface="Arial" panose="020B0604020202020204" pitchFamily="34" charset="0"/>
            </a:endParaRPr>
          </a:p>
        </p:txBody>
      </p:sp>
    </p:spTree>
    <p:extLst>
      <p:ext uri="{BB962C8B-B14F-4D97-AF65-F5344CB8AC3E}">
        <p14:creationId xmlns:p14="http://schemas.microsoft.com/office/powerpoint/2010/main" val="4124335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449" y="491902"/>
            <a:ext cx="7892705"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2. Güven </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3449" y="2042926"/>
            <a:ext cx="8607813" cy="2369880"/>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Güven – Huzur – Ekonomik İstikrar</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Ekonomi Güven Endeksi</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Tüketici Güven Endeksi</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Sanayi Üretimi Yeni Siparişler</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Perakende Güven Endeksleri</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Enflasyonun Seyri</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Döviz Kurlarının Seyri</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İstihdamın Seyri – İşsizlik Oranları / Genç İşsizlik</a:t>
            </a:r>
          </a:p>
        </p:txBody>
      </p:sp>
    </p:spTree>
    <p:extLst>
      <p:ext uri="{BB962C8B-B14F-4D97-AF65-F5344CB8AC3E}">
        <p14:creationId xmlns:p14="http://schemas.microsoft.com/office/powerpoint/2010/main" val="2255079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449" y="491902"/>
            <a:ext cx="7892705"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3. Güvenlik Sorunu</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3449" y="2042926"/>
            <a:ext cx="8607813" cy="2085186"/>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Ülkede can – mail güvenliği sorunu var mı?</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Ülkede asayiş – terör olaylarının yaşanma sıklığı nedir?</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Ülkede yağma riski var mı?</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Ülkede iç ve dış savaş riski var mı?</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Ülkenin sınır ötesi güvenlik sorunu var mı?</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Ülkenin en büyük güvenlik tehditleri nelerdir ve bunlar nasıl yönetiliyor?</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Ülkenin caydırıcı gücü var mı?</a:t>
            </a:r>
          </a:p>
        </p:txBody>
      </p:sp>
    </p:spTree>
    <p:extLst>
      <p:ext uri="{BB962C8B-B14F-4D97-AF65-F5344CB8AC3E}">
        <p14:creationId xmlns:p14="http://schemas.microsoft.com/office/powerpoint/2010/main" val="380565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841765"/>
            <a:ext cx="8137603" cy="2086725"/>
          </a:xfrm>
          <a:prstGeom prst="rect">
            <a:avLst/>
          </a:prstGeom>
        </p:spPr>
        <p:txBody>
          <a:bodyPr wrap="square">
            <a:spAutoFit/>
          </a:bodyPr>
          <a:lstStyle/>
          <a:p>
            <a:pPr marL="0" lvl="1" algn="ctr">
              <a:spcBef>
                <a:spcPct val="20000"/>
              </a:spcBef>
              <a:buClr>
                <a:schemeClr val="accent1"/>
              </a:buClr>
            </a:pPr>
            <a:r>
              <a:rPr lang="tr-TR" sz="2400" b="1" dirty="0" smtClean="0">
                <a:latin typeface="Arial" panose="020B0604020202020204" pitchFamily="34" charset="0"/>
                <a:cs typeface="Arial" panose="020B0604020202020204" pitchFamily="34" charset="0"/>
              </a:rPr>
              <a:t>Bölüm 1</a:t>
            </a:r>
          </a:p>
          <a:p>
            <a:pPr marL="0" lvl="1" algn="ctr">
              <a:spcBef>
                <a:spcPct val="20000"/>
              </a:spcBef>
              <a:buClr>
                <a:schemeClr val="accent1"/>
              </a:buClr>
            </a:pPr>
            <a:endParaRPr lang="tr-TR" sz="1600" b="1" dirty="0" smtClean="0">
              <a:latin typeface="Arial" panose="020B0604020202020204" pitchFamily="34" charset="0"/>
              <a:cs typeface="Arial" panose="020B0604020202020204" pitchFamily="34" charset="0"/>
            </a:endParaRPr>
          </a:p>
          <a:p>
            <a:pPr marL="0" lvl="1" algn="ctr">
              <a:spcBef>
                <a:spcPct val="20000"/>
              </a:spcBef>
              <a:buClr>
                <a:schemeClr val="accent1"/>
              </a:buClr>
            </a:pPr>
            <a:r>
              <a:rPr lang="tr-TR" sz="1600" b="1" dirty="0" smtClean="0">
                <a:latin typeface="Arial" panose="020B0604020202020204" pitchFamily="34" charset="0"/>
                <a:cs typeface="Arial" panose="020B0604020202020204" pitchFamily="34" charset="0"/>
              </a:rPr>
              <a:t>Türkiye’de Yabancı Yatırım ve Geleceği</a:t>
            </a:r>
          </a:p>
          <a:p>
            <a:pPr marL="0" lvl="1" algn="ctr">
              <a:spcBef>
                <a:spcPct val="20000"/>
              </a:spcBef>
              <a:buClr>
                <a:schemeClr val="accent1"/>
              </a:buClr>
            </a:pPr>
            <a:endParaRPr lang="tr-TR" sz="1600" b="1" dirty="0" smtClean="0">
              <a:latin typeface="Arial" panose="020B0604020202020204" pitchFamily="34" charset="0"/>
              <a:cs typeface="Arial" panose="020B0604020202020204" pitchFamily="34" charset="0"/>
            </a:endParaRPr>
          </a:p>
          <a:p>
            <a:pPr marL="0" lvl="1" algn="ctr">
              <a:spcBef>
                <a:spcPct val="20000"/>
              </a:spcBef>
              <a:buClr>
                <a:schemeClr val="accent1"/>
              </a:buClr>
            </a:pPr>
            <a:r>
              <a:rPr lang="tr-TR" sz="1600" b="1" dirty="0" smtClean="0">
                <a:latin typeface="Arial" panose="020B0604020202020204" pitchFamily="34" charset="0"/>
                <a:cs typeface="Arial" panose="020B0604020202020204" pitchFamily="34" charset="0"/>
              </a:rPr>
              <a:t>Didem ERENDİL</a:t>
            </a:r>
          </a:p>
          <a:p>
            <a:pPr marL="0" lvl="1" algn="ctr">
              <a:spcBef>
                <a:spcPct val="20000"/>
              </a:spcBef>
              <a:buClr>
                <a:schemeClr val="accent1"/>
              </a:buClr>
            </a:pPr>
            <a:r>
              <a:rPr lang="en-US" sz="1200" dirty="0" smtClean="0">
                <a:latin typeface="Arial" panose="020B0604020202020204" pitchFamily="34" charset="0"/>
                <a:cs typeface="Arial" panose="020B0604020202020204" pitchFamily="34" charset="0"/>
              </a:rPr>
              <a:t>Real </a:t>
            </a:r>
            <a:r>
              <a:rPr lang="en-US" sz="1200" dirty="0">
                <a:latin typeface="Arial" panose="020B0604020202020204" pitchFamily="34" charset="0"/>
                <a:cs typeface="Arial" panose="020B0604020202020204" pitchFamily="34" charset="0"/>
              </a:rPr>
              <a:t>Estate </a:t>
            </a:r>
            <a:r>
              <a:rPr lang="en-US" sz="1200" dirty="0" smtClean="0">
                <a:latin typeface="Arial" panose="020B0604020202020204" pitchFamily="34" charset="0"/>
                <a:cs typeface="Arial" panose="020B0604020202020204" pitchFamily="34" charset="0"/>
              </a:rPr>
              <a:t>Investment </a:t>
            </a:r>
            <a:r>
              <a:rPr lang="en-US" sz="1200" dirty="0">
                <a:latin typeface="Arial" panose="020B0604020202020204" pitchFamily="34" charset="0"/>
                <a:cs typeface="Arial" panose="020B0604020202020204" pitchFamily="34" charset="0"/>
              </a:rPr>
              <a:t>at WWG Advisors LLP </a:t>
            </a:r>
            <a:r>
              <a:rPr lang="en-US" sz="1200" dirty="0" err="1">
                <a:latin typeface="Arial" panose="020B0604020202020204" pitchFamily="34" charset="0"/>
                <a:cs typeface="Arial" panose="020B0604020202020204" pitchFamily="34" charset="0"/>
              </a:rPr>
              <a:t>Direktörü</a:t>
            </a:r>
            <a:endParaRPr lang="en-US" sz="1200" dirty="0">
              <a:latin typeface="Arial" panose="020B0604020202020204" pitchFamily="34" charset="0"/>
              <a:cs typeface="Arial" panose="020B0604020202020204" pitchFamily="34" charset="0"/>
            </a:endParaRPr>
          </a:p>
          <a:p>
            <a:pPr marL="0" lvl="1" algn="ctr">
              <a:spcBef>
                <a:spcPct val="20000"/>
              </a:spcBef>
              <a:buClr>
                <a:schemeClr val="accent1"/>
              </a:buClr>
            </a:pPr>
            <a:endParaRPr lang="tr-TR"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855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449" y="491902"/>
            <a:ext cx="7892705"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4. Güvenilirlik</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3449" y="2042926"/>
            <a:ext cx="8607813" cy="2369880"/>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Hukuk güvenilirliği</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Adalet güvenilirliği</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Ekonomik güvenilirlik (yurtdışı kredi derecelendirme kuruluşlarının ülke kredi notu değerlendirmesi nedir?)</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Güvenilir yerli ortak bulabilme potansiyeli (</a:t>
            </a:r>
            <a:r>
              <a:rPr lang="tr-TR" sz="1850" dirty="0" err="1" smtClean="0">
                <a:ea typeface="Adobe Heiti Std R" panose="020B0400000000000000" pitchFamily="34" charset="-128"/>
                <a:cs typeface="Arial" panose="020B0604020202020204" pitchFamily="34" charset="0"/>
              </a:rPr>
              <a:t>foreign</a:t>
            </a:r>
            <a:r>
              <a:rPr lang="tr-TR" sz="1850" dirty="0" smtClean="0">
                <a:ea typeface="Adobe Heiti Std R" panose="020B0400000000000000" pitchFamily="34" charset="-128"/>
                <a:cs typeface="Arial" panose="020B0604020202020204" pitchFamily="34" charset="0"/>
              </a:rPr>
              <a:t> </a:t>
            </a:r>
            <a:r>
              <a:rPr lang="tr-TR" sz="1850" dirty="0" err="1" smtClean="0">
                <a:ea typeface="Adobe Heiti Std R" panose="020B0400000000000000" pitchFamily="34" charset="-128"/>
                <a:cs typeface="Arial" panose="020B0604020202020204" pitchFamily="34" charset="0"/>
              </a:rPr>
              <a:t>corrupt</a:t>
            </a:r>
            <a:r>
              <a:rPr lang="tr-TR" sz="1850" dirty="0" smtClean="0">
                <a:ea typeface="Adobe Heiti Std R" panose="020B0400000000000000" pitchFamily="34" charset="-128"/>
                <a:cs typeface="Arial" panose="020B0604020202020204" pitchFamily="34" charset="0"/>
              </a:rPr>
              <a:t> </a:t>
            </a:r>
            <a:r>
              <a:rPr lang="tr-TR" sz="1850" dirty="0" err="1" smtClean="0">
                <a:ea typeface="Adobe Heiti Std R" panose="020B0400000000000000" pitchFamily="34" charset="-128"/>
                <a:cs typeface="Arial" panose="020B0604020202020204" pitchFamily="34" charset="0"/>
              </a:rPr>
              <a:t>practises</a:t>
            </a:r>
            <a:r>
              <a:rPr lang="tr-TR" sz="1850" dirty="0" smtClean="0">
                <a:ea typeface="Adobe Heiti Std R" panose="020B0400000000000000" pitchFamily="34" charset="-128"/>
                <a:cs typeface="Arial" panose="020B0604020202020204" pitchFamily="34" charset="0"/>
              </a:rPr>
              <a:t> </a:t>
            </a:r>
            <a:r>
              <a:rPr lang="tr-TR" sz="1850" dirty="0" err="1" smtClean="0">
                <a:ea typeface="Adobe Heiti Std R" panose="020B0400000000000000" pitchFamily="34" charset="-128"/>
                <a:cs typeface="Arial" panose="020B0604020202020204" pitchFamily="34" charset="0"/>
              </a:rPr>
              <a:t>act</a:t>
            </a:r>
            <a:r>
              <a:rPr lang="tr-TR" sz="1850" dirty="0" smtClean="0">
                <a:ea typeface="Adobe Heiti Std R" panose="020B0400000000000000" pitchFamily="34" charset="-128"/>
                <a:cs typeface="Arial" panose="020B0604020202020204" pitchFamily="34" charset="0"/>
              </a:rPr>
              <a:t>)</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Ani devletleştirme ve el koymaya karşı varlık ve yatırım güvenilirliği</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Uluslararası hukuk </a:t>
            </a:r>
            <a:r>
              <a:rPr lang="tr-TR" sz="1850" dirty="0" err="1" smtClean="0">
                <a:ea typeface="Adobe Heiti Std R" panose="020B0400000000000000" pitchFamily="34" charset="-128"/>
                <a:cs typeface="Arial" panose="020B0604020202020204" pitchFamily="34" charset="0"/>
              </a:rPr>
              <a:t>anlşamlarının</a:t>
            </a:r>
            <a:r>
              <a:rPr lang="tr-TR" sz="1850" dirty="0" smtClean="0">
                <a:ea typeface="Adobe Heiti Std R" panose="020B0400000000000000" pitchFamily="34" charset="-128"/>
                <a:cs typeface="Arial" panose="020B0604020202020204" pitchFamily="34" charset="0"/>
              </a:rPr>
              <a:t> yaptırımını tanıma ve uluslararası hukuk güvenilirliği şemsiyesi altına girebilme</a:t>
            </a:r>
          </a:p>
        </p:txBody>
      </p:sp>
    </p:spTree>
    <p:extLst>
      <p:ext uri="{BB962C8B-B14F-4D97-AF65-F5344CB8AC3E}">
        <p14:creationId xmlns:p14="http://schemas.microsoft.com/office/powerpoint/2010/main" val="2769936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449" y="491902"/>
            <a:ext cx="7892705"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5. Gelişmişlik Seviyesi</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3449" y="2042926"/>
            <a:ext cx="8607813" cy="2939266"/>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Gelişmiş ülke</a:t>
            </a:r>
          </a:p>
          <a:p>
            <a:pPr marL="742950" lvl="1"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Yoğun rekabet</a:t>
            </a:r>
          </a:p>
          <a:p>
            <a:pPr marL="742950" lvl="1"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Düşük risk</a:t>
            </a:r>
          </a:p>
          <a:p>
            <a:pPr marL="742950" lvl="1"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Düşük getiri</a:t>
            </a:r>
          </a:p>
          <a:p>
            <a:pPr marL="742950" lvl="1"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Kısıtlı ve sıkı prosedürlere bağlı zorlu gayrimenkul geliştirme imkanları</a:t>
            </a:r>
          </a:p>
          <a:p>
            <a:pPr marL="285750" indent="-285750" algn="just">
              <a:buClr>
                <a:srgbClr val="46166B"/>
              </a:buClr>
              <a:buFont typeface="Wingdings" panose="05000000000000000000" pitchFamily="2" charset="2"/>
              <a:buChar char="§"/>
            </a:pPr>
            <a:endParaRPr lang="tr-TR" sz="1850" dirty="0">
              <a:ea typeface="Adobe Heiti Std R" panose="020B0400000000000000" pitchFamily="34" charset="-128"/>
              <a:cs typeface="Arial" panose="020B0604020202020204" pitchFamily="34" charset="0"/>
            </a:endParaRP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Gelişmekte Olan Ülke (</a:t>
            </a:r>
            <a:r>
              <a:rPr lang="tr-TR" sz="1850" dirty="0" err="1" smtClean="0">
                <a:ea typeface="Adobe Heiti Std R" panose="020B0400000000000000" pitchFamily="34" charset="-128"/>
                <a:cs typeface="Arial" panose="020B0604020202020204" pitchFamily="34" charset="0"/>
              </a:rPr>
              <a:t>Emerging</a:t>
            </a:r>
            <a:r>
              <a:rPr lang="tr-TR" sz="1850" dirty="0" smtClean="0">
                <a:ea typeface="Adobe Heiti Std R" panose="020B0400000000000000" pitchFamily="34" charset="-128"/>
                <a:cs typeface="Arial" panose="020B0604020202020204" pitchFamily="34" charset="0"/>
              </a:rPr>
              <a:t> Market)</a:t>
            </a:r>
          </a:p>
          <a:p>
            <a:pPr marL="742950" lvl="1"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Fırsatlar</a:t>
            </a:r>
          </a:p>
          <a:p>
            <a:pPr marL="742950" lvl="1"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Yüksek riskler</a:t>
            </a:r>
          </a:p>
          <a:p>
            <a:pPr marL="742950" lvl="1"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Yüksek getiriler</a:t>
            </a:r>
          </a:p>
        </p:txBody>
      </p:sp>
    </p:spTree>
    <p:extLst>
      <p:ext uri="{BB962C8B-B14F-4D97-AF65-F5344CB8AC3E}">
        <p14:creationId xmlns:p14="http://schemas.microsoft.com/office/powerpoint/2010/main" val="2065134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449" y="491902"/>
            <a:ext cx="7892705"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6. Global Rekabet Endeksi</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536187" y="1848616"/>
            <a:ext cx="8607813" cy="3793346"/>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Dünya Ekonomik Forumu (World </a:t>
            </a:r>
            <a:r>
              <a:rPr lang="tr-TR" sz="1850" dirty="0" err="1" smtClean="0">
                <a:ea typeface="Adobe Heiti Std R" panose="020B0400000000000000" pitchFamily="34" charset="-128"/>
                <a:cs typeface="Arial" panose="020B0604020202020204" pitchFamily="34" charset="0"/>
              </a:rPr>
              <a:t>Economic</a:t>
            </a:r>
            <a:r>
              <a:rPr lang="tr-TR" sz="1850" dirty="0" smtClean="0">
                <a:ea typeface="Adobe Heiti Std R" panose="020B0400000000000000" pitchFamily="34" charset="-128"/>
                <a:cs typeface="Arial" panose="020B0604020202020204" pitchFamily="34" charset="0"/>
              </a:rPr>
              <a:t> Forum) tarafından yayınlanan «Küresel Rekabet Edebilirlik Endeksi 2019 Yılı Raporunda Rekabet Gücü Sıralamasında Dikkate Alınan 141 Ülke arasında Singapur, Amerika Birleşik Devletleri, Hong Kong, Hollanda, İsviçre, Japonya, Almanya, İsveç, İngiltere ve Danimarka sırasıyla ilk 10 sırada yer alırken </a:t>
            </a:r>
            <a:r>
              <a:rPr lang="tr-TR" sz="1850" b="1" dirty="0" smtClean="0">
                <a:ea typeface="Adobe Heiti Std R" panose="020B0400000000000000" pitchFamily="34" charset="-128"/>
                <a:cs typeface="Arial" panose="020B0604020202020204" pitchFamily="34" charset="0"/>
              </a:rPr>
              <a:t>Türkiye 61. sırada yer almaktadır.</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Etkileyen faktörler: </a:t>
            </a:r>
          </a:p>
          <a:p>
            <a:pPr marL="742950" lvl="1" indent="-285750" algn="just">
              <a:buClr>
                <a:srgbClr val="46166B"/>
              </a:buClr>
              <a:buFont typeface="Wingdings" panose="05000000000000000000" pitchFamily="2" charset="2"/>
              <a:buChar char="§"/>
            </a:pPr>
            <a:r>
              <a:rPr lang="tr-TR" sz="1850" dirty="0" err="1" smtClean="0">
                <a:ea typeface="Adobe Heiti Std R" panose="020B0400000000000000" pitchFamily="34" charset="-128"/>
                <a:cs typeface="Arial" panose="020B0604020202020204" pitchFamily="34" charset="0"/>
              </a:rPr>
              <a:t>Etkinleştirici</a:t>
            </a:r>
            <a:r>
              <a:rPr lang="tr-TR" sz="1850" dirty="0" smtClean="0">
                <a:ea typeface="Adobe Heiti Std R" panose="020B0400000000000000" pitchFamily="34" charset="-128"/>
                <a:cs typeface="Arial" panose="020B0604020202020204" pitchFamily="34" charset="0"/>
              </a:rPr>
              <a:t> Çevre (Kurumsal Yapılanma-71, Altyapı-49, Bilgi ve İletişim Teknolojileri-69, Makroekonomik Ortam-129),</a:t>
            </a:r>
          </a:p>
          <a:p>
            <a:pPr marL="742950" lvl="1"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Beşeri Çevre (Sağlık-42, Beceriler-78)</a:t>
            </a:r>
          </a:p>
          <a:p>
            <a:pPr marL="742950" lvl="1"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Piyasalar (Mal Piyasası-78, İşgücü Piyasası-109, Mali Sistem-68, Pazar Büyüklüğü-13)</a:t>
            </a:r>
          </a:p>
          <a:p>
            <a:pPr marL="742950" lvl="1" indent="-285750" algn="just">
              <a:buClr>
                <a:srgbClr val="46166B"/>
              </a:buClr>
              <a:buFont typeface="Wingdings" panose="05000000000000000000" pitchFamily="2" charset="2"/>
              <a:buChar char="§"/>
            </a:pPr>
            <a:r>
              <a:rPr lang="tr-TR" sz="1850" dirty="0" err="1" smtClean="0">
                <a:ea typeface="Adobe Heiti Std R" panose="020B0400000000000000" pitchFamily="34" charset="-128"/>
                <a:cs typeface="Arial" panose="020B0604020202020204" pitchFamily="34" charset="0"/>
              </a:rPr>
              <a:t>İnovasyon</a:t>
            </a:r>
            <a:r>
              <a:rPr lang="tr-TR" sz="1850" dirty="0" smtClean="0">
                <a:ea typeface="Adobe Heiti Std R" panose="020B0400000000000000" pitchFamily="34" charset="-128"/>
                <a:cs typeface="Arial" panose="020B0604020202020204" pitchFamily="34" charset="0"/>
              </a:rPr>
              <a:t> Ekosistemi (İş Dünyasının Dinamizmi-75, </a:t>
            </a:r>
            <a:r>
              <a:rPr lang="tr-TR" sz="1850" dirty="0" err="1" smtClean="0">
                <a:ea typeface="Adobe Heiti Std R" panose="020B0400000000000000" pitchFamily="34" charset="-128"/>
                <a:cs typeface="Arial" panose="020B0604020202020204" pitchFamily="34" charset="0"/>
              </a:rPr>
              <a:t>İnovasyon</a:t>
            </a:r>
            <a:r>
              <a:rPr lang="tr-TR" sz="1850" dirty="0" smtClean="0">
                <a:ea typeface="Adobe Heiti Std R" panose="020B0400000000000000" pitchFamily="34" charset="-128"/>
                <a:cs typeface="Arial" panose="020B0604020202020204" pitchFamily="34" charset="0"/>
              </a:rPr>
              <a:t> Kabiliyeti-49)</a:t>
            </a:r>
          </a:p>
          <a:p>
            <a:pPr marL="285750" indent="-285750" algn="just">
              <a:buClr>
                <a:srgbClr val="46166B"/>
              </a:buClr>
              <a:buFont typeface="Wingdings" panose="05000000000000000000" pitchFamily="2" charset="2"/>
              <a:buChar char="§"/>
            </a:pPr>
            <a:endParaRPr lang="tr-TR" sz="1850" dirty="0" smtClean="0">
              <a:ea typeface="Adobe Heiti Std R" panose="020B0400000000000000" pitchFamily="34" charset="-128"/>
              <a:cs typeface="Arial" panose="020B0604020202020204" pitchFamily="34" charset="0"/>
            </a:endParaRPr>
          </a:p>
        </p:txBody>
      </p:sp>
    </p:spTree>
    <p:extLst>
      <p:ext uri="{BB962C8B-B14F-4D97-AF65-F5344CB8AC3E}">
        <p14:creationId xmlns:p14="http://schemas.microsoft.com/office/powerpoint/2010/main" val="3212079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449" y="491902"/>
            <a:ext cx="7892705"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7. Gelişme Potansiyeli</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536187" y="1848616"/>
            <a:ext cx="8607813" cy="3223959"/>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Genç ve dinamik nüfus</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Demografik yapı</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Nüfus artış hızı</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İlk evlilik yaşı ve her yıl evlenen ve boşanan çiftlerin sayısı</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Şehirleşme oranı</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Hane halkı ortalama nüfusu</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Hane halkı borçluluk oranı</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İşsizlik oranı</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Satın alma gücü</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Tasarruf oranı</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Kişi başı milli gelirdeki artış potansiyeli (orta gelir grubu tuzağı riski)</a:t>
            </a:r>
          </a:p>
        </p:txBody>
      </p:sp>
    </p:spTree>
    <p:extLst>
      <p:ext uri="{BB962C8B-B14F-4D97-AF65-F5344CB8AC3E}">
        <p14:creationId xmlns:p14="http://schemas.microsoft.com/office/powerpoint/2010/main" val="3273805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449" y="491902"/>
            <a:ext cx="7892705"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8. Gelişme Hızı (</a:t>
            </a:r>
            <a:r>
              <a:rPr lang="tr-TR" sz="2800" b="1" dirty="0" err="1"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Growth</a:t>
            </a: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456177" y="1254256"/>
            <a:ext cx="8607813" cy="4647426"/>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Yıllık ortalama büyüme hızı</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Sürdürülebilir büyüme hızı</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Büyüme ağırlıklı olarak hangi ana sektörlere dayalı bu </a:t>
            </a:r>
            <a:r>
              <a:rPr lang="tr-TR" sz="1850" dirty="0" err="1" smtClean="0">
                <a:ea typeface="Adobe Heiti Std R" panose="020B0400000000000000" pitchFamily="34" charset="-128"/>
                <a:cs typeface="Arial" panose="020B0604020202020204" pitchFamily="34" charset="0"/>
              </a:rPr>
              <a:t>kırılımda</a:t>
            </a:r>
            <a:r>
              <a:rPr lang="tr-TR" sz="1850" dirty="0" smtClean="0">
                <a:ea typeface="Adobe Heiti Std R" panose="020B0400000000000000" pitchFamily="34" charset="-128"/>
                <a:cs typeface="Arial" panose="020B0604020202020204" pitchFamily="34" charset="0"/>
              </a:rPr>
              <a:t> revizyon yapılması gerekli mi?</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Uluslararası rekabet gücü</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Ucuz işçilik ile rekabet gücü</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Verimlilik / COVID-19 öncesi ve sonrası hangi sektörler nasıl etkilenecek</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Sanayi 4.0’dan Toplum 5.0’a COVID-19 sonrası ışık hızıyla kuantum sıçraması ile geçiş</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Yeni teknoloji icat etme ve Ar-Ge kapasitesi ve dijitalleşmeye adaptasyon gücü</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Yeni patent sayısı</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Düşük enflasyon ve büyümeyi destekleyici para politikaları</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Bankacılık sisteminde kredi / mevduat oranları / sermaye yeterlilik </a:t>
            </a:r>
            <a:r>
              <a:rPr lang="tr-TR" sz="1850" dirty="0" err="1" smtClean="0">
                <a:ea typeface="Adobe Heiti Std R" panose="020B0400000000000000" pitchFamily="34" charset="-128"/>
                <a:cs typeface="Arial" panose="020B0604020202020204" pitchFamily="34" charset="0"/>
              </a:rPr>
              <a:t>rasyolarının</a:t>
            </a:r>
            <a:r>
              <a:rPr lang="tr-TR" sz="1850" dirty="0" smtClean="0">
                <a:ea typeface="Adobe Heiti Std R" panose="020B0400000000000000" pitchFamily="34" charset="-128"/>
                <a:cs typeface="Arial" panose="020B0604020202020204" pitchFamily="34" charset="0"/>
              </a:rPr>
              <a:t> durumu</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Gelir eşitsizliği sosyal politikalar ile ne ölçüde dengelenebiliyor</a:t>
            </a:r>
          </a:p>
          <a:p>
            <a:pPr marL="285750" indent="-285750" algn="just">
              <a:buClr>
                <a:srgbClr val="46166B"/>
              </a:buClr>
              <a:buFont typeface="Wingdings" panose="05000000000000000000" pitchFamily="2" charset="2"/>
              <a:buChar char="§"/>
            </a:pPr>
            <a:r>
              <a:rPr lang="tr-TR" sz="1850" dirty="0" smtClean="0">
                <a:ea typeface="Adobe Heiti Std R" panose="020B0400000000000000" pitchFamily="34" charset="-128"/>
                <a:cs typeface="Arial" panose="020B0604020202020204" pitchFamily="34" charset="0"/>
              </a:rPr>
              <a:t>Gelir gider farkını hane halkının tasarrufa çevirme kabiliyeti / imkanı var mı? Harcanabilir gelir</a:t>
            </a:r>
          </a:p>
        </p:txBody>
      </p:sp>
    </p:spTree>
    <p:extLst>
      <p:ext uri="{BB962C8B-B14F-4D97-AF65-F5344CB8AC3E}">
        <p14:creationId xmlns:p14="http://schemas.microsoft.com/office/powerpoint/2010/main" val="1122027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449" y="491902"/>
            <a:ext cx="7892705"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9. Genç Bakış</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536187" y="1322836"/>
            <a:ext cx="8607813" cy="4401205"/>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Y ve Z kuşaklarının nüfus içindeki payı</a:t>
            </a:r>
          </a:p>
          <a:p>
            <a:pPr marL="285750" indent="-285750" algn="just">
              <a:buClr>
                <a:srgbClr val="46166B"/>
              </a:buClr>
              <a:buFont typeface="Wingdings" panose="05000000000000000000" pitchFamily="2" charset="2"/>
              <a:buChar char="§"/>
            </a:pPr>
            <a:endParaRPr lang="tr-TR" sz="2000" dirty="0" smtClean="0">
              <a:ea typeface="Adobe Heiti Std R" panose="020B0400000000000000" pitchFamily="34" charset="-128"/>
              <a:cs typeface="Arial" panose="020B0604020202020204" pitchFamily="34" charset="0"/>
            </a:endParaRP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Y ve Z kuşakları ne istiyor? Ne buluyor? Bu yatırımcılar için ne gibi fırsatlar ve yaratıcı çözüm imkanları sunuyor?</a:t>
            </a:r>
          </a:p>
          <a:p>
            <a:pPr marL="285750" indent="-285750" algn="just">
              <a:buClr>
                <a:srgbClr val="46166B"/>
              </a:buClr>
              <a:buFont typeface="Wingdings" panose="05000000000000000000" pitchFamily="2" charset="2"/>
              <a:buChar char="§"/>
            </a:pPr>
            <a:endParaRPr lang="tr-TR" sz="2000" dirty="0" smtClean="0">
              <a:ea typeface="Adobe Heiti Std R" panose="020B0400000000000000" pitchFamily="34" charset="-128"/>
              <a:cs typeface="Arial" panose="020B0604020202020204" pitchFamily="34" charset="0"/>
            </a:endParaRP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Genç yaşta görücü </a:t>
            </a:r>
            <a:r>
              <a:rPr lang="tr-TR" sz="2000" dirty="0" err="1" smtClean="0">
                <a:ea typeface="Adobe Heiti Std R" panose="020B0400000000000000" pitchFamily="34" charset="-128"/>
                <a:cs typeface="Arial" panose="020B0604020202020204" pitchFamily="34" charset="0"/>
              </a:rPr>
              <a:t>usülü</a:t>
            </a:r>
            <a:r>
              <a:rPr lang="tr-TR" sz="2000" dirty="0" smtClean="0">
                <a:ea typeface="Adobe Heiti Std R" panose="020B0400000000000000" pitchFamily="34" charset="-128"/>
                <a:cs typeface="Arial" panose="020B0604020202020204" pitchFamily="34" charset="0"/>
              </a:rPr>
              <a:t> evliliklerin evlilikler içindeki payı %60</a:t>
            </a:r>
          </a:p>
          <a:p>
            <a:pPr marL="285750" indent="-285750" algn="just">
              <a:buClr>
                <a:srgbClr val="46166B"/>
              </a:buClr>
              <a:buFont typeface="Wingdings" panose="05000000000000000000" pitchFamily="2" charset="2"/>
              <a:buChar char="§"/>
            </a:pPr>
            <a:endParaRPr lang="tr-TR" sz="2000" dirty="0" smtClean="0">
              <a:ea typeface="Adobe Heiti Std R" panose="020B0400000000000000" pitchFamily="34" charset="-128"/>
              <a:cs typeface="Arial" panose="020B0604020202020204" pitchFamily="34" charset="0"/>
            </a:endParaRP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Her yıl 500.000 evlilik</a:t>
            </a:r>
          </a:p>
          <a:p>
            <a:pPr marL="285750" indent="-285750" algn="just">
              <a:buClr>
                <a:srgbClr val="46166B"/>
              </a:buClr>
              <a:buFont typeface="Wingdings" panose="05000000000000000000" pitchFamily="2" charset="2"/>
              <a:buChar char="§"/>
            </a:pPr>
            <a:endParaRPr lang="tr-TR" sz="2000" dirty="0" smtClean="0">
              <a:ea typeface="Adobe Heiti Std R" panose="020B0400000000000000" pitchFamily="34" charset="-128"/>
              <a:cs typeface="Arial" panose="020B0604020202020204" pitchFamily="34" charset="0"/>
            </a:endParaRP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Her yıl 1.300.000 konut satışı gerçekleşiyor</a:t>
            </a:r>
          </a:p>
          <a:p>
            <a:pPr marL="285750" indent="-285750" algn="just">
              <a:buClr>
                <a:srgbClr val="46166B"/>
              </a:buClr>
              <a:buFont typeface="Wingdings" panose="05000000000000000000" pitchFamily="2" charset="2"/>
              <a:buChar char="§"/>
            </a:pPr>
            <a:endParaRPr lang="tr-TR" sz="2000" dirty="0" smtClean="0">
              <a:ea typeface="Adobe Heiti Std R" panose="020B0400000000000000" pitchFamily="34" charset="-128"/>
              <a:cs typeface="Arial" panose="020B0604020202020204" pitchFamily="34" charset="0"/>
            </a:endParaRP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İlk konut edinme yaşı 32 (Y kuşağı konut edinmek istiyor mu?)</a:t>
            </a:r>
          </a:p>
          <a:p>
            <a:pPr marL="285750" indent="-285750" algn="just">
              <a:buClr>
                <a:srgbClr val="46166B"/>
              </a:buClr>
              <a:buFont typeface="Wingdings" panose="05000000000000000000" pitchFamily="2" charset="2"/>
              <a:buChar char="§"/>
            </a:pPr>
            <a:endParaRPr lang="tr-TR" sz="2000" dirty="0" smtClean="0">
              <a:ea typeface="Adobe Heiti Std R" panose="020B0400000000000000" pitchFamily="34" charset="-128"/>
              <a:cs typeface="Arial" panose="020B0604020202020204" pitchFamily="34" charset="0"/>
            </a:endParaRP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Genç kuşak COVID-19 sonrası nasıl bir yaşam tarzı öngörüyor?</a:t>
            </a:r>
          </a:p>
        </p:txBody>
      </p:sp>
    </p:spTree>
    <p:extLst>
      <p:ext uri="{BB962C8B-B14F-4D97-AF65-F5344CB8AC3E}">
        <p14:creationId xmlns:p14="http://schemas.microsoft.com/office/powerpoint/2010/main" val="3491402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449" y="491902"/>
            <a:ext cx="7892705"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10. Gerçekçi Bakış – Gerçeklerle Yüzleşme</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536187" y="1322836"/>
            <a:ext cx="8607813" cy="3170099"/>
          </a:xfrm>
          <a:prstGeom prst="rect">
            <a:avLst/>
          </a:prstGeom>
        </p:spPr>
        <p:txBody>
          <a:bodyPr wrap="square">
            <a:spAutoFit/>
          </a:bodyPr>
          <a:lstStyle/>
          <a:p>
            <a:pPr algn="just">
              <a:buClr>
                <a:srgbClr val="46166B"/>
              </a:buClr>
            </a:pPr>
            <a:r>
              <a:rPr lang="tr-TR" sz="2000" dirty="0" smtClean="0">
                <a:ea typeface="Adobe Heiti Std R" panose="020B0400000000000000" pitchFamily="34" charset="-128"/>
                <a:cs typeface="Arial" panose="020B0604020202020204" pitchFamily="34" charset="0"/>
              </a:rPr>
              <a:t>«Bir ülkede işler iyiye gidecek mi, gidiyor mu?» Anlamak için 3 basit soru</a:t>
            </a:r>
          </a:p>
          <a:p>
            <a:pPr marL="285750" indent="-285750" algn="just">
              <a:buClr>
                <a:srgbClr val="46166B"/>
              </a:buClr>
              <a:buFont typeface="Wingdings" panose="05000000000000000000" pitchFamily="2" charset="2"/>
              <a:buChar char="§"/>
            </a:pPr>
            <a:endParaRPr lang="tr-TR" sz="2000" dirty="0" smtClean="0">
              <a:ea typeface="Adobe Heiti Std R" panose="020B0400000000000000" pitchFamily="34" charset="-128"/>
              <a:cs typeface="Arial" panose="020B0604020202020204" pitchFamily="34" charset="0"/>
            </a:endParaRP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1. Sorunun Tespiti için Soru: Karar vericiler problemin farkında mı?</a:t>
            </a:r>
          </a:p>
          <a:p>
            <a:pPr marL="285750" indent="-285750" algn="just">
              <a:buClr>
                <a:srgbClr val="46166B"/>
              </a:buClr>
              <a:buFont typeface="Wingdings" panose="05000000000000000000" pitchFamily="2" charset="2"/>
              <a:buChar char="§"/>
            </a:pPr>
            <a:endParaRPr lang="tr-TR" sz="2000" dirty="0" smtClean="0">
              <a:ea typeface="Adobe Heiti Std R" panose="020B0400000000000000" pitchFamily="34" charset="-128"/>
              <a:cs typeface="Arial" panose="020B0604020202020204" pitchFamily="34" charset="0"/>
            </a:endParaRP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2. Çözüm / Strateji için Soru: Ülkeyi yönetenler sorunu nasıl çözeceğini teknik, bilimsel ve akademik olarak biliyor mu? Gerekli enstrümanlar var mı?</a:t>
            </a:r>
          </a:p>
          <a:p>
            <a:pPr marL="285750" indent="-285750" algn="just">
              <a:buClr>
                <a:srgbClr val="46166B"/>
              </a:buClr>
              <a:buFont typeface="Wingdings" panose="05000000000000000000" pitchFamily="2" charset="2"/>
              <a:buChar char="§"/>
            </a:pPr>
            <a:endParaRPr lang="tr-TR" sz="2000" dirty="0" smtClean="0">
              <a:ea typeface="Adobe Heiti Std R" panose="020B0400000000000000" pitchFamily="34" charset="-128"/>
              <a:cs typeface="Arial" panose="020B0604020202020204" pitchFamily="34" charset="0"/>
            </a:endParaRP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3. Uygulama için Soru: Hükümetin sorunu çözecek enstrümanları kullanacak gücü, cesareti ve siyasi bedeli ne olursa olsun bunu ödeme kararlılığı var mı?</a:t>
            </a:r>
          </a:p>
          <a:p>
            <a:pPr marL="742950" lvl="1" indent="-285750" algn="just">
              <a:buClr>
                <a:srgbClr val="46166B"/>
              </a:buClr>
              <a:buFont typeface="Wingdings" panose="05000000000000000000" pitchFamily="2" charset="2"/>
              <a:buChar char="§"/>
            </a:pPr>
            <a:endParaRPr lang="tr-TR" sz="2000" dirty="0">
              <a:ea typeface="Adobe Heiti Std R" panose="020B0400000000000000" pitchFamily="34" charset="-128"/>
              <a:cs typeface="Arial" panose="020B0604020202020204" pitchFamily="34" charset="0"/>
            </a:endParaRPr>
          </a:p>
        </p:txBody>
      </p:sp>
    </p:spTree>
    <p:extLst>
      <p:ext uri="{BB962C8B-B14F-4D97-AF65-F5344CB8AC3E}">
        <p14:creationId xmlns:p14="http://schemas.microsoft.com/office/powerpoint/2010/main" val="4272850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449" y="491902"/>
            <a:ext cx="7892705"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11. </a:t>
            </a:r>
            <a:r>
              <a:rPr lang="tr-TR" sz="2800" b="1" dirty="0" err="1"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Geopolitics</a:t>
            </a: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 (Jeopolitik Konum)</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3449" y="1494286"/>
            <a:ext cx="8607813" cy="3785652"/>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İDEAL: Komşularla istikrarlı ve birbirini büyüme yönünde karşılıklı olarak besleyen / destekleyen yapıcı dış politikalar üreten sıfır sorun ve yüzde yüz dost ve komşu ülke ilişkileri</a:t>
            </a:r>
          </a:p>
          <a:p>
            <a:pPr marL="285750" indent="-285750" algn="just">
              <a:buClr>
                <a:srgbClr val="46166B"/>
              </a:buClr>
              <a:buFont typeface="Wingdings" panose="05000000000000000000" pitchFamily="2" charset="2"/>
              <a:buChar char="§"/>
            </a:pPr>
            <a:endParaRPr lang="tr-TR" sz="2000" dirty="0">
              <a:ea typeface="Adobe Heiti Std R" panose="020B0400000000000000" pitchFamily="34" charset="-128"/>
              <a:cs typeface="Arial" panose="020B0604020202020204" pitchFamily="34" charset="0"/>
            </a:endParaRP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FAKTÖRLER: İklim, topoğrafya, demografi, doğal kaynak zenginliği, coğrafi konum, ekonomik güç, devlet şekli, yönetim şekli, rejim, dış politika, ordu ve savaş gücü, enerji kaynakları, komşularla ilişkiler (</a:t>
            </a:r>
            <a:r>
              <a:rPr lang="tr-TR" sz="2000" dirty="0" err="1" smtClean="0">
                <a:ea typeface="Adobe Heiti Std R" panose="020B0400000000000000" pitchFamily="34" charset="-128"/>
                <a:cs typeface="Arial" panose="020B0604020202020204" pitchFamily="34" charset="0"/>
              </a:rPr>
              <a:t>hasmane</a:t>
            </a:r>
            <a:r>
              <a:rPr lang="tr-TR" sz="2000" dirty="0" smtClean="0">
                <a:ea typeface="Adobe Heiti Std R" panose="020B0400000000000000" pitchFamily="34" charset="-128"/>
                <a:cs typeface="Arial" panose="020B0604020202020204" pitchFamily="34" charset="0"/>
              </a:rPr>
              <a:t> / dostane), göçmen sorunu yaşıyor mu, yaşatıyor mu, komşularını ikna edici ve beklentilerini yönetecek, kalıcı ve sürdürülebilir dış politika ve stratejileri var mı gibi faktörler ve bu soruların cevapları ülkenin bulunduğu jeopolitik bölgenin nereye doğru </a:t>
            </a:r>
            <a:r>
              <a:rPr lang="tr-TR" sz="2000" dirty="0" err="1" smtClean="0">
                <a:ea typeface="Adobe Heiti Std R" panose="020B0400000000000000" pitchFamily="34" charset="-128"/>
                <a:cs typeface="Arial" panose="020B0604020202020204" pitchFamily="34" charset="0"/>
              </a:rPr>
              <a:t>evrileceği</a:t>
            </a:r>
            <a:r>
              <a:rPr lang="tr-TR" sz="2000" dirty="0" smtClean="0">
                <a:ea typeface="Adobe Heiti Std R" panose="020B0400000000000000" pitchFamily="34" charset="-128"/>
                <a:cs typeface="Arial" panose="020B0604020202020204" pitchFamily="34" charset="0"/>
              </a:rPr>
              <a:t> konusunda çok ciddi ip uçları taşır ve o ülkeye ilişkin yatırım tezi ve stratejisini geliştirirken yol gösterip fikir verir.</a:t>
            </a:r>
            <a:endParaRPr lang="tr-TR" sz="2000" dirty="0">
              <a:ea typeface="Adobe Heiti Std R" panose="020B0400000000000000" pitchFamily="34" charset="-128"/>
              <a:cs typeface="Arial" panose="020B0604020202020204" pitchFamily="34" charset="0"/>
            </a:endParaRPr>
          </a:p>
        </p:txBody>
      </p:sp>
    </p:spTree>
    <p:extLst>
      <p:ext uri="{BB962C8B-B14F-4D97-AF65-F5344CB8AC3E}">
        <p14:creationId xmlns:p14="http://schemas.microsoft.com/office/powerpoint/2010/main" val="1114410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449" y="491902"/>
            <a:ext cx="7892705"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12. Global Trendler / Akımlar</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3449" y="1494286"/>
            <a:ext cx="8607813" cy="3477875"/>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Ülkeler COVID sonrası içe kapanıyor, ulusalcılık ve korumacılık artıyor</a:t>
            </a:r>
          </a:p>
          <a:p>
            <a:pPr marL="285750" indent="-285750" algn="just">
              <a:buClr>
                <a:srgbClr val="46166B"/>
              </a:buClr>
              <a:buFont typeface="Wingdings" panose="05000000000000000000" pitchFamily="2" charset="2"/>
              <a:buChar char="§"/>
            </a:pPr>
            <a:r>
              <a:rPr lang="tr-TR" sz="2000" dirty="0" err="1" smtClean="0">
                <a:ea typeface="Adobe Heiti Std R" panose="020B0400000000000000" pitchFamily="34" charset="-128"/>
                <a:cs typeface="Arial" panose="020B0604020202020204" pitchFamily="34" charset="0"/>
              </a:rPr>
              <a:t>Trump’ın</a:t>
            </a:r>
            <a:r>
              <a:rPr lang="tr-TR" sz="2000" dirty="0" smtClean="0">
                <a:ea typeface="Adobe Heiti Std R" panose="020B0400000000000000" pitchFamily="34" charset="-128"/>
                <a:cs typeface="Arial" panose="020B0604020202020204" pitchFamily="34" charset="0"/>
              </a:rPr>
              <a:t> 2. dönemi?, Çin ticaret savaşı, COVID-19 davası, WHO</a:t>
            </a:r>
          </a:p>
          <a:p>
            <a:pPr marL="285750" indent="-285750" algn="just">
              <a:buClr>
                <a:srgbClr val="46166B"/>
              </a:buClr>
              <a:buFont typeface="Wingdings" panose="05000000000000000000" pitchFamily="2" charset="2"/>
              <a:buChar char="§"/>
            </a:pPr>
            <a:r>
              <a:rPr lang="tr-TR" sz="2000" dirty="0" err="1" smtClean="0">
                <a:ea typeface="Adobe Heiti Std R" panose="020B0400000000000000" pitchFamily="34" charset="-128"/>
                <a:cs typeface="Arial" panose="020B0604020202020204" pitchFamily="34" charset="0"/>
              </a:rPr>
              <a:t>FED’in</a:t>
            </a:r>
            <a:r>
              <a:rPr lang="tr-TR" sz="2000" dirty="0" smtClean="0">
                <a:ea typeface="Adobe Heiti Std R" panose="020B0400000000000000" pitchFamily="34" charset="-128"/>
                <a:cs typeface="Arial" panose="020B0604020202020204" pitchFamily="34" charset="0"/>
              </a:rPr>
              <a:t> bilançosunu iki kat büyüterek piyasaları likiditeye boğması</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Gelişmekte olan ülkelerden sermaye çıkışları</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Hem ABD hem AB’de radikalleşen milliyetçi akımların yaygınlaşması</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Düşük emtia fiyatları bir taraftan enerjide dışa bağımlılığı nedeniyle Türkiye gibi cari açık veren ülkelerde pozitif etkiye sahipken diğer taraftan ağırlıklı dış ticaret yaptıkları ülkelerin COVID-19’un alım gücünü ve dolayısıyla dış ticaret potansiyellerini baskılıyor olması nedeniyle gelişmekte olan ülke ekonomilerine etkilerinin Çin ABD Ticaret Savaşı’ndan pay almayı hedefleyen ülkelerdeki yansıması</a:t>
            </a:r>
          </a:p>
        </p:txBody>
      </p:sp>
    </p:spTree>
    <p:extLst>
      <p:ext uri="{BB962C8B-B14F-4D97-AF65-F5344CB8AC3E}">
        <p14:creationId xmlns:p14="http://schemas.microsoft.com/office/powerpoint/2010/main" val="1498226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449" y="222272"/>
            <a:ext cx="7892705"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13. </a:t>
            </a: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Gündemin Güncel Konuları ve Parametreleri</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3449" y="1494286"/>
            <a:ext cx="8607813" cy="4093428"/>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«Beka Sorunu» yani ülkemizin coğrafi bütünlüğüne yönelik dış tehditler</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Politik istikrar ve orta – uzun vadeli öngörülebilirlik</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Döviz kurları ve bütçe fizibilite yapma açısından öngörülebilirlik</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Borçlanma </a:t>
            </a:r>
            <a:r>
              <a:rPr lang="tr-TR" sz="2000" dirty="0" err="1" smtClean="0">
                <a:ea typeface="Adobe Heiti Std R" panose="020B0400000000000000" pitchFamily="34" charset="-128"/>
                <a:cs typeface="Arial" panose="020B0604020202020204" pitchFamily="34" charset="0"/>
              </a:rPr>
              <a:t>fazileri</a:t>
            </a:r>
            <a:r>
              <a:rPr lang="tr-TR" sz="2000" dirty="0" smtClean="0">
                <a:ea typeface="Adobe Heiti Std R" panose="020B0400000000000000" pitchFamily="34" charset="-128"/>
                <a:cs typeface="Arial" panose="020B0604020202020204" pitchFamily="34" charset="0"/>
              </a:rPr>
              <a:t> – bankalardan borçlanma imkanları- proje finansmanı</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Şeffaflık ve hesap verilebilirlik (</a:t>
            </a:r>
            <a:r>
              <a:rPr lang="tr-TR" sz="2000" dirty="0" err="1" smtClean="0">
                <a:ea typeface="Adobe Heiti Std R" panose="020B0400000000000000" pitchFamily="34" charset="-128"/>
                <a:cs typeface="Arial" panose="020B0604020202020204" pitchFamily="34" charset="0"/>
              </a:rPr>
              <a:t>accountability</a:t>
            </a:r>
            <a:r>
              <a:rPr lang="tr-TR" sz="2000" dirty="0" smtClean="0">
                <a:ea typeface="Adobe Heiti Std R" panose="020B0400000000000000" pitchFamily="34" charset="-128"/>
                <a:cs typeface="Arial" panose="020B0604020202020204" pitchFamily="34" charset="0"/>
              </a:rPr>
              <a:t>)</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Haksız rekabet ilişkin tartışmalar (imar uygulamalarının yansımaları)</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Sık mevzuat değişikliklerine gidilmesi (imar mevzuatı ve plan iptalleri gibi)</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Akademisyenlerin durumuna ilişkin tartışmalar ve yurt dışından görünüm</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Medya özgürlüğü ve tutuklu gazeteciler ve yurt dışından görünüm</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Düşünce ve ifade özgürlüğüne ilişkin eleştiriler ve yurt dışından görünüm</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Evrensel insan hak ve hürriyetleri açısından ülkenin yurt dışından algısı</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Düşüş gösteren tüketici ve ekonomi güven endeksleri ve tüketicilerin ev, araba, beyaz eşya alımı gibi büyük harcamalarını ertelemeye başlaması</a:t>
            </a:r>
            <a:endParaRPr lang="tr-TR" sz="2000" dirty="0" smtClean="0">
              <a:ea typeface="Adobe Heiti Std R" panose="020B0400000000000000" pitchFamily="34" charset="-128"/>
              <a:cs typeface="Arial" panose="020B0604020202020204" pitchFamily="34" charset="0"/>
            </a:endParaRPr>
          </a:p>
        </p:txBody>
      </p:sp>
    </p:spTree>
    <p:extLst>
      <p:ext uri="{BB962C8B-B14F-4D97-AF65-F5344CB8AC3E}">
        <p14:creationId xmlns:p14="http://schemas.microsoft.com/office/powerpoint/2010/main" val="1330444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buClr>
                <a:srgbClr val="0000CC"/>
              </a:buClr>
            </a:pPr>
            <a:endParaRPr lang="tr-TR" sz="1600" b="1" dirty="0" smtClean="0"/>
          </a:p>
          <a:p>
            <a:pPr marL="0" indent="0" algn="just">
              <a:buClr>
                <a:srgbClr val="0000CC"/>
              </a:buClr>
              <a:buNone/>
            </a:pPr>
            <a:endParaRPr lang="tr-TR" sz="1600" b="1" dirty="0" smtClean="0"/>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477573" y="601220"/>
            <a:ext cx="8517837"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Dünya’da Önemli Trendler</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8" name="Dikdörtgen 7"/>
          <p:cNvSpPr/>
          <p:nvPr/>
        </p:nvSpPr>
        <p:spPr>
          <a:xfrm>
            <a:off x="313449" y="1237038"/>
            <a:ext cx="8681961" cy="4401205"/>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2800" dirty="0" smtClean="0">
                <a:ea typeface="Adobe Heiti Std R" panose="020B0400000000000000" pitchFamily="34" charset="-128"/>
                <a:cs typeface="Arial" panose="020B0604020202020204" pitchFamily="34" charset="0"/>
              </a:rPr>
              <a:t>Değişen yaşam koşulları ve beklentiler</a:t>
            </a:r>
          </a:p>
          <a:p>
            <a:pPr marL="285750" indent="-285750" algn="just">
              <a:buClr>
                <a:srgbClr val="46166B"/>
              </a:buClr>
              <a:buFont typeface="Wingdings" panose="05000000000000000000" pitchFamily="2" charset="2"/>
              <a:buChar char="§"/>
            </a:pPr>
            <a:r>
              <a:rPr lang="tr-TR" sz="2800" dirty="0" smtClean="0">
                <a:ea typeface="Adobe Heiti Std R" panose="020B0400000000000000" pitchFamily="34" charset="-128"/>
                <a:cs typeface="Arial" panose="020B0604020202020204" pitchFamily="34" charset="0"/>
              </a:rPr>
              <a:t>Ulaşım ve </a:t>
            </a:r>
            <a:r>
              <a:rPr lang="tr-TR" sz="2800" dirty="0" err="1" smtClean="0">
                <a:ea typeface="Adobe Heiti Std R" panose="020B0400000000000000" pitchFamily="34" charset="-128"/>
                <a:cs typeface="Arial" panose="020B0604020202020204" pitchFamily="34" charset="0"/>
              </a:rPr>
              <a:t>mobilite</a:t>
            </a:r>
            <a:endParaRPr lang="tr-TR" sz="2800" dirty="0" smtClean="0">
              <a:ea typeface="Adobe Heiti Std R" panose="020B0400000000000000" pitchFamily="34" charset="-128"/>
              <a:cs typeface="Arial" panose="020B0604020202020204" pitchFamily="34" charset="0"/>
            </a:endParaRPr>
          </a:p>
          <a:p>
            <a:pPr marL="285750" indent="-285750" algn="just">
              <a:buClr>
                <a:srgbClr val="46166B"/>
              </a:buClr>
              <a:buFont typeface="Wingdings" panose="05000000000000000000" pitchFamily="2" charset="2"/>
              <a:buChar char="§"/>
            </a:pPr>
            <a:r>
              <a:rPr lang="tr-TR" sz="2800" dirty="0" smtClean="0">
                <a:ea typeface="Adobe Heiti Std R" panose="020B0400000000000000" pitchFamily="34" charset="-128"/>
                <a:cs typeface="Arial" panose="020B0604020202020204" pitchFamily="34" charset="0"/>
              </a:rPr>
              <a:t>Çevre ve Sürdürülebilirlik</a:t>
            </a:r>
          </a:p>
          <a:p>
            <a:pPr marL="285750" indent="-285750" algn="just">
              <a:buClr>
                <a:srgbClr val="46166B"/>
              </a:buClr>
              <a:buFont typeface="Wingdings" panose="05000000000000000000" pitchFamily="2" charset="2"/>
              <a:buChar char="§"/>
            </a:pPr>
            <a:r>
              <a:rPr lang="tr-TR" sz="2800" dirty="0" smtClean="0">
                <a:ea typeface="Adobe Heiti Std R" panose="020B0400000000000000" pitchFamily="34" charset="-128"/>
                <a:cs typeface="Arial" panose="020B0604020202020204" pitchFamily="34" charset="0"/>
              </a:rPr>
              <a:t>Teknoloji ve </a:t>
            </a:r>
            <a:r>
              <a:rPr lang="tr-TR" sz="2800" dirty="0" err="1" smtClean="0">
                <a:ea typeface="Adobe Heiti Std R" panose="020B0400000000000000" pitchFamily="34" charset="-128"/>
                <a:cs typeface="Arial" panose="020B0604020202020204" pitchFamily="34" charset="0"/>
              </a:rPr>
              <a:t>inovasyon</a:t>
            </a:r>
            <a:endParaRPr lang="tr-TR" sz="2800" dirty="0" smtClean="0">
              <a:ea typeface="Adobe Heiti Std R" panose="020B0400000000000000" pitchFamily="34" charset="-128"/>
              <a:cs typeface="Arial" panose="020B0604020202020204" pitchFamily="34" charset="0"/>
            </a:endParaRPr>
          </a:p>
          <a:p>
            <a:pPr marL="285750" indent="-285750" algn="just">
              <a:buClr>
                <a:srgbClr val="46166B"/>
              </a:buClr>
              <a:buFont typeface="Wingdings" panose="05000000000000000000" pitchFamily="2" charset="2"/>
              <a:buChar char="§"/>
            </a:pPr>
            <a:r>
              <a:rPr lang="tr-TR" sz="2800" dirty="0" smtClean="0">
                <a:ea typeface="Adobe Heiti Std R" panose="020B0400000000000000" pitchFamily="34" charset="-128"/>
                <a:cs typeface="Arial" panose="020B0604020202020204" pitchFamily="34" charset="0"/>
              </a:rPr>
              <a:t>Paylaşım Ekonomisi</a:t>
            </a:r>
          </a:p>
          <a:p>
            <a:pPr marL="285750" indent="-285750" algn="just">
              <a:buClr>
                <a:srgbClr val="46166B"/>
              </a:buClr>
              <a:buFont typeface="Wingdings" panose="05000000000000000000" pitchFamily="2" charset="2"/>
              <a:buChar char="§"/>
            </a:pPr>
            <a:r>
              <a:rPr lang="tr-TR" sz="2800" dirty="0" smtClean="0">
                <a:ea typeface="Adobe Heiti Std R" panose="020B0400000000000000" pitchFamily="34" charset="-128"/>
                <a:cs typeface="Arial" panose="020B0604020202020204" pitchFamily="34" charset="0"/>
              </a:rPr>
              <a:t>Perakende sektörünün yaşadığı sıkıntılar</a:t>
            </a:r>
          </a:p>
          <a:p>
            <a:pPr marL="285750" indent="-285750" algn="just">
              <a:buClr>
                <a:srgbClr val="46166B"/>
              </a:buClr>
              <a:buFont typeface="Wingdings" panose="05000000000000000000" pitchFamily="2" charset="2"/>
              <a:buChar char="§"/>
            </a:pPr>
            <a:r>
              <a:rPr lang="tr-TR" sz="2800" dirty="0" smtClean="0">
                <a:ea typeface="Adobe Heiti Std R" panose="020B0400000000000000" pitchFamily="34" charset="-128"/>
                <a:cs typeface="Arial" panose="020B0604020202020204" pitchFamily="34" charset="0"/>
              </a:rPr>
              <a:t>Ofis kullanımında değişen trendler</a:t>
            </a:r>
          </a:p>
          <a:p>
            <a:pPr marL="285750" indent="-285750" algn="just">
              <a:buClr>
                <a:srgbClr val="46166B"/>
              </a:buClr>
              <a:buFont typeface="Wingdings" panose="05000000000000000000" pitchFamily="2" charset="2"/>
              <a:buChar char="§"/>
            </a:pPr>
            <a:r>
              <a:rPr lang="tr-TR" sz="2800" dirty="0" smtClean="0">
                <a:ea typeface="Adobe Heiti Std R" panose="020B0400000000000000" pitchFamily="34" charset="-128"/>
                <a:cs typeface="Arial" panose="020B0604020202020204" pitchFamily="34" charset="0"/>
              </a:rPr>
              <a:t>Lojistiğin yükselişi</a:t>
            </a:r>
          </a:p>
          <a:p>
            <a:pPr marL="285750" indent="-285750" algn="just">
              <a:buClr>
                <a:srgbClr val="46166B"/>
              </a:buClr>
              <a:buFont typeface="Wingdings" panose="05000000000000000000" pitchFamily="2" charset="2"/>
              <a:buChar char="§"/>
            </a:pPr>
            <a:r>
              <a:rPr lang="tr-TR" sz="2800" dirty="0" smtClean="0">
                <a:ea typeface="Adobe Heiti Std R" panose="020B0400000000000000" pitchFamily="34" charset="-128"/>
                <a:cs typeface="Arial" panose="020B0604020202020204" pitchFamily="34" charset="0"/>
              </a:rPr>
              <a:t>Kurumsal konut yatırımları</a:t>
            </a:r>
          </a:p>
          <a:p>
            <a:pPr marL="285750" indent="-285750" algn="just">
              <a:buClr>
                <a:srgbClr val="46166B"/>
              </a:buClr>
              <a:buFont typeface="Wingdings" panose="05000000000000000000" pitchFamily="2" charset="2"/>
              <a:buChar char="§"/>
            </a:pPr>
            <a:endParaRPr lang="tr-TR" sz="2800" dirty="0" smtClean="0">
              <a:ea typeface="Adobe Heiti Std R" panose="020B0400000000000000" pitchFamily="34" charset="-128"/>
              <a:cs typeface="Arial" panose="020B0604020202020204" pitchFamily="34" charset="0"/>
            </a:endParaRPr>
          </a:p>
        </p:txBody>
      </p:sp>
    </p:spTree>
    <p:extLst>
      <p:ext uri="{BB962C8B-B14F-4D97-AF65-F5344CB8AC3E}">
        <p14:creationId xmlns:p14="http://schemas.microsoft.com/office/powerpoint/2010/main" val="30157493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449" y="222272"/>
            <a:ext cx="7892705"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13. </a:t>
            </a: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Gündemin Güncel Konuları ve Parametreleri</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3449" y="1494286"/>
            <a:ext cx="8607813" cy="3785652"/>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Uluslararası kredi derecelendirme kuruluşlarının Türkiye’nin yatırım yapılabilir ülke notunu spekülatif yatırım seviyesine düşürmüş olması </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Suriye ve Libya’daki sınır ötesi operasyonların ekonomiye olası etkileri</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Kamu borcu/GSMH oranı düşük seyrederken ülkedeki sermaye birikiminin yetersizliği nedeniyle yüksek özel sektör borçluluğunun sürdürülebilirliği</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Yüksek cari açığın COVID-19un turizm gelirleri üzerindeki olası negatif etkileri ve küresel dış ticarette daralma yaşanırken nasıl bir yöntemle finanse edilebileceği ve sürdürülebileceği konusu</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Yeni özel sektör sanayi yatırımlarının ve PPP yatırımlarının durumu</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Tarım ve milli üretim politikalarıyla dışa bağımlılığın azaltılması</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TL’nin değer kaybı ile düşen kişi başı milli gelir ve orta gelir tuzağına karşı alınacak tedbirler ve uzun vadeli kalkınma modelleri</a:t>
            </a:r>
            <a:endParaRPr lang="tr-TR" sz="2000" dirty="0" smtClean="0">
              <a:ea typeface="Adobe Heiti Std R" panose="020B0400000000000000" pitchFamily="34" charset="-128"/>
              <a:cs typeface="Arial" panose="020B0604020202020204" pitchFamily="34" charset="0"/>
            </a:endParaRPr>
          </a:p>
        </p:txBody>
      </p:sp>
    </p:spTree>
    <p:extLst>
      <p:ext uri="{BB962C8B-B14F-4D97-AF65-F5344CB8AC3E}">
        <p14:creationId xmlns:p14="http://schemas.microsoft.com/office/powerpoint/2010/main" val="1854089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449" y="233995"/>
            <a:ext cx="7892705"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14. Giriş Likiditesi İçin Çıkış Likiditesi Derinliğinin Muhafaza Edilmesi</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3449" y="1423948"/>
            <a:ext cx="8607813" cy="4401205"/>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Yabancı fon / yatırımcı sayısının arttırılabilmesi için özellikle kapalı uçlu yatırım fonlarının tüzüklerinde belirledikleri yatırım vade sonlarında yatırımlarını likide edip karlarını yurt dışındaki yatırımcılarına dağıtabilmeleri için yurt içinde bu yatırımları satın alabilecek sayıda, nitelikte, derinlikte yerli ve/veya yabancı yatırımcı mevcut değilse yabancı fonlar ve yatırımcılar çıkış likiditesi sığlığı ya da yetersizliği nedeniyle o ülkeye yatırım yapmaktan imtina ederler.</a:t>
            </a:r>
          </a:p>
          <a:p>
            <a:pPr marL="285750" indent="-285750" algn="just">
              <a:buClr>
                <a:srgbClr val="46166B"/>
              </a:buClr>
              <a:buFont typeface="Wingdings" panose="05000000000000000000" pitchFamily="2" charset="2"/>
              <a:buChar char="§"/>
            </a:pPr>
            <a:endParaRPr lang="tr-TR" sz="2000" dirty="0">
              <a:ea typeface="Adobe Heiti Std R" panose="020B0400000000000000" pitchFamily="34" charset="-128"/>
              <a:cs typeface="Arial" panose="020B0604020202020204" pitchFamily="34" charset="0"/>
            </a:endParaRP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Bu nedenle ülkeye geçmişte yatırım yapmış olan ve mevcutta halen yatırımcı statüsünü korumakta olan yabancı yatırımcıların o ülkeye ilişkin yatırım iştahları, geçmişteki yatırımlarından elde ettikleri getirilerin </a:t>
            </a:r>
            <a:r>
              <a:rPr lang="tr-TR" sz="2000" dirty="0" err="1" smtClean="0">
                <a:ea typeface="Adobe Heiti Std R" panose="020B0400000000000000" pitchFamily="34" charset="-128"/>
                <a:cs typeface="Arial" panose="020B0604020202020204" pitchFamily="34" charset="0"/>
              </a:rPr>
              <a:t>tatminkarlığı</a:t>
            </a:r>
            <a:r>
              <a:rPr lang="tr-TR" sz="2000" dirty="0" smtClean="0">
                <a:ea typeface="Adobe Heiti Std R" panose="020B0400000000000000" pitchFamily="34" charset="-128"/>
                <a:cs typeface="Arial" panose="020B0604020202020204" pitchFamily="34" charset="0"/>
              </a:rPr>
              <a:t> ve bu yatırımcıları ürkütebilecek her türlü sık ve ani mevzuat değişikliklerinden kamu yönetiminin mümkün olduğunca uzak durması ve geçmişte verilen kazanılmış hakların kolaylıkla geri alındığı ve korunamadığı ülke görünümü verecek uygulamalardan kesinlikle kaçınılması büyük önem arz etmektedir.</a:t>
            </a:r>
            <a:endParaRPr lang="tr-TR" sz="2000" dirty="0" smtClean="0">
              <a:ea typeface="Adobe Heiti Std R" panose="020B0400000000000000" pitchFamily="34" charset="-128"/>
              <a:cs typeface="Arial" panose="020B0604020202020204" pitchFamily="34" charset="0"/>
            </a:endParaRPr>
          </a:p>
        </p:txBody>
      </p:sp>
    </p:spTree>
    <p:extLst>
      <p:ext uri="{BB962C8B-B14F-4D97-AF65-F5344CB8AC3E}">
        <p14:creationId xmlns:p14="http://schemas.microsoft.com/office/powerpoint/2010/main" val="2241222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449" y="562241"/>
            <a:ext cx="7892705"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16. Gözlerinizdeki Işıltı ve Yaşam Sevinci</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3449" y="1423948"/>
            <a:ext cx="8607813" cy="3785652"/>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Algı gerçektir. Hep birlikte ülkemizin yurtdışı algısını değiştirmek ve iyileştirmek için bizler de sizlerle el ele verip bu kutsal seferberliğin bir parçası olma hedefiyle yola çıktık ve yabancı bir yatırım fonu olmamıza rağmen bir çalışanımız hariç herkes Türkiye’de yerleşik Türk vatandaşı idi.</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Gözlerinizdeki ışıltıyı görmek ve geleceğe umutla bakışınızda bir tuğla da biz koyalım diyerek 10 yılda Türkiye’ye 770 milyon Euro üzerinde yatırım yapan bir yabancı yatırım fonunun ülke müdürü olarak ticari gayrimenkul yatırımlarımız ile 7.000’e yakın istihdama vesile olabilmenin haklı gururu.</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Başka Türkiye yok. Ülkemiz, cennet vatanımız dünyada emsalsiz ve sizler de bu vatanın bir parçasısınız ve her biriniz emsalsizsiniz ve bu ülkenin geleceği sizlersiniz. Sizlerden aldığımız enerjiyle ve gözlerinizdeki ışıltı ile yarınlarımıza güvenle ve umutla bakıyoruz. </a:t>
            </a:r>
            <a:endParaRPr lang="tr-TR" sz="2000" dirty="0" smtClean="0">
              <a:ea typeface="Adobe Heiti Std R" panose="020B0400000000000000" pitchFamily="34" charset="-128"/>
              <a:cs typeface="Arial" panose="020B0604020202020204" pitchFamily="34" charset="0"/>
            </a:endParaRPr>
          </a:p>
        </p:txBody>
      </p:sp>
    </p:spTree>
    <p:extLst>
      <p:ext uri="{BB962C8B-B14F-4D97-AF65-F5344CB8AC3E}">
        <p14:creationId xmlns:p14="http://schemas.microsoft.com/office/powerpoint/2010/main" val="538253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477573" y="601220"/>
            <a:ext cx="8517837"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Değişen Yaşam Koşulları ve Beklentiler</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2" name="Resim 1"/>
          <p:cNvPicPr>
            <a:picLocks noChangeAspect="1"/>
          </p:cNvPicPr>
          <p:nvPr/>
        </p:nvPicPr>
        <p:blipFill rotWithShape="1">
          <a:blip r:embed="rId2"/>
          <a:srcRect l="49793" b="22618"/>
          <a:stretch/>
        </p:blipFill>
        <p:spPr>
          <a:xfrm>
            <a:off x="4337539" y="2001912"/>
            <a:ext cx="4341349" cy="3357602"/>
          </a:xfrm>
          <a:prstGeom prst="rect">
            <a:avLst/>
          </a:prstGeom>
        </p:spPr>
      </p:pic>
      <p:sp>
        <p:nvSpPr>
          <p:cNvPr id="7" name="Dikdörtgen 6"/>
          <p:cNvSpPr/>
          <p:nvPr/>
        </p:nvSpPr>
        <p:spPr>
          <a:xfrm>
            <a:off x="313449" y="1237038"/>
            <a:ext cx="8681961" cy="3785652"/>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Yaşam ve iş alanları değişen teknolojiye ve genç nüfusun beklentilerine cevap verebiliyor mu?</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Değişen alışkanlıklar</a:t>
            </a:r>
          </a:p>
          <a:p>
            <a:pPr marL="742950" lvl="1"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Alışveriş</a:t>
            </a:r>
          </a:p>
          <a:p>
            <a:pPr marL="742950" lvl="1"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Yeme – içme</a:t>
            </a:r>
          </a:p>
          <a:p>
            <a:pPr marL="742950" lvl="1"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Spor</a:t>
            </a:r>
          </a:p>
          <a:p>
            <a:pPr marL="742950" lvl="1"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Seyahat</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Performans için tasarım</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Üretkenlik nasıl artırılabilir?</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Eğitim ve iş yaşamında dijitalleşme</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Adaptasyon</a:t>
            </a:r>
          </a:p>
          <a:p>
            <a:pPr algn="just">
              <a:buClr>
                <a:srgbClr val="46166B"/>
              </a:buClr>
            </a:pPr>
            <a:endParaRPr lang="tr-TR" sz="2000" dirty="0" smtClean="0">
              <a:ea typeface="Adobe Heiti Std R" panose="020B0400000000000000" pitchFamily="34" charset="-128"/>
              <a:cs typeface="Arial" panose="020B0604020202020204" pitchFamily="34" charset="0"/>
            </a:endParaRPr>
          </a:p>
        </p:txBody>
      </p:sp>
    </p:spTree>
    <p:extLst>
      <p:ext uri="{BB962C8B-B14F-4D97-AF65-F5344CB8AC3E}">
        <p14:creationId xmlns:p14="http://schemas.microsoft.com/office/powerpoint/2010/main" val="4054558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477573" y="601220"/>
            <a:ext cx="8517837"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Ulaşım ve </a:t>
            </a:r>
            <a:r>
              <a:rPr lang="tr-TR" sz="2800" b="1" dirty="0" err="1"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Mobilite</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95510" y="1588731"/>
            <a:ext cx="8681961" cy="3477875"/>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Ulaşım artık bir hizmete dönüşmüş durumda</a:t>
            </a:r>
          </a:p>
          <a:p>
            <a:pPr marL="285750" indent="-285750" algn="just">
              <a:buClr>
                <a:srgbClr val="46166B"/>
              </a:buClr>
              <a:buFont typeface="Wingdings" panose="05000000000000000000" pitchFamily="2" charset="2"/>
              <a:buChar char="§"/>
            </a:pPr>
            <a:r>
              <a:rPr lang="tr-TR" sz="2000" dirty="0" err="1" smtClean="0">
                <a:ea typeface="Adobe Heiti Std R" panose="020B0400000000000000" pitchFamily="34" charset="-128"/>
                <a:cs typeface="Arial" panose="020B0604020202020204" pitchFamily="34" charset="0"/>
              </a:rPr>
              <a:t>Mobilite</a:t>
            </a:r>
            <a:r>
              <a:rPr lang="tr-TR" sz="2000" dirty="0" smtClean="0">
                <a:ea typeface="Adobe Heiti Std R" panose="020B0400000000000000" pitchFamily="34" charset="-128"/>
                <a:cs typeface="Arial" panose="020B0604020202020204" pitchFamily="34" charset="0"/>
              </a:rPr>
              <a:t> gayrimenkul sektörü dahil bir çok alanda çok önemli hale geldi</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Birleştirici ve bağlantılı ulaşım – ulaştırmadan eriştirmeye geçiş</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Gayrimenkul sektörü yeni yatırım alanlarını ulaşım ve </a:t>
            </a:r>
            <a:r>
              <a:rPr lang="tr-TR" sz="2000" dirty="0" err="1" smtClean="0">
                <a:ea typeface="Adobe Heiti Std R" panose="020B0400000000000000" pitchFamily="34" charset="-128"/>
                <a:cs typeface="Arial" panose="020B0604020202020204" pitchFamily="34" charset="0"/>
              </a:rPr>
              <a:t>mobilite</a:t>
            </a:r>
            <a:r>
              <a:rPr lang="tr-TR" sz="2000" dirty="0" smtClean="0">
                <a:ea typeface="Adobe Heiti Std R" panose="020B0400000000000000" pitchFamily="34" charset="-128"/>
                <a:cs typeface="Arial" panose="020B0604020202020204" pitchFamily="34" charset="0"/>
              </a:rPr>
              <a:t> üzerine kuruyor;</a:t>
            </a:r>
          </a:p>
          <a:p>
            <a:pPr marL="742950" lvl="1"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Evinizden ofise nasıl ve ne kadar zamanda gidiyorsunuz?</a:t>
            </a:r>
          </a:p>
          <a:p>
            <a:pPr marL="742950" lvl="1"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Evin ve ofisin etrafında elektrikli araç şarj istasyonu mevcut mu?</a:t>
            </a:r>
          </a:p>
          <a:p>
            <a:pPr marL="742950" lvl="1"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Evin ve ofisin etrafında bisiklet parkı mevcut mu?</a:t>
            </a:r>
          </a:p>
          <a:p>
            <a:pPr marL="742950" lvl="1"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İstediğiniz servislere erişiminiz nasıl?</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Ulaşımın geleceği yeşil, otomasyona sahip ve bağlantılı olacak</a:t>
            </a:r>
          </a:p>
          <a:p>
            <a:pPr marL="285750" indent="-285750" algn="just">
              <a:buClr>
                <a:srgbClr val="46166B"/>
              </a:buClr>
              <a:buFont typeface="Wingdings" panose="05000000000000000000" pitchFamily="2" charset="2"/>
              <a:buChar char="§"/>
            </a:pPr>
            <a:r>
              <a:rPr lang="tr-TR" sz="2000" dirty="0" smtClean="0">
                <a:ea typeface="Adobe Heiti Std R" panose="020B0400000000000000" pitchFamily="34" charset="-128"/>
                <a:cs typeface="Arial" panose="020B0604020202020204" pitchFamily="34" charset="0"/>
              </a:rPr>
              <a:t>Covid-19 ile de yeniden ele alınan ulaşım ve seyahat kuralları hızlı bir değişime uğruyor. Avrupa’da birçok ülke bisiklet yollarını artırdığını açıkladı.</a:t>
            </a:r>
          </a:p>
        </p:txBody>
      </p:sp>
    </p:spTree>
    <p:extLst>
      <p:ext uri="{BB962C8B-B14F-4D97-AF65-F5344CB8AC3E}">
        <p14:creationId xmlns:p14="http://schemas.microsoft.com/office/powerpoint/2010/main" val="3837720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477573" y="601220"/>
            <a:ext cx="8517837"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Çevre ve Sürdürülebilirlik</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3449" y="1237038"/>
            <a:ext cx="8681961" cy="4524315"/>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dirty="0" smtClean="0">
                <a:ea typeface="Adobe Heiti Std R" panose="020B0400000000000000" pitchFamily="34" charset="-128"/>
                <a:cs typeface="Arial" panose="020B0604020202020204" pitchFamily="34" charset="0"/>
              </a:rPr>
              <a:t>Gayrimenkul sektörüne yaklaşık %35 ile karbon salınımı dahil çevre üzerinde negatif etkileri olan en önemli sektörlerden birisi</a:t>
            </a:r>
          </a:p>
          <a:p>
            <a:pPr marL="285750" indent="-285750" algn="just">
              <a:buClr>
                <a:srgbClr val="46166B"/>
              </a:buClr>
              <a:buFont typeface="Wingdings" panose="05000000000000000000" pitchFamily="2" charset="2"/>
              <a:buChar char="§"/>
            </a:pPr>
            <a:r>
              <a:rPr lang="tr-TR" dirty="0" smtClean="0">
                <a:ea typeface="Adobe Heiti Std R" panose="020B0400000000000000" pitchFamily="34" charset="-128"/>
                <a:cs typeface="Arial" panose="020B0604020202020204" pitchFamily="34" charset="0"/>
              </a:rPr>
              <a:t>Avrupa’da 2050’ye kadar var olacak binaların yaklaşık %83’ü halihazırda eski koşullarla yapılmış durumda</a:t>
            </a:r>
          </a:p>
          <a:p>
            <a:pPr marL="285750" indent="-285750" algn="just">
              <a:buClr>
                <a:srgbClr val="46166B"/>
              </a:buClr>
              <a:buFont typeface="Wingdings" panose="05000000000000000000" pitchFamily="2" charset="2"/>
              <a:buChar char="§"/>
            </a:pPr>
            <a:r>
              <a:rPr lang="tr-TR" dirty="0" smtClean="0">
                <a:ea typeface="Adobe Heiti Std R" panose="020B0400000000000000" pitchFamily="34" charset="-128"/>
                <a:cs typeface="Arial" panose="020B0604020202020204" pitchFamily="34" charset="0"/>
              </a:rPr>
              <a:t>Covid-19 önlemleri çerçevesinde hem ulaşımın hem de üretimin durması ile hava kalitesinin bir çok bölgede gözle görülür oranda artması çevrenin ve denizlerin kendini hızla yenilemeye başlaması özellikle Avrupa’da en üst öncelikler arasında yer alan çevre konusunu bir kez daha gündeme getirdi.</a:t>
            </a:r>
          </a:p>
          <a:p>
            <a:pPr marL="285750" indent="-285750" algn="just">
              <a:buClr>
                <a:srgbClr val="46166B"/>
              </a:buClr>
              <a:buFont typeface="Wingdings" panose="05000000000000000000" pitchFamily="2" charset="2"/>
              <a:buChar char="§"/>
            </a:pPr>
            <a:r>
              <a:rPr lang="tr-TR" dirty="0" smtClean="0">
                <a:ea typeface="Adobe Heiti Std R" panose="020B0400000000000000" pitchFamily="34" charset="-128"/>
                <a:cs typeface="Arial" panose="020B0604020202020204" pitchFamily="34" charset="0"/>
              </a:rPr>
              <a:t>Sadece yeşil binalar değil sürdürülebilirlik ilkesi ile gelecek yılların hem kullanım hem de çevresel ihtiyaçlarını göz önünde bulundurarak geliştirilen gayrimenkuller özellikle kurumsal yatırımcıların radarında olacak</a:t>
            </a:r>
          </a:p>
          <a:p>
            <a:pPr marL="285750" indent="-285750" algn="just">
              <a:buClr>
                <a:srgbClr val="46166B"/>
              </a:buClr>
              <a:buFont typeface="Wingdings" panose="05000000000000000000" pitchFamily="2" charset="2"/>
              <a:buChar char="§"/>
            </a:pPr>
            <a:r>
              <a:rPr lang="tr-TR" dirty="0" smtClean="0">
                <a:ea typeface="Adobe Heiti Std R" panose="020B0400000000000000" pitchFamily="34" charset="-128"/>
                <a:cs typeface="Arial" panose="020B0604020202020204" pitchFamily="34" charset="0"/>
              </a:rPr>
              <a:t>Yine özellikle Avrupa’da finansman, çevre-</a:t>
            </a:r>
            <a:r>
              <a:rPr lang="tr-TR" dirty="0" err="1" smtClean="0">
                <a:ea typeface="Adobe Heiti Std R" panose="020B0400000000000000" pitchFamily="34" charset="-128"/>
                <a:cs typeface="Arial" panose="020B0604020202020204" pitchFamily="34" charset="0"/>
              </a:rPr>
              <a:t>sosyal,yönetişim</a:t>
            </a:r>
            <a:r>
              <a:rPr lang="tr-TR" dirty="0" smtClean="0">
                <a:ea typeface="Adobe Heiti Std R" panose="020B0400000000000000" pitchFamily="34" charset="-128"/>
                <a:cs typeface="Arial" panose="020B0604020202020204" pitchFamily="34" charset="0"/>
              </a:rPr>
              <a:t> (ESG) kurallarının etrafında dönüşmekte ve şirketlerin finansmana erişimi ve fiyatlaması için sürdürülebilirlik skoru öne çıkmış durumda</a:t>
            </a:r>
          </a:p>
          <a:p>
            <a:pPr marL="742950" lvl="1" indent="-285750" algn="just">
              <a:buClr>
                <a:srgbClr val="46166B"/>
              </a:buClr>
              <a:buFont typeface="Wingdings" panose="05000000000000000000" pitchFamily="2" charset="2"/>
              <a:buChar char="§"/>
            </a:pPr>
            <a:r>
              <a:rPr lang="tr-TR" dirty="0" smtClean="0">
                <a:ea typeface="Adobe Heiti Std R" panose="020B0400000000000000" pitchFamily="34" charset="-128"/>
                <a:cs typeface="Arial" panose="020B0604020202020204" pitchFamily="34" charset="0"/>
              </a:rPr>
              <a:t>Yakın zamanda Türkiye’de Garanti Bankası sendikasyon kredisini sürdürülebilirlik performansına bağladığını açıkladı</a:t>
            </a:r>
          </a:p>
        </p:txBody>
      </p:sp>
    </p:spTree>
    <p:extLst>
      <p:ext uri="{BB962C8B-B14F-4D97-AF65-F5344CB8AC3E}">
        <p14:creationId xmlns:p14="http://schemas.microsoft.com/office/powerpoint/2010/main" val="2076980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449" y="491902"/>
            <a:ext cx="7614867"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Teknoloji ve </a:t>
            </a:r>
            <a:r>
              <a:rPr lang="tr-TR" sz="2800" b="1" dirty="0" err="1"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İnovasyon</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3449" y="1237038"/>
            <a:ext cx="8607813" cy="4616648"/>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2100" dirty="0" smtClean="0">
                <a:ea typeface="Adobe Heiti Std R" panose="020B0400000000000000" pitchFamily="34" charset="-128"/>
                <a:cs typeface="Arial" panose="020B0604020202020204" pitchFamily="34" charset="0"/>
              </a:rPr>
              <a:t>Büyük veri kullanımı – gayrimenkul kullanımı ve geliştirmesi konusunda perakende, ofis, konut dahil tüm alanlarda toplanana veriler ile son kullanıcı deneyimine yönelik odaklı çözümler geliştirme</a:t>
            </a:r>
          </a:p>
          <a:p>
            <a:pPr marL="742950" lvl="1" indent="-285750" algn="just">
              <a:buClr>
                <a:srgbClr val="46166B"/>
              </a:buClr>
              <a:buFont typeface="Wingdings" panose="05000000000000000000" pitchFamily="2" charset="2"/>
              <a:buChar char="§"/>
            </a:pPr>
            <a:r>
              <a:rPr lang="tr-TR" sz="2100" dirty="0" smtClean="0">
                <a:ea typeface="Adobe Heiti Std R" panose="020B0400000000000000" pitchFamily="34" charset="-128"/>
                <a:cs typeface="Arial" panose="020B0604020202020204" pitchFamily="34" charset="0"/>
              </a:rPr>
              <a:t>Perakende büyük veri görece daha fazla – bir perakendeci hangi ürünü, kime ve ne kadar sürede satacağını hesaplayabilir.</a:t>
            </a:r>
            <a:endParaRPr lang="tr-TR" sz="2100" dirty="0">
              <a:ea typeface="Adobe Heiti Std R" panose="020B0400000000000000" pitchFamily="34" charset="-128"/>
              <a:cs typeface="Arial" panose="020B0604020202020204" pitchFamily="34" charset="0"/>
            </a:endParaRPr>
          </a:p>
          <a:p>
            <a:pPr marL="742950" lvl="1" indent="-285750" algn="just">
              <a:buClr>
                <a:srgbClr val="46166B"/>
              </a:buClr>
              <a:buFont typeface="Wingdings" panose="05000000000000000000" pitchFamily="2" charset="2"/>
              <a:buChar char="§"/>
            </a:pPr>
            <a:r>
              <a:rPr lang="tr-TR" sz="2100" dirty="0" smtClean="0">
                <a:ea typeface="Adobe Heiti Std R" panose="020B0400000000000000" pitchFamily="34" charset="-128"/>
                <a:cs typeface="Arial" panose="020B0604020202020204" pitchFamily="34" charset="0"/>
              </a:rPr>
              <a:t>Ofislerde veri görece daha sınırlı ancak gelişiyor.</a:t>
            </a:r>
          </a:p>
          <a:p>
            <a:pPr marL="285750" indent="-285750" algn="just">
              <a:buClr>
                <a:srgbClr val="46166B"/>
              </a:buClr>
              <a:buFont typeface="Wingdings" panose="05000000000000000000" pitchFamily="2" charset="2"/>
              <a:buChar char="§"/>
            </a:pPr>
            <a:r>
              <a:rPr lang="tr-TR" sz="2100" dirty="0" smtClean="0">
                <a:ea typeface="Adobe Heiti Std R" panose="020B0400000000000000" pitchFamily="34" charset="-128"/>
                <a:cs typeface="Arial" panose="020B0604020202020204" pitchFamily="34" charset="0"/>
              </a:rPr>
              <a:t>Dijitalleşme</a:t>
            </a:r>
          </a:p>
          <a:p>
            <a:pPr marL="742950" lvl="1" indent="-285750" algn="just">
              <a:buClr>
                <a:srgbClr val="46166B"/>
              </a:buClr>
              <a:buFont typeface="Wingdings" panose="05000000000000000000" pitchFamily="2" charset="2"/>
              <a:buChar char="§"/>
            </a:pPr>
            <a:r>
              <a:rPr lang="tr-TR" sz="2100" dirty="0" smtClean="0">
                <a:ea typeface="Adobe Heiti Std R" panose="020B0400000000000000" pitchFamily="34" charset="-128"/>
                <a:cs typeface="Arial" panose="020B0604020202020204" pitchFamily="34" charset="0"/>
              </a:rPr>
              <a:t>Gayrimenkul yönetimi otomasyon sistemlerine geçmiş durumda. Binanın herhangi bir yerindeki bozulmuş ampulün bilgisi yöneticinin cep telefonuna düşmekte</a:t>
            </a:r>
          </a:p>
          <a:p>
            <a:pPr marL="742950" lvl="1" indent="-285750" algn="just">
              <a:buClr>
                <a:srgbClr val="46166B"/>
              </a:buClr>
              <a:buFont typeface="Wingdings" panose="05000000000000000000" pitchFamily="2" charset="2"/>
              <a:buChar char="§"/>
            </a:pPr>
            <a:r>
              <a:rPr lang="tr-TR" sz="2100" dirty="0" smtClean="0">
                <a:ea typeface="Adobe Heiti Std R" panose="020B0400000000000000" pitchFamily="34" charset="-128"/>
                <a:cs typeface="Arial" panose="020B0604020202020204" pitchFamily="34" charset="0"/>
              </a:rPr>
              <a:t>Enerji tasarrufu ile ilgili otomatik raporlar hazırlanıyor</a:t>
            </a:r>
          </a:p>
          <a:p>
            <a:pPr marL="742950" lvl="1" indent="-285750" algn="just">
              <a:buClr>
                <a:srgbClr val="46166B"/>
              </a:buClr>
              <a:buFont typeface="Wingdings" panose="05000000000000000000" pitchFamily="2" charset="2"/>
              <a:buChar char="§"/>
            </a:pPr>
            <a:r>
              <a:rPr lang="tr-TR" sz="2100" dirty="0" smtClean="0">
                <a:ea typeface="Adobe Heiti Std R" panose="020B0400000000000000" pitchFamily="34" charset="-128"/>
                <a:cs typeface="Arial" panose="020B0604020202020204" pitchFamily="34" charset="0"/>
              </a:rPr>
              <a:t>Sanal satış yöntemleri ve sanal yatırım değerlendirmeleri özellikle bu dönemde bir çok geliştirici ve yatırımcı tarafından kullanılmaya başlandı</a:t>
            </a:r>
          </a:p>
        </p:txBody>
      </p:sp>
    </p:spTree>
    <p:extLst>
      <p:ext uri="{BB962C8B-B14F-4D97-AF65-F5344CB8AC3E}">
        <p14:creationId xmlns:p14="http://schemas.microsoft.com/office/powerpoint/2010/main" val="1673269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477573" y="601220"/>
            <a:ext cx="8517837" cy="636625"/>
          </a:xfrm>
          <a:prstGeom prst="rect">
            <a:avLst/>
          </a:prstGeom>
        </p:spPr>
        <p:txBody>
          <a:bodyPr/>
          <a:lstStyle/>
          <a:p>
            <a:pPr fontAlgn="base">
              <a:lnSpc>
                <a:spcPct val="90000"/>
              </a:lnSpc>
              <a:spcBef>
                <a:spcPct val="0"/>
              </a:spcBef>
              <a:spcAft>
                <a:spcPct val="0"/>
              </a:spcAft>
            </a:pPr>
            <a:r>
              <a:rPr lang="tr-TR" sz="22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Paylaşım Ekonomisi</a:t>
            </a:r>
            <a:endParaRPr lang="tr-TR" sz="22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95512" y="1436331"/>
            <a:ext cx="4119485" cy="3970318"/>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sz="2100" dirty="0" err="1" smtClean="0">
                <a:ea typeface="Adobe Heiti Std R" panose="020B0400000000000000" pitchFamily="34" charset="-128"/>
                <a:cs typeface="Arial" panose="020B0604020202020204" pitchFamily="34" charset="0"/>
              </a:rPr>
              <a:t>Uber</a:t>
            </a:r>
            <a:r>
              <a:rPr lang="tr-TR" sz="2100" dirty="0" smtClean="0">
                <a:ea typeface="Adobe Heiti Std R" panose="020B0400000000000000" pitchFamily="34" charset="-128"/>
                <a:cs typeface="Arial" panose="020B0604020202020204" pitchFamily="34" charset="0"/>
              </a:rPr>
              <a:t> vb. yeni nesil taşımacılık araçları</a:t>
            </a:r>
          </a:p>
          <a:p>
            <a:pPr marL="285750" indent="-285750" algn="just">
              <a:buClr>
                <a:srgbClr val="46166B"/>
              </a:buClr>
              <a:buFont typeface="Wingdings" panose="05000000000000000000" pitchFamily="2" charset="2"/>
              <a:buChar char="§"/>
            </a:pPr>
            <a:r>
              <a:rPr lang="tr-TR" sz="2100" dirty="0" smtClean="0">
                <a:ea typeface="Adobe Heiti Std R" panose="020B0400000000000000" pitchFamily="34" charset="-128"/>
                <a:cs typeface="Arial" panose="020B0604020202020204" pitchFamily="34" charset="0"/>
              </a:rPr>
              <a:t>Araba paylaşım kulüpleri</a:t>
            </a:r>
          </a:p>
          <a:p>
            <a:pPr marL="285750" indent="-285750" algn="just">
              <a:buClr>
                <a:srgbClr val="46166B"/>
              </a:buClr>
              <a:buFont typeface="Wingdings" panose="05000000000000000000" pitchFamily="2" charset="2"/>
              <a:buChar char="§"/>
            </a:pPr>
            <a:r>
              <a:rPr lang="tr-TR" sz="2100" dirty="0" smtClean="0">
                <a:ea typeface="Adobe Heiti Std R" panose="020B0400000000000000" pitchFamily="34" charset="-128"/>
                <a:cs typeface="Arial" panose="020B0604020202020204" pitchFamily="34" charset="0"/>
              </a:rPr>
              <a:t>Otopark paylaşım uygulamaları</a:t>
            </a:r>
          </a:p>
          <a:p>
            <a:pPr marL="285750" indent="-285750" algn="just">
              <a:buClr>
                <a:srgbClr val="46166B"/>
              </a:buClr>
              <a:buFont typeface="Wingdings" panose="05000000000000000000" pitchFamily="2" charset="2"/>
              <a:buChar char="§"/>
            </a:pPr>
            <a:r>
              <a:rPr lang="tr-TR" sz="2100" dirty="0" err="1" smtClean="0">
                <a:ea typeface="Adobe Heiti Std R" panose="020B0400000000000000" pitchFamily="34" charset="-128"/>
                <a:cs typeface="Arial" panose="020B0604020202020204" pitchFamily="34" charset="0"/>
              </a:rPr>
              <a:t>AirBnB</a:t>
            </a:r>
            <a:r>
              <a:rPr lang="tr-TR" sz="2100" dirty="0" smtClean="0">
                <a:ea typeface="Adobe Heiti Std R" panose="020B0400000000000000" pitchFamily="34" charset="-128"/>
                <a:cs typeface="Arial" panose="020B0604020202020204" pitchFamily="34" charset="0"/>
              </a:rPr>
              <a:t> gibi yeni nesil konaklama seçenekleri – dünyanın en büyük konaklama operatörü</a:t>
            </a:r>
          </a:p>
          <a:p>
            <a:pPr marL="285750" indent="-285750" algn="just">
              <a:buClr>
                <a:srgbClr val="46166B"/>
              </a:buClr>
              <a:buFont typeface="Wingdings" panose="05000000000000000000" pitchFamily="2" charset="2"/>
              <a:buChar char="§"/>
            </a:pPr>
            <a:r>
              <a:rPr lang="tr-TR" sz="2100" dirty="0" err="1" smtClean="0">
                <a:ea typeface="Adobe Heiti Std R" panose="020B0400000000000000" pitchFamily="34" charset="-128"/>
                <a:cs typeface="Arial" panose="020B0604020202020204" pitchFamily="34" charset="0"/>
              </a:rPr>
              <a:t>Co-living</a:t>
            </a:r>
            <a:r>
              <a:rPr lang="tr-TR" sz="2100" dirty="0" smtClean="0">
                <a:ea typeface="Adobe Heiti Std R" panose="020B0400000000000000" pitchFamily="34" charset="-128"/>
                <a:cs typeface="Arial" panose="020B0604020202020204" pitchFamily="34" charset="0"/>
              </a:rPr>
              <a:t> – özellikle ortak yaşam alanları ve topluluk oluşturma odaklı konut projeleri</a:t>
            </a:r>
          </a:p>
          <a:p>
            <a:pPr marL="285750" indent="-285750" algn="just">
              <a:buClr>
                <a:srgbClr val="46166B"/>
              </a:buClr>
              <a:buFont typeface="Wingdings" panose="05000000000000000000" pitchFamily="2" charset="2"/>
              <a:buChar char="§"/>
            </a:pPr>
            <a:r>
              <a:rPr lang="tr-TR" sz="2100" dirty="0" err="1" smtClean="0">
                <a:ea typeface="Adobe Heiti Std R" panose="020B0400000000000000" pitchFamily="34" charset="-128"/>
                <a:cs typeface="Arial" panose="020B0604020202020204" pitchFamily="34" charset="0"/>
              </a:rPr>
              <a:t>Co-work</a:t>
            </a:r>
            <a:r>
              <a:rPr lang="tr-TR" sz="2100" dirty="0" smtClean="0">
                <a:ea typeface="Adobe Heiti Std R" panose="020B0400000000000000" pitchFamily="34" charset="-128"/>
                <a:cs typeface="Arial" panose="020B0604020202020204" pitchFamily="34" charset="0"/>
              </a:rPr>
              <a:t> – topluluk oluşturma ve içerik odaklı çalışma alanları</a:t>
            </a:r>
          </a:p>
        </p:txBody>
      </p:sp>
      <p:pic>
        <p:nvPicPr>
          <p:cNvPr id="2" name="Resim 1"/>
          <p:cNvPicPr>
            <a:picLocks noChangeAspect="1"/>
          </p:cNvPicPr>
          <p:nvPr/>
        </p:nvPicPr>
        <p:blipFill>
          <a:blip r:embed="rId2"/>
          <a:stretch>
            <a:fillRect/>
          </a:stretch>
        </p:blipFill>
        <p:spPr>
          <a:xfrm>
            <a:off x="4432935" y="1237038"/>
            <a:ext cx="4562475" cy="4610100"/>
          </a:xfrm>
          <a:prstGeom prst="rect">
            <a:avLst/>
          </a:prstGeom>
        </p:spPr>
      </p:pic>
    </p:spTree>
    <p:extLst>
      <p:ext uri="{BB962C8B-B14F-4D97-AF65-F5344CB8AC3E}">
        <p14:creationId xmlns:p14="http://schemas.microsoft.com/office/powerpoint/2010/main" val="542718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449" y="491902"/>
            <a:ext cx="7614867" cy="636625"/>
          </a:xfrm>
          <a:prstGeom prst="rect">
            <a:avLst/>
          </a:prstGeom>
        </p:spPr>
        <p:txBody>
          <a:bodyPr/>
          <a:lstStyle/>
          <a:p>
            <a:pPr fontAlgn="base">
              <a:lnSpc>
                <a:spcPct val="90000"/>
              </a:lnSpc>
              <a:spcBef>
                <a:spcPct val="0"/>
              </a:spcBef>
              <a:spcAft>
                <a:spcPct val="0"/>
              </a:spcAft>
            </a:pPr>
            <a:r>
              <a:rPr lang="tr-TR" sz="28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Perakende Sektörünün Yaşadığı Sıkıntılar</a:t>
            </a:r>
            <a:endParaRPr lang="tr-TR" sz="28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7" name="Dikdörtgen 6"/>
          <p:cNvSpPr/>
          <p:nvPr/>
        </p:nvSpPr>
        <p:spPr>
          <a:xfrm>
            <a:off x="313449" y="1237038"/>
            <a:ext cx="8607813" cy="4247317"/>
          </a:xfrm>
          <a:prstGeom prst="rect">
            <a:avLst/>
          </a:prstGeom>
        </p:spPr>
        <p:txBody>
          <a:bodyPr wrap="square">
            <a:spAutoFit/>
          </a:bodyPr>
          <a:lstStyle/>
          <a:p>
            <a:pPr marL="285750" indent="-285750" algn="just">
              <a:buClr>
                <a:srgbClr val="46166B"/>
              </a:buClr>
              <a:buFont typeface="Wingdings" panose="05000000000000000000" pitchFamily="2" charset="2"/>
              <a:buChar char="§"/>
            </a:pPr>
            <a:r>
              <a:rPr lang="tr-TR" dirty="0" smtClean="0">
                <a:ea typeface="Adobe Heiti Std R" panose="020B0400000000000000" pitchFamily="34" charset="-128"/>
                <a:cs typeface="Arial" panose="020B0604020202020204" pitchFamily="34" charset="0"/>
              </a:rPr>
              <a:t>Dünyada perakende sektörü ticari gayrimenkuller arasında son yıllarda en fazla düşüşe geçmiş sektör;</a:t>
            </a:r>
          </a:p>
          <a:p>
            <a:pPr marL="742950" lvl="1" indent="-285750" algn="just">
              <a:buClr>
                <a:srgbClr val="46166B"/>
              </a:buClr>
              <a:buFont typeface="Wingdings" panose="05000000000000000000" pitchFamily="2" charset="2"/>
              <a:buChar char="§"/>
            </a:pPr>
            <a:r>
              <a:rPr lang="tr-TR" dirty="0" smtClean="0">
                <a:ea typeface="Adobe Heiti Std R" panose="020B0400000000000000" pitchFamily="34" charset="-128"/>
                <a:cs typeface="Arial" panose="020B0604020202020204" pitchFamily="34" charset="0"/>
              </a:rPr>
              <a:t>Yüksek kira rakamları</a:t>
            </a:r>
          </a:p>
          <a:p>
            <a:pPr marL="742950" lvl="1" indent="-285750" algn="just">
              <a:buClr>
                <a:srgbClr val="46166B"/>
              </a:buClr>
              <a:buFont typeface="Wingdings" panose="05000000000000000000" pitchFamily="2" charset="2"/>
              <a:buChar char="§"/>
            </a:pPr>
            <a:r>
              <a:rPr lang="tr-TR" dirty="0" smtClean="0">
                <a:ea typeface="Adobe Heiti Std R" panose="020B0400000000000000" pitchFamily="34" charset="-128"/>
                <a:cs typeface="Arial" panose="020B0604020202020204" pitchFamily="34" charset="0"/>
              </a:rPr>
              <a:t>Düşen cirolar</a:t>
            </a:r>
          </a:p>
          <a:p>
            <a:pPr marL="742950" lvl="1" indent="-285750" algn="just">
              <a:buClr>
                <a:srgbClr val="46166B"/>
              </a:buClr>
              <a:buFont typeface="Wingdings" panose="05000000000000000000" pitchFamily="2" charset="2"/>
              <a:buChar char="§"/>
            </a:pPr>
            <a:r>
              <a:rPr lang="tr-TR" dirty="0" smtClean="0">
                <a:ea typeface="Adobe Heiti Std R" panose="020B0400000000000000" pitchFamily="34" charset="-128"/>
                <a:cs typeface="Arial" panose="020B0604020202020204" pitchFamily="34" charset="0"/>
              </a:rPr>
              <a:t>Artan rekabet</a:t>
            </a:r>
          </a:p>
          <a:p>
            <a:pPr marL="742950" lvl="1" indent="-285750" algn="just">
              <a:buClr>
                <a:srgbClr val="46166B"/>
              </a:buClr>
              <a:buFont typeface="Wingdings" panose="05000000000000000000" pitchFamily="2" charset="2"/>
              <a:buChar char="§"/>
            </a:pPr>
            <a:r>
              <a:rPr lang="tr-TR" dirty="0" smtClean="0">
                <a:ea typeface="Adobe Heiti Std R" panose="020B0400000000000000" pitchFamily="34" charset="-128"/>
                <a:cs typeface="Arial" panose="020B0604020202020204" pitchFamily="34" charset="0"/>
              </a:rPr>
              <a:t>İnternet üzerinden alışverişin yükselişi</a:t>
            </a:r>
          </a:p>
          <a:p>
            <a:pPr marL="285750" indent="-285750" algn="just">
              <a:buClr>
                <a:srgbClr val="46166B"/>
              </a:buClr>
              <a:buFont typeface="Wingdings" panose="05000000000000000000" pitchFamily="2" charset="2"/>
              <a:buChar char="§"/>
            </a:pPr>
            <a:r>
              <a:rPr lang="tr-TR" dirty="0" smtClean="0">
                <a:ea typeface="Adobe Heiti Std R" panose="020B0400000000000000" pitchFamily="34" charset="-128"/>
                <a:cs typeface="Arial" panose="020B0604020202020204" pitchFamily="34" charset="0"/>
              </a:rPr>
              <a:t>Tüm dünyayı etkisine alan Covid-19 nedeni ile en çok zarar gören sektör yine perakende oldu. </a:t>
            </a:r>
            <a:r>
              <a:rPr lang="tr-TR" dirty="0" err="1" smtClean="0">
                <a:ea typeface="Adobe Heiti Std R" panose="020B0400000000000000" pitchFamily="34" charset="-128"/>
                <a:cs typeface="Arial" panose="020B0604020202020204" pitchFamily="34" charset="0"/>
              </a:rPr>
              <a:t>AVM’ler</a:t>
            </a:r>
            <a:r>
              <a:rPr lang="tr-TR" dirty="0" smtClean="0">
                <a:ea typeface="Adobe Heiti Std R" panose="020B0400000000000000" pitchFamily="34" charset="-128"/>
                <a:cs typeface="Arial" panose="020B0604020202020204" pitchFamily="34" charset="0"/>
              </a:rPr>
              <a:t> ve cadde mağazalarının geçici olarak kapatılması zaten cirolar anlamında sıkıntı yaşayan sektörü negatif olarak etkiledi.</a:t>
            </a:r>
          </a:p>
          <a:p>
            <a:pPr marL="285750" indent="-285750" algn="just">
              <a:buClr>
                <a:srgbClr val="46166B"/>
              </a:buClr>
              <a:buFont typeface="Wingdings" panose="05000000000000000000" pitchFamily="2" charset="2"/>
              <a:buChar char="§"/>
            </a:pPr>
            <a:r>
              <a:rPr lang="tr-TR" dirty="0" smtClean="0">
                <a:ea typeface="Adobe Heiti Std R" panose="020B0400000000000000" pitchFamily="34" charset="-128"/>
                <a:cs typeface="Arial" panose="020B0604020202020204" pitchFamily="34" charset="0"/>
              </a:rPr>
              <a:t>Yatırımcıların kira tahsilatı anlamında en büyük sıkıntısı bu sektörde yaşandı</a:t>
            </a:r>
          </a:p>
          <a:p>
            <a:pPr marL="285750" indent="-285750" algn="just">
              <a:buClr>
                <a:srgbClr val="46166B"/>
              </a:buClr>
              <a:buFont typeface="Wingdings" panose="05000000000000000000" pitchFamily="2" charset="2"/>
              <a:buChar char="§"/>
            </a:pPr>
            <a:r>
              <a:rPr lang="tr-TR" dirty="0" smtClean="0">
                <a:ea typeface="Adobe Heiti Std R" panose="020B0400000000000000" pitchFamily="34" charset="-128"/>
                <a:cs typeface="Arial" panose="020B0604020202020204" pitchFamily="34" charset="0"/>
              </a:rPr>
              <a:t>E-ticaret kanallarını efektif kullanabilen perakendeciler satışlarını korudu veya artırdı</a:t>
            </a:r>
          </a:p>
          <a:p>
            <a:pPr marL="285750" indent="-285750" algn="just">
              <a:buClr>
                <a:srgbClr val="46166B"/>
              </a:buClr>
              <a:buFont typeface="Wingdings" panose="05000000000000000000" pitchFamily="2" charset="2"/>
              <a:buChar char="§"/>
            </a:pPr>
            <a:r>
              <a:rPr lang="tr-TR" dirty="0" smtClean="0">
                <a:ea typeface="Adobe Heiti Std R" panose="020B0400000000000000" pitchFamily="34" charset="-128"/>
                <a:cs typeface="Arial" panose="020B0604020202020204" pitchFamily="34" charset="0"/>
              </a:rPr>
              <a:t>Bu dönemde açık kalan ve temel ihtiyaçlara yönelik özellikle gıda perakendecileri panik alımları nedeni ile uzun yılların en yüksek cirolarını elde ederken tedarik konusunda sıkıntılar yaşadı. Sadece İngiltere’de panik alımları ile £1 milyar değerinde ekstra gıda alışverişi yapıldığı belirtildi</a:t>
            </a:r>
          </a:p>
        </p:txBody>
      </p:sp>
    </p:spTree>
    <p:extLst>
      <p:ext uri="{BB962C8B-B14F-4D97-AF65-F5344CB8AC3E}">
        <p14:creationId xmlns:p14="http://schemas.microsoft.com/office/powerpoint/2010/main" val="12296882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28014</TotalTime>
  <Words>2670</Words>
  <Application>Microsoft Office PowerPoint</Application>
  <PresentationFormat>Ekran Gösterisi (4:3)</PresentationFormat>
  <Paragraphs>306</Paragraphs>
  <Slides>32</Slides>
  <Notes>0</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32</vt:i4>
      </vt:variant>
    </vt:vector>
  </HeadingPairs>
  <TitlesOfParts>
    <vt:vector size="40" baseType="lpstr">
      <vt:lpstr>ＭＳ Ｐゴシック</vt:lpstr>
      <vt:lpstr>Adobe Heiti Std R</vt:lpstr>
      <vt:lpstr>Arial</vt:lpstr>
      <vt:lpstr>Calibri</vt:lpstr>
      <vt:lpstr>Wingdings</vt:lpstr>
      <vt:lpstr>ekonomi</vt:lpstr>
      <vt:lpstr>1_Rics</vt:lpstr>
      <vt:lpstr>h.t.</vt:lpstr>
      <vt:lpstr>PowerPoint Sunusu</vt:lpstr>
      <vt:lpstr>PowerPoint Sunusu</vt:lpstr>
      <vt:lpstr>  </vt:lpstr>
      <vt:lpstr>  </vt:lpstr>
      <vt:lpstr>  </vt:lpstr>
      <vt:lpstr>  </vt:lpstr>
      <vt:lpstr>  </vt:lpstr>
      <vt:lpstr>  </vt:lpstr>
      <vt:lpstr>  </vt:lpstr>
      <vt:lpstr>  </vt:lpstr>
      <vt:lpstr>  </vt:lpstr>
      <vt:lpstr>  </vt:lpstr>
      <vt:lpstr>  </vt:lpstr>
      <vt:lpstr>  </vt:lpstr>
      <vt:lpstr>PowerPoint Sunusu</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user</cp:lastModifiedBy>
  <cp:revision>1052</cp:revision>
  <cp:lastPrinted>2016-10-24T07:53:35Z</cp:lastPrinted>
  <dcterms:created xsi:type="dcterms:W3CDTF">2016-09-18T09:35:24Z</dcterms:created>
  <dcterms:modified xsi:type="dcterms:W3CDTF">2020-06-05T15:13:53Z</dcterms:modified>
</cp:coreProperties>
</file>