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9"/>
  </p:handoutMasterIdLst>
  <p:sldIdLst>
    <p:sldId id="256" r:id="rId3"/>
    <p:sldId id="283" r:id="rId4"/>
    <p:sldId id="284" r:id="rId5"/>
    <p:sldId id="309" r:id="rId6"/>
    <p:sldId id="287" r:id="rId7"/>
    <p:sldId id="290" r:id="rId8"/>
    <p:sldId id="291" r:id="rId9"/>
    <p:sldId id="292" r:id="rId10"/>
    <p:sldId id="310" r:id="rId11"/>
    <p:sldId id="311" r:id="rId12"/>
    <p:sldId id="294" r:id="rId13"/>
    <p:sldId id="295" r:id="rId14"/>
    <p:sldId id="297" r:id="rId15"/>
    <p:sldId id="298" r:id="rId16"/>
    <p:sldId id="301" r:id="rId17"/>
    <p:sldId id="322" r:id="rId18"/>
  </p:sldIdLst>
  <p:sldSz cx="9144000" cy="6858000" type="screen4x3"/>
  <p:notesSz cx="6858000" cy="9144000"/>
  <p:defaultTextStyle>
    <a:defPPr>
      <a:defRPr lang="tr-TR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61"/>
    <p:restoredTop sz="94660"/>
  </p:normalViewPr>
  <p:slideViewPr>
    <p:cSldViewPr showGuides="1">
      <p:cViewPr varScale="1">
        <p:scale>
          <a:sx n="69" d="100"/>
          <a:sy n="69" d="100"/>
        </p:scale>
        <p:origin x="141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F5BA77-9642-4626-B3BF-1D10E7AC6B2D}" type="doc">
      <dgm:prSet loTypeId="urn:microsoft.com/office/officeart/2005/8/layout/funnel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FA6C7C6E-CDDD-447E-9B3C-0B7A4BD65FDB}">
      <dgm:prSet phldrT="[Metin]"/>
      <dgm:spPr/>
      <dgm:t>
        <a:bodyPr/>
        <a:lstStyle/>
        <a:p>
          <a:r>
            <a:rPr lang="tr-TR" b="1" dirty="0" smtClean="0">
              <a:solidFill>
                <a:schemeClr val="bg2">
                  <a:lumMod val="50000"/>
                </a:schemeClr>
              </a:solidFill>
            </a:rPr>
            <a:t>İnsana Özen</a:t>
          </a:r>
          <a:endParaRPr lang="tr-TR" b="1" dirty="0">
            <a:solidFill>
              <a:schemeClr val="bg2">
                <a:lumMod val="50000"/>
              </a:schemeClr>
            </a:solidFill>
          </a:endParaRPr>
        </a:p>
      </dgm:t>
    </dgm:pt>
    <dgm:pt modelId="{64AEDD05-12EE-482E-AB9B-0E70C24D88A8}" cxnId="{08A3E81C-3DB9-49D0-B3B4-569E6F895126}" type="parTrans">
      <dgm:prSet/>
      <dgm:spPr/>
      <dgm:t>
        <a:bodyPr/>
        <a:lstStyle/>
        <a:p>
          <a:endParaRPr lang="tr-TR"/>
        </a:p>
      </dgm:t>
    </dgm:pt>
    <dgm:pt modelId="{6C9C8E93-534C-4BC0-BD84-C43EAAD9BC6C}" cxnId="{08A3E81C-3DB9-49D0-B3B4-569E6F895126}" type="sibTrans">
      <dgm:prSet/>
      <dgm:spPr/>
      <dgm:t>
        <a:bodyPr/>
        <a:lstStyle/>
        <a:p>
          <a:endParaRPr lang="tr-TR"/>
        </a:p>
      </dgm:t>
    </dgm:pt>
    <dgm:pt modelId="{13ADDB33-2D97-42DE-BE67-9A67E56D113B}">
      <dgm:prSet phldrT="[Metin]"/>
      <dgm:spPr/>
      <dgm:t>
        <a:bodyPr/>
        <a:lstStyle/>
        <a:p>
          <a:r>
            <a:rPr lang="tr-TR" b="1" dirty="0" smtClean="0">
              <a:solidFill>
                <a:schemeClr val="bg2">
                  <a:lumMod val="50000"/>
                </a:schemeClr>
              </a:solidFill>
            </a:rPr>
            <a:t>Uygun Teknik ve İşlemler</a:t>
          </a:r>
          <a:endParaRPr lang="tr-TR" b="1" dirty="0">
            <a:solidFill>
              <a:schemeClr val="bg2">
                <a:lumMod val="50000"/>
              </a:schemeClr>
            </a:solidFill>
          </a:endParaRPr>
        </a:p>
      </dgm:t>
    </dgm:pt>
    <dgm:pt modelId="{E86E3D55-49AB-4585-9697-89CA394E87E1}" cxnId="{B9DCB904-5A5C-41E8-9301-293DFFAC7D94}" type="parTrans">
      <dgm:prSet/>
      <dgm:spPr/>
      <dgm:t>
        <a:bodyPr/>
        <a:lstStyle/>
        <a:p>
          <a:endParaRPr lang="tr-TR"/>
        </a:p>
      </dgm:t>
    </dgm:pt>
    <dgm:pt modelId="{801284FF-CB7E-4ED2-853E-FF919A4F7FC3}" cxnId="{B9DCB904-5A5C-41E8-9301-293DFFAC7D94}" type="sibTrans">
      <dgm:prSet/>
      <dgm:spPr/>
      <dgm:t>
        <a:bodyPr/>
        <a:lstStyle/>
        <a:p>
          <a:endParaRPr lang="tr-TR"/>
        </a:p>
      </dgm:t>
    </dgm:pt>
    <dgm:pt modelId="{3F730832-2459-41BB-82C0-E8FC57E35670}">
      <dgm:prSet phldrT="[Metin]"/>
      <dgm:spPr/>
      <dgm:t>
        <a:bodyPr/>
        <a:lstStyle/>
        <a:p>
          <a:r>
            <a:rPr lang="tr-TR" b="1" dirty="0" smtClean="0">
              <a:solidFill>
                <a:schemeClr val="bg2">
                  <a:lumMod val="50000"/>
                </a:schemeClr>
              </a:solidFill>
            </a:rPr>
            <a:t>Olumlu Bir İlişki</a:t>
          </a:r>
          <a:endParaRPr lang="tr-TR" b="1" dirty="0">
            <a:solidFill>
              <a:schemeClr val="bg2">
                <a:lumMod val="50000"/>
              </a:schemeClr>
            </a:solidFill>
          </a:endParaRPr>
        </a:p>
      </dgm:t>
    </dgm:pt>
    <dgm:pt modelId="{9BECD807-CFD9-4934-9992-19D897DC80A7}" cxnId="{E3AC9835-9328-426D-9FB0-DDC93ACD1F11}" type="parTrans">
      <dgm:prSet/>
      <dgm:spPr/>
      <dgm:t>
        <a:bodyPr/>
        <a:lstStyle/>
        <a:p>
          <a:endParaRPr lang="tr-TR"/>
        </a:p>
      </dgm:t>
    </dgm:pt>
    <dgm:pt modelId="{F1D698B9-3AD4-41E3-BE6A-439731CA30FD}" cxnId="{E3AC9835-9328-426D-9FB0-DDC93ACD1F11}" type="sibTrans">
      <dgm:prSet/>
      <dgm:spPr/>
      <dgm:t>
        <a:bodyPr/>
        <a:lstStyle/>
        <a:p>
          <a:endParaRPr lang="tr-TR"/>
        </a:p>
      </dgm:t>
    </dgm:pt>
    <dgm:pt modelId="{2C796C8E-BAAB-44F8-AE4C-48DFB17FCB95}">
      <dgm:prSet phldrT="[Metin]"/>
      <dgm:spPr/>
      <dgm:t>
        <a:bodyPr/>
        <a:lstStyle/>
        <a:p>
          <a:r>
            <a:rPr lang="tr-TR" b="1" dirty="0" smtClean="0"/>
            <a:t>Etkili Yardım İlişkisi</a:t>
          </a:r>
          <a:endParaRPr lang="tr-TR" b="1" dirty="0"/>
        </a:p>
      </dgm:t>
    </dgm:pt>
    <dgm:pt modelId="{D88FA349-0652-4EB7-B88A-60D19E0688FD}" cxnId="{BEB82EA5-BB22-4768-9570-D2ADE2558C0F}" type="parTrans">
      <dgm:prSet/>
      <dgm:spPr/>
      <dgm:t>
        <a:bodyPr/>
        <a:lstStyle/>
        <a:p>
          <a:endParaRPr lang="tr-TR"/>
        </a:p>
      </dgm:t>
    </dgm:pt>
    <dgm:pt modelId="{07D6EE34-3DA8-4656-B541-D649766503A1}" cxnId="{BEB82EA5-BB22-4768-9570-D2ADE2558C0F}" type="sibTrans">
      <dgm:prSet/>
      <dgm:spPr/>
      <dgm:t>
        <a:bodyPr/>
        <a:lstStyle/>
        <a:p>
          <a:endParaRPr lang="tr-TR"/>
        </a:p>
      </dgm:t>
    </dgm:pt>
    <dgm:pt modelId="{D3EA02BB-F925-4E34-B012-ACEDB8F5D232}" type="pres">
      <dgm:prSet presAssocID="{81F5BA77-9642-4626-B3BF-1D10E7AC6B2D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DC2EA62-BEE1-4138-BF0D-4EB28DC6B58B}" type="pres">
      <dgm:prSet presAssocID="{81F5BA77-9642-4626-B3BF-1D10E7AC6B2D}" presName="ellipse" presStyleLbl="trBgShp" presStyleIdx="0" presStyleCnt="1"/>
      <dgm:spPr/>
    </dgm:pt>
    <dgm:pt modelId="{F58FC71D-8DA0-4EAD-86A8-9BB2F2318BBE}" type="pres">
      <dgm:prSet presAssocID="{81F5BA77-9642-4626-B3BF-1D10E7AC6B2D}" presName="arrow1" presStyleLbl="fgShp" presStyleIdx="0" presStyleCnt="1"/>
      <dgm:spPr/>
    </dgm:pt>
    <dgm:pt modelId="{D16A987E-F4DA-41F8-BF2D-C0E09163E0B9}" type="pres">
      <dgm:prSet presAssocID="{81F5BA77-9642-4626-B3BF-1D10E7AC6B2D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E3982C0-E5B0-4CFB-8B3C-57A8F178A4F3}" type="pres">
      <dgm:prSet presAssocID="{13ADDB33-2D97-42DE-BE67-9A67E56D113B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E3DC452-B8AF-4DCC-9C4D-AECBED0ABCC1}" type="pres">
      <dgm:prSet presAssocID="{3F730832-2459-41BB-82C0-E8FC57E35670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54A05D9-14F7-4802-A57F-DC85BC5156E1}" type="pres">
      <dgm:prSet presAssocID="{2C796C8E-BAAB-44F8-AE4C-48DFB17FCB95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BB0D922-8209-4FEA-9765-0D7F2B1CC12C}" type="pres">
      <dgm:prSet presAssocID="{81F5BA77-9642-4626-B3BF-1D10E7AC6B2D}" presName="funnel" presStyleLbl="trAlignAcc1" presStyleIdx="0" presStyleCnt="1"/>
      <dgm:spPr/>
    </dgm:pt>
  </dgm:ptLst>
  <dgm:cxnLst>
    <dgm:cxn modelId="{08A3E81C-3DB9-49D0-B3B4-569E6F895126}" srcId="{81F5BA77-9642-4626-B3BF-1D10E7AC6B2D}" destId="{FA6C7C6E-CDDD-447E-9B3C-0B7A4BD65FDB}" srcOrd="0" destOrd="0" parTransId="{64AEDD05-12EE-482E-AB9B-0E70C24D88A8}" sibTransId="{6C9C8E93-534C-4BC0-BD84-C43EAAD9BC6C}"/>
    <dgm:cxn modelId="{BEB82EA5-BB22-4768-9570-D2ADE2558C0F}" srcId="{81F5BA77-9642-4626-B3BF-1D10E7AC6B2D}" destId="{2C796C8E-BAAB-44F8-AE4C-48DFB17FCB95}" srcOrd="3" destOrd="0" parTransId="{D88FA349-0652-4EB7-B88A-60D19E0688FD}" sibTransId="{07D6EE34-3DA8-4656-B541-D649766503A1}"/>
    <dgm:cxn modelId="{E3AC9835-9328-426D-9FB0-DDC93ACD1F11}" srcId="{81F5BA77-9642-4626-B3BF-1D10E7AC6B2D}" destId="{3F730832-2459-41BB-82C0-E8FC57E35670}" srcOrd="2" destOrd="0" parTransId="{9BECD807-CFD9-4934-9992-19D897DC80A7}" sibTransId="{F1D698B9-3AD4-41E3-BE6A-439731CA30FD}"/>
    <dgm:cxn modelId="{B9DCB904-5A5C-41E8-9301-293DFFAC7D94}" srcId="{81F5BA77-9642-4626-B3BF-1D10E7AC6B2D}" destId="{13ADDB33-2D97-42DE-BE67-9A67E56D113B}" srcOrd="1" destOrd="0" parTransId="{E86E3D55-49AB-4585-9697-89CA394E87E1}" sibTransId="{801284FF-CB7E-4ED2-853E-FF919A4F7FC3}"/>
    <dgm:cxn modelId="{AB7DF0EF-BF8C-48DE-BD2B-418B3B8E5949}" type="presOf" srcId="{2C796C8E-BAAB-44F8-AE4C-48DFB17FCB95}" destId="{D16A987E-F4DA-41F8-BF2D-C0E09163E0B9}" srcOrd="0" destOrd="0" presId="urn:microsoft.com/office/officeart/2005/8/layout/funnel1"/>
    <dgm:cxn modelId="{C329A00A-8E96-488E-8336-764884CF2F7B}" type="presOf" srcId="{13ADDB33-2D97-42DE-BE67-9A67E56D113B}" destId="{6E3DC452-B8AF-4DCC-9C4D-AECBED0ABCC1}" srcOrd="0" destOrd="0" presId="urn:microsoft.com/office/officeart/2005/8/layout/funnel1"/>
    <dgm:cxn modelId="{7B585946-A115-49CB-8CA8-BD9040642B09}" type="presOf" srcId="{FA6C7C6E-CDDD-447E-9B3C-0B7A4BD65FDB}" destId="{854A05D9-14F7-4802-A57F-DC85BC5156E1}" srcOrd="0" destOrd="0" presId="urn:microsoft.com/office/officeart/2005/8/layout/funnel1"/>
    <dgm:cxn modelId="{FB515136-9F43-4C83-A90A-4D7D581F6E25}" type="presOf" srcId="{81F5BA77-9642-4626-B3BF-1D10E7AC6B2D}" destId="{D3EA02BB-F925-4E34-B012-ACEDB8F5D232}" srcOrd="0" destOrd="0" presId="urn:microsoft.com/office/officeart/2005/8/layout/funnel1"/>
    <dgm:cxn modelId="{17142027-AD08-4F6E-A1CF-92D8A0B5992C}" type="presOf" srcId="{3F730832-2459-41BB-82C0-E8FC57E35670}" destId="{BE3982C0-E5B0-4CFB-8B3C-57A8F178A4F3}" srcOrd="0" destOrd="0" presId="urn:microsoft.com/office/officeart/2005/8/layout/funnel1"/>
    <dgm:cxn modelId="{6911E02E-4D32-4E2F-ADA7-BAC7247F459F}" type="presParOf" srcId="{D3EA02BB-F925-4E34-B012-ACEDB8F5D232}" destId="{6DC2EA62-BEE1-4138-BF0D-4EB28DC6B58B}" srcOrd="0" destOrd="0" presId="urn:microsoft.com/office/officeart/2005/8/layout/funnel1"/>
    <dgm:cxn modelId="{F403F442-966D-4FCC-A73D-5A8F411EBF31}" type="presParOf" srcId="{D3EA02BB-F925-4E34-B012-ACEDB8F5D232}" destId="{F58FC71D-8DA0-4EAD-86A8-9BB2F2318BBE}" srcOrd="1" destOrd="0" presId="urn:microsoft.com/office/officeart/2005/8/layout/funnel1"/>
    <dgm:cxn modelId="{3BBE4452-7DCC-46D4-9A69-44C6DD8BC20C}" type="presParOf" srcId="{D3EA02BB-F925-4E34-B012-ACEDB8F5D232}" destId="{D16A987E-F4DA-41F8-BF2D-C0E09163E0B9}" srcOrd="2" destOrd="0" presId="urn:microsoft.com/office/officeart/2005/8/layout/funnel1"/>
    <dgm:cxn modelId="{F676863C-A85D-48FD-8316-3BEEB19AA354}" type="presParOf" srcId="{D3EA02BB-F925-4E34-B012-ACEDB8F5D232}" destId="{BE3982C0-E5B0-4CFB-8B3C-57A8F178A4F3}" srcOrd="3" destOrd="0" presId="urn:microsoft.com/office/officeart/2005/8/layout/funnel1"/>
    <dgm:cxn modelId="{53AE3ADF-7283-4DCE-A11B-C5420CD6DF26}" type="presParOf" srcId="{D3EA02BB-F925-4E34-B012-ACEDB8F5D232}" destId="{6E3DC452-B8AF-4DCC-9C4D-AECBED0ABCC1}" srcOrd="4" destOrd="0" presId="urn:microsoft.com/office/officeart/2005/8/layout/funnel1"/>
    <dgm:cxn modelId="{C756B95A-7977-4DB1-AB70-ECA9FEFEFCAB}" type="presParOf" srcId="{D3EA02BB-F925-4E34-B012-ACEDB8F5D232}" destId="{854A05D9-14F7-4802-A57F-DC85BC5156E1}" srcOrd="5" destOrd="0" presId="urn:microsoft.com/office/officeart/2005/8/layout/funnel1"/>
    <dgm:cxn modelId="{3CC21CF0-261D-4957-AB4B-7354CB1DA11D}" type="presParOf" srcId="{D3EA02BB-F925-4E34-B012-ACEDB8F5D232}" destId="{5BB0D922-8209-4FEA-9765-0D7F2B1CC12C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C2EA62-BEE1-4138-BF0D-4EB28DC6B58B}">
      <dsp:nvSpPr>
        <dsp:cNvPr id="0" name=""/>
        <dsp:cNvSpPr/>
      </dsp:nvSpPr>
      <dsp:spPr>
        <a:xfrm>
          <a:off x="1989770" y="213488"/>
          <a:ext cx="4236921" cy="1471426"/>
        </a:xfrm>
        <a:prstGeom prst="ellipse">
          <a:avLst/>
        </a:prstGeom>
        <a:solidFill>
          <a:schemeClr val="accent4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8FC71D-8DA0-4EAD-86A8-9BB2F2318BBE}">
      <dsp:nvSpPr>
        <dsp:cNvPr id="0" name=""/>
        <dsp:cNvSpPr/>
      </dsp:nvSpPr>
      <dsp:spPr>
        <a:xfrm>
          <a:off x="3704245" y="3816513"/>
          <a:ext cx="821108" cy="525509"/>
        </a:xfrm>
        <a:prstGeom prst="down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6A987E-F4DA-41F8-BF2D-C0E09163E0B9}">
      <dsp:nvSpPr>
        <dsp:cNvPr id="0" name=""/>
        <dsp:cNvSpPr/>
      </dsp:nvSpPr>
      <dsp:spPr>
        <a:xfrm>
          <a:off x="2144138" y="4236921"/>
          <a:ext cx="3941322" cy="985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b="1" kern="1200" dirty="0" smtClean="0"/>
            <a:t>Etkili Yardım İlişkisi</a:t>
          </a:r>
          <a:endParaRPr lang="tr-TR" sz="3400" b="1" kern="1200" dirty="0"/>
        </a:p>
      </dsp:txBody>
      <dsp:txXfrm>
        <a:off x="2144138" y="4236921"/>
        <a:ext cx="3941322" cy="985330"/>
      </dsp:txXfrm>
    </dsp:sp>
    <dsp:sp modelId="{BE3982C0-E5B0-4CFB-8B3C-57A8F178A4F3}">
      <dsp:nvSpPr>
        <dsp:cNvPr id="0" name=""/>
        <dsp:cNvSpPr/>
      </dsp:nvSpPr>
      <dsp:spPr>
        <a:xfrm>
          <a:off x="3530170" y="1798556"/>
          <a:ext cx="1477995" cy="147799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bg2">
                  <a:lumMod val="50000"/>
                </a:schemeClr>
              </a:solidFill>
            </a:rPr>
            <a:t>Olumlu Bir İlişki</a:t>
          </a:r>
          <a:endParaRPr lang="tr-TR" sz="2000" b="1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3746617" y="2015003"/>
        <a:ext cx="1045101" cy="1045101"/>
      </dsp:txXfrm>
    </dsp:sp>
    <dsp:sp modelId="{6E3DC452-B8AF-4DCC-9C4D-AECBED0ABCC1}">
      <dsp:nvSpPr>
        <dsp:cNvPr id="0" name=""/>
        <dsp:cNvSpPr/>
      </dsp:nvSpPr>
      <dsp:spPr>
        <a:xfrm>
          <a:off x="2472582" y="689731"/>
          <a:ext cx="1477995" cy="1477995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bg2">
                  <a:lumMod val="50000"/>
                </a:schemeClr>
              </a:solidFill>
            </a:rPr>
            <a:t>Uygun Teknik ve İşlemler</a:t>
          </a:r>
          <a:endParaRPr lang="tr-TR" sz="2000" b="1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2689029" y="906178"/>
        <a:ext cx="1045101" cy="1045101"/>
      </dsp:txXfrm>
    </dsp:sp>
    <dsp:sp modelId="{854A05D9-14F7-4802-A57F-DC85BC5156E1}">
      <dsp:nvSpPr>
        <dsp:cNvPr id="0" name=""/>
        <dsp:cNvSpPr/>
      </dsp:nvSpPr>
      <dsp:spPr>
        <a:xfrm>
          <a:off x="3983422" y="332384"/>
          <a:ext cx="1477995" cy="1477995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bg2">
                  <a:lumMod val="50000"/>
                </a:schemeClr>
              </a:solidFill>
            </a:rPr>
            <a:t>İnsana Özen</a:t>
          </a:r>
          <a:endParaRPr lang="tr-TR" sz="2000" b="1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4199869" y="548831"/>
        <a:ext cx="1045101" cy="1045101"/>
      </dsp:txXfrm>
    </dsp:sp>
    <dsp:sp modelId="{5BB0D922-8209-4FEA-9765-0D7F2B1CC12C}">
      <dsp:nvSpPr>
        <dsp:cNvPr id="0" name=""/>
        <dsp:cNvSpPr/>
      </dsp:nvSpPr>
      <dsp:spPr>
        <a:xfrm>
          <a:off x="1815695" y="32844"/>
          <a:ext cx="4598209" cy="3678567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p>
            <a:pPr lvl="0" eaLnBrk="1" hangingPunct="1">
              <a:buNone/>
            </a:pPr>
            <a:endParaRPr sz="1200" dirty="0">
              <a:latin typeface="Arial" panose="020B0604020202020204" pitchFamily="34" charset="0"/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p>
            <a:pPr lvl="0" algn="r" eaLnBrk="1" hangingPunct="1">
              <a:buNone/>
            </a:pPr>
            <a:endParaRPr sz="1200" dirty="0">
              <a:latin typeface="Arial" panose="020B0604020202020204" pitchFamily="34" charset="0"/>
            </a:endParaRP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eaLnBrk="1" hangingPunct="1">
              <a:buNone/>
            </a:pPr>
            <a:endParaRPr sz="1200" dirty="0">
              <a:latin typeface="Arial" panose="020B0604020202020204" pitchFamily="34" charset="0"/>
            </a:endParaRPr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tr-TR" altLang="tr-TR" sz="1200" dirty="0">
                <a:latin typeface="Arial" panose="020B0604020202020204" pitchFamily="34" charset="0"/>
              </a:rPr>
            </a:fld>
            <a:endParaRPr lang="tr-TR" altLang="tr-TR" sz="1200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 hasCustomPrompt="1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 hasCustomPrompt="1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 hasCustomPrompt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 hasCustomPrompt="1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 hasCustomPrompt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 hasCustomPrompt="1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 hasCustomPrompt="1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 hasCustomPrompt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tr-TR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dirty="0"/>
              <a:t>Asıl başlık stili için tıklatın</a:t>
            </a:r>
            <a:endParaRPr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898989"/>
                </a:solidFill>
              </a:defRPr>
            </a:lvl1pPr>
          </a:lstStyle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ctrTitle" hasCustomPrompt="1"/>
          </p:nvPr>
        </p:nvSpPr>
        <p:spPr>
          <a:xfrm>
            <a:off x="827088" y="765175"/>
            <a:ext cx="7772400" cy="1920875"/>
          </a:xfrm>
          <a:ln/>
        </p:spPr>
        <p:txBody>
          <a:bodyPr vert="horz" wrap="square" lIns="91440" tIns="45720" rIns="91440" bIns="45720" anchor="b"/>
          <a:p>
            <a:pPr defTabSz="685800">
              <a:lnSpc>
                <a:spcPct val="80000"/>
              </a:lnSpc>
              <a:buClrTx/>
              <a:buSzTx/>
              <a:buFontTx/>
            </a:pPr>
            <a:r>
              <a:rPr sz="4000" b="1" kern="1200" dirty="0">
                <a:latin typeface="+mj-lt"/>
                <a:ea typeface="+mj-ea"/>
                <a:cs typeface="+mj-cs"/>
              </a:rPr>
              <a:t>BİREYLERLE SOSYAL HİZMET</a:t>
            </a:r>
            <a:br>
              <a:rPr sz="4000" b="1" kern="1200" dirty="0">
                <a:latin typeface="+mj-lt"/>
                <a:ea typeface="+mj-ea"/>
                <a:cs typeface="+mj-cs"/>
              </a:rPr>
            </a:br>
            <a:br>
              <a:rPr sz="4000" b="1" kern="1200" dirty="0">
                <a:latin typeface="+mj-lt"/>
                <a:ea typeface="+mj-ea"/>
                <a:cs typeface="+mj-cs"/>
              </a:rPr>
            </a:br>
            <a:r>
              <a:rPr sz="2400" b="1" kern="1200" dirty="0">
                <a:latin typeface="+mj-lt"/>
                <a:ea typeface="+mj-ea"/>
                <a:cs typeface="+mj-cs"/>
              </a:rPr>
              <a:t>TANIŞMA/BAĞLANTI KURMA</a:t>
            </a:r>
            <a:endParaRPr sz="2400" b="1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3075" name="Rectangle 3"/>
          <p:cNvSpPr>
            <a:spLocks noGrp="1"/>
          </p:cNvSpPr>
          <p:nvPr>
            <p:ph type="subTitle" idx="1" hasCustomPrompt="1"/>
          </p:nvPr>
        </p:nvSpPr>
        <p:spPr>
          <a:noFill/>
          <a:ln>
            <a:noFill/>
          </a:ln>
        </p:spPr>
        <p:txBody>
          <a:bodyPr vert="horz" wrap="square" lIns="91440" tIns="45720" rIns="91440" bIns="45720" anchor="t"/>
          <a:p>
            <a:pPr defTabSz="685800">
              <a:lnSpc>
                <a:spcPct val="70000"/>
              </a:lnSpc>
              <a:buClrTx/>
              <a:buSzTx/>
            </a:pPr>
            <a:r>
              <a:rPr b="1" kern="1200" dirty="0">
                <a:latin typeface="+mn-lt"/>
                <a:ea typeface="+mn-ea"/>
                <a:cs typeface="+mn-cs"/>
              </a:rPr>
              <a:t>Prof. Dr. Veli DUYAN</a:t>
            </a:r>
            <a:endParaRPr b="1" kern="1200" dirty="0">
              <a:latin typeface="+mn-lt"/>
              <a:ea typeface="+mn-ea"/>
              <a:cs typeface="+mn-cs"/>
            </a:endParaRPr>
          </a:p>
          <a:p>
            <a:pPr defTabSz="685800">
              <a:lnSpc>
                <a:spcPct val="70000"/>
              </a:lnSpc>
              <a:buClrTx/>
              <a:buSzTx/>
            </a:pPr>
            <a:r>
              <a:rPr b="1" kern="1200" dirty="0">
                <a:latin typeface="+mn-lt"/>
                <a:ea typeface="+mn-ea"/>
                <a:cs typeface="+mn-cs"/>
              </a:rPr>
              <a:t>Ankara Üniversitesi</a:t>
            </a:r>
            <a:endParaRPr b="1" kern="1200" dirty="0">
              <a:latin typeface="+mn-lt"/>
              <a:ea typeface="+mn-ea"/>
              <a:cs typeface="+mn-cs"/>
            </a:endParaRPr>
          </a:p>
          <a:p>
            <a:pPr defTabSz="685800">
              <a:lnSpc>
                <a:spcPct val="70000"/>
              </a:lnSpc>
              <a:buClrTx/>
              <a:buSzTx/>
            </a:pPr>
            <a:r>
              <a:rPr b="1" kern="1200" dirty="0">
                <a:latin typeface="+mn-lt"/>
                <a:ea typeface="+mn-ea"/>
                <a:cs typeface="+mn-cs"/>
              </a:rPr>
              <a:t>Sağlık Bilimleri Fakültesi Sosyal Hizmet Bölümü</a:t>
            </a:r>
            <a:endParaRPr b="1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1 Başlık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ctr"/>
          <a:p>
            <a:pPr>
              <a:buNone/>
            </a:pPr>
            <a:r>
              <a:rPr sz="3200" b="1" dirty="0"/>
              <a:t>Mesleki İlişkiyi Sürdürme Teknikleri</a:t>
            </a:r>
            <a:endParaRPr sz="3200" dirty="0"/>
          </a:p>
        </p:txBody>
      </p:sp>
      <p:sp>
        <p:nvSpPr>
          <p:cNvPr id="12291" name="2 İçerik Yer Tutucusu"/>
          <p:cNvSpPr>
            <a:spLocks noGrp="1"/>
          </p:cNvSpPr>
          <p:nvPr>
            <p:ph idx="1" hasCustomPrompt="1"/>
          </p:nvPr>
        </p:nvSpPr>
        <p:spPr>
          <a:noFill/>
          <a:ln>
            <a:noFill/>
          </a:ln>
        </p:spPr>
        <p:txBody>
          <a:bodyPr vert="horz" wrap="square" lIns="91440" tIns="45720" rIns="91440" bIns="45720" anchor="t"/>
          <a:p>
            <a:r>
              <a:rPr sz="2400" dirty="0"/>
              <a:t>Açık ve Kapalı Uçlu Soru Sorma Tekniği</a:t>
            </a:r>
            <a:endParaRPr sz="2400" dirty="0"/>
          </a:p>
          <a:p>
            <a:r>
              <a:rPr sz="2400" dirty="0"/>
              <a:t>Açık ve Anlaşılır Biçimde Cevap Verme Tekniği</a:t>
            </a:r>
            <a:endParaRPr sz="2400" dirty="0"/>
          </a:p>
          <a:p>
            <a:r>
              <a:rPr sz="2400" dirty="0"/>
              <a:t>Özetleme Tekniği</a:t>
            </a:r>
            <a:endParaRPr sz="2400" dirty="0"/>
          </a:p>
          <a:p>
            <a:r>
              <a:rPr sz="2400" dirty="0"/>
              <a:t>Odaklaşma Tekniği</a:t>
            </a:r>
            <a:endParaRPr sz="2400" dirty="0"/>
          </a:p>
          <a:p>
            <a:r>
              <a:rPr sz="2400" dirty="0"/>
              <a:t>Mesleki İlişkiye Olumsuz Etki Yapan Davranışları Önleme Tekniği</a:t>
            </a:r>
            <a:endParaRPr sz="2400" dirty="0"/>
          </a:p>
          <a:p>
            <a:endParaRPr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1 Başlık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ctr"/>
          <a:p>
            <a:pPr algn="ctr">
              <a:buNone/>
            </a:pPr>
            <a:r>
              <a:rPr sz="3200" b="1" dirty="0"/>
              <a:t>Etkili Mesleki İlişki Kurmanın Önündeki Engeller</a:t>
            </a:r>
            <a:endParaRPr sz="3200" dirty="0"/>
          </a:p>
        </p:txBody>
      </p:sp>
      <p:sp>
        <p:nvSpPr>
          <p:cNvPr id="13315" name="2 İçerik Yer Tutucusu"/>
          <p:cNvSpPr>
            <a:spLocks noGrp="1"/>
          </p:cNvSpPr>
          <p:nvPr>
            <p:ph idx="1" hasCustomPrompt="1"/>
          </p:nvPr>
        </p:nvSpPr>
        <p:spPr>
          <a:noFill/>
          <a:ln>
            <a:noFill/>
          </a:ln>
        </p:spPr>
        <p:txBody>
          <a:bodyPr vert="horz" wrap="square" lIns="91440" tIns="45720" rIns="91440" bIns="45720" anchor="t"/>
          <a:p>
            <a:pPr marL="514350" indent="-514350">
              <a:buFontTx/>
              <a:buAutoNum type="arabicPeriod"/>
            </a:pPr>
            <a:r>
              <a:rPr sz="2400" dirty="0"/>
              <a:t>Farklı yaşam deneyimleri ve farklı kültürel geçmişler</a:t>
            </a:r>
            <a:endParaRPr sz="2400" dirty="0"/>
          </a:p>
          <a:p>
            <a:pPr marL="514350" indent="-514350">
              <a:buFontTx/>
              <a:buAutoNum type="arabicPeriod"/>
            </a:pPr>
            <a:r>
              <a:rPr sz="2400" dirty="0"/>
              <a:t>Müracaatçının korkuları</a:t>
            </a:r>
            <a:endParaRPr sz="2400" dirty="0"/>
          </a:p>
          <a:p>
            <a:pPr marL="514350" indent="-514350">
              <a:buFontTx/>
              <a:buAutoNum type="arabicPeriod"/>
            </a:pPr>
            <a:r>
              <a:rPr sz="2400" dirty="0"/>
              <a:t>Sosyal hizmet uzmanlarının genellikle bürokratik bir örgütte görevli olması</a:t>
            </a:r>
            <a:endParaRPr sz="2400" dirty="0"/>
          </a:p>
          <a:p>
            <a:pPr marL="514350" indent="-514350">
              <a:buFontTx/>
              <a:buAutoNum type="arabicPeriod"/>
            </a:pPr>
            <a:r>
              <a:rPr sz="2400" dirty="0"/>
              <a:t>Müracaatçılar ve sosyal hizmet uzmanlarının kültürlerinin farklı olması</a:t>
            </a:r>
            <a:endParaRPr sz="2400" dirty="0"/>
          </a:p>
          <a:p>
            <a:pPr marL="514350" indent="-514350">
              <a:buFontTx/>
              <a:buAutoNum type="arabicPeriod"/>
            </a:pPr>
            <a:r>
              <a:rPr sz="2400" dirty="0"/>
              <a:t>Sosyal hizmet uzmanlarının amaçları (gerçekçi olmayan beklentiler)</a:t>
            </a:r>
            <a:endParaRPr sz="2400" dirty="0"/>
          </a:p>
          <a:p>
            <a:pPr marL="514350" indent="-514350">
              <a:buFontTx/>
              <a:buAutoNum type="arabicPeriod"/>
            </a:pPr>
            <a:r>
              <a:rPr sz="2400" dirty="0"/>
              <a:t>Sosyal hizmet uzmanlarının durumu açıklamak için tercih ettiği kuram ve varsayımlar</a:t>
            </a:r>
            <a:endParaRPr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1 Başlık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ctr"/>
          <a:p>
            <a:pPr algn="ctr">
              <a:buNone/>
            </a:pPr>
            <a:r>
              <a:rPr sz="3200" b="1" dirty="0"/>
              <a:t>Tanışma/Bağlantı Kurmada Bakış Açısı ve Davranış</a:t>
            </a:r>
            <a:endParaRPr sz="3200" dirty="0"/>
          </a:p>
        </p:txBody>
      </p:sp>
      <p:sp>
        <p:nvSpPr>
          <p:cNvPr id="14339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1905000"/>
            <a:ext cx="8229600" cy="4476750"/>
          </a:xfrm>
          <a:noFill/>
          <a:ln>
            <a:noFill/>
          </a:ln>
        </p:spPr>
        <p:txBody>
          <a:bodyPr vert="horz" wrap="square" lIns="91440" tIns="45720" rIns="91440" bIns="45720" anchor="t"/>
          <a:p>
            <a:r>
              <a:rPr sz="2000" dirty="0"/>
              <a:t>Sosyal hizmet uzmanı, müracaatçı ile ne tür bir ilişki kurulduğunun farkında olmalı ve buna dikkat etmelidir. </a:t>
            </a:r>
            <a:endParaRPr sz="2000" dirty="0"/>
          </a:p>
          <a:p>
            <a:r>
              <a:rPr sz="2000" dirty="0"/>
              <a:t>Yapıcı bir ilişkide sosyal hizmet uzmanları müracaatçılarla ortak dil kullanmalıdır.</a:t>
            </a:r>
            <a:endParaRPr sz="2000" dirty="0"/>
          </a:p>
          <a:p>
            <a:r>
              <a:rPr sz="2000" dirty="0"/>
              <a:t>Sosyal hizmet uzmanlarının ses tonu, müracaatçıları empatik olarak anladığını ve duygularına önem verdiğini gösterecek tarzda olmalıdır.</a:t>
            </a:r>
            <a:endParaRPr sz="2000" dirty="0"/>
          </a:p>
          <a:p>
            <a:r>
              <a:rPr sz="2000" dirty="0"/>
              <a:t>Önceki çözüm modeller gözden geçirilmeli ve müracaatçı sorunlu çözüm yollarının yerini alacak yapıcı değişiklikler gerçekleştirebilecekse müdahale edilmelidir.</a:t>
            </a:r>
            <a:endParaRPr sz="2000" dirty="0"/>
          </a:p>
          <a:p>
            <a:r>
              <a:rPr sz="2000" dirty="0"/>
              <a:t>Sosyal hizmet uzmanlarının teşvik edici olması gerekir.</a:t>
            </a:r>
            <a:endParaRPr sz="2000" dirty="0"/>
          </a:p>
          <a:p>
            <a:r>
              <a:rPr sz="2000" dirty="0"/>
              <a:t>Sosyal hizmet uzmanları bir ilişkide aşırı bağımlılığın olumsuz sonuçlarına farkındalık geliştirmek zorundadır. </a:t>
            </a:r>
            <a:endParaRPr sz="2000" dirty="0"/>
          </a:p>
          <a:p>
            <a:endParaRPr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620713"/>
            <a:ext cx="8229600" cy="5399087"/>
          </a:xfrm>
          <a:noFill/>
          <a:ln>
            <a:noFill/>
          </a:ln>
        </p:spPr>
        <p:txBody>
          <a:bodyPr vert="horz" wrap="square" lIns="91440" tIns="45720" rIns="91440" bIns="45720" anchor="t"/>
          <a:p>
            <a:pPr>
              <a:buFontTx/>
              <a:buNone/>
            </a:pPr>
            <a:r>
              <a:rPr sz="2000" dirty="0"/>
              <a:t>	</a:t>
            </a:r>
            <a:endParaRPr sz="2000" dirty="0"/>
          </a:p>
          <a:p>
            <a:pPr>
              <a:buFontTx/>
              <a:buNone/>
            </a:pPr>
            <a:endParaRPr sz="2000" dirty="0"/>
          </a:p>
          <a:p>
            <a:pPr>
              <a:buFontTx/>
              <a:buNone/>
            </a:pPr>
            <a:r>
              <a:rPr sz="2400" dirty="0"/>
              <a:t>	</a:t>
            </a:r>
            <a:r>
              <a:rPr sz="2400" b="1" dirty="0"/>
              <a:t>Eğer sosyal hizmet uzmanları müracaatçıya hizmet vermeye karar verirse; </a:t>
            </a:r>
            <a:endParaRPr sz="2400" b="1" dirty="0"/>
          </a:p>
          <a:p>
            <a:pPr>
              <a:buFontTx/>
              <a:buNone/>
            </a:pPr>
            <a:endParaRPr sz="2400" dirty="0"/>
          </a:p>
          <a:p>
            <a:pPr>
              <a:buChar char="•"/>
            </a:pPr>
            <a:r>
              <a:rPr sz="2400" dirty="0"/>
              <a:t>müracaatçıların gereksinimlerinin aciliyetini değerlendirmesi, </a:t>
            </a:r>
            <a:endParaRPr sz="2400" dirty="0"/>
          </a:p>
          <a:p>
            <a:pPr>
              <a:buChar char="•"/>
            </a:pPr>
            <a:r>
              <a:rPr sz="2400" dirty="0"/>
              <a:t>en acil soruna yönelmesi, </a:t>
            </a:r>
            <a:endParaRPr sz="2400" dirty="0"/>
          </a:p>
          <a:p>
            <a:pPr>
              <a:buChar char="•"/>
            </a:pPr>
            <a:r>
              <a:rPr sz="2400" dirty="0"/>
              <a:t>yardım etme sürecinde müracaatçıların ve sosyal hizmet uzmanlarının üstlenmesi gereken sorumlulukları açıklaması, </a:t>
            </a:r>
            <a:endParaRPr sz="2400" dirty="0"/>
          </a:p>
          <a:p>
            <a:pPr>
              <a:buChar char="•"/>
            </a:pPr>
            <a:r>
              <a:rPr sz="2400" dirty="0"/>
              <a:t>sorun ve durumu değerlendirmek için müracaatçıların bilgi vermesi (bazı durumlarda çok özel bilgi) gerektiğini açıklaması, </a:t>
            </a:r>
            <a:endParaRPr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2 İçerik Yer Tutucusu"/>
          <p:cNvSpPr>
            <a:spLocks noGrp="1"/>
          </p:cNvSpPr>
          <p:nvPr>
            <p:ph idx="1" hasCustomPrompt="1"/>
          </p:nvPr>
        </p:nvSpPr>
        <p:spPr>
          <a:noFill/>
          <a:ln>
            <a:noFill/>
          </a:ln>
        </p:spPr>
        <p:txBody>
          <a:bodyPr vert="horz" wrap="square" lIns="91440" tIns="45720" rIns="91440" bIns="45720" anchor="t"/>
          <a:p>
            <a:r>
              <a:rPr sz="2400" dirty="0"/>
              <a:t>müracaatçıların verdiği bilgilerin gizliliğini sağlaması, </a:t>
            </a:r>
            <a:endParaRPr sz="2400" dirty="0"/>
          </a:p>
          <a:p>
            <a:r>
              <a:rPr sz="2400" dirty="0"/>
              <a:t>gerekebilecek görüşme sayısının en alt ve mümkünse en üst sayısı hakkında anlaşmaya varması,</a:t>
            </a:r>
            <a:endParaRPr sz="2400" dirty="0"/>
          </a:p>
          <a:p>
            <a:r>
              <a:rPr sz="2400" dirty="0"/>
              <a:t>hizmet alabilmek için gereken ücreti ve yapılması gereken işlemleri açıklaması (hizmetin verilmesi için gereken onay bir sağlık kurumunda alınması gerekiyorsa, pratik işlemler hakkındaki kısıtlamaların öğrenilmesi ve onay alınma sürecine başlanması) </a:t>
            </a:r>
            <a:endParaRPr sz="2400" dirty="0"/>
          </a:p>
          <a:p>
            <a:r>
              <a:rPr sz="2400" dirty="0"/>
              <a:t>görüşmelerin zaman, yer ve sıklığı konusunda anlaşmaya varması gereklidir.</a:t>
            </a:r>
            <a:endParaRPr sz="2400" dirty="0"/>
          </a:p>
        </p:txBody>
      </p:sp>
      <p:sp>
        <p:nvSpPr>
          <p:cNvPr id="16387" name="Dikdörtgen 1"/>
          <p:cNvSpPr/>
          <p:nvPr/>
        </p:nvSpPr>
        <p:spPr>
          <a:xfrm>
            <a:off x="900113" y="620713"/>
            <a:ext cx="4572000" cy="923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b="1" dirty="0">
                <a:latin typeface="Tahoma" panose="020B0604030504040204" pitchFamily="34" charset="0"/>
              </a:rPr>
              <a:t>Eğer sosyal hizmet uzmanları müracaatçıya hizmet vermeye karar verirse</a:t>
            </a:r>
            <a:endParaRPr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1 Başlık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ctr"/>
          <a:p>
            <a:pPr algn="ctr">
              <a:buNone/>
            </a:pPr>
            <a:r>
              <a:rPr sz="3200" b="1" dirty="0"/>
              <a:t>Tanışma/Bağlantı Kurma Aşamasında Fiziksel Düzenlemeler</a:t>
            </a:r>
            <a:endParaRPr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628650" y="1557338"/>
            <a:ext cx="7886700" cy="3959225"/>
          </a:xfrm>
        </p:spPr>
        <p:txBody>
          <a:bodyPr vert="horz" lIns="91440" tIns="45720" rIns="91440" bIns="45720" rtlCol="0"/>
          <a:p>
            <a:pPr>
              <a:lnSpc>
                <a:spcPct val="70000"/>
              </a:lnSpc>
            </a:pPr>
            <a:r>
              <a:rPr sz="1900" dirty="0"/>
              <a:t>Masa ve sandalyelerin konumu</a:t>
            </a:r>
            <a:endParaRPr sz="1900" dirty="0"/>
          </a:p>
          <a:p>
            <a:pPr>
              <a:lnSpc>
                <a:spcPct val="70000"/>
              </a:lnSpc>
            </a:pPr>
            <a:r>
              <a:rPr sz="1900" dirty="0"/>
              <a:t>Oda sıcaklığı</a:t>
            </a:r>
            <a:endParaRPr sz="1900" dirty="0"/>
          </a:p>
          <a:p>
            <a:pPr>
              <a:lnSpc>
                <a:spcPct val="70000"/>
              </a:lnSpc>
            </a:pPr>
            <a:r>
              <a:rPr sz="1900" dirty="0"/>
              <a:t>Beden dilinin, nasıl giyinildiğinin, duruşun, yüz ifadelerinin ve mimiklerin kişiye mesaj gönderdiğinin farkında olunmalıdır. </a:t>
            </a:r>
            <a:endParaRPr sz="1900" dirty="0"/>
          </a:p>
          <a:p>
            <a:pPr>
              <a:lnSpc>
                <a:spcPct val="70000"/>
              </a:lnSpc>
            </a:pPr>
            <a:r>
              <a:rPr sz="1900" dirty="0"/>
              <a:t>Saygı, ilgi ve uzmanlık gibi mesajlar gönderilmelidir.</a:t>
            </a:r>
            <a:endParaRPr sz="1900" dirty="0"/>
          </a:p>
          <a:p>
            <a:pPr>
              <a:lnSpc>
                <a:spcPct val="70000"/>
              </a:lnSpc>
            </a:pPr>
            <a:r>
              <a:rPr sz="1900" dirty="0"/>
              <a:t>Oturmak için müracaatçıdan izin istenmesi, </a:t>
            </a:r>
            <a:endParaRPr sz="1900" dirty="0"/>
          </a:p>
          <a:p>
            <a:pPr>
              <a:lnSpc>
                <a:spcPct val="70000"/>
              </a:lnSpc>
            </a:pPr>
            <a:r>
              <a:rPr sz="1900" dirty="0"/>
              <a:t>Evdeki aile resimleri gibi eşyalardan olumlu ifadelerle söz edilmesi uygun olacaktır. </a:t>
            </a:r>
            <a:endParaRPr sz="1900" dirty="0"/>
          </a:p>
          <a:p>
            <a:pPr>
              <a:lnSpc>
                <a:spcPct val="70000"/>
              </a:lnSpc>
            </a:pPr>
            <a:r>
              <a:rPr sz="1900" dirty="0"/>
              <a:t>Evde gizlilik ve mahremiyet konusu bazen sorun olabilir, bu duruma sosyal hizmet uzmanının kendisini hazırlaması gereklidir. </a:t>
            </a:r>
            <a:endParaRPr sz="1900" dirty="0"/>
          </a:p>
          <a:p>
            <a:pPr>
              <a:lnSpc>
                <a:spcPct val="70000"/>
              </a:lnSpc>
            </a:pPr>
            <a:r>
              <a:rPr sz="1900" dirty="0"/>
              <a:t>Bazen televizyonun sesi çok yüksek olabilir, uygun bir dille sesin kısılması istenebilir. </a:t>
            </a:r>
            <a:endParaRPr sz="1900" dirty="0"/>
          </a:p>
          <a:p>
            <a:pPr>
              <a:lnSpc>
                <a:spcPct val="70000"/>
              </a:lnSpc>
            </a:pPr>
            <a:r>
              <a:rPr sz="1900" dirty="0"/>
              <a:t>Sosyal hizmet uzmanlarının evdeki görünüme dikkat etmeli ve bunun değerlendirme sürecinin bir parçası olduğunu aklında tutmalıdır</a:t>
            </a:r>
            <a:endParaRPr sz="1900" dirty="0"/>
          </a:p>
          <a:p>
            <a:pPr>
              <a:lnSpc>
                <a:spcPct val="70000"/>
              </a:lnSpc>
            </a:pPr>
            <a:endParaRPr sz="1900" dirty="0"/>
          </a:p>
        </p:txBody>
      </p:sp>
      <p:sp>
        <p:nvSpPr>
          <p:cNvPr id="17412" name="Dikdörtgen 3"/>
          <p:cNvSpPr/>
          <p:nvPr/>
        </p:nvSpPr>
        <p:spPr>
          <a:xfrm>
            <a:off x="3943350" y="5489575"/>
            <a:ext cx="4572000" cy="923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dirty="0">
                <a:latin typeface="Tahoma" panose="020B0604030504040204" pitchFamily="34" charset="0"/>
              </a:rPr>
              <a:t>Sosyal hizmet uzmanı bu aşamayı tamamladıktan sonra </a:t>
            </a:r>
            <a:r>
              <a:rPr b="1" dirty="0">
                <a:latin typeface="Tahoma" panose="020B0604030504040204" pitchFamily="34" charset="0"/>
              </a:rPr>
              <a:t>ön değerlendirme </a:t>
            </a:r>
            <a:r>
              <a:rPr dirty="0">
                <a:latin typeface="Tahoma" panose="020B0604030504040204" pitchFamily="34" charset="0"/>
              </a:rPr>
              <a:t>basamağına geçebilir.</a:t>
            </a:r>
            <a:endParaRPr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tr-TR" altLang="en-US">
                <a:sym typeface="+mn-ea"/>
              </a:rPr>
              <a:t>Kaynaklar</a:t>
            </a:r>
            <a:endParaRPr lang="tr-TR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p>
            <a:endParaRPr lang="tr-TR" altLang="en-US"/>
          </a:p>
          <a:p>
            <a:r>
              <a:rPr lang="tr-TR" altLang="en-US"/>
              <a:t>Duyan, V. (2016). Sosyal Hizmet Temelleri Yaklaşımları  Müdahale Yöntemleri. Sosyal Çalışma Yayınları. Ankara.</a:t>
            </a:r>
            <a:endParaRPr lang="tr-TR" altLang="en-US"/>
          </a:p>
          <a:p>
            <a:r>
              <a:rPr lang="tr-TR" altLang="en-US"/>
              <a:t>Turan N. (2009). Sosyal Kişisel Çalışma: Birey ve Aileler İçin Sosyal Hizmet. (Ed. V. Duyan) Ankara: Aydınlar Matbaacılık.</a:t>
            </a:r>
            <a:endParaRPr lang="tr-TR" altLang="en-US"/>
          </a:p>
          <a:p>
            <a:pPr marL="0" indent="0">
              <a:buNone/>
            </a:pPr>
            <a:endParaRPr lang="tr-T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1 Başlık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ctr"/>
          <a:p>
            <a:pPr algn="ctr">
              <a:buNone/>
            </a:pPr>
            <a:r>
              <a:rPr sz="2400" b="1" dirty="0"/>
              <a:t>Tanışma Basamağında Alt Aşamalar</a:t>
            </a:r>
            <a:endParaRPr sz="24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 hasCustomPrompt="1"/>
          </p:nvPr>
        </p:nvSpPr>
        <p:spPr/>
        <p:txBody>
          <a:bodyPr vert="horz" lIns="91440" tIns="45720" rIns="91440" bIns="45720" rtlCol="0"/>
          <a:p>
            <a:pPr algn="ctr">
              <a:lnSpc>
                <a:spcPct val="80000"/>
              </a:lnSpc>
              <a:buClrTx/>
              <a:buSzTx/>
              <a:buFontTx/>
              <a:buNone/>
            </a:pPr>
            <a:r>
              <a:rPr dirty="0"/>
              <a:t>	Tanışma/bağlantı kurma bir uygulayıcı olarak sosyal hizmet uzmanlarının kendilerini soruna yönlendirdiği ve sorunla ilgili kişilerle iletişim ve ilişki kurduğu bir zaman dilimidir. </a:t>
            </a:r>
            <a:endParaRPr dirty="0"/>
          </a:p>
        </p:txBody>
      </p:sp>
      <p:sp>
        <p:nvSpPr>
          <p:cNvPr id="2" name="İçerik Yer Tutucusu 1"/>
          <p:cNvSpPr>
            <a:spLocks noGrp="1"/>
          </p:cNvSpPr>
          <p:nvPr>
            <p:ph sz="half" idx="2" hasCustomPrompt="1"/>
          </p:nvPr>
        </p:nvSpPr>
        <p:spPr/>
        <p:txBody>
          <a:bodyPr vert="horz" lIns="91440" tIns="45720" rIns="91440" bIns="45720" rtlCol="0"/>
          <a:p>
            <a:pPr>
              <a:lnSpc>
                <a:spcPct val="80000"/>
              </a:lnSpc>
              <a:buClrTx/>
              <a:buSzTx/>
              <a:buFont typeface="Arial" panose="020B0604020202020204" pitchFamily="34" charset="0"/>
            </a:pPr>
            <a:r>
              <a:rPr sz="2400" b="1" dirty="0">
                <a:solidFill>
                  <a:srgbClr val="767171"/>
                </a:solidFill>
              </a:rPr>
              <a:t>1. Müracaatçıyı karşılama</a:t>
            </a:r>
            <a:endParaRPr sz="2400" b="1" dirty="0">
              <a:solidFill>
                <a:srgbClr val="767171"/>
              </a:solidFill>
            </a:endParaRPr>
          </a:p>
          <a:p>
            <a:pPr>
              <a:lnSpc>
                <a:spcPct val="80000"/>
              </a:lnSpc>
              <a:buClrTx/>
              <a:buSzTx/>
              <a:buFont typeface="Arial" panose="020B0604020202020204" pitchFamily="34" charset="0"/>
            </a:pPr>
            <a:r>
              <a:rPr sz="2400" b="1" dirty="0">
                <a:solidFill>
                  <a:srgbClr val="767171"/>
                </a:solidFill>
              </a:rPr>
              <a:t>2. Etkili katılım/ eşlik etme/yardım becerileri</a:t>
            </a:r>
            <a:endParaRPr sz="2400" b="1" dirty="0">
              <a:solidFill>
                <a:srgbClr val="767171"/>
              </a:solidFill>
            </a:endParaRPr>
          </a:p>
          <a:p>
            <a:pPr>
              <a:lnSpc>
                <a:spcPct val="80000"/>
              </a:lnSpc>
              <a:buClrTx/>
              <a:buSzTx/>
              <a:buFont typeface="Arial" panose="020B0604020202020204" pitchFamily="34" charset="0"/>
            </a:pPr>
            <a:r>
              <a:rPr sz="2400" b="1" dirty="0">
                <a:solidFill>
                  <a:srgbClr val="767171"/>
                </a:solidFill>
              </a:rPr>
              <a:t>3. Kurumun hizmetlerini ve müracaatçının beklentilerini konuşma</a:t>
            </a:r>
            <a:endParaRPr sz="2400" b="1" dirty="0">
              <a:solidFill>
                <a:srgbClr val="767171"/>
              </a:solidFill>
            </a:endParaRPr>
          </a:p>
          <a:p>
            <a:pPr>
              <a:lnSpc>
                <a:spcPct val="80000"/>
              </a:lnSpc>
              <a:buClrTx/>
              <a:buSzTx/>
              <a:buFont typeface="Arial" panose="020B0604020202020204" pitchFamily="34" charset="0"/>
            </a:pPr>
            <a:r>
              <a:rPr sz="2400" b="1" dirty="0">
                <a:solidFill>
                  <a:srgbClr val="767171"/>
                </a:solidFill>
              </a:rPr>
              <a:t>4. Kurumun ve sosyal hizmet uzmanının hizmetlerini önerme</a:t>
            </a:r>
            <a:endParaRPr sz="2400" b="1" dirty="0">
              <a:solidFill>
                <a:srgbClr val="767171"/>
              </a:solidFill>
            </a:endParaRPr>
          </a:p>
          <a:p>
            <a:pPr>
              <a:lnSpc>
                <a:spcPct val="80000"/>
              </a:lnSpc>
              <a:buClrTx/>
              <a:buSzTx/>
              <a:buFont typeface="Arial" panose="020B0604020202020204" pitchFamily="34" charset="0"/>
            </a:pPr>
            <a:r>
              <a:rPr sz="2400" b="1" dirty="0">
                <a:solidFill>
                  <a:srgbClr val="767171"/>
                </a:solidFill>
              </a:rPr>
              <a:t>5. Müracaatçıyı yardım ilişkisine yöneltme</a:t>
            </a:r>
            <a:endParaRPr sz="2400" b="1" dirty="0">
              <a:solidFill>
                <a:srgbClr val="767171"/>
              </a:solidFill>
            </a:endParaRPr>
          </a:p>
          <a:p>
            <a:pPr>
              <a:lnSpc>
                <a:spcPct val="80000"/>
              </a:lnSpc>
              <a:buClrTx/>
              <a:buSzTx/>
              <a:buFont typeface="Arial" panose="020B0604020202020204" pitchFamily="34" charset="0"/>
            </a:pPr>
            <a:r>
              <a:rPr sz="2400" b="1" dirty="0">
                <a:solidFill>
                  <a:srgbClr val="767171"/>
                </a:solidFill>
              </a:rPr>
              <a:t>6. Gerekli kayıtları tutma</a:t>
            </a:r>
            <a:endParaRPr sz="2400" b="1" dirty="0">
              <a:solidFill>
                <a:srgbClr val="767171"/>
              </a:solidFill>
            </a:endParaRPr>
          </a:p>
          <a:p>
            <a:pPr>
              <a:lnSpc>
                <a:spcPct val="80000"/>
              </a:lnSpc>
              <a:buClrTx/>
              <a:buSzTx/>
              <a:buFont typeface="Arial" panose="020B0604020202020204" pitchFamily="34" charset="0"/>
            </a:pPr>
            <a:endParaRPr sz="2400" b="1" dirty="0">
              <a:solidFill>
                <a:srgbClr val="767171"/>
              </a:solidFill>
            </a:endParaRPr>
          </a:p>
          <a:p>
            <a:pPr>
              <a:lnSpc>
                <a:spcPct val="80000"/>
              </a:lnSpc>
              <a:buClrTx/>
              <a:buSzTx/>
              <a:buFont typeface="Arial" panose="020B0604020202020204" pitchFamily="34" charset="0"/>
            </a:pPr>
            <a:endParaRPr sz="2400" b="1" dirty="0">
              <a:solidFill>
                <a:srgbClr val="767171"/>
              </a:solidFill>
            </a:endParaRPr>
          </a:p>
          <a:p>
            <a:pPr>
              <a:lnSpc>
                <a:spcPct val="80000"/>
              </a:lnSpc>
              <a:buClrTx/>
              <a:buSzTx/>
              <a:buFont typeface="Arial" panose="020B0604020202020204" pitchFamily="34" charset="0"/>
            </a:pPr>
            <a:endParaRPr sz="2400" b="1" dirty="0">
              <a:solidFill>
                <a:srgbClr val="76717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908050"/>
            <a:ext cx="3970338" cy="2520950"/>
          </a:xfrm>
          <a:noFill/>
          <a:ln>
            <a:noFill/>
          </a:ln>
        </p:spPr>
        <p:txBody>
          <a:bodyPr vert="horz" wrap="square" lIns="91440" tIns="45720" rIns="91440" bIns="45720" anchor="t"/>
          <a:p>
            <a:pPr>
              <a:buFontTx/>
              <a:buNone/>
            </a:pPr>
            <a:r>
              <a:rPr b="1" u="sng" dirty="0"/>
              <a:t>Sözlü olmayan iletişim; </a:t>
            </a:r>
            <a:endParaRPr b="1" u="sng" dirty="0"/>
          </a:p>
          <a:p>
            <a:pPr>
              <a:buChar char="•"/>
            </a:pPr>
            <a:r>
              <a:rPr dirty="0"/>
              <a:t>jestler</a:t>
            </a:r>
            <a:endParaRPr dirty="0"/>
          </a:p>
          <a:p>
            <a:pPr>
              <a:buChar char="•"/>
            </a:pPr>
            <a:r>
              <a:rPr dirty="0"/>
              <a:t>yüz ifadeleri</a:t>
            </a:r>
            <a:endParaRPr dirty="0"/>
          </a:p>
          <a:p>
            <a:pPr>
              <a:buChar char="•"/>
            </a:pPr>
            <a:r>
              <a:rPr dirty="0"/>
              <a:t>beden duruşu </a:t>
            </a:r>
            <a:endParaRPr dirty="0"/>
          </a:p>
          <a:p>
            <a:pPr>
              <a:buChar char="•"/>
            </a:pPr>
            <a:r>
              <a:rPr dirty="0"/>
              <a:t>ses tonu</a:t>
            </a:r>
            <a:endParaRPr dirty="0"/>
          </a:p>
        </p:txBody>
      </p:sp>
      <p:sp>
        <p:nvSpPr>
          <p:cNvPr id="2" name="Dikdörtgen 1"/>
          <p:cNvSpPr/>
          <p:nvPr/>
        </p:nvSpPr>
        <p:spPr>
          <a:xfrm>
            <a:off x="3563938" y="3573463"/>
            <a:ext cx="4572000" cy="2308225"/>
          </a:xfrm>
          <a:prstGeom prst="rect">
            <a:avLst/>
          </a:prstGeom>
        </p:spPr>
        <p:txBody>
          <a:bodyPr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dirty="0">
                <a:latin typeface="Tahoma" panose="020B0604030504040204" pitchFamily="34" charset="0"/>
              </a:rPr>
              <a:t>Sıcaklık</a:t>
            </a:r>
            <a:endParaRPr dirty="0">
              <a:latin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dirty="0">
                <a:latin typeface="Tahoma" panose="020B0604030504040204" pitchFamily="34" charset="0"/>
              </a:rPr>
              <a:t>Empati</a:t>
            </a:r>
            <a:endParaRPr dirty="0">
              <a:latin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dirty="0">
                <a:latin typeface="Tahoma" panose="020B0604030504040204" pitchFamily="34" charset="0"/>
              </a:rPr>
              <a:t>Doğallık, </a:t>
            </a:r>
            <a:endParaRPr dirty="0">
              <a:latin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dirty="0">
                <a:latin typeface="Tahoma" panose="020B0604030504040204" pitchFamily="34" charset="0"/>
              </a:rPr>
              <a:t>Nezaket, </a:t>
            </a:r>
            <a:endParaRPr dirty="0">
              <a:latin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dirty="0">
                <a:latin typeface="Tahoma" panose="020B0604030504040204" pitchFamily="34" charset="0"/>
              </a:rPr>
              <a:t>Kendiliğindenlik</a:t>
            </a:r>
            <a:endParaRPr dirty="0">
              <a:latin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dirty="0">
                <a:latin typeface="Tahoma" panose="020B0604030504040204" pitchFamily="34" charset="0"/>
              </a:rPr>
              <a:t>İçtenlik, </a:t>
            </a:r>
            <a:endParaRPr dirty="0">
              <a:latin typeface="Tahoma" panose="020B0604030504040204" pitchFamily="34" charset="0"/>
            </a:endParaRPr>
          </a:p>
          <a:p>
            <a:pPr marL="285750" indent="-285750"/>
            <a:r>
              <a:rPr dirty="0">
                <a:latin typeface="Tahoma" panose="020B0604030504040204" pitchFamily="34" charset="0"/>
              </a:rPr>
              <a:t>	</a:t>
            </a:r>
            <a:r>
              <a:rPr b="1" dirty="0">
                <a:latin typeface="Tahoma" panose="020B0604030504040204" pitchFamily="34" charset="0"/>
              </a:rPr>
              <a:t>tanışmayı/bağlantı kurmayı kolaylaştırır.</a:t>
            </a:r>
            <a:endParaRPr b="1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3 İçerik Yer Tutucusu"/>
          <p:cNvGraphicFramePr>
            <a:graphicFrameLocks noGrp="1"/>
          </p:cNvGraphicFramePr>
          <p:nvPr>
            <p:ph idx="1" hasCustomPrompt="1"/>
          </p:nvPr>
        </p:nvGraphicFramePr>
        <p:xfrm>
          <a:off x="457200" y="764704"/>
          <a:ext cx="8229600" cy="5255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549275"/>
            <a:ext cx="4259263" cy="5470525"/>
          </a:xfrm>
        </p:spPr>
        <p:txBody>
          <a:bodyPr vert="horz" lIns="91440" tIns="45720" rIns="91440" bIns="45720" rtlCol="0"/>
          <a:p>
            <a:pPr>
              <a:lnSpc>
                <a:spcPct val="80000"/>
              </a:lnSpc>
              <a:buFontTx/>
              <a:buNone/>
            </a:pPr>
            <a:r>
              <a:rPr sz="1800" dirty="0"/>
              <a:t>	</a:t>
            </a:r>
            <a:r>
              <a:rPr sz="2000" dirty="0"/>
              <a:t>Sosyal hizmet uzmanından ırk, sosyal cinsiyet veya sosyo-ekonomik statü bakımından farklı olan bir müracaatçı muhtemelen şu </a:t>
            </a:r>
            <a:r>
              <a:rPr sz="2000" b="1" u="sng" dirty="0"/>
              <a:t>üç kaygıya </a:t>
            </a:r>
            <a:r>
              <a:rPr sz="2000" dirty="0"/>
              <a:t>kapılacaktır: </a:t>
            </a:r>
            <a:endParaRPr sz="2000" dirty="0"/>
          </a:p>
          <a:p>
            <a:pPr>
              <a:lnSpc>
                <a:spcPct val="80000"/>
              </a:lnSpc>
              <a:buFontTx/>
              <a:buAutoNum type="arabicPeriod"/>
            </a:pPr>
            <a:r>
              <a:rPr sz="2000" dirty="0"/>
              <a:t>Yardım edici iyi niyetli biri mi? Yani, bu kişi benim en yüksek çıkarlarımı yürekten arzuluyor mu? Benim gibi … insanlardan hoşlanmıyor mu? </a:t>
            </a:r>
            <a:endParaRPr sz="2000" dirty="0"/>
          </a:p>
          <a:p>
            <a:pPr>
              <a:lnSpc>
                <a:spcPct val="80000"/>
              </a:lnSpc>
              <a:buFontTx/>
              <a:buAutoNum type="arabicPeriod"/>
            </a:pPr>
            <a:r>
              <a:rPr sz="2000" dirty="0"/>
              <a:t>Uzmanın benim sorunlarımı çözebilecek profesyonel uzmanlığı veya becerileri var mı? Yani, bu kişi yeteri derecede becerikli ya da eğitimli mi? </a:t>
            </a:r>
            <a:endParaRPr sz="2000" dirty="0"/>
          </a:p>
          <a:p>
            <a:pPr>
              <a:lnSpc>
                <a:spcPct val="80000"/>
              </a:lnSpc>
              <a:buFontTx/>
              <a:buAutoNum type="arabicPeriod"/>
            </a:pPr>
            <a:r>
              <a:rPr sz="2000" dirty="0"/>
              <a:t>Uzman benim sosyal gerçekliğim veya dünya görüşüme dair yeterli anlayışa sahip mi? Yani, bu kişi benim gibi insanlara yeteri derecede aşina mı? Bu kişi benim yaşam tecrübelerimi anlayacak mı? </a:t>
            </a:r>
            <a:endParaRPr sz="2000" dirty="0"/>
          </a:p>
          <a:p>
            <a:pPr>
              <a:lnSpc>
                <a:spcPct val="80000"/>
              </a:lnSpc>
            </a:pPr>
            <a:endParaRPr sz="1800" dirty="0"/>
          </a:p>
        </p:txBody>
      </p:sp>
      <p:sp>
        <p:nvSpPr>
          <p:cNvPr id="7171" name="2 İçerik Yer Tutucusu"/>
          <p:cNvSpPr txBox="1"/>
          <p:nvPr/>
        </p:nvSpPr>
        <p:spPr>
          <a:xfrm>
            <a:off x="4716463" y="552450"/>
            <a:ext cx="3970337" cy="46799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171450" lvl="0" indent="-171450" defTabSz="685800">
              <a:buFontTx/>
              <a:buNone/>
            </a:pPr>
            <a:r>
              <a:rPr dirty="0"/>
              <a:t>	Müracaatçıların yaşadığı endişe ve kararsızlığa neden olan etkenler; </a:t>
            </a:r>
            <a:endParaRPr dirty="0"/>
          </a:p>
          <a:p>
            <a:pPr marL="171450" lvl="0" indent="-171450" defTabSz="685800">
              <a:buChar char="•"/>
            </a:pPr>
            <a:r>
              <a:rPr dirty="0"/>
              <a:t>saygı görme, </a:t>
            </a:r>
            <a:endParaRPr dirty="0"/>
          </a:p>
          <a:p>
            <a:pPr marL="171450" lvl="0" indent="-171450" defTabSz="685800">
              <a:buChar char="•"/>
            </a:pPr>
            <a:r>
              <a:rPr dirty="0"/>
              <a:t>yardım alabilme, </a:t>
            </a:r>
            <a:endParaRPr dirty="0"/>
          </a:p>
          <a:p>
            <a:pPr marL="171450" lvl="0" indent="-171450" defTabSz="685800">
              <a:buChar char="•"/>
            </a:pPr>
            <a:r>
              <a:rPr dirty="0"/>
              <a:t>ilgilenilme, </a:t>
            </a:r>
            <a:endParaRPr dirty="0"/>
          </a:p>
          <a:p>
            <a:pPr marL="171450" lvl="0" indent="-171450" defTabSz="685800">
              <a:buChar char="•"/>
            </a:pPr>
            <a:r>
              <a:rPr dirty="0"/>
              <a:t>sıradan biri olarak davranılmama, </a:t>
            </a:r>
            <a:endParaRPr dirty="0"/>
          </a:p>
          <a:p>
            <a:pPr marL="171450" lvl="0" indent="-171450" defTabSz="685800">
              <a:buChar char="•"/>
            </a:pPr>
            <a:r>
              <a:rPr dirty="0"/>
              <a:t>dinlenilme, </a:t>
            </a:r>
            <a:endParaRPr dirty="0"/>
          </a:p>
          <a:p>
            <a:pPr marL="171450" lvl="0" indent="-171450" defTabSz="685800">
              <a:buChar char="•"/>
            </a:pPr>
            <a:r>
              <a:rPr dirty="0"/>
              <a:t>uygun bir zaman diliminde ve uygun bir ücretle sorunun çözülebilmesi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1 Başlık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ctr"/>
          <a:p>
            <a:pPr algn="ctr">
              <a:buNone/>
            </a:pPr>
            <a:r>
              <a:rPr sz="3200" b="1" dirty="0"/>
              <a:t>Bireyden Bireye Eylem Sisteminin Oluşturulması</a:t>
            </a:r>
            <a:endParaRPr sz="3200" dirty="0"/>
          </a:p>
        </p:txBody>
      </p:sp>
      <p:sp>
        <p:nvSpPr>
          <p:cNvPr id="8195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1773238"/>
            <a:ext cx="8229600" cy="4246562"/>
          </a:xfrm>
          <a:noFill/>
          <a:ln>
            <a:noFill/>
          </a:ln>
        </p:spPr>
        <p:txBody>
          <a:bodyPr vert="horz" wrap="square" lIns="91440" tIns="45720" rIns="91440" bIns="45720" anchor="t"/>
          <a:p>
            <a:pPr>
              <a:buFontTx/>
              <a:buNone/>
            </a:pPr>
            <a:r>
              <a:rPr sz="1800" dirty="0"/>
              <a:t>	</a:t>
            </a:r>
            <a:r>
              <a:rPr sz="2000" dirty="0"/>
              <a:t>Yapılacak çalışmada sosyal hizmet uzmanının ve müracaatçının rolleri, her birinin bu etkileşime ne getirdiğiyle ortaya çıkar. Bu etkileşim sürecinde müracaatçılar </a:t>
            </a:r>
            <a:endParaRPr sz="2000" dirty="0"/>
          </a:p>
          <a:p>
            <a:pPr>
              <a:buFontTx/>
              <a:buNone/>
            </a:pPr>
            <a:endParaRPr sz="1800" dirty="0"/>
          </a:p>
          <a:p>
            <a:pPr>
              <a:buFontTx/>
              <a:buAutoNum type="arabicParenR"/>
            </a:pPr>
            <a:r>
              <a:rPr sz="2000" dirty="0"/>
              <a:t>Bir, tür veya kategoriden çok bir birey olarak ilgilenilmek, </a:t>
            </a:r>
            <a:endParaRPr sz="2000" dirty="0"/>
          </a:p>
          <a:p>
            <a:pPr>
              <a:buFontTx/>
              <a:buAutoNum type="arabicParenR"/>
            </a:pPr>
            <a:r>
              <a:rPr sz="2000" dirty="0"/>
              <a:t>Duygularını hem olumlu hem de olumsuz olarak ifade etmek,</a:t>
            </a:r>
            <a:endParaRPr sz="2000" dirty="0"/>
          </a:p>
          <a:p>
            <a:pPr>
              <a:buFontTx/>
              <a:buAutoNum type="arabicParenR"/>
            </a:pPr>
            <a:r>
              <a:rPr sz="2000" dirty="0"/>
              <a:t>İfade edilen duyguların ve bu duygulara verilen tepkinin sempatik olması, </a:t>
            </a:r>
            <a:endParaRPr sz="2000" dirty="0"/>
          </a:p>
          <a:p>
            <a:pPr>
              <a:buFontTx/>
              <a:buAutoNum type="arabicParenR"/>
            </a:pPr>
            <a:r>
              <a:rPr sz="2000" dirty="0"/>
              <a:t>Değerli bir kişi, doğuştan onurlu bir kişi olarak kabul edilmek, </a:t>
            </a:r>
            <a:endParaRPr sz="2000" dirty="0"/>
          </a:p>
          <a:p>
            <a:pPr>
              <a:buFontTx/>
              <a:buAutoNum type="arabicParenR"/>
            </a:pPr>
            <a:r>
              <a:rPr sz="2000" dirty="0"/>
              <a:t>İçinde bulunduğu güçlük için ne yargılanmak ne de suçlanmak,</a:t>
            </a:r>
            <a:endParaRPr sz="2000" dirty="0"/>
          </a:p>
          <a:p>
            <a:pPr>
              <a:buFontTx/>
              <a:buAutoNum type="arabicParenR"/>
            </a:pPr>
            <a:r>
              <a:rPr sz="2000" dirty="0"/>
              <a:t>Kendi hayatına ilişkin kararlarda ve tercihlerde kendi seçimini yapmak ve</a:t>
            </a:r>
            <a:endParaRPr sz="2000" dirty="0"/>
          </a:p>
          <a:p>
            <a:pPr>
              <a:buFontTx/>
              <a:buAutoNum type="arabicParenR"/>
            </a:pPr>
            <a:r>
              <a:rPr sz="2000" dirty="0"/>
              <a:t>Kendisi hakkındaki bilgilerde olabildiğince gizli olunmasını sağlamak, gereksinimindedir.</a:t>
            </a:r>
            <a:endParaRPr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620713"/>
            <a:ext cx="8229600" cy="5545137"/>
          </a:xfrm>
          <a:noFill/>
          <a:ln>
            <a:noFill/>
          </a:ln>
        </p:spPr>
        <p:txBody>
          <a:bodyPr vert="horz" wrap="square" lIns="91440" tIns="45720" rIns="91440" bIns="45720" anchor="t"/>
          <a:p>
            <a:pPr>
              <a:buFontTx/>
              <a:buNone/>
            </a:pPr>
            <a:r>
              <a:rPr sz="2000" dirty="0"/>
              <a:t>	Sosyal hizmet uzmanı müracaatçıya, müdahale sürecinde ne olacağını mümkün olduğunca göstermelidir. </a:t>
            </a:r>
            <a:endParaRPr sz="2000" dirty="0"/>
          </a:p>
          <a:p>
            <a:pPr>
              <a:buFontTx/>
              <a:buNone/>
            </a:pPr>
            <a:r>
              <a:rPr sz="2000" dirty="0"/>
              <a:t>	Sosyal hizmet uzman bunu:  </a:t>
            </a:r>
            <a:endParaRPr sz="2000" dirty="0"/>
          </a:p>
          <a:p>
            <a:pPr>
              <a:buFontTx/>
              <a:buNone/>
            </a:pPr>
            <a:endParaRPr sz="2000" dirty="0"/>
          </a:p>
          <a:p>
            <a:pPr>
              <a:buFontTx/>
              <a:buNone/>
            </a:pPr>
            <a:r>
              <a:rPr sz="2000" b="1" dirty="0"/>
              <a:t>1. </a:t>
            </a:r>
            <a:r>
              <a:rPr sz="2000" dirty="0"/>
              <a:t>Müracaatçının ne söylediğine dikkat ederek ve müracaatçının duygularını alarak,</a:t>
            </a:r>
            <a:endParaRPr sz="2000" dirty="0"/>
          </a:p>
          <a:p>
            <a:pPr>
              <a:buFontTx/>
              <a:buNone/>
            </a:pPr>
            <a:r>
              <a:rPr sz="2000" b="1" dirty="0"/>
              <a:t>2. </a:t>
            </a:r>
            <a:r>
              <a:rPr sz="2000" dirty="0"/>
              <a:t>Müracaatçıya yardım etmek için gerçek bir isteğe sahip olduğunu ve nasıl yardım edeceğini bildiğini müracaatçıya göstererek, </a:t>
            </a:r>
            <a:endParaRPr sz="2000" dirty="0"/>
          </a:p>
          <a:p>
            <a:pPr>
              <a:buFontTx/>
              <a:buNone/>
            </a:pPr>
            <a:r>
              <a:rPr sz="2000" b="1" dirty="0"/>
              <a:t>3. </a:t>
            </a:r>
            <a:r>
              <a:rPr sz="2000" dirty="0"/>
              <a:t>Müracaatçıya onun duruma ve soruna ilişkin algısını paylaşmak için aktif olarak sorarak, </a:t>
            </a:r>
            <a:endParaRPr sz="2000" dirty="0"/>
          </a:p>
          <a:p>
            <a:pPr>
              <a:buFontTx/>
              <a:buNone/>
            </a:pPr>
            <a:r>
              <a:rPr sz="2000" b="1" dirty="0"/>
              <a:t>4. </a:t>
            </a:r>
            <a:r>
              <a:rPr sz="2000" dirty="0"/>
              <a:t>Müracaatçının sahip olabileceği “açığa çıkmamış” sorularını cevaplamaya çalışarak, </a:t>
            </a:r>
            <a:endParaRPr sz="2000" dirty="0"/>
          </a:p>
          <a:p>
            <a:pPr>
              <a:buFontTx/>
              <a:buNone/>
            </a:pPr>
            <a:r>
              <a:rPr sz="2000" b="1" dirty="0"/>
              <a:t>5. </a:t>
            </a:r>
            <a:r>
              <a:rPr sz="2000" dirty="0"/>
              <a:t>Kurumun hizmet sunma şeklini ve yardım için kullanılacak prosedürleri açıklayarak ve </a:t>
            </a:r>
            <a:endParaRPr sz="2000" dirty="0"/>
          </a:p>
          <a:p>
            <a:pPr>
              <a:buFontTx/>
              <a:buNone/>
            </a:pPr>
            <a:r>
              <a:rPr sz="2000" b="1" dirty="0"/>
              <a:t>6</a:t>
            </a:r>
            <a:r>
              <a:rPr sz="2000" dirty="0"/>
              <a:t>. Müracaatçının “ne olduğuna” ilişkin duygularına ulaşmaya çalışarak, yapar. </a:t>
            </a:r>
            <a:endParaRPr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1 Başlık"/>
          <p:cNvSpPr>
            <a:spLocks noGrp="1"/>
          </p:cNvSpPr>
          <p:nvPr>
            <p:ph type="title" hasCustomPrompt="1"/>
          </p:nvPr>
        </p:nvSpPr>
        <p:spPr>
          <a:xfrm>
            <a:off x="628650" y="365125"/>
            <a:ext cx="7886700" cy="831850"/>
          </a:xfrm>
          <a:ln/>
        </p:spPr>
        <p:txBody>
          <a:bodyPr vert="horz" wrap="square" lIns="91440" tIns="45720" rIns="91440" bIns="45720" anchor="ctr"/>
          <a:p>
            <a:pPr>
              <a:buNone/>
            </a:pPr>
            <a:r>
              <a:rPr sz="2400" u="sng" dirty="0"/>
              <a:t>Tanışma/Bağlantı kurma sürecinde yanıt bulunması gereken sorular:</a:t>
            </a:r>
            <a:endParaRPr sz="2400" u="sng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1196975"/>
            <a:ext cx="8229600" cy="4822825"/>
          </a:xfrm>
        </p:spPr>
        <p:txBody>
          <a:bodyPr vert="horz" lIns="91440" tIns="45720" rIns="91440" bIns="45720" rtlCol="0"/>
          <a:p>
            <a:pPr>
              <a:lnSpc>
                <a:spcPct val="70000"/>
              </a:lnSpc>
            </a:pPr>
            <a:r>
              <a:rPr sz="2000" dirty="0"/>
              <a:t>Birey; sorunun hangi aşamasında, kim aracılığı ile ve ne sebeplerle kuruma gelmiştir? </a:t>
            </a:r>
            <a:endParaRPr sz="2000" dirty="0"/>
          </a:p>
          <a:p>
            <a:pPr>
              <a:lnSpc>
                <a:spcPct val="70000"/>
              </a:lnSpc>
            </a:pPr>
            <a:r>
              <a:rPr sz="2000" dirty="0"/>
              <a:t>Ne istediği ve bu istediğin sorunla olan bağlantısı ve müracaatçıya göre sorunun nedenleri nelerdir? </a:t>
            </a:r>
            <a:endParaRPr sz="2000" dirty="0"/>
          </a:p>
          <a:p>
            <a:pPr>
              <a:lnSpc>
                <a:spcPct val="70000"/>
              </a:lnSpc>
            </a:pPr>
            <a:r>
              <a:rPr sz="2000" dirty="0"/>
              <a:t>İsteği direkt olarak sorunu/ihtiyaçları ile ilgili midir? </a:t>
            </a:r>
            <a:endParaRPr sz="2000" dirty="0"/>
          </a:p>
          <a:p>
            <a:pPr>
              <a:lnSpc>
                <a:spcPct val="70000"/>
              </a:lnSpc>
            </a:pPr>
            <a:r>
              <a:rPr sz="2000" dirty="0"/>
              <a:t>Aile, iş vb gibi sosyal işlevselliklere uyumu nasıldır? </a:t>
            </a:r>
            <a:endParaRPr sz="2000" dirty="0"/>
          </a:p>
          <a:p>
            <a:pPr>
              <a:lnSpc>
                <a:spcPct val="70000"/>
              </a:lnSpc>
            </a:pPr>
            <a:r>
              <a:rPr sz="2000" dirty="0"/>
              <a:t>Fiziksel ve ruhsal sağlık durumu nasıldır? </a:t>
            </a:r>
            <a:endParaRPr sz="2000" dirty="0"/>
          </a:p>
          <a:p>
            <a:pPr>
              <a:lnSpc>
                <a:spcPct val="70000"/>
              </a:lnSpc>
            </a:pPr>
            <a:r>
              <a:rPr sz="2000" dirty="0"/>
              <a:t>İlk görüşmedeki görünüşü (kıyafetleri vb gibi) nasıldır? </a:t>
            </a:r>
            <a:endParaRPr sz="2000" dirty="0"/>
          </a:p>
          <a:p>
            <a:pPr>
              <a:lnSpc>
                <a:spcPct val="70000"/>
              </a:lnSpc>
            </a:pPr>
            <a:r>
              <a:rPr sz="2000" dirty="0"/>
              <a:t>Kişisel ve sosyal kaynakları (maddi ve finansal durumu) nelerdir? </a:t>
            </a:r>
            <a:endParaRPr sz="2000" dirty="0"/>
          </a:p>
          <a:p>
            <a:pPr>
              <a:lnSpc>
                <a:spcPct val="70000"/>
              </a:lnSpc>
            </a:pPr>
            <a:r>
              <a:rPr sz="2000" dirty="0"/>
              <a:t>Duygularının yoğunluğu ve uygunluğu nasıldır? </a:t>
            </a:r>
            <a:endParaRPr sz="2000" dirty="0"/>
          </a:p>
          <a:p>
            <a:pPr>
              <a:lnSpc>
                <a:spcPct val="70000"/>
              </a:lnSpc>
            </a:pPr>
            <a:r>
              <a:rPr sz="2000" dirty="0"/>
              <a:t>Sıklıkla kullandığı savunma mekanizmaları nelerdir? </a:t>
            </a:r>
            <a:endParaRPr sz="2000" dirty="0"/>
          </a:p>
          <a:p>
            <a:pPr>
              <a:lnSpc>
                <a:spcPct val="70000"/>
              </a:lnSpc>
            </a:pPr>
            <a:r>
              <a:rPr sz="2000" dirty="0"/>
              <a:t>Motivasyon seviyesi, sorunlarından ne kadar çabuk kurtulmak istiyor? </a:t>
            </a:r>
            <a:endParaRPr sz="2000" dirty="0"/>
          </a:p>
          <a:p>
            <a:pPr>
              <a:lnSpc>
                <a:spcPct val="70000"/>
              </a:lnSpc>
            </a:pPr>
            <a:r>
              <a:rPr sz="2000" dirty="0"/>
              <a:t>Ailenin, statüsünün, değerlerinin, aile içindeki ilişki kalıpları ve benzerlerinin özellikleri nelerdir? </a:t>
            </a:r>
            <a:endParaRPr sz="2000" dirty="0"/>
          </a:p>
          <a:p>
            <a:pPr>
              <a:lnSpc>
                <a:spcPct val="70000"/>
              </a:lnSpc>
            </a:pPr>
            <a:r>
              <a:rPr sz="2000" dirty="0"/>
              <a:t>Sosyal hizmet uzmanına, yardım istediği kuruma ve sosyal hizmet uzmanının cinsiyetine yönelik olan tepkileri nelerdir?”</a:t>
            </a:r>
            <a:endParaRPr sz="2000" dirty="0"/>
          </a:p>
          <a:p>
            <a:pPr>
              <a:lnSpc>
                <a:spcPct val="70000"/>
              </a:lnSpc>
            </a:pPr>
            <a:endParaRPr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1 Başlık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ctr"/>
          <a:p>
            <a:pPr>
              <a:buNone/>
            </a:pPr>
            <a:r>
              <a:rPr sz="3200" b="1" dirty="0"/>
              <a:t>Mesleki İlişki Kurma Teknikleri</a:t>
            </a:r>
            <a:endParaRPr sz="3200" dirty="0"/>
          </a:p>
        </p:txBody>
      </p:sp>
      <p:sp>
        <p:nvSpPr>
          <p:cNvPr id="11267" name="2 İçerik Yer Tutucusu"/>
          <p:cNvSpPr>
            <a:spLocks noGrp="1"/>
          </p:cNvSpPr>
          <p:nvPr>
            <p:ph idx="1" hasCustomPrompt="1"/>
          </p:nvPr>
        </p:nvSpPr>
        <p:spPr>
          <a:noFill/>
          <a:ln>
            <a:noFill/>
          </a:ln>
        </p:spPr>
        <p:txBody>
          <a:bodyPr vert="horz" wrap="square" lIns="91440" tIns="45720" rIns="91440" bIns="45720" anchor="t"/>
          <a:p>
            <a:r>
              <a:rPr sz="2800" dirty="0"/>
              <a:t>Empatik İletişim Kurma</a:t>
            </a:r>
            <a:endParaRPr sz="2800" dirty="0"/>
          </a:p>
          <a:p>
            <a:r>
              <a:rPr sz="2800" dirty="0"/>
              <a:t>Açık Sözlü Olma (Saydamlık)</a:t>
            </a:r>
            <a:endParaRPr sz="2800" dirty="0"/>
          </a:p>
          <a:p>
            <a:r>
              <a:rPr sz="2800" dirty="0"/>
              <a:t>Yapıcı Geribildirim</a:t>
            </a:r>
            <a:endParaRPr sz="2800" dirty="0"/>
          </a:p>
          <a:p>
            <a:r>
              <a:rPr sz="2800" dirty="0"/>
              <a:t>Güvenilir Olma</a:t>
            </a:r>
            <a:endParaRPr sz="2800" dirty="0"/>
          </a:p>
          <a:p>
            <a:r>
              <a:rPr sz="2800" dirty="0"/>
              <a:t>Konuşma ve Davranışları Sınırlandırma</a:t>
            </a:r>
            <a:endParaRPr sz="2800" dirty="0"/>
          </a:p>
          <a:p>
            <a:endParaRPr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7433</Words>
  <Application>WPS Presentation</Application>
  <PresentationFormat>Ekran Gösterisi (4:3)</PresentationFormat>
  <Paragraphs>160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6" baseType="lpstr">
      <vt:lpstr>Arial</vt:lpstr>
      <vt:lpstr>SimSun</vt:lpstr>
      <vt:lpstr>Wingdings</vt:lpstr>
      <vt:lpstr>Tahoma</vt:lpstr>
      <vt:lpstr>Calibri Light</vt:lpstr>
      <vt:lpstr>Calibri</vt:lpstr>
      <vt:lpstr>Microsoft YaHei</vt:lpstr>
      <vt:lpstr/>
      <vt:lpstr>Arial Unicode MS</vt:lpstr>
      <vt:lpstr>Office Teması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Kaynaklar</vt:lpstr>
    </vt:vector>
  </TitlesOfParts>
  <Company>vd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Sokak Çocukları ve Sosyal Hizmet</dc:title>
  <dc:creator>vd</dc:creator>
  <cp:lastModifiedBy>Münevver</cp:lastModifiedBy>
  <cp:revision>50</cp:revision>
  <dcterms:created xsi:type="dcterms:W3CDTF">2002-05-28T08:24:13Z</dcterms:created>
  <dcterms:modified xsi:type="dcterms:W3CDTF">2020-04-28T20:21:58Z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