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7"/>
  </p:notesMasterIdLst>
  <p:handoutMasterIdLst>
    <p:handoutMasterId r:id="rId18"/>
  </p:handoutMasterIdLst>
  <p:sldIdLst>
    <p:sldId id="668" r:id="rId4"/>
    <p:sldId id="607" r:id="rId5"/>
    <p:sldId id="609" r:id="rId6"/>
    <p:sldId id="684" r:id="rId7"/>
    <p:sldId id="685" r:id="rId8"/>
    <p:sldId id="686" r:id="rId9"/>
    <p:sldId id="687" r:id="rId10"/>
    <p:sldId id="688" r:id="rId11"/>
    <p:sldId id="689" r:id="rId12"/>
    <p:sldId id="690" r:id="rId13"/>
    <p:sldId id="691" r:id="rId14"/>
    <p:sldId id="692" r:id="rId15"/>
    <p:sldId id="683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72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18.02.2020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2/18/2020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2/18/2020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2/18/2020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2/18/2020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2/18/2020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428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TESİS İŞLEMLERİ VE BAKIM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287379"/>
            <a:ext cx="8361684" cy="4349237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tr-TR" dirty="0" smtClean="0"/>
              <a:t>Bakım Faaliyetlerinin Amacı: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en-US" dirty="0" err="1"/>
              <a:t>Tesis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düzenini</a:t>
            </a:r>
            <a:r>
              <a:rPr lang="en-US" dirty="0"/>
              <a:t> </a:t>
            </a:r>
            <a:r>
              <a:rPr lang="en-US" dirty="0" err="1"/>
              <a:t>iyileştirmek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yenilenmesi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makine</a:t>
            </a:r>
            <a:r>
              <a:rPr lang="en-US" dirty="0"/>
              <a:t> </a:t>
            </a:r>
            <a:r>
              <a:rPr lang="en-US" dirty="0" err="1"/>
              <a:t>tasarımı</a:t>
            </a:r>
            <a:r>
              <a:rPr lang="en-US" dirty="0"/>
              <a:t> </a:t>
            </a:r>
            <a:r>
              <a:rPr lang="en-US" dirty="0" err="1"/>
              <a:t>geliştirmek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tr-TR" dirty="0"/>
              <a:t>Üretim maliyetini düşürmek, verimi ve ürün kalitesini arttırmak,</a:t>
            </a:r>
          </a:p>
          <a:p>
            <a:pPr>
              <a:spcAft>
                <a:spcPts val="600"/>
              </a:spcAft>
            </a:pPr>
            <a:r>
              <a:rPr lang="tr-TR" dirty="0"/>
              <a:t>Önceden hazırlanacak üretim programlarının gerçekleşmesini sağlamak,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Faaliyetlerinin Temel Amacı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287379"/>
            <a:ext cx="8361684" cy="4349237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tr-TR" b="1" dirty="0"/>
              <a:t>Bakım Faaliyetlerinin Performans Kriterleri:</a:t>
            </a:r>
            <a:endParaRPr lang="en-US" b="1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Etkili bir organizasyon yapısının kurulması, Bakım onarım departmanını oluşturan ünitelerin yetki, sorumluluk ve görevlerinin tanımlanması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Bakım onarım bütçelerinin yeterli duyarlık ve esneklikle düzenlenmesi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Uzun ve kısa vadeli bakım onarım ihtiyaçlarının saptanarak programların hazırlanması, Kısa vadeli tamir programlarının esnek olmasına dikkat edilmesi.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Bakım onarım işçilik, işlem süresi ve malzeme masraflarının tahmin edilen değerleri ile fiili değerleri arasındaki sapmaların yakından izlenmesi ve tedbirlerin vakit geçirilmeden alınması.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Faaliyetlerinin Temel Amacı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6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287379"/>
            <a:ext cx="8361684" cy="4349237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tr-TR" b="1" dirty="0"/>
              <a:t>Bakım Faaliyetlerinin Performans Kriterleri:</a:t>
            </a:r>
            <a:endParaRPr lang="en-US" b="1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Etkili bir organizasyon yapısının kurulması, Bakım onarım departmanını oluşturan ünitelerin yetki, sorumluluk ve görevlerinin tanımlanması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Bakım onarım bütçelerinin yeterli duyarlık ve esneklikle düzenlenmesi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Uzun ve kısa vadeli bakım onarım ihtiyaçlarının saptanarak programların hazırlanması, Kısa vadeli tamir programlarının esnek olmasına dikkat edilmesi.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Bakım onarım işçilik, işlem süresi ve malzeme masraflarının tahmin edilen değerleri ile fiili değerleri arasındaki sapmaların yakından izlenmesi ve tedbirlerin vakit geçirilmeden alınması.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Faaliyetlerinin Temel Amacı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7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355271"/>
            <a:ext cx="8517836" cy="4281345"/>
          </a:xfrm>
        </p:spPr>
        <p:txBody>
          <a:bodyPr anchor="t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tr-TR" b="1" dirty="0" smtClean="0"/>
              <a:t>Kaynaklar:</a:t>
            </a:r>
            <a:endParaRPr lang="tr-TR" b="1" dirty="0"/>
          </a:p>
          <a:p>
            <a:pPr marL="214313" indent="-214313" algn="just">
              <a:buFont typeface="Wingdings" panose="05000000000000000000" pitchFamily="2" charset="2"/>
              <a:buChar char="Ø"/>
            </a:pPr>
            <a:r>
              <a:rPr lang="tr-TR" dirty="0"/>
              <a:t>http://</a:t>
            </a:r>
            <a:r>
              <a:rPr lang="tr-TR" dirty="0" smtClean="0"/>
              <a:t>web.bilecik.edu.tr/bulent-turan/files/2016/03/bakim_onarim.pdf</a:t>
            </a:r>
          </a:p>
          <a:p>
            <a:pPr marL="214313" indent="-214313" algn="just">
              <a:buFont typeface="Wingdings" panose="05000000000000000000" pitchFamily="2" charset="2"/>
              <a:buChar char="Ø"/>
            </a:pPr>
            <a:r>
              <a:rPr lang="tr-TR" dirty="0"/>
              <a:t>https://</a:t>
            </a:r>
            <a:r>
              <a:rPr lang="tr-TR" dirty="0" smtClean="0"/>
              <a:t>www.ders.es/yonetim_organizasyon.pdf</a:t>
            </a:r>
          </a:p>
          <a:p>
            <a:pPr marL="214313" indent="-214313" algn="just">
              <a:buFont typeface="Wingdings" panose="05000000000000000000" pitchFamily="2" charset="2"/>
              <a:buChar char="Ø"/>
            </a:pPr>
            <a:r>
              <a:rPr lang="tr-TR" dirty="0" err="1"/>
              <a:t>Association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 </a:t>
            </a:r>
            <a:r>
              <a:rPr lang="tr-TR" dirty="0" err="1"/>
              <a:t>Engineering</a:t>
            </a:r>
            <a:r>
              <a:rPr lang="tr-TR" dirty="0"/>
              <a:t>, 1999. </a:t>
            </a:r>
            <a:r>
              <a:rPr lang="tr-TR" dirty="0" err="1"/>
              <a:t>Facilities</a:t>
            </a:r>
            <a:r>
              <a:rPr lang="tr-TR" dirty="0"/>
              <a:t> Operations &amp; </a:t>
            </a:r>
            <a:r>
              <a:rPr lang="tr-TR" dirty="0" err="1"/>
              <a:t>Engineering</a:t>
            </a:r>
            <a:r>
              <a:rPr lang="tr-TR" dirty="0"/>
              <a:t> Reference: A Technical &amp; Management </a:t>
            </a:r>
            <a:r>
              <a:rPr lang="tr-TR" dirty="0" err="1"/>
              <a:t>Handbook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Planning &amp; </a:t>
            </a:r>
            <a:r>
              <a:rPr lang="tr-TR" dirty="0" err="1"/>
              <a:t>Analyzing</a:t>
            </a:r>
            <a:r>
              <a:rPr lang="tr-TR" dirty="0"/>
              <a:t> </a:t>
            </a:r>
            <a:r>
              <a:rPr lang="tr-TR" dirty="0" err="1"/>
              <a:t>Projects</a:t>
            </a:r>
            <a:r>
              <a:rPr lang="tr-TR" dirty="0"/>
              <a:t>, </a:t>
            </a:r>
            <a:r>
              <a:rPr lang="tr-TR" dirty="0" err="1"/>
              <a:t>Complying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Codes</a:t>
            </a:r>
            <a:r>
              <a:rPr lang="tr-TR" dirty="0"/>
              <a:t> &amp; </a:t>
            </a:r>
            <a:r>
              <a:rPr lang="tr-TR" dirty="0" err="1"/>
              <a:t>Standards</a:t>
            </a:r>
            <a:r>
              <a:rPr lang="tr-TR" dirty="0"/>
              <a:t>. RS </a:t>
            </a:r>
            <a:r>
              <a:rPr lang="tr-TR" dirty="0" err="1"/>
              <a:t>Means</a:t>
            </a:r>
            <a:r>
              <a:rPr lang="tr-TR" dirty="0"/>
              <a:t>. USA</a:t>
            </a:r>
          </a:p>
          <a:p>
            <a:pPr marL="214313" indent="-214313" algn="just">
              <a:buFont typeface="Wingdings" panose="05000000000000000000" pitchFamily="2" charset="2"/>
              <a:buChar char="Ø"/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80" y="653143"/>
            <a:ext cx="8517837" cy="17173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Değerlemede Geliştirme Analizi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0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799098" y="1228397"/>
            <a:ext cx="7545804" cy="367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/>
              <a:t>Günlük Faaliyetler, Haftalık, Aylık, Üç Aylık ve Yıllık Yönetim ve Bakım Faaliyetleri</a:t>
            </a:r>
          </a:p>
        </p:txBody>
      </p:sp>
    </p:spTree>
    <p:extLst>
      <p:ext uri="{BB962C8B-B14F-4D97-AF65-F5344CB8AC3E}">
        <p14:creationId xmlns:p14="http://schemas.microsoft.com/office/powerpoint/2010/main" val="3684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708484"/>
            <a:ext cx="8361684" cy="3928132"/>
          </a:xfrm>
        </p:spPr>
        <p:txBody>
          <a:bodyPr anchor="t"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/>
              <a:t>“</a:t>
            </a:r>
            <a:r>
              <a:rPr lang="en-US" dirty="0" err="1"/>
              <a:t>Canlı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cansız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varlıkların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cisimlerin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durumlarının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devamının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tedbir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getirilmesi</a:t>
            </a:r>
            <a:r>
              <a:rPr lang="en-US" dirty="0"/>
              <a:t> </a:t>
            </a:r>
            <a:r>
              <a:rPr lang="en-US" dirty="0" err="1"/>
              <a:t>işlemidir</a:t>
            </a:r>
            <a:r>
              <a:rPr lang="tr-TR" dirty="0"/>
              <a:t>.</a:t>
            </a:r>
            <a:r>
              <a:rPr lang="en-US" dirty="0"/>
              <a:t>”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Nedir?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708484"/>
            <a:ext cx="8361684" cy="3928132"/>
          </a:xfrm>
        </p:spPr>
        <p:txBody>
          <a:bodyPr anchor="t">
            <a:no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fabrikanın</a:t>
            </a:r>
            <a:r>
              <a:rPr lang="en-US" dirty="0"/>
              <a:t> </a:t>
            </a:r>
            <a:r>
              <a:rPr lang="en-US" dirty="0" err="1"/>
              <a:t>makina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tesislerinin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tr-TR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çalışır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olmasını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tr-TR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yapılacak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faaliyetlerin</a:t>
            </a:r>
            <a:r>
              <a:rPr lang="tr-TR" dirty="0"/>
              <a:t> </a:t>
            </a:r>
            <a:r>
              <a:rPr lang="en-US" dirty="0" err="1"/>
              <a:t>planlanmasıdır</a:t>
            </a:r>
            <a:r>
              <a:rPr lang="en-US" dirty="0"/>
              <a:t>.</a:t>
            </a:r>
            <a:endParaRPr lang="tr-TR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endüstriyel</a:t>
            </a:r>
            <a:r>
              <a:rPr lang="en-US" dirty="0"/>
              <a:t> </a:t>
            </a:r>
            <a:r>
              <a:rPr lang="en-US" dirty="0" err="1"/>
              <a:t>işletmelerde</a:t>
            </a:r>
            <a:r>
              <a:rPr lang="en-US" dirty="0"/>
              <a:t> </a:t>
            </a:r>
            <a:r>
              <a:rPr lang="en-US" dirty="0" err="1"/>
              <a:t>parçaların</a:t>
            </a:r>
            <a:r>
              <a:rPr lang="en-US" dirty="0"/>
              <a:t> </a:t>
            </a:r>
            <a:r>
              <a:rPr lang="en-US" dirty="0" err="1"/>
              <a:t>eskimesi</a:t>
            </a:r>
            <a:r>
              <a:rPr lang="en-US" dirty="0"/>
              <a:t>, </a:t>
            </a:r>
            <a:r>
              <a:rPr lang="en-US" dirty="0" err="1"/>
              <a:t>makinaların</a:t>
            </a:r>
            <a:r>
              <a:rPr lang="en-US" dirty="0"/>
              <a:t> </a:t>
            </a:r>
            <a:r>
              <a:rPr lang="en-US" dirty="0" err="1"/>
              <a:t>bozulması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kırılması</a:t>
            </a:r>
            <a:r>
              <a:rPr lang="en-US" dirty="0"/>
              <a:t>, </a:t>
            </a:r>
            <a:r>
              <a:rPr lang="en-US" dirty="0" err="1"/>
              <a:t>binaların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tesislerin</a:t>
            </a:r>
            <a:r>
              <a:rPr lang="en-US" dirty="0"/>
              <a:t> </a:t>
            </a:r>
            <a:r>
              <a:rPr lang="en-US" dirty="0" err="1"/>
              <a:t>aşınması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konusudur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, </a:t>
            </a: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planlarının</a:t>
            </a:r>
            <a:r>
              <a:rPr lang="en-US" dirty="0"/>
              <a:t> </a:t>
            </a:r>
            <a:r>
              <a:rPr lang="en-US" dirty="0" err="1"/>
              <a:t>hazırlanması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 </a:t>
            </a:r>
            <a:r>
              <a:rPr lang="en-US" dirty="0" err="1"/>
              <a:t>kaçınılmaz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faaliyettir</a:t>
            </a:r>
            <a:endParaRPr lang="en-US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Bakım ve Onarım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708484"/>
            <a:ext cx="8361684" cy="3928132"/>
          </a:xfrm>
        </p:spPr>
        <p:txBody>
          <a:bodyPr anchor="t"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tr-TR" b="1" u="sng" dirty="0" smtClean="0"/>
              <a:t>1.Nesil</a:t>
            </a:r>
            <a:r>
              <a:rPr lang="tr-TR" b="1" u="sng" dirty="0"/>
              <a:t>:</a:t>
            </a:r>
            <a:r>
              <a:rPr lang="tr-TR" b="1" dirty="0"/>
              <a:t> 2. Dünya Savaşına Kadar Olan </a:t>
            </a:r>
            <a:r>
              <a:rPr lang="tr-TR" b="1" dirty="0" smtClean="0"/>
              <a:t>Dönem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tr-TR" b="1" dirty="0"/>
          </a:p>
          <a:p>
            <a:pPr algn="just">
              <a:spcAft>
                <a:spcPts val="600"/>
              </a:spcAft>
            </a:pPr>
            <a:r>
              <a:rPr lang="tr-TR" dirty="0" smtClean="0"/>
              <a:t> Sanayi </a:t>
            </a:r>
            <a:r>
              <a:rPr lang="tr-TR" dirty="0"/>
              <a:t>mekanik sistemler yönünden zayıftır</a:t>
            </a:r>
          </a:p>
          <a:p>
            <a:pPr algn="just">
              <a:spcAft>
                <a:spcPts val="600"/>
              </a:spcAft>
            </a:pPr>
            <a:r>
              <a:rPr lang="tr-TR" dirty="0" smtClean="0"/>
              <a:t> Ekipmanlardaki </a:t>
            </a:r>
            <a:r>
              <a:rPr lang="tr-TR" dirty="0"/>
              <a:t>arızaların önceden önlenmesi yüksek öncelikli bir husus değildir.</a:t>
            </a:r>
          </a:p>
          <a:p>
            <a:pPr algn="just">
              <a:spcAft>
                <a:spcPts val="600"/>
              </a:spcAft>
            </a:pPr>
            <a:r>
              <a:rPr lang="tr-TR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/>
              <a:t>ekipmanların</a:t>
            </a:r>
            <a:r>
              <a:rPr lang="en-US" dirty="0"/>
              <a:t> </a:t>
            </a:r>
            <a:r>
              <a:rPr lang="en-US" dirty="0" err="1"/>
              <a:t>tasarımları</a:t>
            </a:r>
            <a:r>
              <a:rPr lang="en-US" dirty="0"/>
              <a:t>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tamiri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tr-TR" dirty="0"/>
              <a:t> </a:t>
            </a:r>
            <a:r>
              <a:rPr lang="en-US" dirty="0" err="1"/>
              <a:t>nedenle</a:t>
            </a:r>
            <a:r>
              <a:rPr lang="en-US" dirty="0"/>
              <a:t> </a:t>
            </a:r>
            <a:r>
              <a:rPr lang="en-US" dirty="0" err="1"/>
              <a:t>önleyici</a:t>
            </a:r>
            <a:r>
              <a:rPr lang="en-US" dirty="0"/>
              <a:t> </a:t>
            </a:r>
            <a:r>
              <a:rPr lang="en-US" dirty="0" err="1"/>
              <a:t>faaliyetler</a:t>
            </a:r>
            <a:r>
              <a:rPr lang="en-US" dirty="0"/>
              <a:t> </a:t>
            </a:r>
            <a:r>
              <a:rPr lang="en-US" dirty="0" err="1"/>
              <a:t>gelişmemiştir</a:t>
            </a:r>
            <a:r>
              <a:rPr lang="en-US" dirty="0"/>
              <a:t>.</a:t>
            </a:r>
            <a:endParaRPr lang="tr-TR" dirty="0"/>
          </a:p>
          <a:p>
            <a:pPr algn="just">
              <a:spcAft>
                <a:spcPts val="600"/>
              </a:spcAft>
            </a:pPr>
            <a:r>
              <a:rPr lang="tr-TR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tr-TR" dirty="0" err="1"/>
              <a:t>ktur</a:t>
            </a:r>
            <a:r>
              <a:rPr lang="tr-TR" dirty="0"/>
              <a:t>.</a:t>
            </a:r>
          </a:p>
          <a:p>
            <a:pPr algn="just">
              <a:spcAft>
                <a:spcPts val="600"/>
              </a:spcAft>
            </a:pPr>
            <a:r>
              <a:rPr lang="tr-TR" dirty="0" smtClean="0"/>
              <a:t> </a:t>
            </a:r>
            <a:r>
              <a:rPr lang="en-US" dirty="0" err="1" smtClean="0"/>
              <a:t>Temizleme</a:t>
            </a:r>
            <a:r>
              <a:rPr lang="en-US" dirty="0"/>
              <a:t>, </a:t>
            </a:r>
            <a:r>
              <a:rPr lang="en-US" dirty="0" err="1"/>
              <a:t>tamir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tr-TR" dirty="0"/>
              <a:t> </a:t>
            </a:r>
            <a:r>
              <a:rPr lang="en-US" dirty="0" err="1"/>
              <a:t>yağlamadan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mevcuttur</a:t>
            </a:r>
            <a:r>
              <a:rPr lang="en-US" dirty="0"/>
              <a:t>.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en-US" b="1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Felsefesinin Tarihsel Gelişimi 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708484"/>
            <a:ext cx="8361684" cy="3928132"/>
          </a:xfrm>
        </p:spPr>
        <p:txBody>
          <a:bodyPr anchor="t">
            <a:noAutofit/>
          </a:bodyPr>
          <a:lstStyle/>
          <a:p>
            <a:pPr algn="just">
              <a:spcAft>
                <a:spcPts val="600"/>
              </a:spcAft>
            </a:pPr>
            <a:r>
              <a:rPr lang="tr-TR" b="1" u="sng" dirty="0"/>
              <a:t>2</a:t>
            </a:r>
            <a:r>
              <a:rPr lang="tr-TR" b="1" u="sng" dirty="0" smtClean="0"/>
              <a:t>.Nesil</a:t>
            </a:r>
            <a:r>
              <a:rPr lang="tr-TR" b="1" u="sng" dirty="0"/>
              <a:t>:</a:t>
            </a:r>
            <a:r>
              <a:rPr lang="tr-TR" b="1" dirty="0"/>
              <a:t> 2. Dünya  Savaşı Sırasında</a:t>
            </a:r>
            <a:endParaRPr lang="en-US" b="1" dirty="0"/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tr-TR" b="1" dirty="0"/>
          </a:p>
          <a:p>
            <a:pPr algn="just">
              <a:spcAft>
                <a:spcPts val="600"/>
              </a:spcAft>
            </a:pPr>
            <a:r>
              <a:rPr lang="tr-TR" dirty="0"/>
              <a:t>Savaş etkisi ile üretim talepleri arttı, mekanik sistemlerin kullanımı arttı. Bu durum mekanik sistemlerin düzenli çalışmasının da önemini artırdı.</a:t>
            </a:r>
          </a:p>
          <a:p>
            <a:pPr algn="just">
              <a:spcAft>
                <a:spcPts val="600"/>
              </a:spcAft>
            </a:pPr>
            <a:r>
              <a:rPr lang="tr-TR" dirty="0"/>
              <a:t>Yaşanan arızalarda büyük kayıplar oluştu. Oluşan kayıpların ve bakım maliyetlerinin artması, önleyici faaliyetlerin ortaya çıkmasının önünü açmıştır.</a:t>
            </a:r>
          </a:p>
          <a:p>
            <a:pPr algn="just">
              <a:spcAft>
                <a:spcPts val="600"/>
              </a:spcAft>
            </a:pPr>
            <a:r>
              <a:rPr lang="tr-TR" dirty="0"/>
              <a:t>Bakım maliyetlerinin yüksek olması bakım yönetimi ve bakım planlama ve kontrol sistemlerinin oluşmasına neden oldu.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en-US" b="1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Felsefesinin Tarihsel Gelişimi 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8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287379"/>
            <a:ext cx="8361684" cy="4349237"/>
          </a:xfrm>
        </p:spPr>
        <p:txBody>
          <a:bodyPr anchor="t">
            <a:noAutofit/>
          </a:bodyPr>
          <a:lstStyle/>
          <a:p>
            <a:pPr algn="just">
              <a:spcAft>
                <a:spcPts val="600"/>
              </a:spcAft>
            </a:pPr>
            <a:r>
              <a:rPr lang="tr-TR" b="1" u="sng" dirty="0" smtClean="0"/>
              <a:t>3.Nesil</a:t>
            </a:r>
            <a:r>
              <a:rPr lang="tr-TR" b="1" u="sng" dirty="0"/>
              <a:t>:</a:t>
            </a:r>
            <a:r>
              <a:rPr lang="tr-TR" b="1" dirty="0"/>
              <a:t> 1970 </a:t>
            </a:r>
            <a:r>
              <a:rPr lang="tr-TR" b="1" dirty="0" err="1"/>
              <a:t>li</a:t>
            </a:r>
            <a:r>
              <a:rPr lang="tr-TR" b="1" dirty="0"/>
              <a:t> Yıllar</a:t>
            </a:r>
            <a:endParaRPr lang="en-US" b="1" dirty="0"/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tr-TR" b="1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Sanayi sektöründe petrol krizi kaynaklı değişim büyük bir ivme kazandı. Değişimin temel odak noktası, Yeni Beklentiler, Yeni Araştırma Çalışmaları ve Yeni Yöntemler oldu.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Böylece Arızalı Duruşların;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/>
              <a:t>Üretim Kapasitesini Azalttığı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/>
              <a:t>Üretim Maliyetlerini Arttırdığı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/>
              <a:t>Müşteri Memnuniyetsizliği Arttırdığı görüldü.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Tesislerdeki varlıkların etkin bakımları hali hazırda tutulmaları çok büyük önem kazandı.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en-US" b="1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Felsefesinin Tarihsel Gelişimi 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1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287379"/>
            <a:ext cx="8361684" cy="4349237"/>
          </a:xfrm>
        </p:spPr>
        <p:txBody>
          <a:bodyPr anchor="t">
            <a:noAutofit/>
          </a:bodyPr>
          <a:lstStyle/>
          <a:p>
            <a:pPr marL="457200" indent="-457200" algn="just">
              <a:spcAft>
                <a:spcPts val="600"/>
              </a:spcAft>
              <a:buAutoNum type="arabicPeriod"/>
            </a:pPr>
            <a:endParaRPr lang="tr-TR" b="1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Yüksek mekanizasyon ve otomasyon, kazancın bir kısmının bakım için harcanmasını gerektirmiştir.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İşçilere kesinti süreleri için de ücret ödenir. Bu nedenle, kesintilerin önlenmesi için bakım planlaması kaçınılmazdır.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İşlemlerde ortaya çıkan kesintiler </a:t>
            </a:r>
            <a:r>
              <a:rPr lang="tr-TR" b="1" dirty="0"/>
              <a:t>ürünün zamanında teslim edilememesi</a:t>
            </a:r>
            <a:r>
              <a:rPr lang="tr-TR" dirty="0"/>
              <a:t>ne neden olur.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Hatalı durumların zamanında düzeltilmesi, </a:t>
            </a:r>
            <a:r>
              <a:rPr lang="tr-TR" b="1" dirty="0"/>
              <a:t>tamir masraflarını azalt</a:t>
            </a:r>
            <a:r>
              <a:rPr lang="tr-TR" dirty="0"/>
              <a:t>tığı gibi makinalardan miktar ve kalite bakımından aynı verimin elde edilmesi sağlanır.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endParaRPr lang="en-US" b="1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Planlamasını Gerektiren Nedenler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287379"/>
            <a:ext cx="8361684" cy="4349237"/>
          </a:xfrm>
        </p:spPr>
        <p:txBody>
          <a:bodyPr anchor="t">
            <a:no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Temel Amaç:</a:t>
            </a:r>
          </a:p>
          <a:p>
            <a:pPr lvl="1">
              <a:spcAft>
                <a:spcPts val="600"/>
              </a:spcAft>
            </a:pPr>
            <a:r>
              <a:rPr lang="tr-TR" dirty="0"/>
              <a:t>Makine arızalarını azaltarak üretim sürekliliğini sağlamak.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 Ana amacın gerçekleştirilebilmesi için iki yol:</a:t>
            </a:r>
          </a:p>
          <a:p>
            <a:pPr lvl="1">
              <a:spcAft>
                <a:spcPts val="600"/>
              </a:spcAft>
            </a:pPr>
            <a:r>
              <a:rPr lang="tr-TR" dirty="0"/>
              <a:t>*Sistemin işleyişinde bozulma ve başarısızlıkların önlenmesi.</a:t>
            </a:r>
          </a:p>
          <a:p>
            <a:pPr lvl="1">
              <a:spcAft>
                <a:spcPts val="600"/>
              </a:spcAft>
            </a:pPr>
            <a:r>
              <a:rPr lang="tr-TR" dirty="0"/>
              <a:t>*Ortaya çıkan bozulma ve başarısızlıkların meydana getirdiği zararların en aza</a:t>
            </a:r>
          </a:p>
          <a:p>
            <a:pPr lvl="1">
              <a:spcAft>
                <a:spcPts val="600"/>
              </a:spcAft>
            </a:pPr>
            <a:r>
              <a:rPr lang="tr-TR" dirty="0"/>
              <a:t>indirilmesi.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Bakım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Faaliyetlerinin Temel Amacı</a:t>
            </a:r>
            <a:endParaRPr lang="en-US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25720</TotalTime>
  <Words>674</Words>
  <Application>Microsoft Office PowerPoint</Application>
  <PresentationFormat>Ekran Gösterisi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ümit gedik</cp:lastModifiedBy>
  <cp:revision>934</cp:revision>
  <cp:lastPrinted>2016-10-24T07:53:35Z</cp:lastPrinted>
  <dcterms:created xsi:type="dcterms:W3CDTF">2016-09-18T09:35:24Z</dcterms:created>
  <dcterms:modified xsi:type="dcterms:W3CDTF">2020-02-18T13:03:38Z</dcterms:modified>
</cp:coreProperties>
</file>