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8" r:id="rId2"/>
  </p:sldMasterIdLst>
  <p:sldIdLst>
    <p:sldId id="256" r:id="rId3"/>
    <p:sldId id="258" r:id="rId4"/>
    <p:sldId id="259" r:id="rId5"/>
    <p:sldId id="260" r:id="rId6"/>
    <p:sldId id="261" r:id="rId7"/>
    <p:sldId id="263" r:id="rId8"/>
    <p:sldId id="264" r:id="rId9"/>
    <p:sldId id="285" r:id="rId10"/>
    <p:sldId id="286" r:id="rId11"/>
    <p:sldId id="287" r:id="rId12"/>
    <p:sldId id="265" r:id="rId13"/>
    <p:sldId id="269" r:id="rId14"/>
    <p:sldId id="270" r:id="rId15"/>
    <p:sldId id="289" r:id="rId16"/>
    <p:sldId id="290" r:id="rId17"/>
    <p:sldId id="291" r:id="rId18"/>
    <p:sldId id="292" r:id="rId19"/>
    <p:sldId id="294" r:id="rId20"/>
    <p:sldId id="296" r:id="rId21"/>
    <p:sldId id="297" r:id="rId22"/>
    <p:sldId id="298" r:id="rId23"/>
    <p:sldId id="266" r:id="rId24"/>
    <p:sldId id="267" r:id="rId25"/>
    <p:sldId id="277" r:id="rId26"/>
    <p:sldId id="278" r:id="rId27"/>
    <p:sldId id="279" r:id="rId28"/>
    <p:sldId id="280" r:id="rId29"/>
    <p:sldId id="281" r:id="rId30"/>
    <p:sldId id="282" r:id="rId31"/>
    <p:sldId id="300" r:id="rId32"/>
    <p:sldId id="301" r:id="rId33"/>
    <p:sldId id="283" r:id="rId34"/>
    <p:sldId id="284" r:id="rId35"/>
    <p:sldId id="299"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3" d="100"/>
          <a:sy n="83" d="100"/>
        </p:scale>
        <p:origin x="6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6000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2623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2458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D4D2D0">
                  <a:shade val="5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6718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D4D2D0">
                  <a:shade val="5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27682506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D4D2D0">
                  <a:shade val="5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8373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D4D2D0">
                  <a:shade val="5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18134054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8" name="Footer Placeholder 7"/>
          <p:cNvSpPr>
            <a:spLocks noGrp="1"/>
          </p:cNvSpPr>
          <p:nvPr>
            <p:ph type="ftr" sz="quarter" idx="11"/>
          </p:nvPr>
        </p:nvSpPr>
        <p:spPr/>
        <p:txBody>
          <a:bodyPr/>
          <a:lstStyle/>
          <a:p>
            <a:pPr>
              <a:defRPr/>
            </a:pPr>
            <a:endParaRPr lang="tr-TR">
              <a:solidFill>
                <a:srgbClr val="D4D2D0">
                  <a:shade val="50000"/>
                </a:srgb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40346699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4" name="Footer Placeholder 3"/>
          <p:cNvSpPr>
            <a:spLocks noGrp="1"/>
          </p:cNvSpPr>
          <p:nvPr>
            <p:ph type="ftr" sz="quarter" idx="11"/>
          </p:nvPr>
        </p:nvSpPr>
        <p:spPr/>
        <p:txBody>
          <a:bodyPr/>
          <a:lstStyle/>
          <a:p>
            <a:pPr>
              <a:defRPr/>
            </a:pPr>
            <a:endParaRPr lang="tr-TR">
              <a:solidFill>
                <a:srgbClr val="D4D2D0">
                  <a:shade val="50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33439176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tr-TR">
              <a:solidFill>
                <a:srgbClr val="D4D2D0">
                  <a:shade val="50000"/>
                </a:srgb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55818757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tr-TR">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29528224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8448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D4D2D0">
                  <a:shade val="5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11480005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D4D2D0">
                  <a:shade val="5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32814273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E162575-869E-4003-94AA-34BAF39DCFC8}" type="datetime1">
              <a:rPr lang="tr-TR" smtClean="0">
                <a:solidFill>
                  <a:srgbClr val="D4D2D0">
                    <a:shade val="50000"/>
                  </a:srgbClr>
                </a:solidFill>
              </a:rPr>
              <a:pPr>
                <a:defRPr/>
              </a:pPr>
              <a:t>5.04.2020</a:t>
            </a:fld>
            <a:endParaRPr lang="tr-T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D4D2D0">
                  <a:shade val="5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8782396-ED47-4B93-8EB9-34DB2D5CBB22}" type="slidenum">
              <a:rPr lang="tr-TR" altLang="tr-TR" smtClean="0">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Tree>
    <p:extLst>
      <p:ext uri="{BB962C8B-B14F-4D97-AF65-F5344CB8AC3E}">
        <p14:creationId xmlns:p14="http://schemas.microsoft.com/office/powerpoint/2010/main" val="4203573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7884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0831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6259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3736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456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4D1434">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4D1434">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3719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8684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65518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9933CC-CC22-4EE8-9AAD-C550AB7642CC}" type="datetimeFigureOut">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5.04.2020</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all" spc="0" normalizeH="0" baseline="0" noProof="0">
              <a:ln>
                <a:noFill/>
              </a:ln>
              <a:solidFill>
                <a:srgbClr val="903163"/>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F06A50-D7CF-4242-A129-ECDCC66840EB}" type="slidenum">
              <a:rPr kumimoji="0" lang="tr-TR" sz="900"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01879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nsapedia.com/kaya-dusmesi-nedenleri-ve-koruma-yontemleri/"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06285" y="3121806"/>
            <a:ext cx="6815670" cy="866899"/>
          </a:xfrm>
        </p:spPr>
        <p:txBody>
          <a:bodyPr>
            <a:normAutofit fontScale="90000"/>
          </a:bodyPr>
          <a:lstStyle/>
          <a:p>
            <a:r>
              <a:rPr lang="tr-TR" dirty="0" smtClean="0"/>
              <a:t>KAYA DÜŞMESİ </a:t>
            </a:r>
            <a:endParaRPr lang="tr-TR" dirty="0"/>
          </a:p>
        </p:txBody>
      </p:sp>
    </p:spTree>
    <p:extLst>
      <p:ext uri="{BB962C8B-B14F-4D97-AF65-F5344CB8AC3E}">
        <p14:creationId xmlns:p14="http://schemas.microsoft.com/office/powerpoint/2010/main" val="423248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235" y="1369813"/>
            <a:ext cx="10446327" cy="4801314"/>
          </a:xfrm>
          <a:prstGeom prst="rect">
            <a:avLst/>
          </a:prstGeom>
        </p:spPr>
        <p:txBody>
          <a:bodyPr wrap="square">
            <a:spAutoFit/>
          </a:bodyPr>
          <a:lstStyle/>
          <a:p>
            <a:pPr algn="just"/>
            <a:r>
              <a:rPr lang="tr-TR" b="1" dirty="0"/>
              <a:t>5-Tuz Çatlatması</a:t>
            </a:r>
          </a:p>
          <a:p>
            <a:pPr algn="just"/>
            <a:r>
              <a:rPr lang="tr-TR" dirty="0"/>
              <a:t>Yazın havaların sıcak olmasından dolayı suların buharlaşması nedeniyle suların çekilmesinden sonra yer altında bulunan tuzlu sular, kristalleşme göstererek kayaç bloklarındaki çatlakları doldurmaktadır. Boşluklardaki tuzların hacimsel değişiminden dolayı iç basınç oluşturur ve geceleyin ısı değişiminden dolayı soğuk havalarda kayaç bloklarında kama etkisi göstererek çatlaklardaki hacimsel değişimin düşmesini engellemektedir. Böylelikle bu işlemler defalarca tekrarlandıktan sonra kaya bloğundaki çatlaklar büyür ve kaya bloğunun mekanik olarak ayrışmasına, bloğun düşmesine neden olur</a:t>
            </a:r>
            <a:r>
              <a:rPr lang="tr-TR" dirty="0" smtClean="0"/>
              <a:t>.</a:t>
            </a:r>
          </a:p>
          <a:p>
            <a:pPr algn="just"/>
            <a:endParaRPr lang="tr-TR" dirty="0" smtClean="0"/>
          </a:p>
          <a:p>
            <a:pPr algn="just"/>
            <a:r>
              <a:rPr lang="tr-TR" b="1" dirty="0"/>
              <a:t>6-Şeve Paralel Çatlaklar</a:t>
            </a:r>
          </a:p>
          <a:p>
            <a:pPr algn="just"/>
            <a:r>
              <a:rPr lang="tr-TR" dirty="0"/>
              <a:t>Kayaç düşmesinin diğer bir ana sebebi de arazideki jeolojik durumlardır. Bunlar kaya bloğuna paralel haldeki çatlakların elverişsiz yapıda olmasıdır. Bu çatlaklar şevle aynı yönde olduğundan dolayı kayaçların düşmesine daha fazla etki göstermektedir</a:t>
            </a:r>
            <a:r>
              <a:rPr lang="tr-TR" dirty="0" smtClean="0"/>
              <a:t>.</a:t>
            </a:r>
          </a:p>
          <a:p>
            <a:pPr algn="just"/>
            <a:endParaRPr lang="tr-TR" dirty="0"/>
          </a:p>
          <a:p>
            <a:pPr algn="just"/>
            <a:r>
              <a:rPr lang="tr-TR" b="1" dirty="0"/>
              <a:t>7-Sismik Hareketler</a:t>
            </a:r>
          </a:p>
          <a:p>
            <a:pPr algn="just"/>
            <a:r>
              <a:rPr lang="tr-TR" dirty="0"/>
              <a:t>Kayaç şev duraylılığını tetikleyen en önemli faktörlerden biride yeryüzü hareketi olarak depremlerdir. Depremler sonucunda oluşan hareketlerinden sonra kayaçlarda kırılmalar ve düşmeler gözlenir.</a:t>
            </a:r>
          </a:p>
          <a:p>
            <a:pPr algn="just"/>
            <a:endParaRPr lang="tr-TR" dirty="0"/>
          </a:p>
        </p:txBody>
      </p:sp>
    </p:spTree>
    <p:extLst>
      <p:ext uri="{BB962C8B-B14F-4D97-AF65-F5344CB8AC3E}">
        <p14:creationId xmlns:p14="http://schemas.microsoft.com/office/powerpoint/2010/main" val="118706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5405" y="285446"/>
            <a:ext cx="9601196" cy="970699"/>
          </a:xfrm>
        </p:spPr>
        <p:txBody>
          <a:bodyPr>
            <a:normAutofit/>
          </a:bodyPr>
          <a:lstStyle/>
          <a:p>
            <a:pPr algn="ctr"/>
            <a:r>
              <a:rPr lang="tr-TR" sz="3600" b="1" dirty="0" smtClean="0"/>
              <a:t>ALINACAK ÖNLEMLER</a:t>
            </a:r>
            <a:endParaRPr lang="tr-TR" sz="3600" b="1" dirty="0"/>
          </a:p>
        </p:txBody>
      </p:sp>
      <p:pic>
        <p:nvPicPr>
          <p:cNvPr id="4" name="İçerik Yer Tutucusu 3"/>
          <p:cNvPicPr>
            <a:picLocks noGrp="1" noChangeAspect="1"/>
          </p:cNvPicPr>
          <p:nvPr>
            <p:ph idx="1"/>
          </p:nvPr>
        </p:nvPicPr>
        <p:blipFill>
          <a:blip r:embed="rId2"/>
          <a:stretch>
            <a:fillRect/>
          </a:stretch>
        </p:blipFill>
        <p:spPr>
          <a:xfrm>
            <a:off x="2356874" y="1256145"/>
            <a:ext cx="6578258" cy="5057369"/>
          </a:xfrm>
          <a:prstGeom prst="rect">
            <a:avLst/>
          </a:prstGeom>
        </p:spPr>
      </p:pic>
    </p:spTree>
    <p:extLst>
      <p:ext uri="{BB962C8B-B14F-4D97-AF65-F5344CB8AC3E}">
        <p14:creationId xmlns:p14="http://schemas.microsoft.com/office/powerpoint/2010/main" val="109772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6906" y="923318"/>
            <a:ext cx="5776683" cy="4563082"/>
          </a:xfrm>
          <a:prstGeom prst="rect">
            <a:avLst/>
          </a:prstGeom>
        </p:spPr>
      </p:pic>
      <p:pic>
        <p:nvPicPr>
          <p:cNvPr id="5" name="Resim 4"/>
          <p:cNvPicPr>
            <a:picLocks noChangeAspect="1"/>
          </p:cNvPicPr>
          <p:nvPr/>
        </p:nvPicPr>
        <p:blipFill>
          <a:blip r:embed="rId3"/>
          <a:stretch>
            <a:fillRect/>
          </a:stretch>
        </p:blipFill>
        <p:spPr>
          <a:xfrm>
            <a:off x="6092042" y="160761"/>
            <a:ext cx="5527303" cy="6533260"/>
          </a:xfrm>
          <a:prstGeom prst="rect">
            <a:avLst/>
          </a:prstGeom>
        </p:spPr>
      </p:pic>
    </p:spTree>
    <p:extLst>
      <p:ext uri="{BB962C8B-B14F-4D97-AF65-F5344CB8AC3E}">
        <p14:creationId xmlns:p14="http://schemas.microsoft.com/office/powerpoint/2010/main" val="165821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76992" y="662698"/>
            <a:ext cx="5876026" cy="5338896"/>
          </a:xfrm>
          <a:prstGeom prst="rect">
            <a:avLst/>
          </a:prstGeom>
        </p:spPr>
      </p:pic>
      <p:pic>
        <p:nvPicPr>
          <p:cNvPr id="5" name="Resim 4"/>
          <p:cNvPicPr>
            <a:picLocks noChangeAspect="1"/>
          </p:cNvPicPr>
          <p:nvPr/>
        </p:nvPicPr>
        <p:blipFill>
          <a:blip r:embed="rId3"/>
          <a:stretch>
            <a:fillRect/>
          </a:stretch>
        </p:blipFill>
        <p:spPr>
          <a:xfrm>
            <a:off x="6677891" y="619013"/>
            <a:ext cx="4535055" cy="5426267"/>
          </a:xfrm>
          <a:prstGeom prst="rect">
            <a:avLst/>
          </a:prstGeom>
        </p:spPr>
      </p:pic>
    </p:spTree>
    <p:extLst>
      <p:ext uri="{BB962C8B-B14F-4D97-AF65-F5344CB8AC3E}">
        <p14:creationId xmlns:p14="http://schemas.microsoft.com/office/powerpoint/2010/main" val="350430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696C0EE-5F3D-45F1-93F7-F9210D9E6600}" type="slidenum">
              <a:rPr lang="tr-TR" altLang="tr-TR">
                <a:solidFill>
                  <a:srgbClr val="9B9A98"/>
                </a:solidFill>
              </a:rPr>
              <a:pPr fontAlgn="base">
                <a:spcBef>
                  <a:spcPct val="0"/>
                </a:spcBef>
                <a:spcAft>
                  <a:spcPct val="0"/>
                </a:spcAft>
              </a:pPr>
              <a:t>14</a:t>
            </a:fld>
            <a:endParaRPr lang="tr-TR" altLang="tr-TR">
              <a:solidFill>
                <a:srgbClr val="9B9A98"/>
              </a:solidFill>
            </a:endParaRPr>
          </a:p>
        </p:txBody>
      </p:sp>
      <p:sp>
        <p:nvSpPr>
          <p:cNvPr id="26627" name="2 Dikdörtgen"/>
          <p:cNvSpPr>
            <a:spLocks noChangeArrowheads="1"/>
          </p:cNvSpPr>
          <p:nvPr/>
        </p:nvSpPr>
        <p:spPr bwMode="auto">
          <a:xfrm>
            <a:off x="831274" y="709758"/>
            <a:ext cx="108060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b="1" dirty="0"/>
              <a:t>1-Orman</a:t>
            </a:r>
            <a:endParaRPr lang="tr-TR" altLang="tr-TR" dirty="0"/>
          </a:p>
          <a:p>
            <a:pPr algn="just" fontAlgn="base">
              <a:spcBef>
                <a:spcPct val="0"/>
              </a:spcBef>
              <a:spcAft>
                <a:spcPct val="0"/>
              </a:spcAft>
            </a:pPr>
            <a:r>
              <a:rPr lang="tr-TR" altLang="tr-TR" dirty="0"/>
              <a:t>Yamaçta az sayıda ağacın varlığı yuvarlanan taş ve kayaların durdurulmasında ve maksimum sıçrama yüksekliklerinin minimize etmesinde katkı sağlayabilmektedir. Yuvarlanan taş ve kayalar maksimum hızlarına yaklaşık 40 m’den sonra ulaşmaktadırlar, dolayısıyla potansiyel tehlike bölgelerinde 20 m’den fazla açıklık bırakmamaya özen gösterilmelidir.</a:t>
            </a:r>
          </a:p>
        </p:txBody>
      </p:sp>
      <p:pic>
        <p:nvPicPr>
          <p:cNvPr id="26628" name="3 Resim"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5710" y="2349403"/>
            <a:ext cx="4816909" cy="367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05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9DBFA51-788E-4B70-90AB-BC0D520D9495}" type="slidenum">
              <a:rPr lang="tr-TR" altLang="tr-TR">
                <a:solidFill>
                  <a:srgbClr val="9B9A98"/>
                </a:solidFill>
              </a:rPr>
              <a:pPr fontAlgn="base">
                <a:spcBef>
                  <a:spcPct val="0"/>
                </a:spcBef>
                <a:spcAft>
                  <a:spcPct val="0"/>
                </a:spcAft>
              </a:pPr>
              <a:t>15</a:t>
            </a:fld>
            <a:endParaRPr lang="tr-TR" altLang="tr-TR">
              <a:solidFill>
                <a:srgbClr val="9B9A98"/>
              </a:solidFill>
            </a:endParaRPr>
          </a:p>
        </p:txBody>
      </p:sp>
      <p:sp>
        <p:nvSpPr>
          <p:cNvPr id="27651" name="2 Dikdörtgen"/>
          <p:cNvSpPr>
            <a:spLocks noChangeArrowheads="1"/>
          </p:cNvSpPr>
          <p:nvPr/>
        </p:nvSpPr>
        <p:spPr bwMode="auto">
          <a:xfrm>
            <a:off x="637309" y="1412876"/>
            <a:ext cx="1064029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b="1" dirty="0"/>
              <a:t>2. Hendekler</a:t>
            </a:r>
            <a:endParaRPr lang="tr-TR" altLang="tr-TR" dirty="0"/>
          </a:p>
          <a:p>
            <a:pPr algn="just" fontAlgn="base">
              <a:spcBef>
                <a:spcPct val="0"/>
              </a:spcBef>
              <a:spcAft>
                <a:spcPct val="0"/>
              </a:spcAft>
            </a:pPr>
            <a:r>
              <a:rPr lang="tr-TR" altLang="tr-TR" dirty="0"/>
              <a:t>Şevin topuk kısmında kaya tutucu hendekleri, şev taban kısmında yeterli bir alan olması durumunda hendekler ekonomik açıdan en uygun yöntemdir. Yaklaşık 75°’den fazla eğimli şevlerde kayalar yüzeye yakın kalma eğiliminde olup, topuğun yakınında bir yerde dururlar. 55° ile 75°arasında bulunan eğimli arazilerde düşen kaya bloklarının zıplama ihtimalinin olmasından dolayı hendekler topuk kısmından biraz daha uzağa yapılmalıdır, bu sebeple daha geniş bir hendeğe ihtiyaç duyulmaktadır. 40°ile 55° arasında bulunan eğimli arazilerde kayalar yuvarlanarak hendeğin içine doğru bir yol izlerler.</a:t>
            </a:r>
          </a:p>
        </p:txBody>
      </p:sp>
    </p:spTree>
    <p:extLst>
      <p:ext uri="{BB962C8B-B14F-4D97-AF65-F5344CB8AC3E}">
        <p14:creationId xmlns:p14="http://schemas.microsoft.com/office/powerpoint/2010/main" val="331079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C656875-9209-439B-A8F8-13F3E8672DAC}" type="slidenum">
              <a:rPr lang="tr-TR" altLang="tr-TR">
                <a:solidFill>
                  <a:srgbClr val="9B9A98"/>
                </a:solidFill>
              </a:rPr>
              <a:pPr fontAlgn="base">
                <a:spcBef>
                  <a:spcPct val="0"/>
                </a:spcBef>
                <a:spcAft>
                  <a:spcPct val="0"/>
                </a:spcAft>
              </a:pPr>
              <a:t>16</a:t>
            </a:fld>
            <a:endParaRPr lang="tr-TR" altLang="tr-TR">
              <a:solidFill>
                <a:srgbClr val="9B9A98"/>
              </a:solidFill>
            </a:endParaRPr>
          </a:p>
        </p:txBody>
      </p:sp>
      <p:sp>
        <p:nvSpPr>
          <p:cNvPr id="28675" name="2 Dikdörtgen"/>
          <p:cNvSpPr>
            <a:spLocks noChangeArrowheads="1"/>
          </p:cNvSpPr>
          <p:nvPr/>
        </p:nvSpPr>
        <p:spPr bwMode="auto">
          <a:xfrm>
            <a:off x="711199" y="1268413"/>
            <a:ext cx="1063105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b="1" dirty="0"/>
              <a:t>3. </a:t>
            </a:r>
            <a:r>
              <a:rPr lang="tr-TR" altLang="tr-TR" b="1" dirty="0" smtClean="0"/>
              <a:t>Bariyerler</a:t>
            </a:r>
          </a:p>
          <a:p>
            <a:pPr algn="just" fontAlgn="base">
              <a:spcBef>
                <a:spcPct val="0"/>
              </a:spcBef>
              <a:spcAft>
                <a:spcPct val="0"/>
              </a:spcAft>
            </a:pPr>
            <a:endParaRPr lang="tr-TR" altLang="tr-TR" dirty="0"/>
          </a:p>
          <a:p>
            <a:pPr algn="just" fontAlgn="base">
              <a:spcBef>
                <a:spcPct val="0"/>
              </a:spcBef>
              <a:spcAft>
                <a:spcPct val="0"/>
              </a:spcAft>
            </a:pPr>
            <a:r>
              <a:rPr lang="tr-TR" altLang="tr-TR" dirty="0"/>
              <a:t>Mevcut durumda hendeklerin gücünü artırmak veya şevlerin tabanında yakalama zonları oluşturmada etkilidir bariyerler. Bariyer çeşit olarak bulunan şevin boyutuna, bölgenin yapısına ve düşen kaya bloğunun enerjisine bağlıdır. Tüm bariyerler çarpmanın etkisiyle esnek bir yapıda olup ve gelen enerjiyi sönümleyici yapıda olmalıdır. Büyük enerjili kayaların enerjilerini sönümlemek için hem esnek yapıda olmalı hem de gelen yükü güvenli bir şekilde karşılayacak yapıda olmalıdır</a:t>
            </a:r>
            <a:r>
              <a:rPr lang="tr-TR" altLang="tr-TR" dirty="0" smtClean="0"/>
              <a:t>.</a:t>
            </a:r>
          </a:p>
          <a:p>
            <a:pPr algn="just" fontAlgn="base">
              <a:spcBef>
                <a:spcPct val="0"/>
              </a:spcBef>
              <a:spcAft>
                <a:spcPct val="0"/>
              </a:spcAft>
            </a:pPr>
            <a:endParaRPr lang="tr-TR" altLang="tr-TR" dirty="0"/>
          </a:p>
          <a:p>
            <a:pPr algn="just" fontAlgn="base">
              <a:spcBef>
                <a:spcPct val="0"/>
              </a:spcBef>
              <a:spcAft>
                <a:spcPct val="0"/>
              </a:spcAft>
            </a:pPr>
            <a:r>
              <a:rPr lang="tr-TR" altLang="tr-TR" b="1" dirty="0"/>
              <a:t>Taş sepetleri ve beton bloklar: </a:t>
            </a:r>
            <a:r>
              <a:rPr lang="tr-TR" altLang="tr-TR" dirty="0"/>
              <a:t>0.75 m’ye kadar çaplardaki kayalar için efektif koruma bariyerleridir.</a:t>
            </a:r>
          </a:p>
          <a:p>
            <a:pPr algn="just" fontAlgn="base">
              <a:spcBef>
                <a:spcPct val="0"/>
              </a:spcBef>
              <a:spcAft>
                <a:spcPct val="0"/>
              </a:spcAft>
            </a:pPr>
            <a:endParaRPr lang="tr-TR" altLang="tr-TR" dirty="0"/>
          </a:p>
          <a:p>
            <a:pPr algn="just" fontAlgn="base">
              <a:spcBef>
                <a:spcPct val="0"/>
              </a:spcBef>
              <a:spcAft>
                <a:spcPct val="0"/>
              </a:spcAft>
            </a:pPr>
            <a:r>
              <a:rPr lang="tr-TR" altLang="tr-TR" b="1" dirty="0"/>
              <a:t>Jeofabrik‐zemin bariyerleri:</a:t>
            </a:r>
            <a:r>
              <a:rPr lang="tr-TR" altLang="tr-TR" dirty="0"/>
              <a:t>  Bu tür bir bariyerin kaya düşmelerini durdurma kapasitesi, çarpma enerjisine kıyasla bariyerin kütlesine, tabandaki kesme direncine ve yenilmeden deforme olma kapasitesine bağlıdır</a:t>
            </a:r>
          </a:p>
          <a:p>
            <a:pPr algn="just" fontAlgn="base">
              <a:spcBef>
                <a:spcPct val="0"/>
              </a:spcBef>
              <a:spcAft>
                <a:spcPct val="0"/>
              </a:spcAft>
            </a:pPr>
            <a:endParaRPr lang="tr-TR" altLang="tr-TR" dirty="0"/>
          </a:p>
          <a:p>
            <a:pPr algn="just" fontAlgn="base">
              <a:spcBef>
                <a:spcPct val="0"/>
              </a:spcBef>
              <a:spcAft>
                <a:spcPct val="0"/>
              </a:spcAft>
            </a:pPr>
            <a:r>
              <a:rPr lang="tr-TR" altLang="tr-TR" dirty="0"/>
              <a:t/>
            </a:r>
            <a:br>
              <a:rPr lang="tr-TR" altLang="tr-TR" dirty="0"/>
            </a:br>
            <a:endParaRPr lang="tr-TR" altLang="tr-TR" dirty="0"/>
          </a:p>
        </p:txBody>
      </p:sp>
    </p:spTree>
    <p:extLst>
      <p:ext uri="{BB962C8B-B14F-4D97-AF65-F5344CB8AC3E}">
        <p14:creationId xmlns:p14="http://schemas.microsoft.com/office/powerpoint/2010/main" val="306502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9461CC1-A164-4F4F-A692-34B0E152E354}" type="slidenum">
              <a:rPr lang="tr-TR" altLang="tr-TR">
                <a:solidFill>
                  <a:srgbClr val="9B9A98"/>
                </a:solidFill>
              </a:rPr>
              <a:pPr fontAlgn="base">
                <a:spcBef>
                  <a:spcPct val="0"/>
                </a:spcBef>
                <a:spcAft>
                  <a:spcPct val="0"/>
                </a:spcAft>
              </a:pPr>
              <a:t>17</a:t>
            </a:fld>
            <a:endParaRPr lang="tr-TR" altLang="tr-TR">
              <a:solidFill>
                <a:srgbClr val="9B9A98"/>
              </a:solidFill>
            </a:endParaRPr>
          </a:p>
        </p:txBody>
      </p:sp>
      <p:pic>
        <p:nvPicPr>
          <p:cNvPr id="29699" name="2 Resim" descr="kaya-düşmesi-bariy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9123" y="196018"/>
            <a:ext cx="6381604" cy="626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50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657AE9B-BFC0-4E18-8D48-A826FCC872FB}" type="slidenum">
              <a:rPr lang="tr-TR" altLang="tr-TR">
                <a:solidFill>
                  <a:srgbClr val="9B9A98"/>
                </a:solidFill>
              </a:rPr>
              <a:pPr fontAlgn="base">
                <a:spcBef>
                  <a:spcPct val="0"/>
                </a:spcBef>
                <a:spcAft>
                  <a:spcPct val="0"/>
                </a:spcAft>
              </a:pPr>
              <a:t>18</a:t>
            </a:fld>
            <a:endParaRPr lang="tr-TR" altLang="tr-TR">
              <a:solidFill>
                <a:srgbClr val="9B9A98"/>
              </a:solidFill>
            </a:endParaRPr>
          </a:p>
        </p:txBody>
      </p:sp>
      <p:sp>
        <p:nvSpPr>
          <p:cNvPr id="31747" name="2 Dikdörtgen"/>
          <p:cNvSpPr>
            <a:spLocks noChangeArrowheads="1"/>
          </p:cNvSpPr>
          <p:nvPr/>
        </p:nvSpPr>
        <p:spPr bwMode="auto">
          <a:xfrm>
            <a:off x="858983" y="1158731"/>
            <a:ext cx="1016923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b="1" dirty="0"/>
              <a:t>4. Kayaç Tutma Çitleri ve </a:t>
            </a:r>
            <a:r>
              <a:rPr lang="tr-TR" altLang="tr-TR" b="1" dirty="0" smtClean="0"/>
              <a:t>Sönümleyiciler</a:t>
            </a:r>
          </a:p>
          <a:p>
            <a:pPr algn="just" fontAlgn="base">
              <a:spcBef>
                <a:spcPct val="0"/>
              </a:spcBef>
              <a:spcAft>
                <a:spcPct val="0"/>
              </a:spcAft>
            </a:pPr>
            <a:endParaRPr lang="tr-TR" altLang="tr-TR" dirty="0"/>
          </a:p>
          <a:p>
            <a:pPr algn="just" fontAlgn="base">
              <a:spcBef>
                <a:spcPct val="0"/>
              </a:spcBef>
              <a:spcAft>
                <a:spcPct val="0"/>
              </a:spcAft>
            </a:pPr>
            <a:r>
              <a:rPr lang="tr-TR" altLang="tr-TR" dirty="0"/>
              <a:t>Kayaç tutma çitleri ve sönümleyicilerin özellik olarak, rijit bir yapıda olmamasından dolayı düşen kaya bloğunun enerjisini karşılayacak yapıda olmalıdır. Bir kaya bloğunun çarpmasının ardından ağlar enerjiyi sönümleyerek oluşacak tehlikelerin önüne geçer. Bu yöntemin düşen kayaların tutmada etkili olduğundan, yapısal olarak maliyeti düşük tasarımlar yapmak mümkündür</a:t>
            </a:r>
            <a:r>
              <a:rPr lang="tr-TR" altLang="tr-TR" dirty="0" smtClean="0"/>
              <a:t>.</a:t>
            </a:r>
          </a:p>
          <a:p>
            <a:pPr algn="just" fontAlgn="base">
              <a:spcBef>
                <a:spcPct val="0"/>
              </a:spcBef>
              <a:spcAft>
                <a:spcPct val="0"/>
              </a:spcAft>
            </a:pPr>
            <a:endParaRPr lang="tr-TR" altLang="tr-TR" dirty="0" smtClean="0"/>
          </a:p>
          <a:p>
            <a:pPr algn="just" fontAlgn="base">
              <a:spcBef>
                <a:spcPct val="0"/>
              </a:spcBef>
              <a:spcAft>
                <a:spcPct val="0"/>
              </a:spcAft>
            </a:pPr>
            <a:r>
              <a:rPr lang="tr-TR" altLang="tr-TR" b="1" dirty="0"/>
              <a:t>5-Perdeli Ağ Yöntemi</a:t>
            </a:r>
          </a:p>
          <a:p>
            <a:pPr algn="just" fontAlgn="base">
              <a:spcBef>
                <a:spcPct val="0"/>
              </a:spcBef>
              <a:spcAft>
                <a:spcPct val="0"/>
              </a:spcAft>
            </a:pPr>
            <a:r>
              <a:rPr lang="tr-TR" altLang="tr-TR" dirty="0"/>
              <a:t>Kaya bloklarına yakın kaya parçalarının kayaların düşmesine karşılık yüzeye ağ serilerek kaya bloklarının düşmesinde insanların üzerine ve yola sıçramasının önüne geçmekte ideal bir yöntemdir. Kopup düşen kaya bloklarının enerjileri ağ tarafından sönümlendiğinden dolayı topuk kısmında büyük çaplı hendek ihtiyacı gerek yoktur.</a:t>
            </a:r>
          </a:p>
          <a:p>
            <a:pPr algn="just" fontAlgn="base">
              <a:spcBef>
                <a:spcPct val="0"/>
              </a:spcBef>
              <a:spcAft>
                <a:spcPct val="0"/>
              </a:spcAft>
            </a:pPr>
            <a:endParaRPr lang="tr-TR" altLang="tr-TR" dirty="0"/>
          </a:p>
        </p:txBody>
      </p:sp>
    </p:spTree>
    <p:extLst>
      <p:ext uri="{BB962C8B-B14F-4D97-AF65-F5344CB8AC3E}">
        <p14:creationId xmlns:p14="http://schemas.microsoft.com/office/powerpoint/2010/main" val="223320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40CD166-1C36-403D-ACF0-89F6DAA6098A}" type="slidenum">
              <a:rPr lang="tr-TR" altLang="tr-TR">
                <a:solidFill>
                  <a:srgbClr val="9B9A98"/>
                </a:solidFill>
              </a:rPr>
              <a:pPr fontAlgn="base">
                <a:spcBef>
                  <a:spcPct val="0"/>
                </a:spcBef>
                <a:spcAft>
                  <a:spcPct val="0"/>
                </a:spcAft>
              </a:pPr>
              <a:t>19</a:t>
            </a:fld>
            <a:endParaRPr lang="tr-TR" altLang="tr-TR">
              <a:solidFill>
                <a:srgbClr val="9B9A98"/>
              </a:solidFill>
            </a:endParaRPr>
          </a:p>
        </p:txBody>
      </p:sp>
      <p:pic>
        <p:nvPicPr>
          <p:cNvPr id="33795" name="2 Resim" descr="kaya-düşmesi-ağ.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765176"/>
            <a:ext cx="66960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20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3922" y="128991"/>
            <a:ext cx="9190119" cy="1478570"/>
          </a:xfrm>
        </p:spPr>
        <p:txBody>
          <a:bodyPr>
            <a:normAutofit/>
          </a:bodyPr>
          <a:lstStyle/>
          <a:p>
            <a:pPr algn="ctr"/>
            <a:r>
              <a:rPr lang="tr-TR" sz="3200" b="1" dirty="0" smtClean="0"/>
              <a:t>KAYA DÜŞMESİ NEDİR</a:t>
            </a:r>
            <a:endParaRPr lang="tr-TR" sz="3200" b="1" dirty="0"/>
          </a:p>
        </p:txBody>
      </p:sp>
      <p:sp>
        <p:nvSpPr>
          <p:cNvPr id="3" name="İçerik Yer Tutucusu 2"/>
          <p:cNvSpPr>
            <a:spLocks noGrp="1"/>
          </p:cNvSpPr>
          <p:nvPr>
            <p:ph idx="1"/>
          </p:nvPr>
        </p:nvSpPr>
        <p:spPr>
          <a:xfrm>
            <a:off x="1141413" y="2289080"/>
            <a:ext cx="10058400" cy="4023360"/>
          </a:xfrm>
        </p:spPr>
        <p:txBody>
          <a:bodyPr>
            <a:normAutofit/>
          </a:bodyPr>
          <a:lstStyle/>
          <a:p>
            <a:pPr marL="457200" lvl="1" indent="0">
              <a:buNone/>
            </a:pPr>
            <a:r>
              <a:rPr lang="tr-TR" sz="3200" dirty="0" smtClean="0"/>
              <a:t>Kayalık </a:t>
            </a:r>
            <a:r>
              <a:rPr lang="tr-TR" sz="3200" dirty="0"/>
              <a:t>bir yamaçtan veya gevşek materyalden kopan taş </a:t>
            </a:r>
            <a:r>
              <a:rPr lang="tr-TR" sz="3200" dirty="0" smtClean="0"/>
              <a:t> ve/veya </a:t>
            </a:r>
            <a:r>
              <a:rPr lang="tr-TR" sz="3200" dirty="0"/>
              <a:t>kaya bloklarının </a:t>
            </a:r>
            <a:r>
              <a:rPr lang="tr-TR" sz="3200" dirty="0" smtClean="0"/>
              <a:t>düşmesi</a:t>
            </a:r>
            <a:r>
              <a:rPr lang="tr-TR" sz="3200" dirty="0"/>
              <a:t>, yuvarlanması veya </a:t>
            </a:r>
            <a:r>
              <a:rPr lang="tr-TR" sz="3200" dirty="0" smtClean="0"/>
              <a:t>yere çarpıp </a:t>
            </a:r>
            <a:r>
              <a:rPr lang="tr-TR" sz="3200" dirty="0"/>
              <a:t>sıçrayarak ilerlemesi olarak tanımlanmıştır.</a:t>
            </a:r>
            <a:endParaRPr lang="tr-TR" sz="3200" dirty="0" smtClean="0"/>
          </a:p>
        </p:txBody>
      </p:sp>
    </p:spTree>
    <p:extLst>
      <p:ext uri="{BB962C8B-B14F-4D97-AF65-F5344CB8AC3E}">
        <p14:creationId xmlns:p14="http://schemas.microsoft.com/office/powerpoint/2010/main" val="439891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9868353-F4E7-4FAF-9C4E-8FFD4CBA2AC6}" type="slidenum">
              <a:rPr lang="tr-TR" altLang="tr-TR">
                <a:solidFill>
                  <a:srgbClr val="9B9A98"/>
                </a:solidFill>
              </a:rPr>
              <a:pPr fontAlgn="base">
                <a:spcBef>
                  <a:spcPct val="0"/>
                </a:spcBef>
                <a:spcAft>
                  <a:spcPct val="0"/>
                </a:spcAft>
              </a:pPr>
              <a:t>20</a:t>
            </a:fld>
            <a:endParaRPr lang="tr-TR" altLang="tr-TR">
              <a:solidFill>
                <a:srgbClr val="9B9A98"/>
              </a:solidFill>
            </a:endParaRPr>
          </a:p>
        </p:txBody>
      </p:sp>
      <p:sp>
        <p:nvSpPr>
          <p:cNvPr id="34819" name="2 Dikdörtgen"/>
          <p:cNvSpPr>
            <a:spLocks noChangeArrowheads="1"/>
          </p:cNvSpPr>
          <p:nvPr/>
        </p:nvSpPr>
        <p:spPr bwMode="auto">
          <a:xfrm>
            <a:off x="1256145" y="1276785"/>
            <a:ext cx="9753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dirty="0"/>
              <a:t>Zincirleme bağlı ağlar yaklaşık boyutları 0.6-1 m’den küçük boyutta kaya düşmelerine karşı tedbir almakta olumlu etki göstermekte iken, yaklaşık büyüklüğü 1-3 m boyutları arasında olan kaya blokları için halkalı ağlar veya örgülü tel ipler daha idealdir. Ağın kendi ağırlığını tutamadığı durumlarda ağı güçlendirilmiş çelik tellerle güçlendirmek mümkündür. Düşen kaya bloklarının ağlara çarpmanın etkisiyle momentumun minimize olması için ağların kaya zeminini üst taraflarında serilmesi gerekmektedir. Ağlar şevin yüzeyine ve tabanına ankrajlanmaz düşen kapa parçalarının kendi yolunda şevin topuğundaki hendeğe düşmesini sağlar ağın arkasında birikip ağın yırtılması istenmez aksi takdirde kaya parçaları birikirse ağın yırtılmasına neden olurlar.</a:t>
            </a:r>
          </a:p>
        </p:txBody>
      </p:sp>
    </p:spTree>
    <p:extLst>
      <p:ext uri="{BB962C8B-B14F-4D97-AF65-F5344CB8AC3E}">
        <p14:creationId xmlns:p14="http://schemas.microsoft.com/office/powerpoint/2010/main" val="24860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CC5B636-4D75-415E-80B6-89035B7914F5}" type="slidenum">
              <a:rPr lang="tr-TR" altLang="tr-TR">
                <a:solidFill>
                  <a:srgbClr val="9B9A98"/>
                </a:solidFill>
              </a:rPr>
              <a:pPr fontAlgn="base">
                <a:spcBef>
                  <a:spcPct val="0"/>
                </a:spcBef>
                <a:spcAft>
                  <a:spcPct val="0"/>
                </a:spcAft>
              </a:pPr>
              <a:t>21</a:t>
            </a:fld>
            <a:endParaRPr lang="tr-TR" altLang="tr-TR">
              <a:solidFill>
                <a:srgbClr val="9B9A98"/>
              </a:solidFill>
            </a:endParaRPr>
          </a:p>
        </p:txBody>
      </p:sp>
      <p:sp>
        <p:nvSpPr>
          <p:cNvPr id="35843" name="2 Dikdörtgen"/>
          <p:cNvSpPr>
            <a:spLocks noChangeArrowheads="1"/>
          </p:cNvSpPr>
          <p:nvPr/>
        </p:nvSpPr>
        <p:spPr bwMode="auto">
          <a:xfrm>
            <a:off x="1155989" y="977611"/>
            <a:ext cx="88562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tr-TR" altLang="tr-TR" b="1" dirty="0"/>
              <a:t>6-Kaya Sundurmaları ve </a:t>
            </a:r>
            <a:r>
              <a:rPr lang="tr-TR" altLang="tr-TR" b="1" dirty="0" smtClean="0"/>
              <a:t>Tüneller</a:t>
            </a:r>
          </a:p>
          <a:p>
            <a:pPr algn="just" fontAlgn="base">
              <a:spcBef>
                <a:spcPct val="0"/>
              </a:spcBef>
              <a:spcAft>
                <a:spcPct val="0"/>
              </a:spcAft>
            </a:pPr>
            <a:endParaRPr lang="tr-TR" altLang="tr-TR" dirty="0"/>
          </a:p>
          <a:p>
            <a:pPr algn="just" fontAlgn="base">
              <a:spcBef>
                <a:spcPct val="0"/>
              </a:spcBef>
              <a:spcAft>
                <a:spcPct val="0"/>
              </a:spcAft>
            </a:pPr>
            <a:r>
              <a:rPr lang="tr-TR" altLang="tr-TR" dirty="0"/>
              <a:t>Kaya düşmelerinin önüne geçilebilmek maksadıyla yapılan çalışmaların karşılığında maliyetin yüksek olduğu durumlarda kaya sundurma tünelleri yapılması ya da kara yolunu bulunduğu yerde tünelden geçirmek daha kullanışlı olmaktadır. Kaya düşmesinin görüldüğü yollarda eğimin çok olduğu durumlarda kaya sundurma tünenlerin tepeleri hafif eğimli olması gelen kaya bloklarının enerjisini sönümlemek için kaplamalar yapılmalıdır.</a:t>
            </a:r>
          </a:p>
          <a:p>
            <a:pPr algn="just" fontAlgn="base">
              <a:spcBef>
                <a:spcPct val="0"/>
              </a:spcBef>
              <a:spcAft>
                <a:spcPct val="0"/>
              </a:spcAft>
            </a:pPr>
            <a:r>
              <a:rPr lang="tr-TR" altLang="tr-TR" dirty="0"/>
              <a:t>Sundurma tünellerinin en önemli tasarım amacı, yastık malzemesinin enerjiyi ve ağırlığı sönümleme özelliğidir. Yastığın enerjiyi sönümlediği gibi gelen enerjiyi daha geniş alanlara yayarak enerjinin bir noktada toplanmasını önlemektir aynı zamanda yastık tek kullanımlık olmayıp tekrardan kullanılacak şekilde salmam olmalıdır.</a:t>
            </a:r>
          </a:p>
          <a:p>
            <a:pPr algn="just" fontAlgn="base">
              <a:spcBef>
                <a:spcPct val="0"/>
              </a:spcBef>
              <a:spcAft>
                <a:spcPct val="0"/>
              </a:spcAft>
            </a:pPr>
            <a:r>
              <a:rPr lang="tr-TR" altLang="tr-TR" dirty="0"/>
              <a:t/>
            </a:r>
            <a:br>
              <a:rPr lang="tr-TR" altLang="tr-TR" dirty="0"/>
            </a:br>
            <a:endParaRPr lang="tr-TR" altLang="tr-TR" dirty="0"/>
          </a:p>
        </p:txBody>
      </p:sp>
    </p:spTree>
    <p:extLst>
      <p:ext uri="{BB962C8B-B14F-4D97-AF65-F5344CB8AC3E}">
        <p14:creationId xmlns:p14="http://schemas.microsoft.com/office/powerpoint/2010/main" val="235415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r>
              <a:rPr lang="tr-TR" sz="1800" dirty="0"/>
              <a:t/>
            </a:r>
            <a:br>
              <a:rPr lang="tr-TR" sz="1800" dirty="0"/>
            </a:br>
            <a:endParaRPr lang="tr-TR" sz="1800" dirty="0"/>
          </a:p>
        </p:txBody>
      </p:sp>
      <p:sp>
        <p:nvSpPr>
          <p:cNvPr id="3" name="İçerik Yer Tutucusu 2"/>
          <p:cNvSpPr>
            <a:spLocks noGrp="1"/>
          </p:cNvSpPr>
          <p:nvPr>
            <p:ph idx="1"/>
          </p:nvPr>
        </p:nvSpPr>
        <p:spPr>
          <a:xfrm>
            <a:off x="1173480" y="1806310"/>
            <a:ext cx="9905999" cy="4243510"/>
          </a:xfrm>
        </p:spPr>
        <p:txBody>
          <a:bodyPr>
            <a:normAutofit/>
          </a:bodyPr>
          <a:lstStyle/>
          <a:p>
            <a:pPr algn="just"/>
            <a:r>
              <a:rPr lang="tr-TR" sz="2000" dirty="0" smtClean="0"/>
              <a:t>Jeolojik </a:t>
            </a:r>
            <a:r>
              <a:rPr lang="tr-TR" sz="2000" dirty="0"/>
              <a:t>yapı belirlenmeli </a:t>
            </a:r>
            <a:r>
              <a:rPr lang="tr-TR" sz="2000" dirty="0" smtClean="0"/>
              <a:t> </a:t>
            </a:r>
            <a:r>
              <a:rPr lang="tr-TR" sz="2000" dirty="0"/>
              <a:t>Yörünge belirlenmeli (Kopmanın başladığı ve depolandığı yere kadar takip ettiği alan harita </a:t>
            </a:r>
            <a:r>
              <a:rPr lang="tr-TR" sz="2000" dirty="0" smtClean="0"/>
              <a:t>)</a:t>
            </a:r>
          </a:p>
          <a:p>
            <a:pPr algn="just"/>
            <a:r>
              <a:rPr lang="tr-TR" sz="2000" dirty="0" smtClean="0"/>
              <a:t>Kayaçların </a:t>
            </a:r>
            <a:r>
              <a:rPr lang="tr-TR" sz="2000" dirty="0"/>
              <a:t>yapısı (</a:t>
            </a:r>
            <a:r>
              <a:rPr lang="tr-TR" sz="2000" dirty="0" smtClean="0"/>
              <a:t>Duyarsızlıklar</a:t>
            </a:r>
            <a:r>
              <a:rPr lang="tr-TR" sz="2000" dirty="0"/>
              <a:t>, bozuşma, deformasyon, kırık ve çatlak sistemleri vb.) </a:t>
            </a:r>
          </a:p>
          <a:p>
            <a:pPr algn="just"/>
            <a:r>
              <a:rPr lang="tr-TR" sz="2000" dirty="0" smtClean="0"/>
              <a:t>Serbest </a:t>
            </a:r>
            <a:r>
              <a:rPr lang="tr-TR" sz="2000" dirty="0"/>
              <a:t>haldeki taş ve kaya durumu (Islah edilecek kayaların krokisi çizilerek işaretlenir, kayaların büyüklüğü ve adetleri m3 olarak belirlenir, boyutları, konumu, çevresel etkileri (donma çözülme, yağış durumu, akıntı şekilleri ve etkilenme durumu vb</a:t>
            </a:r>
            <a:r>
              <a:rPr lang="tr-TR" sz="2000" dirty="0" smtClean="0"/>
              <a:t>.)</a:t>
            </a:r>
          </a:p>
          <a:p>
            <a:pPr algn="just"/>
            <a:r>
              <a:rPr lang="tr-TR" sz="2000" dirty="0" smtClean="0"/>
              <a:t>Topoğrafya </a:t>
            </a:r>
            <a:r>
              <a:rPr lang="tr-TR" sz="2000" dirty="0"/>
              <a:t>(Düşme ve yuvarlanmanın kritik olduğu yerlerin başlama bölgesinden tahmini birikme yerine kadar </a:t>
            </a:r>
            <a:r>
              <a:rPr lang="tr-TR" sz="2000" dirty="0" err="1" smtClean="0"/>
              <a:t>topografik</a:t>
            </a:r>
            <a:r>
              <a:rPr lang="tr-TR" sz="2000" dirty="0" smtClean="0"/>
              <a:t> </a:t>
            </a:r>
            <a:r>
              <a:rPr lang="tr-TR" sz="2000" dirty="0"/>
              <a:t>kesitleri) </a:t>
            </a:r>
            <a:endParaRPr lang="tr-TR" sz="2000" dirty="0" smtClean="0"/>
          </a:p>
          <a:p>
            <a:pPr algn="just"/>
            <a:r>
              <a:rPr lang="tr-TR" sz="2000" dirty="0" smtClean="0"/>
              <a:t>Yörünge </a:t>
            </a:r>
            <a:r>
              <a:rPr lang="tr-TR" sz="2000" dirty="0"/>
              <a:t>içinde kalan engel teşkil edebilecek bütün yapı ve nesneler (Orman, ağaç, çukurluklar, tümsekler, büyük kaya kütleleri vb.) </a:t>
            </a:r>
            <a:endParaRPr lang="tr-TR" sz="2000" dirty="0" smtClean="0"/>
          </a:p>
          <a:p>
            <a:pPr algn="just"/>
            <a:endParaRPr lang="tr-TR" sz="2000" dirty="0"/>
          </a:p>
        </p:txBody>
      </p:sp>
    </p:spTree>
    <p:extLst>
      <p:ext uri="{BB962C8B-B14F-4D97-AF65-F5344CB8AC3E}">
        <p14:creationId xmlns:p14="http://schemas.microsoft.com/office/powerpoint/2010/main" val="391838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2176" y="1715325"/>
            <a:ext cx="9905999" cy="4075876"/>
          </a:xfrm>
        </p:spPr>
        <p:txBody>
          <a:bodyPr>
            <a:normAutofit/>
          </a:bodyPr>
          <a:lstStyle/>
          <a:p>
            <a:pPr algn="just"/>
            <a:r>
              <a:rPr lang="tr-TR" dirty="0" smtClean="0">
                <a:latin typeface="Arial" panose="020B0604020202020204" pitchFamily="34" charset="0"/>
                <a:cs typeface="Arial" panose="020B0604020202020204" pitchFamily="34" charset="0"/>
              </a:rPr>
              <a:t>İndikatör </a:t>
            </a:r>
            <a:r>
              <a:rPr lang="tr-TR" dirty="0">
                <a:latin typeface="Arial" panose="020B0604020202020204" pitchFamily="34" charset="0"/>
                <a:cs typeface="Arial" panose="020B0604020202020204" pitchFamily="34" charset="0"/>
              </a:rPr>
              <a:t>bitkiler, orman ve ağaç durumu (Ormanın kritik kaya ve taşlara mesafesi, ağaçların göğüs çapı, toplam göğüs yüzeyi alanı, alanda bulunan gövde sayısı) </a:t>
            </a:r>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Önlemlerin </a:t>
            </a:r>
            <a:r>
              <a:rPr lang="tr-TR" dirty="0">
                <a:latin typeface="Arial" panose="020B0604020202020204" pitchFamily="34" charset="0"/>
                <a:cs typeface="Arial" panose="020B0604020202020204" pitchFamily="34" charset="0"/>
              </a:rPr>
              <a:t>belirlenmesi </a:t>
            </a:r>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Taş </a:t>
            </a:r>
            <a:r>
              <a:rPr lang="tr-TR" dirty="0">
                <a:latin typeface="Arial" panose="020B0604020202020204" pitchFamily="34" charset="0"/>
                <a:cs typeface="Arial" panose="020B0604020202020204" pitchFamily="34" charset="0"/>
              </a:rPr>
              <a:t>ve kaya yuvarlanmasına karşı geçiş bölgesinde etkin koruma sağlamak için orman alanında gereken minimum ve ideal gövde sayıları belirlenmeli </a:t>
            </a:r>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Açılabilecek </a:t>
            </a:r>
            <a:r>
              <a:rPr lang="tr-TR" dirty="0">
                <a:latin typeface="Arial" panose="020B0604020202020204" pitchFamily="34" charset="0"/>
                <a:cs typeface="Arial" panose="020B0604020202020204" pitchFamily="34" charset="0"/>
              </a:rPr>
              <a:t>kanal boyları ve arazi klâs durumu tespit edilir. Kanalların elle veya araçla açılıp açılamayacağı (ulaşım olmayan yerlerde kanallar elle açılır), Bariyer yapılıp/yapılmayacağı, boyutları, taş kaya sıçrama yüksekliği, çarpma basıncı </a:t>
            </a:r>
            <a:r>
              <a:rPr lang="tr-TR" dirty="0" smtClean="0">
                <a:latin typeface="Arial" panose="020B0604020202020204" pitchFamily="34" charset="0"/>
                <a:cs typeface="Arial" panose="020B0604020202020204" pitchFamily="34" charset="0"/>
              </a:rPr>
              <a:t>vs.</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999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4497" y="1073532"/>
            <a:ext cx="10668000" cy="975985"/>
          </a:xfrm>
        </p:spPr>
        <p:txBody>
          <a:bodyPr>
            <a:normAutofit fontScale="90000"/>
          </a:bodyPr>
          <a:lstStyle/>
          <a:p>
            <a:r>
              <a:rPr lang="tr-TR" sz="3100" dirty="0"/>
              <a:t>Kaya </a:t>
            </a:r>
            <a:r>
              <a:rPr lang="tr-TR" sz="3100" dirty="0" smtClean="0"/>
              <a:t>Düşmelerinin Zararlarını  Azaltmaya Yönelik Yöntemler</a:t>
            </a:r>
            <a:r>
              <a:rPr lang="tr-TR" dirty="0"/>
              <a:t/>
            </a:r>
            <a:br>
              <a:rPr lang="tr-TR" dirty="0"/>
            </a:br>
            <a:endParaRPr lang="tr-TR" dirty="0"/>
          </a:p>
        </p:txBody>
      </p:sp>
      <p:sp>
        <p:nvSpPr>
          <p:cNvPr id="3" name="İçerik Yer Tutucusu 2"/>
          <p:cNvSpPr>
            <a:spLocks noGrp="1"/>
          </p:cNvSpPr>
          <p:nvPr>
            <p:ph idx="1"/>
          </p:nvPr>
        </p:nvSpPr>
        <p:spPr>
          <a:xfrm>
            <a:off x="859221" y="2123090"/>
            <a:ext cx="10515600" cy="4505818"/>
          </a:xfrm>
        </p:spPr>
        <p:txBody>
          <a:bodyPr>
            <a:normAutofit/>
          </a:bodyPr>
          <a:lstStyle/>
          <a:p>
            <a:pPr marL="0" indent="0">
              <a:buNone/>
            </a:pPr>
            <a:r>
              <a:rPr lang="tr-TR" dirty="0" smtClean="0"/>
              <a:t>Kaynak alanında yapılabilecek uygulamalar</a:t>
            </a:r>
          </a:p>
          <a:p>
            <a:pPr marL="0" indent="0">
              <a:buNone/>
            </a:pPr>
            <a:r>
              <a:rPr lang="tr-TR" dirty="0" smtClean="0"/>
              <a:t>i. Duraysızlığa yatkın kaya bloklarının temizlenmesi</a:t>
            </a:r>
          </a:p>
          <a:p>
            <a:pPr marL="0" indent="0">
              <a:buNone/>
            </a:pPr>
            <a:r>
              <a:rPr lang="tr-TR" dirty="0"/>
              <a:t> </a:t>
            </a:r>
            <a:r>
              <a:rPr lang="tr-TR" dirty="0" smtClean="0"/>
              <a:t>     a. Kaya bloklarının yerinde temizlenmesi </a:t>
            </a:r>
          </a:p>
          <a:p>
            <a:pPr marL="0" indent="0">
              <a:buNone/>
            </a:pPr>
            <a:r>
              <a:rPr lang="tr-TR" dirty="0" smtClean="0"/>
              <a:t>      b. Kaynak bölgesinin yeniden şevlendirilmesi </a:t>
            </a:r>
          </a:p>
          <a:p>
            <a:pPr marL="0" indent="0">
              <a:buNone/>
            </a:pPr>
            <a:r>
              <a:rPr lang="tr-TR" dirty="0" smtClean="0"/>
              <a:t>ii. Duraysızlığa yatkın kaya bloklarının duraylılığının arttırılması </a:t>
            </a:r>
          </a:p>
          <a:p>
            <a:pPr marL="0" indent="0">
              <a:buNone/>
            </a:pPr>
            <a:r>
              <a:rPr lang="tr-TR" dirty="0" smtClean="0"/>
              <a:t>     a. Sığ ve/veya derin drenaj </a:t>
            </a:r>
          </a:p>
          <a:p>
            <a:pPr marL="0" indent="0">
              <a:buNone/>
            </a:pPr>
            <a:r>
              <a:rPr lang="tr-TR" dirty="0" smtClean="0"/>
              <a:t>     b. Çelik hasır uygulanması </a:t>
            </a:r>
          </a:p>
          <a:p>
            <a:pPr marL="0" indent="0">
              <a:buNone/>
            </a:pPr>
            <a:r>
              <a:rPr lang="tr-TR" dirty="0" smtClean="0"/>
              <a:t>     c. Ağaçlandırma </a:t>
            </a:r>
          </a:p>
          <a:p>
            <a:pPr marL="0" indent="0">
              <a:buNone/>
            </a:pPr>
            <a:r>
              <a:rPr lang="tr-TR" dirty="0" smtClean="0"/>
              <a:t>     d. Ankraj ve bolt uygulamaları </a:t>
            </a:r>
          </a:p>
          <a:p>
            <a:pPr marL="0" indent="0">
              <a:buNone/>
            </a:pPr>
            <a:r>
              <a:rPr lang="tr-TR" dirty="0" smtClean="0"/>
              <a:t>     e. Püskürtme beton (shotcrete) uygulaması</a:t>
            </a:r>
          </a:p>
          <a:p>
            <a:pPr marL="0" indent="0">
              <a:buNone/>
            </a:pPr>
            <a:r>
              <a:rPr lang="tr-TR" dirty="0" smtClean="0"/>
              <a:t>     f. İstinat duvarları </a:t>
            </a:r>
          </a:p>
          <a:p>
            <a:pPr marL="0" indent="0">
              <a:buNone/>
            </a:pPr>
            <a:endParaRPr lang="tr-TR" dirty="0"/>
          </a:p>
        </p:txBody>
      </p:sp>
    </p:spTree>
    <p:extLst>
      <p:ext uri="{BB962C8B-B14F-4D97-AF65-F5344CB8AC3E}">
        <p14:creationId xmlns:p14="http://schemas.microsoft.com/office/powerpoint/2010/main" val="3869266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13490"/>
            <a:ext cx="10515600" cy="4663473"/>
          </a:xfrm>
        </p:spPr>
        <p:txBody>
          <a:bodyPr/>
          <a:lstStyle/>
          <a:p>
            <a:pPr marL="0" indent="0" algn="just">
              <a:buNone/>
            </a:pPr>
            <a:r>
              <a:rPr lang="tr-TR" dirty="0" smtClean="0"/>
              <a:t>Yayılım </a:t>
            </a:r>
            <a:r>
              <a:rPr lang="tr-TR" dirty="0" err="1"/>
              <a:t>zonunda</a:t>
            </a:r>
            <a:r>
              <a:rPr lang="tr-TR" dirty="0"/>
              <a:t> yapılabilecek uygulamalar</a:t>
            </a:r>
          </a:p>
          <a:p>
            <a:pPr marL="0" indent="0" algn="just">
              <a:buNone/>
            </a:pPr>
            <a:r>
              <a:rPr lang="tr-TR" dirty="0"/>
              <a:t> i. Doğal bariyerler</a:t>
            </a:r>
          </a:p>
          <a:p>
            <a:pPr marL="0" indent="0" algn="just">
              <a:buNone/>
            </a:pPr>
            <a:r>
              <a:rPr lang="tr-TR" dirty="0"/>
              <a:t> </a:t>
            </a:r>
            <a:r>
              <a:rPr lang="tr-TR" dirty="0" smtClean="0"/>
              <a:t>   a</a:t>
            </a:r>
            <a:r>
              <a:rPr lang="tr-TR" dirty="0"/>
              <a:t>. Ağaçlık (ormanlık) alanlar </a:t>
            </a:r>
          </a:p>
          <a:p>
            <a:pPr marL="0" indent="0" algn="just">
              <a:buNone/>
            </a:pPr>
            <a:r>
              <a:rPr lang="tr-TR" dirty="0"/>
              <a:t> </a:t>
            </a:r>
            <a:r>
              <a:rPr lang="tr-TR" dirty="0" smtClean="0"/>
              <a:t>ii. </a:t>
            </a:r>
            <a:r>
              <a:rPr lang="tr-TR" dirty="0"/>
              <a:t>Önleyici mühendislik çalışmaları</a:t>
            </a:r>
          </a:p>
          <a:p>
            <a:pPr marL="0" indent="0" algn="just">
              <a:buNone/>
            </a:pPr>
            <a:r>
              <a:rPr lang="tr-TR" dirty="0"/>
              <a:t>   </a:t>
            </a:r>
            <a:r>
              <a:rPr lang="tr-TR" dirty="0" smtClean="0"/>
              <a:t> </a:t>
            </a:r>
            <a:r>
              <a:rPr lang="tr-TR" dirty="0"/>
              <a:t>a. Kaya toplama hendekler</a:t>
            </a:r>
          </a:p>
          <a:p>
            <a:endParaRPr lang="tr-TR" dirty="0"/>
          </a:p>
        </p:txBody>
      </p:sp>
    </p:spTree>
    <p:extLst>
      <p:ext uri="{BB962C8B-B14F-4D97-AF65-F5344CB8AC3E}">
        <p14:creationId xmlns:p14="http://schemas.microsoft.com/office/powerpoint/2010/main" val="407648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ya dÃ¼Åmesi istinat duvarÄ±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191" y="2171181"/>
            <a:ext cx="5087433" cy="30524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aya dÃ¼Åmesi pÃ¼skÃ¼rtme beton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327" y="2659116"/>
            <a:ext cx="5189067" cy="387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55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ya dÃ¼Åmesi Ã§elik hasÄ±r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192" y="2453826"/>
            <a:ext cx="4316629" cy="32374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ya dÃ¼Åmesi kaya bloklarÄ±nÄ±n yerinde temizlenmesi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358" y="3348147"/>
            <a:ext cx="588645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81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97572"/>
            <a:ext cx="10515600" cy="4579391"/>
          </a:xfrm>
        </p:spPr>
        <p:txBody>
          <a:bodyPr/>
          <a:lstStyle/>
          <a:p>
            <a:pPr marL="0" indent="0" algn="just">
              <a:buNone/>
            </a:pPr>
            <a:r>
              <a:rPr lang="tr-TR" dirty="0" smtClean="0"/>
              <a:t>  Afet </a:t>
            </a:r>
            <a:r>
              <a:rPr lang="tr-TR" dirty="0"/>
              <a:t>İşleri Genel Müdürlüğünün verilerine göre 1950-2010 yılları arasında ülkemizde 2956 kaya düşmesi olayı yaşanmış ve bu olaydan etkilenen afetzede sayısı ise 19 422 kişi olmuştur. Kayseri, 279 olayla kaya düşmesi afetinin en fazla görüldüğü il olmuş ve bu ili Erzurum, Nevşehir, Adıyaman ve Sivas illeri takip </a:t>
            </a:r>
            <a:r>
              <a:rPr lang="tr-TR" dirty="0" smtClean="0"/>
              <a:t>etmiştir. Toplam </a:t>
            </a:r>
            <a:r>
              <a:rPr lang="tr-TR" dirty="0"/>
              <a:t>afetzede sayısına bakıldığında da Kayseri ili, 2934 afetzedeyle kaya düşmesi olayından en fazla zarar gören ilimiz durumundadır.</a:t>
            </a:r>
          </a:p>
        </p:txBody>
      </p:sp>
    </p:spTree>
    <p:extLst>
      <p:ext uri="{BB962C8B-B14F-4D97-AF65-F5344CB8AC3E}">
        <p14:creationId xmlns:p14="http://schemas.microsoft.com/office/powerpoint/2010/main" val="108266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37744" y="3358870"/>
            <a:ext cx="10516511" cy="1322947"/>
          </a:xfrm>
          <a:prstGeom prst="rect">
            <a:avLst/>
          </a:prstGeom>
        </p:spPr>
      </p:pic>
      <p:pic>
        <p:nvPicPr>
          <p:cNvPr id="5" name="Resim 4"/>
          <p:cNvPicPr>
            <a:picLocks noChangeAspect="1"/>
          </p:cNvPicPr>
          <p:nvPr/>
        </p:nvPicPr>
        <p:blipFill>
          <a:blip r:embed="rId2"/>
          <a:stretch>
            <a:fillRect/>
          </a:stretch>
        </p:blipFill>
        <p:spPr>
          <a:xfrm>
            <a:off x="1587689" y="5319900"/>
            <a:ext cx="10516511" cy="1322947"/>
          </a:xfrm>
          <a:prstGeom prst="rect">
            <a:avLst/>
          </a:prstGeom>
        </p:spPr>
      </p:pic>
      <p:pic>
        <p:nvPicPr>
          <p:cNvPr id="3074" name="Picture 2" descr="TÃ¼rkiye Kaya DÃ¼Åmesi Tehlike Haritas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079" y="416446"/>
            <a:ext cx="8031840" cy="6259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83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06045"/>
          </a:xfrm>
        </p:spPr>
        <p:txBody>
          <a:bodyPr/>
          <a:lstStyle/>
          <a:p>
            <a:r>
              <a:rPr lang="tr-TR" dirty="0" smtClean="0"/>
              <a:t>OLUŞUMU</a:t>
            </a:r>
            <a:endParaRPr lang="tr-TR" dirty="0"/>
          </a:p>
        </p:txBody>
      </p:sp>
      <p:sp>
        <p:nvSpPr>
          <p:cNvPr id="3" name="İçerik Yer Tutucusu 2"/>
          <p:cNvSpPr>
            <a:spLocks noGrp="1"/>
          </p:cNvSpPr>
          <p:nvPr>
            <p:ph idx="1"/>
          </p:nvPr>
        </p:nvSpPr>
        <p:spPr>
          <a:xfrm>
            <a:off x="1295401" y="1888177"/>
            <a:ext cx="9601196" cy="3987691"/>
          </a:xfrm>
        </p:spPr>
        <p:txBody>
          <a:bodyPr/>
          <a:lstStyle/>
          <a:p>
            <a:r>
              <a:rPr lang="tr-TR" dirty="0"/>
              <a:t>Taş ve kaya yuvarlanmalarında kopmanın başladığı noktadan depolandığı yere kadar takip ettiği hat yörünge (</a:t>
            </a:r>
            <a:r>
              <a:rPr lang="tr-TR" dirty="0" err="1"/>
              <a:t>trajectory</a:t>
            </a:r>
            <a:r>
              <a:rPr lang="tr-TR" dirty="0"/>
              <a:t>) olarak adlandırılır. Yörünge yukarıdan aşağıya doğru sırasıyla </a:t>
            </a:r>
            <a:r>
              <a:rPr lang="tr-TR" dirty="0" smtClean="0"/>
              <a:t>:</a:t>
            </a:r>
          </a:p>
          <a:p>
            <a:r>
              <a:rPr lang="tr-TR" dirty="0" smtClean="0"/>
              <a:t>1- </a:t>
            </a:r>
            <a:r>
              <a:rPr lang="tr-TR" dirty="0"/>
              <a:t>"Başlama (Kaynak) bölgesi", </a:t>
            </a:r>
            <a:endParaRPr lang="tr-TR" dirty="0" smtClean="0"/>
          </a:p>
          <a:p>
            <a:r>
              <a:rPr lang="tr-TR" dirty="0" smtClean="0"/>
              <a:t>2- </a:t>
            </a:r>
            <a:r>
              <a:rPr lang="tr-TR" dirty="0"/>
              <a:t>"Geçiş bölgesi</a:t>
            </a:r>
            <a:r>
              <a:rPr lang="tr-TR" dirty="0" smtClean="0"/>
              <a:t>".</a:t>
            </a:r>
          </a:p>
          <a:p>
            <a:r>
              <a:rPr lang="tr-TR" dirty="0" smtClean="0"/>
              <a:t> </a:t>
            </a:r>
            <a:r>
              <a:rPr lang="tr-TR" dirty="0"/>
              <a:t>3-"Depolanma (Birikme) bölgesi" olarak ayrılır.</a:t>
            </a:r>
          </a:p>
        </p:txBody>
      </p:sp>
    </p:spTree>
    <p:extLst>
      <p:ext uri="{BB962C8B-B14F-4D97-AF65-F5344CB8AC3E}">
        <p14:creationId xmlns:p14="http://schemas.microsoft.com/office/powerpoint/2010/main" val="2127785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99643"/>
          </a:xfrm>
        </p:spPr>
        <p:txBody>
          <a:bodyPr>
            <a:normAutofit fontScale="90000"/>
          </a:bodyPr>
          <a:lstStyle/>
          <a:p>
            <a:r>
              <a:rPr lang="tr-TR" dirty="0" smtClean="0"/>
              <a:t>OLUŞAN KAYA DÜŞMELERİ </a:t>
            </a:r>
            <a:endParaRPr lang="tr-TR" dirty="0"/>
          </a:p>
        </p:txBody>
      </p:sp>
      <p:sp>
        <p:nvSpPr>
          <p:cNvPr id="3" name="İçerik Yer Tutucusu 2"/>
          <p:cNvSpPr>
            <a:spLocks noGrp="1"/>
          </p:cNvSpPr>
          <p:nvPr>
            <p:ph idx="1"/>
          </p:nvPr>
        </p:nvSpPr>
        <p:spPr>
          <a:xfrm>
            <a:off x="926276" y="1460664"/>
            <a:ext cx="10121136" cy="4797631"/>
          </a:xfrm>
        </p:spPr>
        <p:txBody>
          <a:bodyPr/>
          <a:lstStyle/>
          <a:p>
            <a:pPr algn="just"/>
            <a:r>
              <a:rPr lang="tr-TR" sz="2000" dirty="0">
                <a:solidFill>
                  <a:srgbClr val="101010"/>
                </a:solidFill>
                <a:latin typeface="Arial" panose="020B0604020202020204" pitchFamily="34" charset="0"/>
                <a:cs typeface="Arial" panose="020B0604020202020204" pitchFamily="34" charset="0"/>
              </a:rPr>
              <a:t>Çin’in Tayvan İşleri Ofisi’nden yapılan açıklamaya göre, 45 kişilik Tayvanlı turist grubu, Hubey eyaletinin Yinchang kentindeki, ülkenin en uzun nehirlerinden biri olan Yangzı'nın geçtiği "3 Geçit” adlı turistik yerde gezintiye </a:t>
            </a:r>
            <a:r>
              <a:rPr lang="tr-TR" sz="2000" dirty="0" smtClean="0">
                <a:solidFill>
                  <a:srgbClr val="101010"/>
                </a:solidFill>
                <a:latin typeface="Arial" panose="020B0604020202020204" pitchFamily="34" charset="0"/>
                <a:cs typeface="Arial" panose="020B0604020202020204" pitchFamily="34" charset="0"/>
              </a:rPr>
              <a:t>çıktı</a:t>
            </a:r>
            <a:r>
              <a:rPr lang="tr-TR" sz="2000" dirty="0" smtClean="0">
                <a:solidFill>
                  <a:srgbClr val="101010"/>
                </a:solidFill>
                <a:latin typeface="Arial" panose="020B0604020202020204" pitchFamily="34" charset="0"/>
                <a:cs typeface="Arial" panose="020B0604020202020204" pitchFamily="34" charset="0"/>
              </a:rPr>
              <a:t>. Orman </a:t>
            </a:r>
            <a:r>
              <a:rPr lang="tr-TR" sz="2000" dirty="0">
                <a:solidFill>
                  <a:srgbClr val="101010"/>
                </a:solidFill>
                <a:latin typeface="Arial" panose="020B0604020202020204" pitchFamily="34" charset="0"/>
                <a:cs typeface="Arial" panose="020B0604020202020204" pitchFamily="34" charset="0"/>
              </a:rPr>
              <a:t>ile nehrin buluştuğu alandaki gezi sırasında turist grubunun bulunduğu bölüme kaya düştü. Olayda Tayvanlı turistlerden 3'ü hayatını kaybetti, 2'i yaralandı.</a:t>
            </a:r>
          </a:p>
          <a:p>
            <a:pPr algn="just"/>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2596737" y="3112655"/>
            <a:ext cx="6686921" cy="3395021"/>
          </a:xfrm>
          <a:prstGeom prst="rect">
            <a:avLst/>
          </a:prstGeom>
        </p:spPr>
      </p:pic>
    </p:spTree>
    <p:extLst>
      <p:ext uri="{BB962C8B-B14F-4D97-AF65-F5344CB8AC3E}">
        <p14:creationId xmlns:p14="http://schemas.microsoft.com/office/powerpoint/2010/main" val="76167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2249487"/>
            <a:ext cx="5793778" cy="3541714"/>
          </a:xfrm>
        </p:spPr>
        <p:txBody>
          <a:bodyPr/>
          <a:lstStyle/>
          <a:p>
            <a:r>
              <a:rPr lang="tr-TR" dirty="0" smtClean="0"/>
              <a:t>Artvin-Şavşat </a:t>
            </a:r>
            <a:r>
              <a:rPr lang="tr-TR" dirty="0"/>
              <a:t>karayolu, 30'uncu kilometresindeki Çiftehanlar mevkisinde yamaçlardan kopan kaya kütlelerinin yuvarlanması sonucu ulaşıma kapandı</a:t>
            </a:r>
          </a:p>
        </p:txBody>
      </p:sp>
      <p:pic>
        <p:nvPicPr>
          <p:cNvPr id="5" name="Resim 4"/>
          <p:cNvPicPr>
            <a:picLocks noChangeAspect="1"/>
          </p:cNvPicPr>
          <p:nvPr/>
        </p:nvPicPr>
        <p:blipFill>
          <a:blip r:embed="rId2"/>
          <a:stretch>
            <a:fillRect/>
          </a:stretch>
        </p:blipFill>
        <p:spPr>
          <a:xfrm>
            <a:off x="6935191" y="2006929"/>
            <a:ext cx="4565822" cy="3420959"/>
          </a:xfrm>
          <a:prstGeom prst="rect">
            <a:avLst/>
          </a:prstGeom>
        </p:spPr>
      </p:pic>
    </p:spTree>
    <p:extLst>
      <p:ext uri="{BB962C8B-B14F-4D97-AF65-F5344CB8AC3E}">
        <p14:creationId xmlns:p14="http://schemas.microsoft.com/office/powerpoint/2010/main" val="122515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81252" y="2051290"/>
            <a:ext cx="5765481" cy="324308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55844" y="3334871"/>
            <a:ext cx="4830555" cy="1477328"/>
          </a:xfrm>
          <a:prstGeom prst="rect">
            <a:avLst/>
          </a:prstGeom>
          <a:noFill/>
        </p:spPr>
        <p:txBody>
          <a:bodyPr wrap="square" rtlCol="0">
            <a:spAutoFit/>
          </a:bodyP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Trabzon-Gümüşhane karayolu üzerindeki Zigana Dağı'nda 100 tonluk dev kaya yola düştü. Olayda şans eseri ölen ya da yaralanan olmadı.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r>
            <a:b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 name="Metin kutusu 4"/>
          <p:cNvSpPr txBox="1"/>
          <p:nvPr/>
        </p:nvSpPr>
        <p:spPr>
          <a:xfrm>
            <a:off x="935915" y="6270596"/>
            <a:ext cx="962809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https://www.sondakika.com/haber/haber-trabzon-gumushane-karayolu-na-dev-kaya-dustu-8162896/</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146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ackar53.com/images/upload/yeni%20f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742" y="2170934"/>
            <a:ext cx="7048500" cy="36957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www.kackar53.com/images/upload/foto%C4%9Fraf%C3%A7aml%C4%B1.JPG"/>
          <p:cNvSpPr>
            <a:spLocks noChangeAspect="1" noChangeArrowheads="1"/>
          </p:cNvSpPr>
          <p:nvPr/>
        </p:nvSpPr>
        <p:spPr bwMode="auto">
          <a:xfrm>
            <a:off x="138114" y="961675"/>
            <a:ext cx="3369272" cy="2059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 name="Dikdörtgen 5"/>
          <p:cNvSpPr/>
          <p:nvPr/>
        </p:nvSpPr>
        <p:spPr>
          <a:xfrm>
            <a:off x="7893268" y="3335985"/>
            <a:ext cx="4417629"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333333"/>
                </a:solidFill>
                <a:effectLst/>
                <a:uLnTx/>
                <a:uFillTx/>
                <a:latin typeface="Roboto"/>
                <a:ea typeface="+mn-ea"/>
                <a:cs typeface="+mn-cs"/>
              </a:rPr>
              <a:t>Rize Çamlıhemşin İlçesinde dağın yamaçtan düşen dev kaya parçası yol kenarında duran araç üzerine düşerek kullanılmaz hale getirdi.</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Metin kutusu 6"/>
          <p:cNvSpPr txBox="1"/>
          <p:nvPr/>
        </p:nvSpPr>
        <p:spPr>
          <a:xfrm>
            <a:off x="2496322" y="6393188"/>
            <a:ext cx="8229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http://www.kackar53.com/pazar-rize/dev-kaya-arac-ustune-dustu-h2209.html</a:t>
            </a:r>
          </a:p>
        </p:txBody>
      </p:sp>
    </p:spTree>
    <p:extLst>
      <p:ext uri="{BB962C8B-B14F-4D97-AF65-F5344CB8AC3E}">
        <p14:creationId xmlns:p14="http://schemas.microsoft.com/office/powerpoint/2010/main" val="1116958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eaLnBrk="1" hangingPunct="1"/>
            <a:r>
              <a:rPr lang="tr-TR" altLang="tr-TR" smtClean="0"/>
              <a:t>KAYNAKÇA;</a:t>
            </a:r>
          </a:p>
        </p:txBody>
      </p:sp>
      <p:sp>
        <p:nvSpPr>
          <p:cNvPr id="36867" name="2 İçerik Yer Tutucusu"/>
          <p:cNvSpPr>
            <a:spLocks noGrp="1"/>
          </p:cNvSpPr>
          <p:nvPr>
            <p:ph idx="1"/>
          </p:nvPr>
        </p:nvSpPr>
        <p:spPr/>
        <p:txBody>
          <a:bodyPr/>
          <a:lstStyle/>
          <a:p>
            <a:pPr eaLnBrk="1" hangingPunct="1"/>
            <a:r>
              <a:rPr lang="tr-TR" altLang="tr-TR" smtClean="0"/>
              <a:t>Afet- vikipedi</a:t>
            </a:r>
          </a:p>
          <a:p>
            <a:pPr eaLnBrk="1" hangingPunct="1"/>
            <a:r>
              <a:rPr lang="tr-TR" altLang="tr-TR" smtClean="0"/>
              <a:t>AFAD</a:t>
            </a:r>
          </a:p>
          <a:p>
            <a:pPr eaLnBrk="1" hangingPunct="1"/>
            <a:r>
              <a:rPr lang="tr-TR" altLang="tr-TR" smtClean="0"/>
              <a:t>Afet İşleri Genel Müdürlüğü</a:t>
            </a:r>
          </a:p>
          <a:p>
            <a:pPr eaLnBrk="1" hangingPunct="1"/>
            <a:r>
              <a:rPr lang="tr-TR" altLang="tr-TR" smtClean="0">
                <a:hlinkClick r:id="rId2"/>
              </a:rPr>
              <a:t>https://insapedia.com/kaya-dusmesi-nedenleri-ve-koruma-yontemleri/</a:t>
            </a:r>
            <a:endParaRPr lang="tr-TR" altLang="tr-TR" smtClean="0"/>
          </a:p>
          <a:p>
            <a:pPr eaLnBrk="1" hangingPunct="1"/>
            <a:r>
              <a:rPr lang="tr-TR" altLang="tr-TR" smtClean="0"/>
              <a:t>Kaya Şev Mühendislik</a:t>
            </a:r>
          </a:p>
        </p:txBody>
      </p:sp>
      <p:sp>
        <p:nvSpPr>
          <p:cNvPr id="3686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364E3-F9AA-4FB5-9767-896685443F8A}" type="slidenum">
              <a:rPr kumimoji="0" lang="tr-TR" altLang="tr-TR" sz="1050" b="0" i="0" u="none" strike="noStrike" kern="1200" cap="none" spc="0" normalizeH="0" baseline="0" noProof="0">
                <a:ln>
                  <a:noFill/>
                </a:ln>
                <a:solidFill>
                  <a:srgbClr val="9B9A98"/>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tr-TR" altLang="tr-TR" sz="1050" b="0" i="0" u="none" strike="noStrike" kern="1200" cap="none" spc="0" normalizeH="0" baseline="0" noProof="0">
              <a:ln>
                <a:noFill/>
              </a:ln>
              <a:solidFill>
                <a:srgbClr val="9B9A9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504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13442" y="849746"/>
            <a:ext cx="8509134" cy="4850102"/>
          </a:xfrm>
          <a:prstGeom prst="rect">
            <a:avLst/>
          </a:prstGeom>
        </p:spPr>
      </p:pic>
    </p:spTree>
    <p:extLst>
      <p:ext uri="{BB962C8B-B14F-4D97-AF65-F5344CB8AC3E}">
        <p14:creationId xmlns:p14="http://schemas.microsoft.com/office/powerpoint/2010/main" val="3917906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884218"/>
            <a:ext cx="9601196" cy="3991650"/>
          </a:xfrm>
        </p:spPr>
        <p:txBody>
          <a:bodyPr>
            <a:normAutofit/>
          </a:bodyPr>
          <a:lstStyle/>
          <a:p>
            <a:pPr algn="just"/>
            <a:r>
              <a:rPr lang="tr-TR" dirty="0"/>
              <a:t>• Taş ve kaya yuvarlanmaları yörüngelerinin hareket şekilleri dikkate alınarak; serbest düşme, sıçrama, yuvarlanma ve kayma olmak üzere 4 farklı şekilde tanımlanabilir</a:t>
            </a:r>
            <a:r>
              <a:rPr lang="tr-TR" dirty="0" smtClean="0"/>
              <a:t>.</a:t>
            </a:r>
          </a:p>
          <a:p>
            <a:pPr algn="just"/>
            <a:r>
              <a:rPr lang="tr-TR" dirty="0" smtClean="0"/>
              <a:t> </a:t>
            </a:r>
            <a:r>
              <a:rPr lang="tr-TR" dirty="0"/>
              <a:t>• Düşen bir taş ve/veya kaya genellikle serbest düşme şeklinde ilk hareketine başlar sonra yamaca çarpar ve yamaç boyunca ya sıçrayarak (</a:t>
            </a:r>
            <a:r>
              <a:rPr lang="tr-TR" dirty="0" err="1"/>
              <a:t>bouncing</a:t>
            </a:r>
            <a:r>
              <a:rPr lang="tr-TR" dirty="0"/>
              <a:t>) ya yuvarlanarak ya da kayarak hareketine devam eder. Eğimin düşmeye başladığı yerde de hızını ve enerjisini kaybederek yavaşlamaya ve durmaya başlar (</a:t>
            </a:r>
            <a:r>
              <a:rPr lang="tr-TR" dirty="0" err="1"/>
              <a:t>Heidenrich</a:t>
            </a:r>
            <a:r>
              <a:rPr lang="tr-TR" dirty="0"/>
              <a:t>, 2004). </a:t>
            </a:r>
            <a:endParaRPr lang="tr-TR" dirty="0" smtClean="0"/>
          </a:p>
          <a:p>
            <a:pPr algn="just"/>
            <a:r>
              <a:rPr lang="tr-TR" dirty="0" smtClean="0"/>
              <a:t>• </a:t>
            </a:r>
            <a:r>
              <a:rPr lang="tr-TR" dirty="0"/>
              <a:t>Bu durum yörünge boyunca yolunun üzerinde herhangi bir yapay ya da doğal engelin olmaması durumunda geçerlidir. Yamaç eğimi 45° ise bloklar </a:t>
            </a:r>
            <a:r>
              <a:rPr lang="tr-TR" dirty="0" smtClean="0"/>
              <a:t>genellikle </a:t>
            </a:r>
            <a:r>
              <a:rPr lang="tr-TR" dirty="0"/>
              <a:t>yuvarlanarak, 46-63° arasında ise sıçrayarak, 63° den fazla ise de serbest düşme şeklinde hareket etme eğilimindedir. Çok büyük kaya blokları ise kayarak hareket etmektedirler</a:t>
            </a:r>
          </a:p>
        </p:txBody>
      </p:sp>
    </p:spTree>
    <p:extLst>
      <p:ext uri="{BB962C8B-B14F-4D97-AF65-F5344CB8AC3E}">
        <p14:creationId xmlns:p14="http://schemas.microsoft.com/office/powerpoint/2010/main" val="415953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712519"/>
            <a:ext cx="9601196" cy="926275"/>
          </a:xfrm>
        </p:spPr>
        <p:txBody>
          <a:bodyPr>
            <a:normAutofit/>
          </a:bodyPr>
          <a:lstStyle/>
          <a:p>
            <a:r>
              <a:rPr lang="tr-TR" dirty="0" smtClean="0"/>
              <a:t>NEDENLERİ</a:t>
            </a:r>
            <a:endParaRPr lang="tr-TR" dirty="0"/>
          </a:p>
        </p:txBody>
      </p:sp>
      <p:sp>
        <p:nvSpPr>
          <p:cNvPr id="3" name="İçerik Yer Tutucusu 2"/>
          <p:cNvSpPr>
            <a:spLocks noGrp="1"/>
          </p:cNvSpPr>
          <p:nvPr>
            <p:ph idx="1"/>
          </p:nvPr>
        </p:nvSpPr>
        <p:spPr>
          <a:xfrm>
            <a:off x="1295401" y="2008248"/>
            <a:ext cx="9601196" cy="4237074"/>
          </a:xfrm>
        </p:spPr>
        <p:txBody>
          <a:bodyPr>
            <a:normAutofit/>
          </a:bodyPr>
          <a:lstStyle/>
          <a:p>
            <a:pPr algn="just"/>
            <a:r>
              <a:rPr lang="tr-TR" dirty="0" smtClean="0"/>
              <a:t>Taş </a:t>
            </a:r>
            <a:r>
              <a:rPr lang="tr-TR" dirty="0"/>
              <a:t>ve kaya yuvarlanması (düşmesi) nedenlerinin en önemlisi </a:t>
            </a:r>
            <a:r>
              <a:rPr lang="tr-TR" dirty="0" smtClean="0"/>
              <a:t>doğrudan </a:t>
            </a:r>
            <a:r>
              <a:rPr lang="tr-TR" dirty="0"/>
              <a:t>su ile yani; </a:t>
            </a:r>
            <a:r>
              <a:rPr lang="tr-TR" dirty="0" smtClean="0"/>
              <a:t>yağmur</a:t>
            </a:r>
            <a:r>
              <a:rPr lang="tr-TR" dirty="0"/>
              <a:t>, donma çözülme, kar erimesi, kanallı sel, farklı erozyon ve kaynaklar ile </a:t>
            </a:r>
            <a:r>
              <a:rPr lang="tr-TR" dirty="0" smtClean="0"/>
              <a:t> </a:t>
            </a:r>
            <a:r>
              <a:rPr lang="tr-TR" dirty="0"/>
              <a:t>ilişkilidir. </a:t>
            </a:r>
            <a:r>
              <a:rPr lang="tr-TR" dirty="0" smtClean="0"/>
              <a:t>Yağış </a:t>
            </a:r>
            <a:r>
              <a:rPr lang="tr-TR" dirty="0"/>
              <a:t>ile ilgili dolaylı bir sebep de, kırıkları açabilen ve yüzeydeki blokları gevşeten, çatlak içlerine sokulmuş ağaç kökleridir</a:t>
            </a:r>
            <a:r>
              <a:rPr lang="tr-TR" dirty="0" smtClean="0"/>
              <a:t>.</a:t>
            </a:r>
          </a:p>
          <a:p>
            <a:pPr algn="just"/>
            <a:r>
              <a:rPr lang="tr-TR" dirty="0"/>
              <a:t>Kış mevsimindeki hava koşulları; yağışı, uzun süreli dondurucu soğukları ve Güz ile baharda donma-çözülme çevrimlerini kapsar. Dağlık bölgelerde yükseltiye bağlı olarak sıcaklığın azalması, yağmur ve kar yağışının artması taş ve kaya aktivitesini arttıran etkenlerdir</a:t>
            </a:r>
            <a:endParaRPr lang="tr-TR" dirty="0" smtClean="0"/>
          </a:p>
          <a:p>
            <a:pPr algn="just"/>
            <a:endParaRPr lang="tr-TR" dirty="0"/>
          </a:p>
        </p:txBody>
      </p:sp>
    </p:spTree>
    <p:extLst>
      <p:ext uri="{BB962C8B-B14F-4D97-AF65-F5344CB8AC3E}">
        <p14:creationId xmlns:p14="http://schemas.microsoft.com/office/powerpoint/2010/main" val="29017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Taş ve kaya yuvarlanmalarının (düşmesi) bir diğer ana nedeni de sahadaki belirli jeolojik koşullardır. Bunlar, çatlaklı kaya, elverişsiz düzlemsel kırıklar (şev ile aynı yönde ve şev yüzünü kesen kırıklar) ve zemin bozuşmasıdır</a:t>
            </a:r>
            <a:r>
              <a:rPr lang="tr-TR" dirty="0" smtClean="0"/>
              <a:t>.</a:t>
            </a:r>
          </a:p>
          <a:p>
            <a:r>
              <a:rPr lang="tr-TR" dirty="0" smtClean="0"/>
              <a:t>Kaya </a:t>
            </a:r>
            <a:r>
              <a:rPr lang="tr-TR" dirty="0"/>
              <a:t>şev </a:t>
            </a:r>
            <a:r>
              <a:rPr lang="tr-TR" dirty="0" smtClean="0"/>
              <a:t>duyarlılığını </a:t>
            </a:r>
            <a:r>
              <a:rPr lang="tr-TR" dirty="0"/>
              <a:t>etkileyen en önemli faktörler su ve jeoloji olmakla birlikte, depremler de sık sık taş ve kaya yuvarlanmalarını (düşmelerini) tetikler ve heyelanlar da yer değiştirme ve yenilmelere neden olurlar.</a:t>
            </a:r>
          </a:p>
        </p:txBody>
      </p:sp>
    </p:spTree>
    <p:extLst>
      <p:ext uri="{BB962C8B-B14F-4D97-AF65-F5344CB8AC3E}">
        <p14:creationId xmlns:p14="http://schemas.microsoft.com/office/powerpoint/2010/main" val="344452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Dikdörtgen"/>
          <p:cNvSpPr>
            <a:spLocks noChangeArrowheads="1"/>
          </p:cNvSpPr>
          <p:nvPr/>
        </p:nvSpPr>
        <p:spPr bwMode="auto">
          <a:xfrm>
            <a:off x="872404" y="461241"/>
            <a:ext cx="1032206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tr-TR" altLang="tr-TR" sz="1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1-Donma-Erime Süreçleri ve Buz Çatlatması</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tr-TR" altLang="tr-TR"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tr-TR" altLang="tr-TR"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Yılın büyük bir döneminde gece-gündüz sıcaklık arasındaki farklara bağlı olarak donma çözülme etkisinde kalan bölgeler fiziksel aşınmalara neden olmaktadır. Kayaçların kılcal çatlaklarına giren su tanecikleri, kayaçlardaki kılcal çatlakların tamamını doldurur. Gecelerin sıcaklığın çok düşük olmasından dolayı sıvı haldeki su eksi derecelerde katı hale gelerek hacimsel olarak büyüme sağlayarak kayaçlardaki çatlaklar arasındaki mesafeyi artırır. Gündüz sıcaklığın artışından dolayı hacim olarak genleşen buzlar eriyerek çözülür ve bu olay gece ve gündüz tekrarıyla sık sık görülür. Bu olayların tekrarından sonra ufak kılcallar büyük yarıklara dönüşerek kaya bloğunun ana kayadan kopmasına neden olmakta ve genellikle sıcaklık değişimlerin fazla olduğu mevsimlerde sıklıkla görülmektedir.</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tr-TR" altLang="tr-TR"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lvl="0" algn="just" fontAlgn="base">
              <a:spcBef>
                <a:spcPct val="0"/>
              </a:spcBef>
              <a:spcAft>
                <a:spcPct val="0"/>
              </a:spcAft>
            </a:pPr>
            <a:r>
              <a:rPr lang="tr-TR" altLang="tr-TR" b="1" kern="0" dirty="0"/>
              <a:t>2-Isınma-Soğuma Süreçleri</a:t>
            </a:r>
          </a:p>
          <a:p>
            <a:pPr lvl="0" algn="just" fontAlgn="base">
              <a:spcBef>
                <a:spcPct val="0"/>
              </a:spcBef>
              <a:spcAft>
                <a:spcPct val="0"/>
              </a:spcAft>
            </a:pPr>
            <a:r>
              <a:rPr lang="tr-TR" altLang="tr-TR" kern="0" dirty="0"/>
              <a:t>Mekanik aşınmalara neden olan başka bir önemli etki çözülme olayıdır. Bu durum, yine gece gündüz sıcaklıklarının değişimlerinin farklarına bağlı olarak kaya yüzeyindeki ısınma ve soğuma olaylarının etkisiyle görülür. Suyun olmadığı zeminlerde ısınma ve soğuma olayları, daha etkilidir. Kayaç yüzeylerinde gündüz sıcaklığın artmasından dolayı genleşme görülmektedir. Fakat ısı kayacın derinliklerine etki etmediğinden o bölgede ısınma görülmez ve genleşme oluşmaz. Aynı zamanda bu olay gece soğumanın artmasından ve yüzeyde sıcaklığın etkisinden dolayı büzüşme görülür, orta kısımlarda değişme olmaz. Bu döngüden dolayı yüzeyde pullanma ve çatlamalar oluşmaktadır. Bunların yanı sıra bu çatlamalara kimyasalların da etkisi olmaktadır.</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tr-TR" altLang="tr-TR" sz="1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tr-TR" altLang="tr-TR" sz="1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
            </a:r>
            <a:br>
              <a:rPr kumimoji="0" lang="tr-TR" altLang="tr-TR" sz="1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br>
            <a:endParaRPr kumimoji="0" lang="tr-TR" altLang="tr-TR" sz="1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9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927" y="1471504"/>
            <a:ext cx="10668000" cy="5078313"/>
          </a:xfrm>
          <a:prstGeom prst="rect">
            <a:avLst/>
          </a:prstGeom>
        </p:spPr>
        <p:txBody>
          <a:bodyPr wrap="square">
            <a:spAutoFit/>
          </a:bodyPr>
          <a:lstStyle/>
          <a:p>
            <a:pPr algn="just"/>
            <a:r>
              <a:rPr lang="tr-TR" b="1" dirty="0"/>
              <a:t>3-Islanma-Kuruma Süreçleri</a:t>
            </a:r>
          </a:p>
          <a:p>
            <a:pPr algn="just"/>
            <a:r>
              <a:rPr lang="tr-TR" dirty="0"/>
              <a:t>Isınma ve soğumadan dolayı oluşan pullanma ve çatlamalardan daha az görülen başka bir olay da ıslanma ve kuruma olayıdır. Mevsim geçişlerinde görülen karların ısıya maruz kalmasından dolayı eriyerek sıvı hale gelmektedir. Zeminin ıslanmasından sonra kuruduğunda kaya zemininde bir büzüşmeye neden olmaktadır. Aynı zaman da ilkbahar aylarında yağmurun sık-sık yağıp güneşin çıkmasıyla kurumasında da görülmektedir. Bu olay çoğunlukla killi-marnlı kayaçlarda daha sık ve etkin görünmektedir, kalkerlerin de suya karşı geçirimli bir yapıya sahip olduğundan su emilimi görüldüğü ve suyu alıp vermesi daha kolay yapıda olduğundan bu kayaçlarda ıslanma ve kurulanma etkilerini az da olsa görmek mümkündür</a:t>
            </a:r>
            <a:r>
              <a:rPr lang="tr-TR" dirty="0" smtClean="0"/>
              <a:t>.</a:t>
            </a:r>
          </a:p>
          <a:p>
            <a:pPr algn="just"/>
            <a:endParaRPr lang="tr-TR" b="1" dirty="0" smtClean="0"/>
          </a:p>
          <a:p>
            <a:pPr algn="just"/>
            <a:r>
              <a:rPr lang="tr-TR" b="1" dirty="0"/>
              <a:t>4-Bitkilerin Çözülme Etkileri</a:t>
            </a:r>
          </a:p>
          <a:p>
            <a:pPr algn="just"/>
            <a:r>
              <a:rPr lang="tr-TR" dirty="0"/>
              <a:t>Kayaç kılcallarındaki otlu bitkilerin köklerinin salgılamış olduğu asitler, kayaçlarda kimyasal aşınmalara neden olmaktadır. Bunların yanı sıra ağaç köklerinin ağacın büyümesine orantılı olarak büyümesinden dolayı kayaç çatlaklarını büyütmekte ve mekanik olarak ayrıştırarak fiziksel bozulma görülerek kayaç bloklarının düşmesine neden olmaktadır. Ağaç köklerinden dolayı ana kayadan ayrılmalar olur. Kayaç yosunları ve likenler bulundukları kaya bloklarının yüzeyinde köklerinde salgıladıkları kimyasallar nedeniyle kayaçlarda kimyasal aşınmalar gerçekleştirirler. Kaya düşmelerinde bitkiler sulardan sonra kayaçların ayrışmasında ikinci büyük etki göstermektedirler</a:t>
            </a:r>
          </a:p>
          <a:p>
            <a:pPr algn="just"/>
            <a:endParaRPr lang="tr-TR" dirty="0"/>
          </a:p>
        </p:txBody>
      </p:sp>
    </p:spTree>
    <p:extLst>
      <p:ext uri="{BB962C8B-B14F-4D97-AF65-F5344CB8AC3E}">
        <p14:creationId xmlns:p14="http://schemas.microsoft.com/office/powerpoint/2010/main" val="3668848255"/>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TM04033919[[fn=Devre]]</Template>
  <TotalTime>839</TotalTime>
  <Words>1916</Words>
  <Application>Microsoft Office PowerPoint</Application>
  <PresentationFormat>Widescreen</PresentationFormat>
  <Paragraphs>114</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Gill Sans MT</vt:lpstr>
      <vt:lpstr>Roboto</vt:lpstr>
      <vt:lpstr>Wingdings 2</vt:lpstr>
      <vt:lpstr>Kar Payı</vt:lpstr>
      <vt:lpstr>Retrospect</vt:lpstr>
      <vt:lpstr>KAYA DÜŞMESİ </vt:lpstr>
      <vt:lpstr>KAYA DÜŞMESİ NEDİR</vt:lpstr>
      <vt:lpstr>OLUŞUMU</vt:lpstr>
      <vt:lpstr>PowerPoint Presentation</vt:lpstr>
      <vt:lpstr>PowerPoint Presentation</vt:lpstr>
      <vt:lpstr>NEDENLERİ</vt:lpstr>
      <vt:lpstr>PowerPoint Presentation</vt:lpstr>
      <vt:lpstr>PowerPoint Presentation</vt:lpstr>
      <vt:lpstr>PowerPoint Presentation</vt:lpstr>
      <vt:lpstr>PowerPoint Presentation</vt:lpstr>
      <vt:lpstr>ALINACAK ÖNLEMLER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Kaya Düşmelerinin Zararlarını  Azaltmaya Yönelik Yöntemler </vt:lpstr>
      <vt:lpstr>PowerPoint Presentation</vt:lpstr>
      <vt:lpstr>PowerPoint Presentation</vt:lpstr>
      <vt:lpstr>PowerPoint Presentation</vt:lpstr>
      <vt:lpstr>PowerPoint Presentation</vt:lpstr>
      <vt:lpstr>PowerPoint Presentation</vt:lpstr>
      <vt:lpstr>OLUŞAN KAYA DÜŞMELERİ </vt:lpstr>
      <vt:lpstr>PowerPoint Presentation</vt:lpstr>
      <vt:lpstr>PowerPoint Presentation</vt:lpstr>
      <vt:lpstr>PowerPoint Presentation</vt:lpstr>
      <vt:lpstr>KAYNAKÇA;</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KAYA DÜŞMESİ</dc:title>
  <dc:creator>DELL</dc:creator>
  <cp:lastModifiedBy>a b</cp:lastModifiedBy>
  <cp:revision>18</cp:revision>
  <dcterms:created xsi:type="dcterms:W3CDTF">2018-05-22T19:19:08Z</dcterms:created>
  <dcterms:modified xsi:type="dcterms:W3CDTF">2020-04-06T07:57:41Z</dcterms:modified>
</cp:coreProperties>
</file>