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9" r:id="rId11"/>
    <p:sldId id="272" r:id="rId12"/>
    <p:sldId id="271" r:id="rId13"/>
    <p:sldId id="270" r:id="rId14"/>
    <p:sldId id="268" r:id="rId15"/>
    <p:sldId id="275" r:id="rId16"/>
    <p:sldId id="273" r:id="rId17"/>
    <p:sldId id="288" r:id="rId18"/>
    <p:sldId id="274" r:id="rId19"/>
    <p:sldId id="277" r:id="rId20"/>
    <p:sldId id="276" r:id="rId21"/>
    <p:sldId id="278" r:id="rId22"/>
    <p:sldId id="267" r:id="rId23"/>
    <p:sldId id="280" r:id="rId24"/>
    <p:sldId id="282" r:id="rId25"/>
    <p:sldId id="283" r:id="rId26"/>
    <p:sldId id="279" r:id="rId27"/>
    <p:sldId id="287" r:id="rId28"/>
    <p:sldId id="286" r:id="rId29"/>
    <p:sldId id="285" r:id="rId30"/>
    <p:sldId id="289"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85EAD6-A1FB-4954-80AB-5EB90E027B9E}" type="datetimeFigureOut">
              <a:rPr lang="tr-TR" smtClean="0"/>
              <a:t>10.01.2020</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2BD901-D02D-4CF1-BB30-CE84F1591581}" type="slidenum">
              <a:rPr lang="tr-TR" smtClean="0"/>
              <a:t>‹#›</a:t>
            </a:fld>
            <a:endParaRPr lang="tr-TR"/>
          </a:p>
        </p:txBody>
      </p:sp>
    </p:spTree>
    <p:extLst>
      <p:ext uri="{BB962C8B-B14F-4D97-AF65-F5344CB8AC3E}">
        <p14:creationId xmlns:p14="http://schemas.microsoft.com/office/powerpoint/2010/main" val="969682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92483A3-16FF-43B9-B8D0-A62547FA2B68}" type="slidenum">
              <a:rPr lang="tr-TR" smtClean="0"/>
              <a:t>4</a:t>
            </a:fld>
            <a:endParaRPr lang="tr-TR"/>
          </a:p>
        </p:txBody>
      </p:sp>
    </p:spTree>
    <p:extLst>
      <p:ext uri="{BB962C8B-B14F-4D97-AF65-F5344CB8AC3E}">
        <p14:creationId xmlns:p14="http://schemas.microsoft.com/office/powerpoint/2010/main" val="793001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CA02760E-DF6D-4F31-902E-C117EB953F32}" type="datetimeFigureOut">
              <a:rPr lang="tr-TR" smtClean="0"/>
              <a:t>10.01.2020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32A092F-94E6-4F2C-A9BB-A33BD1D64357}" type="slidenum">
              <a:rPr lang="tr-TR" smtClean="0"/>
              <a:t>‹#›</a:t>
            </a:fld>
            <a:endParaRPr lang="tr-TR"/>
          </a:p>
        </p:txBody>
      </p:sp>
    </p:spTree>
    <p:extLst>
      <p:ext uri="{BB962C8B-B14F-4D97-AF65-F5344CB8AC3E}">
        <p14:creationId xmlns:p14="http://schemas.microsoft.com/office/powerpoint/2010/main" val="1613925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A02760E-DF6D-4F31-902E-C117EB953F32}" type="datetimeFigureOut">
              <a:rPr lang="tr-TR" smtClean="0"/>
              <a:t>10.01.2020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32A092F-94E6-4F2C-A9BB-A33BD1D64357}" type="slidenum">
              <a:rPr lang="tr-TR" smtClean="0"/>
              <a:t>‹#›</a:t>
            </a:fld>
            <a:endParaRPr lang="tr-TR"/>
          </a:p>
        </p:txBody>
      </p:sp>
    </p:spTree>
    <p:extLst>
      <p:ext uri="{BB962C8B-B14F-4D97-AF65-F5344CB8AC3E}">
        <p14:creationId xmlns:p14="http://schemas.microsoft.com/office/powerpoint/2010/main" val="3486834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A02760E-DF6D-4F31-902E-C117EB953F32}" type="datetimeFigureOut">
              <a:rPr lang="tr-TR" smtClean="0"/>
              <a:t>10.01.2020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32A092F-94E6-4F2C-A9BB-A33BD1D64357}" type="slidenum">
              <a:rPr lang="tr-TR" smtClean="0"/>
              <a:t>‹#›</a:t>
            </a:fld>
            <a:endParaRPr lang="tr-TR"/>
          </a:p>
        </p:txBody>
      </p:sp>
    </p:spTree>
    <p:extLst>
      <p:ext uri="{BB962C8B-B14F-4D97-AF65-F5344CB8AC3E}">
        <p14:creationId xmlns:p14="http://schemas.microsoft.com/office/powerpoint/2010/main" val="1026694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A02760E-DF6D-4F31-902E-C117EB953F32}" type="datetimeFigureOut">
              <a:rPr lang="tr-TR" smtClean="0"/>
              <a:t>10.01.2020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32A092F-94E6-4F2C-A9BB-A33BD1D64357}" type="slidenum">
              <a:rPr lang="tr-TR" smtClean="0"/>
              <a:t>‹#›</a:t>
            </a:fld>
            <a:endParaRPr lang="tr-TR"/>
          </a:p>
        </p:txBody>
      </p:sp>
    </p:spTree>
    <p:extLst>
      <p:ext uri="{BB962C8B-B14F-4D97-AF65-F5344CB8AC3E}">
        <p14:creationId xmlns:p14="http://schemas.microsoft.com/office/powerpoint/2010/main" val="1335531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CA02760E-DF6D-4F31-902E-C117EB953F32}" type="datetimeFigureOut">
              <a:rPr lang="tr-TR" smtClean="0"/>
              <a:t>10.01.2020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32A092F-94E6-4F2C-A9BB-A33BD1D64357}" type="slidenum">
              <a:rPr lang="tr-TR" smtClean="0"/>
              <a:t>‹#›</a:t>
            </a:fld>
            <a:endParaRPr lang="tr-TR"/>
          </a:p>
        </p:txBody>
      </p:sp>
    </p:spTree>
    <p:extLst>
      <p:ext uri="{BB962C8B-B14F-4D97-AF65-F5344CB8AC3E}">
        <p14:creationId xmlns:p14="http://schemas.microsoft.com/office/powerpoint/2010/main" val="3529991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CA02760E-DF6D-4F31-902E-C117EB953F32}" type="datetimeFigureOut">
              <a:rPr lang="tr-TR" smtClean="0"/>
              <a:t>10.01.2020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32A092F-94E6-4F2C-A9BB-A33BD1D64357}" type="slidenum">
              <a:rPr lang="tr-TR" smtClean="0"/>
              <a:t>‹#›</a:t>
            </a:fld>
            <a:endParaRPr lang="tr-TR"/>
          </a:p>
        </p:txBody>
      </p:sp>
    </p:spTree>
    <p:extLst>
      <p:ext uri="{BB962C8B-B14F-4D97-AF65-F5344CB8AC3E}">
        <p14:creationId xmlns:p14="http://schemas.microsoft.com/office/powerpoint/2010/main" val="1643861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CA02760E-DF6D-4F31-902E-C117EB953F32}" type="datetimeFigureOut">
              <a:rPr lang="tr-TR" smtClean="0"/>
              <a:t>10.01.2020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32A092F-94E6-4F2C-A9BB-A33BD1D64357}" type="slidenum">
              <a:rPr lang="tr-TR" smtClean="0"/>
              <a:t>‹#›</a:t>
            </a:fld>
            <a:endParaRPr lang="tr-TR"/>
          </a:p>
        </p:txBody>
      </p:sp>
    </p:spTree>
    <p:extLst>
      <p:ext uri="{BB962C8B-B14F-4D97-AF65-F5344CB8AC3E}">
        <p14:creationId xmlns:p14="http://schemas.microsoft.com/office/powerpoint/2010/main" val="1550140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CA02760E-DF6D-4F31-902E-C117EB953F32}" type="datetimeFigureOut">
              <a:rPr lang="tr-TR" smtClean="0"/>
              <a:t>10.01.2020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32A092F-94E6-4F2C-A9BB-A33BD1D64357}" type="slidenum">
              <a:rPr lang="tr-TR" smtClean="0"/>
              <a:t>‹#›</a:t>
            </a:fld>
            <a:endParaRPr lang="tr-TR"/>
          </a:p>
        </p:txBody>
      </p:sp>
    </p:spTree>
    <p:extLst>
      <p:ext uri="{BB962C8B-B14F-4D97-AF65-F5344CB8AC3E}">
        <p14:creationId xmlns:p14="http://schemas.microsoft.com/office/powerpoint/2010/main" val="3161319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A02760E-DF6D-4F31-902E-C117EB953F32}" type="datetimeFigureOut">
              <a:rPr lang="tr-TR" smtClean="0"/>
              <a:t>10.01.2020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32A092F-94E6-4F2C-A9BB-A33BD1D64357}" type="slidenum">
              <a:rPr lang="tr-TR" smtClean="0"/>
              <a:t>‹#›</a:t>
            </a:fld>
            <a:endParaRPr lang="tr-TR"/>
          </a:p>
        </p:txBody>
      </p:sp>
    </p:spTree>
    <p:extLst>
      <p:ext uri="{BB962C8B-B14F-4D97-AF65-F5344CB8AC3E}">
        <p14:creationId xmlns:p14="http://schemas.microsoft.com/office/powerpoint/2010/main" val="26847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A02760E-DF6D-4F31-902E-C117EB953F32}" type="datetimeFigureOut">
              <a:rPr lang="tr-TR" smtClean="0"/>
              <a:t>10.01.2020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32A092F-94E6-4F2C-A9BB-A33BD1D64357}" type="slidenum">
              <a:rPr lang="tr-TR" smtClean="0"/>
              <a:t>‹#›</a:t>
            </a:fld>
            <a:endParaRPr lang="tr-TR"/>
          </a:p>
        </p:txBody>
      </p:sp>
    </p:spTree>
    <p:extLst>
      <p:ext uri="{BB962C8B-B14F-4D97-AF65-F5344CB8AC3E}">
        <p14:creationId xmlns:p14="http://schemas.microsoft.com/office/powerpoint/2010/main" val="1139219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CA02760E-DF6D-4F31-902E-C117EB953F32}" type="datetimeFigureOut">
              <a:rPr lang="tr-TR" smtClean="0"/>
              <a:t>10.01.2020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32A092F-94E6-4F2C-A9BB-A33BD1D64357}" type="slidenum">
              <a:rPr lang="tr-TR" smtClean="0"/>
              <a:t>‹#›</a:t>
            </a:fld>
            <a:endParaRPr lang="tr-TR"/>
          </a:p>
        </p:txBody>
      </p:sp>
    </p:spTree>
    <p:extLst>
      <p:ext uri="{BB962C8B-B14F-4D97-AF65-F5344CB8AC3E}">
        <p14:creationId xmlns:p14="http://schemas.microsoft.com/office/powerpoint/2010/main" val="2215646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02760E-DF6D-4F31-902E-C117EB953F32}" type="datetimeFigureOut">
              <a:rPr lang="tr-TR" smtClean="0"/>
              <a:t>10.01.2020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2A092F-94E6-4F2C-A9BB-A33BD1D64357}" type="slidenum">
              <a:rPr lang="tr-TR" smtClean="0"/>
              <a:t>‹#›</a:t>
            </a:fld>
            <a:endParaRPr lang="tr-TR"/>
          </a:p>
        </p:txBody>
      </p:sp>
    </p:spTree>
    <p:extLst>
      <p:ext uri="{BB962C8B-B14F-4D97-AF65-F5344CB8AC3E}">
        <p14:creationId xmlns:p14="http://schemas.microsoft.com/office/powerpoint/2010/main" val="322816388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918577" y="2356431"/>
            <a:ext cx="7632848" cy="1015663"/>
          </a:xfrm>
          <a:prstGeom prst="rect">
            <a:avLst/>
          </a:prstGeom>
          <a:noFill/>
        </p:spPr>
        <p:txBody>
          <a:bodyPr wrap="square" lIns="91440" tIns="45720" rIns="91440" bIns="45720">
            <a:spAutoFit/>
          </a:bodyPr>
          <a:lstStyle/>
          <a:p>
            <a:pPr algn="ctr"/>
            <a:r>
              <a:rPr lang="tr-TR"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DİKİŞ</a:t>
            </a:r>
            <a:r>
              <a:rPr lang="tr-TR"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tr-TR" sz="6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MAKİNELERİ</a:t>
            </a:r>
            <a:endParaRPr lang="tr-TR" sz="6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6653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699792" y="258060"/>
            <a:ext cx="3960440" cy="369332"/>
          </a:xfrm>
          <a:prstGeom prst="rect">
            <a:avLst/>
          </a:prstGeom>
          <a:noFill/>
        </p:spPr>
        <p:txBody>
          <a:bodyPr wrap="square" rtlCol="0">
            <a:spAutoFit/>
          </a:bodyPr>
          <a:lstStyle/>
          <a:p>
            <a:r>
              <a:rPr lang="tr-TR" dirty="0"/>
              <a:t> </a:t>
            </a:r>
            <a:r>
              <a:rPr lang="tr-TR" dirty="0" smtClean="0"/>
              <a:t>     </a:t>
            </a:r>
            <a:r>
              <a:rPr lang="tr-TR" b="1" dirty="0" smtClean="0"/>
              <a:t>DÜĞME </a:t>
            </a:r>
            <a:r>
              <a:rPr lang="tr-TR" b="1" dirty="0"/>
              <a:t>DİKME MAKİNASI</a:t>
            </a:r>
            <a:endParaRPr lang="tr-TR" dirty="0"/>
          </a:p>
        </p:txBody>
      </p:sp>
      <p:sp>
        <p:nvSpPr>
          <p:cNvPr id="5" name="Metin kutusu 4"/>
          <p:cNvSpPr txBox="1"/>
          <p:nvPr/>
        </p:nvSpPr>
        <p:spPr>
          <a:xfrm>
            <a:off x="863588" y="4293096"/>
            <a:ext cx="7632848" cy="1754326"/>
          </a:xfrm>
          <a:prstGeom prst="rect">
            <a:avLst/>
          </a:prstGeom>
          <a:noFill/>
        </p:spPr>
        <p:txBody>
          <a:bodyPr wrap="square" rtlCol="0">
            <a:spAutoFit/>
          </a:bodyPr>
          <a:lstStyle/>
          <a:p>
            <a:r>
              <a:rPr lang="tr-TR" dirty="0"/>
              <a:t>Düğme dikme makinesi, çift zincir dikişle kumaş üzerine çeşitli büyüklükteki düğmeleri otomatik olarak diken bir makinedir. Dikilecek düğmenin delik adetine göre, iki veya dört deliğe göre ayar yapılarak dikilebilir. Düğme dikme makineleri giyim sanayi kuruluşlarında kullanılır. Düğme dikme makinesi, her çeşit kumaşa düğme diker.</a:t>
            </a:r>
          </a:p>
          <a:p>
            <a:r>
              <a:rPr lang="tr-TR" dirty="0"/>
              <a:t> </a:t>
            </a:r>
            <a:endParaRPr lang="tr-TR" b="1" dirty="0"/>
          </a:p>
        </p:txBody>
      </p:sp>
      <p:pic>
        <p:nvPicPr>
          <p:cNvPr id="7170" name="Picture 2" descr="http://www.igneiplikburada.com/skins/shared/images/Library/makina/brother-dugme-makinesi-be438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804" y="908720"/>
            <a:ext cx="324036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97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123728" y="453494"/>
            <a:ext cx="6336704" cy="369332"/>
          </a:xfrm>
          <a:prstGeom prst="rect">
            <a:avLst/>
          </a:prstGeom>
          <a:noFill/>
        </p:spPr>
        <p:txBody>
          <a:bodyPr wrap="square" rtlCol="0">
            <a:spAutoFit/>
          </a:bodyPr>
          <a:lstStyle/>
          <a:p>
            <a:r>
              <a:rPr lang="tr-TR" dirty="0" smtClean="0"/>
              <a:t>   </a:t>
            </a:r>
            <a:r>
              <a:rPr lang="tr-TR" b="1" dirty="0" smtClean="0"/>
              <a:t>DİKİŞ </a:t>
            </a:r>
            <a:r>
              <a:rPr lang="tr-TR" b="1" dirty="0"/>
              <a:t>MAKİNELERİNİN YAPI ÖZELLİKLERİ</a:t>
            </a:r>
            <a:endParaRPr lang="tr-TR" dirty="0"/>
          </a:p>
        </p:txBody>
      </p:sp>
      <p:sp>
        <p:nvSpPr>
          <p:cNvPr id="5" name="Metin kutusu 4"/>
          <p:cNvSpPr txBox="1"/>
          <p:nvPr/>
        </p:nvSpPr>
        <p:spPr>
          <a:xfrm>
            <a:off x="827584" y="4725144"/>
            <a:ext cx="7632848" cy="1200329"/>
          </a:xfrm>
          <a:prstGeom prst="rect">
            <a:avLst/>
          </a:prstGeom>
          <a:noFill/>
        </p:spPr>
        <p:txBody>
          <a:bodyPr wrap="square" rtlCol="0">
            <a:spAutoFit/>
          </a:bodyPr>
          <a:lstStyle/>
          <a:p>
            <a:r>
              <a:rPr lang="tr-TR" b="1" dirty="0"/>
              <a:t>Düz Platformlu Dikiş Makinesi</a:t>
            </a:r>
            <a:r>
              <a:rPr lang="tr-TR" dirty="0"/>
              <a:t>: Bu makineler sayaların fazla kavisli olmayan yüzeylerinde </a:t>
            </a:r>
            <a:r>
              <a:rPr lang="tr-TR" dirty="0" err="1"/>
              <a:t>kullanılır.Düz</a:t>
            </a:r>
            <a:r>
              <a:rPr lang="tr-TR" dirty="0"/>
              <a:t> dikiş yapmayı sağlayan tam veya yarım devirli dikiş </a:t>
            </a:r>
            <a:r>
              <a:rPr lang="tr-TR" dirty="0" err="1"/>
              <a:t>makineleridir.Bir</a:t>
            </a:r>
            <a:r>
              <a:rPr lang="tr-TR" dirty="0"/>
              <a:t> dikiş makinesinde hareketli mekik veya çağanoz tarafından yapılan dikiştir. </a:t>
            </a:r>
          </a:p>
        </p:txBody>
      </p:sp>
      <p:pic>
        <p:nvPicPr>
          <p:cNvPr id="6" name="Resim 5"/>
          <p:cNvPicPr/>
          <p:nvPr/>
        </p:nvPicPr>
        <p:blipFill>
          <a:blip r:embed="rId2">
            <a:extLst>
              <a:ext uri="{28A0092B-C50C-407E-A947-70E740481C1C}">
                <a14:useLocalDpi xmlns:a14="http://schemas.microsoft.com/office/drawing/2010/main" val="0"/>
              </a:ext>
            </a:extLst>
          </a:blip>
          <a:srcRect/>
          <a:stretch>
            <a:fillRect/>
          </a:stretch>
        </p:blipFill>
        <p:spPr bwMode="auto">
          <a:xfrm>
            <a:off x="2544096" y="1517964"/>
            <a:ext cx="3556000" cy="2585323"/>
          </a:xfrm>
          <a:prstGeom prst="rect">
            <a:avLst/>
          </a:prstGeom>
          <a:noFill/>
          <a:ln>
            <a:noFill/>
          </a:ln>
        </p:spPr>
      </p:pic>
    </p:spTree>
    <p:extLst>
      <p:ext uri="{BB962C8B-B14F-4D97-AF65-F5344CB8AC3E}">
        <p14:creationId xmlns:p14="http://schemas.microsoft.com/office/powerpoint/2010/main" val="29242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40191" y="4581128"/>
            <a:ext cx="8676456" cy="1754326"/>
          </a:xfrm>
          <a:prstGeom prst="rect">
            <a:avLst/>
          </a:prstGeom>
          <a:noFill/>
        </p:spPr>
        <p:txBody>
          <a:bodyPr wrap="square" rtlCol="0">
            <a:spAutoFit/>
          </a:bodyPr>
          <a:lstStyle/>
          <a:p>
            <a:r>
              <a:rPr lang="tr-TR" dirty="0" smtClean="0"/>
              <a:t>Dikiş </a:t>
            </a:r>
            <a:r>
              <a:rPr lang="tr-TR" dirty="0"/>
              <a:t>işlemini yapan kısma , dikine </a:t>
            </a:r>
            <a:r>
              <a:rPr lang="tr-TR" dirty="0" err="1"/>
              <a:t>yükseltilmiştir.Bu</a:t>
            </a:r>
            <a:r>
              <a:rPr lang="tr-TR" dirty="0"/>
              <a:t> şekli ile sayanın her tarafına kolayca girerek dikiş yapan gelişmiş makinelerdir. Düz makinelerdeki ,tutuş kısıtlığının dışına çıkılarak , sayanın her tarafını, yüzünden görerek, dikme olanağı sağlar. Bu durum parçaları birbirine uydurmada ve dikmede kolaylık sağlar. Özellikle kapalı sayalarda, sayanın her tarafına girilme olanağı </a:t>
            </a:r>
            <a:r>
              <a:rPr lang="tr-TR" dirty="0" err="1"/>
              <a:t>verir.Dikiş</a:t>
            </a:r>
            <a:r>
              <a:rPr lang="tr-TR" dirty="0"/>
              <a:t> sırasında , sayalar dik başlığın üzerinde kolaylıkla döndürebildiğinden , sayanın her tarafı görülebilir.</a:t>
            </a:r>
          </a:p>
        </p:txBody>
      </p:sp>
      <p:pic>
        <p:nvPicPr>
          <p:cNvPr id="8194" name="Picture 2" descr="http://www.igneiplikburada.com/skins/shared/images/library/zoje-zj9620-kalin-materyal-dikis-pfa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644561"/>
            <a:ext cx="4010025" cy="3631054"/>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3001367" y="147990"/>
            <a:ext cx="2475358" cy="369332"/>
          </a:xfrm>
          <a:prstGeom prst="rect">
            <a:avLst/>
          </a:prstGeom>
          <a:noFill/>
        </p:spPr>
        <p:txBody>
          <a:bodyPr wrap="none" rtlCol="0">
            <a:spAutoFit/>
          </a:bodyPr>
          <a:lstStyle/>
          <a:p>
            <a:r>
              <a:rPr lang="tr-TR" b="1" dirty="0" smtClean="0"/>
              <a:t>Sütunlu Dikiş</a:t>
            </a:r>
            <a:r>
              <a:rPr lang="tr-TR" dirty="0" smtClean="0"/>
              <a:t>  </a:t>
            </a:r>
            <a:r>
              <a:rPr lang="tr-TR" b="1" dirty="0" smtClean="0"/>
              <a:t>Makinesi</a:t>
            </a:r>
            <a:endParaRPr lang="tr-TR" dirty="0" smtClean="0"/>
          </a:p>
        </p:txBody>
      </p:sp>
    </p:spTree>
    <p:extLst>
      <p:ext uri="{BB962C8B-B14F-4D97-AF65-F5344CB8AC3E}">
        <p14:creationId xmlns:p14="http://schemas.microsoft.com/office/powerpoint/2010/main" val="524809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827584" y="4581128"/>
            <a:ext cx="7704856" cy="1477328"/>
          </a:xfrm>
          <a:prstGeom prst="rect">
            <a:avLst/>
          </a:prstGeom>
          <a:noFill/>
        </p:spPr>
        <p:txBody>
          <a:bodyPr wrap="square" rtlCol="0">
            <a:spAutoFit/>
          </a:bodyPr>
          <a:lstStyle/>
          <a:p>
            <a:r>
              <a:rPr lang="tr-TR" dirty="0" smtClean="0"/>
              <a:t>Bu </a:t>
            </a:r>
            <a:r>
              <a:rPr lang="tr-TR" dirty="0"/>
              <a:t>makinelerin belirli özelliği, dikiş başlığının silindirik yatay bir kol üzerinde </a:t>
            </a:r>
            <a:r>
              <a:rPr lang="tr-TR" dirty="0" err="1"/>
              <a:t>bulunmasıdır.Makinenin</a:t>
            </a:r>
            <a:r>
              <a:rPr lang="tr-TR" dirty="0"/>
              <a:t> bu yatay kolun özelliğinden ötürü saya değişik konumlarda  kolayca döndürüldüğünden düz makinelere göre kullanma alanı daha geniştir. Özellikle kapalı sayaların  dikimine elverişlidir. Kollu dikiş makineleri dörde ayrılır.  Sağa dönük,  sola dönük,  ileri uzanan,  geriye </a:t>
            </a:r>
            <a:r>
              <a:rPr lang="tr-TR" dirty="0" smtClean="0"/>
              <a:t>uzanan..</a:t>
            </a:r>
            <a:endParaRPr lang="tr-TR" dirty="0"/>
          </a:p>
        </p:txBody>
      </p:sp>
      <p:sp>
        <p:nvSpPr>
          <p:cNvPr id="5" name="Metin kutusu 4"/>
          <p:cNvSpPr txBox="1"/>
          <p:nvPr/>
        </p:nvSpPr>
        <p:spPr>
          <a:xfrm>
            <a:off x="3061017" y="146137"/>
            <a:ext cx="2880320" cy="369332"/>
          </a:xfrm>
          <a:prstGeom prst="rect">
            <a:avLst/>
          </a:prstGeom>
          <a:noFill/>
        </p:spPr>
        <p:txBody>
          <a:bodyPr wrap="square" rtlCol="0">
            <a:spAutoFit/>
          </a:bodyPr>
          <a:lstStyle/>
          <a:p>
            <a:r>
              <a:rPr lang="tr-TR" b="1" dirty="0" smtClean="0"/>
              <a:t>Kollu Dikiş  Makineleri</a:t>
            </a:r>
            <a:endParaRPr lang="tr-TR" dirty="0" smtClean="0"/>
          </a:p>
        </p:txBody>
      </p:sp>
      <p:pic>
        <p:nvPicPr>
          <p:cNvPr id="6" name="Resim 5"/>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052736"/>
            <a:ext cx="4610883" cy="3277964"/>
          </a:xfrm>
          <a:prstGeom prst="rect">
            <a:avLst/>
          </a:prstGeom>
          <a:noFill/>
          <a:ln>
            <a:noFill/>
          </a:ln>
        </p:spPr>
      </p:pic>
    </p:spTree>
    <p:extLst>
      <p:ext uri="{BB962C8B-B14F-4D97-AF65-F5344CB8AC3E}">
        <p14:creationId xmlns:p14="http://schemas.microsoft.com/office/powerpoint/2010/main" val="33719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25351" y="692696"/>
            <a:ext cx="3988225" cy="369332"/>
          </a:xfrm>
          <a:prstGeom prst="rect">
            <a:avLst/>
          </a:prstGeom>
          <a:noFill/>
        </p:spPr>
        <p:txBody>
          <a:bodyPr wrap="square" rtlCol="0">
            <a:spAutoFit/>
          </a:bodyPr>
          <a:lstStyle/>
          <a:p>
            <a:r>
              <a:rPr lang="tr-TR" b="1" dirty="0" smtClean="0"/>
              <a:t>               Blok </a:t>
            </a:r>
            <a:r>
              <a:rPr lang="tr-TR" b="1" dirty="0"/>
              <a:t>Dikiş </a:t>
            </a:r>
            <a:r>
              <a:rPr lang="tr-TR" b="1" dirty="0" smtClean="0"/>
              <a:t>Makinesi:</a:t>
            </a:r>
            <a:endParaRPr lang="tr-TR" dirty="0"/>
          </a:p>
        </p:txBody>
      </p:sp>
      <p:sp>
        <p:nvSpPr>
          <p:cNvPr id="6" name="Metin kutusu 5"/>
          <p:cNvSpPr txBox="1"/>
          <p:nvPr/>
        </p:nvSpPr>
        <p:spPr>
          <a:xfrm>
            <a:off x="4413576" y="692696"/>
            <a:ext cx="4170478" cy="369332"/>
          </a:xfrm>
          <a:prstGeom prst="rect">
            <a:avLst/>
          </a:prstGeom>
          <a:noFill/>
        </p:spPr>
        <p:txBody>
          <a:bodyPr wrap="square" rtlCol="0">
            <a:spAutoFit/>
          </a:bodyPr>
          <a:lstStyle/>
          <a:p>
            <a:r>
              <a:rPr lang="tr-TR" b="1" dirty="0" smtClean="0"/>
              <a:t>          Yüksek </a:t>
            </a:r>
            <a:r>
              <a:rPr lang="tr-TR" b="1" dirty="0"/>
              <a:t>Platformlu Dikiş </a:t>
            </a:r>
            <a:r>
              <a:rPr lang="tr-TR" b="1" dirty="0" smtClean="0"/>
              <a:t> Makinesi</a:t>
            </a:r>
            <a:r>
              <a:rPr lang="tr-TR" dirty="0"/>
              <a:t>:</a:t>
            </a:r>
          </a:p>
        </p:txBody>
      </p:sp>
      <p:sp>
        <p:nvSpPr>
          <p:cNvPr id="7" name="AutoShape 2" descr="Yüksek Platformlu Dikiş Makinesi: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 name="AutoShape 4" descr="Yüksek Platformlu Dikiş Makinesi: ile ilgili gö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9" name="Resim 8"/>
          <p:cNvPicPr/>
          <p:nvPr/>
        </p:nvPicPr>
        <p:blipFill>
          <a:blip r:embed="rId2">
            <a:extLst>
              <a:ext uri="{28A0092B-C50C-407E-A947-70E740481C1C}">
                <a14:useLocalDpi xmlns:a14="http://schemas.microsoft.com/office/drawing/2010/main" val="0"/>
              </a:ext>
            </a:extLst>
          </a:blip>
          <a:srcRect/>
          <a:stretch>
            <a:fillRect/>
          </a:stretch>
        </p:blipFill>
        <p:spPr bwMode="auto">
          <a:xfrm>
            <a:off x="612775" y="1556792"/>
            <a:ext cx="3369968" cy="3289228"/>
          </a:xfrm>
          <a:prstGeom prst="rect">
            <a:avLst/>
          </a:prstGeom>
          <a:noFill/>
          <a:ln>
            <a:noFill/>
          </a:ln>
        </p:spPr>
      </p:pic>
      <p:pic>
        <p:nvPicPr>
          <p:cNvPr id="10" name="Resim 9"/>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556792"/>
            <a:ext cx="3168352" cy="3289228"/>
          </a:xfrm>
          <a:prstGeom prst="rect">
            <a:avLst/>
          </a:prstGeom>
          <a:noFill/>
          <a:ln>
            <a:noFill/>
          </a:ln>
        </p:spPr>
      </p:pic>
    </p:spTree>
    <p:extLst>
      <p:ext uri="{BB962C8B-B14F-4D97-AF65-F5344CB8AC3E}">
        <p14:creationId xmlns:p14="http://schemas.microsoft.com/office/powerpoint/2010/main" val="393513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683568" y="1000783"/>
            <a:ext cx="3022313" cy="369332"/>
          </a:xfrm>
          <a:prstGeom prst="rect">
            <a:avLst/>
          </a:prstGeom>
          <a:noFill/>
        </p:spPr>
        <p:txBody>
          <a:bodyPr wrap="square" rtlCol="0">
            <a:spAutoFit/>
          </a:bodyPr>
          <a:lstStyle/>
          <a:p>
            <a:r>
              <a:rPr lang="tr-TR" b="1" dirty="0" smtClean="0"/>
              <a:t>  Serbest </a:t>
            </a:r>
            <a:r>
              <a:rPr lang="tr-TR" b="1" dirty="0"/>
              <a:t>Kollu </a:t>
            </a:r>
            <a:r>
              <a:rPr lang="tr-TR" b="1" dirty="0" smtClean="0"/>
              <a:t>Dikiş Makinesi</a:t>
            </a:r>
            <a:r>
              <a:rPr lang="tr-TR" dirty="0"/>
              <a:t>:</a:t>
            </a:r>
          </a:p>
        </p:txBody>
      </p:sp>
      <p:sp>
        <p:nvSpPr>
          <p:cNvPr id="7" name="Metin kutusu 6"/>
          <p:cNvSpPr txBox="1"/>
          <p:nvPr/>
        </p:nvSpPr>
        <p:spPr>
          <a:xfrm>
            <a:off x="4355976" y="1004039"/>
            <a:ext cx="4109063" cy="369332"/>
          </a:xfrm>
          <a:prstGeom prst="rect">
            <a:avLst/>
          </a:prstGeom>
          <a:noFill/>
        </p:spPr>
        <p:txBody>
          <a:bodyPr wrap="square" rtlCol="0">
            <a:spAutoFit/>
          </a:bodyPr>
          <a:lstStyle/>
          <a:p>
            <a:r>
              <a:rPr lang="tr-TR" b="1" dirty="0" smtClean="0"/>
              <a:t>   Silindir </a:t>
            </a:r>
            <a:r>
              <a:rPr lang="tr-TR" b="1" dirty="0"/>
              <a:t>Yataklı Kol Aşağı </a:t>
            </a:r>
            <a:r>
              <a:rPr lang="tr-TR" b="1" dirty="0" smtClean="0"/>
              <a:t>Dikiş Makinesi</a:t>
            </a:r>
            <a:r>
              <a:rPr lang="tr-TR" dirty="0"/>
              <a:t>:</a:t>
            </a:r>
          </a:p>
        </p:txBody>
      </p:sp>
      <p:pic>
        <p:nvPicPr>
          <p:cNvPr id="9" name="Resim 8"/>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88840"/>
            <a:ext cx="2952328" cy="2824708"/>
          </a:xfrm>
          <a:prstGeom prst="rect">
            <a:avLst/>
          </a:prstGeom>
          <a:noFill/>
          <a:ln>
            <a:noFill/>
          </a:ln>
        </p:spPr>
      </p:pic>
      <p:pic>
        <p:nvPicPr>
          <p:cNvPr id="10" name="Resim 9"/>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988840"/>
            <a:ext cx="3240360" cy="2824708"/>
          </a:xfrm>
          <a:prstGeom prst="rect">
            <a:avLst/>
          </a:prstGeom>
          <a:noFill/>
          <a:ln>
            <a:noFill/>
          </a:ln>
        </p:spPr>
      </p:pic>
    </p:spTree>
    <p:extLst>
      <p:ext uri="{BB962C8B-B14F-4D97-AF65-F5344CB8AC3E}">
        <p14:creationId xmlns:p14="http://schemas.microsoft.com/office/powerpoint/2010/main" val="4229470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491880" y="539388"/>
            <a:ext cx="2283446" cy="369332"/>
          </a:xfrm>
          <a:prstGeom prst="rect">
            <a:avLst/>
          </a:prstGeom>
          <a:noFill/>
        </p:spPr>
        <p:txBody>
          <a:bodyPr wrap="none" rtlCol="0">
            <a:spAutoFit/>
          </a:bodyPr>
          <a:lstStyle/>
          <a:p>
            <a:r>
              <a:rPr lang="tr-TR" b="1" dirty="0" err="1"/>
              <a:t>Zik</a:t>
            </a:r>
            <a:r>
              <a:rPr lang="tr-TR" b="1" dirty="0"/>
              <a:t> </a:t>
            </a:r>
            <a:r>
              <a:rPr lang="tr-TR" b="1" dirty="0" err="1"/>
              <a:t>Zak</a:t>
            </a:r>
            <a:r>
              <a:rPr lang="tr-TR" b="1" dirty="0"/>
              <a:t> Dikiş Makinesi</a:t>
            </a:r>
            <a:endParaRPr lang="tr-TR" dirty="0"/>
          </a:p>
        </p:txBody>
      </p:sp>
      <p:sp>
        <p:nvSpPr>
          <p:cNvPr id="7" name="Metin kutusu 6"/>
          <p:cNvSpPr txBox="1"/>
          <p:nvPr/>
        </p:nvSpPr>
        <p:spPr>
          <a:xfrm>
            <a:off x="467544" y="4869160"/>
            <a:ext cx="8136904" cy="923330"/>
          </a:xfrm>
          <a:prstGeom prst="rect">
            <a:avLst/>
          </a:prstGeom>
          <a:noFill/>
        </p:spPr>
        <p:txBody>
          <a:bodyPr wrap="square" rtlCol="0">
            <a:spAutoFit/>
          </a:bodyPr>
          <a:lstStyle/>
          <a:p>
            <a:r>
              <a:rPr lang="tr-TR" dirty="0" smtClean="0"/>
              <a:t>Bu </a:t>
            </a:r>
            <a:r>
              <a:rPr lang="tr-TR" dirty="0"/>
              <a:t>makineler genelde düz makinelere benzer fakat baskı tekerleği yerine düzayak; tırtıl dişli yerine düz tırtıl diş bulunur</a:t>
            </a:r>
            <a:r>
              <a:rPr lang="tr-TR" dirty="0" smtClean="0"/>
              <a:t>. Alın </a:t>
            </a:r>
            <a:r>
              <a:rPr lang="tr-TR" dirty="0"/>
              <a:t>alına gelerek yapılan dikişlerde ve bazı süs dikişlerinde kullanılır.</a:t>
            </a:r>
          </a:p>
        </p:txBody>
      </p:sp>
      <p:pic>
        <p:nvPicPr>
          <p:cNvPr id="6" name="Resim 5"/>
          <p:cNvPicPr/>
          <p:nvPr/>
        </p:nvPicPr>
        <p:blipFill>
          <a:blip r:embed="rId2">
            <a:extLst>
              <a:ext uri="{28A0092B-C50C-407E-A947-70E740481C1C}">
                <a14:useLocalDpi xmlns:a14="http://schemas.microsoft.com/office/drawing/2010/main" val="0"/>
              </a:ext>
            </a:extLst>
          </a:blip>
          <a:srcRect/>
          <a:stretch>
            <a:fillRect/>
          </a:stretch>
        </p:blipFill>
        <p:spPr bwMode="auto">
          <a:xfrm>
            <a:off x="1367136" y="1347299"/>
            <a:ext cx="6192688" cy="2808312"/>
          </a:xfrm>
          <a:prstGeom prst="rect">
            <a:avLst/>
          </a:prstGeom>
          <a:noFill/>
          <a:ln>
            <a:noFill/>
          </a:ln>
        </p:spPr>
      </p:pic>
    </p:spTree>
    <p:extLst>
      <p:ext uri="{BB962C8B-B14F-4D97-AF65-F5344CB8AC3E}">
        <p14:creationId xmlns:p14="http://schemas.microsoft.com/office/powerpoint/2010/main" val="283296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908720"/>
            <a:ext cx="8352928" cy="4852610"/>
          </a:xfrm>
          <a:prstGeom prst="rect">
            <a:avLst/>
          </a:prstGeom>
        </p:spPr>
        <p:txBody>
          <a:bodyPr wrap="square">
            <a:spAutoFit/>
          </a:bodyPr>
          <a:lstStyle/>
          <a:p>
            <a:pPr>
              <a:lnSpc>
                <a:spcPct val="115000"/>
              </a:lnSpc>
              <a:spcAft>
                <a:spcPts val="1000"/>
              </a:spcAft>
              <a:tabLst>
                <a:tab pos="5930900" algn="l"/>
              </a:tabLst>
            </a:pPr>
            <a:r>
              <a:rPr lang="tr-TR" sz="2400" b="1" dirty="0" smtClean="0">
                <a:ea typeface="Calibri"/>
                <a:cs typeface="Times New Roman"/>
              </a:rPr>
              <a:t>          HIZINA </a:t>
            </a:r>
            <a:r>
              <a:rPr lang="tr-TR" sz="2400" b="1" dirty="0">
                <a:ea typeface="Calibri"/>
                <a:cs typeface="Times New Roman"/>
              </a:rPr>
              <a:t>(DALIŞ SAYISINA) GÖRE MAKİNE </a:t>
            </a:r>
            <a:r>
              <a:rPr lang="tr-TR" sz="2400" b="1" dirty="0" smtClean="0">
                <a:ea typeface="Calibri"/>
                <a:cs typeface="Times New Roman"/>
              </a:rPr>
              <a:t>ÇEŞİTLERİ</a:t>
            </a:r>
          </a:p>
          <a:p>
            <a:pPr>
              <a:lnSpc>
                <a:spcPct val="115000"/>
              </a:lnSpc>
              <a:spcAft>
                <a:spcPts val="1000"/>
              </a:spcAft>
              <a:tabLst>
                <a:tab pos="5930900" algn="l"/>
              </a:tabLst>
            </a:pPr>
            <a:endParaRPr lang="tr-TR" sz="2400" dirty="0">
              <a:ea typeface="Calibri"/>
              <a:cs typeface="Times New Roman"/>
            </a:endParaRPr>
          </a:p>
          <a:p>
            <a:pPr>
              <a:lnSpc>
                <a:spcPct val="115000"/>
              </a:lnSpc>
              <a:spcAft>
                <a:spcPts val="1000"/>
              </a:spcAft>
              <a:tabLst>
                <a:tab pos="5930900" algn="l"/>
              </a:tabLst>
            </a:pPr>
            <a:r>
              <a:rPr lang="tr-TR" sz="2400" b="1" dirty="0">
                <a:ea typeface="Calibri"/>
                <a:cs typeface="Times New Roman"/>
              </a:rPr>
              <a:t>Düşük Devirli Makineler( 3000 dalış/</a:t>
            </a:r>
            <a:r>
              <a:rPr lang="tr-TR" sz="2400" b="1" dirty="0" err="1">
                <a:ea typeface="Calibri"/>
                <a:cs typeface="Times New Roman"/>
              </a:rPr>
              <a:t>dak</a:t>
            </a:r>
            <a:r>
              <a:rPr lang="tr-TR" sz="2400" dirty="0">
                <a:ea typeface="Calibri"/>
                <a:cs typeface="Times New Roman"/>
              </a:rPr>
              <a:t>) :Makineci başlatma, durdurma, sağlamlaştırma vb. işleri kendisi yapar.</a:t>
            </a:r>
          </a:p>
          <a:p>
            <a:pPr>
              <a:lnSpc>
                <a:spcPct val="115000"/>
              </a:lnSpc>
              <a:spcAft>
                <a:spcPts val="1000"/>
              </a:spcAft>
              <a:tabLst>
                <a:tab pos="5930900" algn="l"/>
              </a:tabLst>
            </a:pPr>
            <a:r>
              <a:rPr lang="tr-TR" sz="2400" b="1" dirty="0">
                <a:ea typeface="Calibri"/>
                <a:cs typeface="Times New Roman"/>
              </a:rPr>
              <a:t>Orta Devirli Makineler (4000 dalış/</a:t>
            </a:r>
            <a:r>
              <a:rPr lang="tr-TR" sz="2400" b="1" dirty="0" err="1">
                <a:ea typeface="Calibri"/>
                <a:cs typeface="Times New Roman"/>
              </a:rPr>
              <a:t>dak</a:t>
            </a:r>
            <a:r>
              <a:rPr lang="tr-TR" sz="2400" b="1" dirty="0">
                <a:ea typeface="Calibri"/>
                <a:cs typeface="Times New Roman"/>
              </a:rPr>
              <a:t>):</a:t>
            </a:r>
            <a:endParaRPr lang="tr-TR" sz="2400" dirty="0">
              <a:ea typeface="Calibri"/>
              <a:cs typeface="Times New Roman"/>
            </a:endParaRPr>
          </a:p>
          <a:p>
            <a:pPr>
              <a:lnSpc>
                <a:spcPct val="115000"/>
              </a:lnSpc>
              <a:spcAft>
                <a:spcPts val="1000"/>
              </a:spcAft>
              <a:tabLst>
                <a:tab pos="5930900" algn="l"/>
              </a:tabLst>
            </a:pPr>
            <a:r>
              <a:rPr lang="tr-TR" sz="2400" b="1" dirty="0">
                <a:ea typeface="Calibri"/>
                <a:cs typeface="Times New Roman"/>
              </a:rPr>
              <a:t>Yüksek Devirli (elektronik programlı) Makineler( &gt;4000 dalış/</a:t>
            </a:r>
            <a:r>
              <a:rPr lang="tr-TR" sz="2400" b="1" dirty="0" err="1">
                <a:ea typeface="Calibri"/>
                <a:cs typeface="Times New Roman"/>
              </a:rPr>
              <a:t>dak</a:t>
            </a:r>
            <a:r>
              <a:rPr lang="tr-TR" sz="2400" dirty="0">
                <a:ea typeface="Calibri"/>
                <a:cs typeface="Times New Roman"/>
              </a:rPr>
              <a:t>): Makinenin fonksiyonları iplik kesme, sağlamlaştırma  vb. dijital olarak </a:t>
            </a:r>
            <a:r>
              <a:rPr lang="tr-TR" sz="2400" dirty="0" err="1">
                <a:ea typeface="Calibri"/>
                <a:cs typeface="Times New Roman"/>
              </a:rPr>
              <a:t>programlanmıştır.Programlanan</a:t>
            </a:r>
            <a:r>
              <a:rPr lang="tr-TR" sz="2400" dirty="0">
                <a:ea typeface="Calibri"/>
                <a:cs typeface="Times New Roman"/>
              </a:rPr>
              <a:t>  dikiş işlemleri dikişçinin pedala basması ile başlar ve program bitince pedal durur.</a:t>
            </a:r>
          </a:p>
        </p:txBody>
      </p:sp>
    </p:spTree>
    <p:extLst>
      <p:ext uri="{BB962C8B-B14F-4D97-AF65-F5344CB8AC3E}">
        <p14:creationId xmlns:p14="http://schemas.microsoft.com/office/powerpoint/2010/main" val="609270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691680" y="318948"/>
            <a:ext cx="6192688" cy="369332"/>
          </a:xfrm>
          <a:prstGeom prst="rect">
            <a:avLst/>
          </a:prstGeom>
          <a:noFill/>
        </p:spPr>
        <p:txBody>
          <a:bodyPr wrap="square" rtlCol="0">
            <a:spAutoFit/>
          </a:bodyPr>
          <a:lstStyle/>
          <a:p>
            <a:r>
              <a:rPr lang="tr-TR" dirty="0" smtClean="0"/>
              <a:t>          </a:t>
            </a:r>
            <a:r>
              <a:rPr lang="tr-TR" b="1" dirty="0"/>
              <a:t>OTOMATİKLEŞME DERECESİNE GÖRE MAKİNELER</a:t>
            </a:r>
            <a:endParaRPr lang="tr-TR" dirty="0"/>
          </a:p>
        </p:txBody>
      </p:sp>
      <p:sp>
        <p:nvSpPr>
          <p:cNvPr id="5" name="Metin kutusu 4"/>
          <p:cNvSpPr txBox="1"/>
          <p:nvPr/>
        </p:nvSpPr>
        <p:spPr>
          <a:xfrm>
            <a:off x="251520" y="1412776"/>
            <a:ext cx="8706208" cy="4801314"/>
          </a:xfrm>
          <a:prstGeom prst="rect">
            <a:avLst/>
          </a:prstGeom>
          <a:noFill/>
        </p:spPr>
        <p:txBody>
          <a:bodyPr wrap="square" rtlCol="0">
            <a:spAutoFit/>
          </a:bodyPr>
          <a:lstStyle/>
          <a:p>
            <a:r>
              <a:rPr lang="tr-TR" b="1" dirty="0"/>
              <a:t>Ev Dikiş Makineleri</a:t>
            </a:r>
            <a:endParaRPr lang="tr-TR" dirty="0"/>
          </a:p>
          <a:p>
            <a:r>
              <a:rPr lang="tr-TR" b="1" dirty="0"/>
              <a:t>Endüstriyel Dikiş </a:t>
            </a:r>
            <a:r>
              <a:rPr lang="tr-TR" b="1" dirty="0" smtClean="0"/>
              <a:t>Makineleri:</a:t>
            </a:r>
            <a:endParaRPr lang="tr-TR" dirty="0" smtClean="0"/>
          </a:p>
          <a:p>
            <a:r>
              <a:rPr lang="tr-TR" dirty="0" smtClean="0"/>
              <a:t>  Üniversal </a:t>
            </a:r>
            <a:r>
              <a:rPr lang="tr-TR" dirty="0"/>
              <a:t>( genel amaçlı) makineler :  Çok yönlü ve tamiri en kolay </a:t>
            </a:r>
            <a:r>
              <a:rPr lang="tr-TR" dirty="0" err="1"/>
              <a:t>makinelerdir.Çok</a:t>
            </a:r>
            <a:r>
              <a:rPr lang="tr-TR" dirty="0"/>
              <a:t> yönlü kullanım, işlem çeşidinin artması demektir. Bu durumda işçi becerisinin de artması </a:t>
            </a:r>
            <a:r>
              <a:rPr lang="tr-TR" dirty="0" err="1"/>
              <a:t>beklenir.Elle</a:t>
            </a:r>
            <a:r>
              <a:rPr lang="tr-TR" dirty="0"/>
              <a:t> kumandalı makinelerde hem  makinenin hem de malzemenin kontrolü </a:t>
            </a:r>
            <a:r>
              <a:rPr lang="tr-TR" dirty="0" err="1"/>
              <a:t>gerekir.Makine</a:t>
            </a:r>
            <a:r>
              <a:rPr lang="tr-TR" dirty="0"/>
              <a:t> kontrolü; makinenin çalıştırılması, durdurulması, hızlandırılması, dikişin yerleştirilmesi  ve parçaların dikimi anlamına gelir. Malzeme kontrolü ise; parçaların dikimi anlamına gelir. Malzeme kontrolü ise ; pozisyonlama, yönlendirme, yeniden pozisyonlama, parçayı kaldırma ve istifleme işlemleri </a:t>
            </a:r>
            <a:r>
              <a:rPr lang="tr-TR" dirty="0" err="1"/>
              <a:t>demektir.Modaya</a:t>
            </a:r>
            <a:r>
              <a:rPr lang="tr-TR" dirty="0"/>
              <a:t> bağlı çalışan işletmeler en az ayarla , en fazla işlemin yapılmasını arzu </a:t>
            </a:r>
            <a:r>
              <a:rPr lang="tr-TR" dirty="0" err="1"/>
              <a:t>ederler.Genel</a:t>
            </a:r>
            <a:r>
              <a:rPr lang="tr-TR" dirty="0"/>
              <a:t> amaçlı makinelerde büzgü, pili, biye gibi bir sezondan diğer sezona değişen modellerin yapılabilmesi için yardımcı araçlardan </a:t>
            </a:r>
            <a:r>
              <a:rPr lang="tr-TR" dirty="0" err="1"/>
              <a:t>yararlanılır.Genel</a:t>
            </a:r>
            <a:r>
              <a:rPr lang="tr-TR" dirty="0"/>
              <a:t> amaçlı makinelerde  özel bir işlemin yapılması her zaman çok ucuz </a:t>
            </a:r>
            <a:r>
              <a:rPr lang="tr-TR" dirty="0" err="1"/>
              <a:t>olmayabilir.Direkt</a:t>
            </a:r>
            <a:r>
              <a:rPr lang="tr-TR" dirty="0"/>
              <a:t> işçiliğin yüksek olduğu, düşük otomasyona sahip </a:t>
            </a:r>
            <a:r>
              <a:rPr lang="tr-TR" dirty="0" err="1"/>
              <a:t>makinelerdir.Avantajlı</a:t>
            </a:r>
            <a:r>
              <a:rPr lang="tr-TR" dirty="0"/>
              <a:t> yönleri, model değişikliğine göre uygun olmalarıdır</a:t>
            </a:r>
            <a:r>
              <a:rPr lang="tr-TR" dirty="0" smtClean="0"/>
              <a:t>.</a:t>
            </a:r>
          </a:p>
          <a:p>
            <a:endParaRPr lang="tr-TR" dirty="0" smtClean="0"/>
          </a:p>
          <a:p>
            <a:r>
              <a:rPr lang="tr-TR" dirty="0" smtClean="0"/>
              <a:t>  -</a:t>
            </a:r>
            <a:r>
              <a:rPr lang="tr-TR" dirty="0"/>
              <a:t>Tek Amaçlı (özel)makineler (ilik, düğme</a:t>
            </a:r>
            <a:r>
              <a:rPr lang="tr-TR" dirty="0" smtClean="0"/>
              <a:t>)</a:t>
            </a:r>
          </a:p>
          <a:p>
            <a:r>
              <a:rPr lang="tr-TR" dirty="0" smtClean="0"/>
              <a:t>  -Çok </a:t>
            </a:r>
            <a:r>
              <a:rPr lang="tr-TR" dirty="0"/>
              <a:t>Amaçlı Özel Makineler</a:t>
            </a:r>
          </a:p>
        </p:txBody>
      </p:sp>
    </p:spTree>
    <p:extLst>
      <p:ext uri="{BB962C8B-B14F-4D97-AF65-F5344CB8AC3E}">
        <p14:creationId xmlns:p14="http://schemas.microsoft.com/office/powerpoint/2010/main" val="113536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95536" y="1412776"/>
            <a:ext cx="8352927" cy="3693319"/>
          </a:xfrm>
          <a:prstGeom prst="rect">
            <a:avLst/>
          </a:prstGeom>
          <a:noFill/>
        </p:spPr>
        <p:txBody>
          <a:bodyPr wrap="square" rtlCol="0">
            <a:spAutoFit/>
          </a:bodyPr>
          <a:lstStyle/>
          <a:p>
            <a:r>
              <a:rPr lang="tr-TR" b="1" dirty="0"/>
              <a:t>Otomatikleşmiş Makineler</a:t>
            </a:r>
            <a:r>
              <a:rPr lang="tr-TR" b="1" dirty="0" smtClean="0"/>
              <a:t>:</a:t>
            </a:r>
          </a:p>
          <a:p>
            <a:endParaRPr lang="tr-TR" dirty="0"/>
          </a:p>
          <a:p>
            <a:r>
              <a:rPr lang="tr-TR" dirty="0" smtClean="0"/>
              <a:t>    </a:t>
            </a:r>
            <a:r>
              <a:rPr lang="tr-TR" b="1" dirty="0" smtClean="0"/>
              <a:t>Yarı </a:t>
            </a:r>
            <a:r>
              <a:rPr lang="tr-TR" b="1" dirty="0"/>
              <a:t>Otomatik Özel Dikiş Makineleri: </a:t>
            </a:r>
            <a:r>
              <a:rPr lang="tr-TR" dirty="0"/>
              <a:t>Bir işlemi otomatik yapan veya bir devri otomatik olarak tamamlayan makinelerdir. İlik veya düğme dikimi </a:t>
            </a:r>
            <a:r>
              <a:rPr lang="tr-TR" dirty="0" err="1"/>
              <a:t>gibi.İşçi</a:t>
            </a:r>
            <a:r>
              <a:rPr lang="tr-TR" dirty="0"/>
              <a:t> parçayı yerleştirir ve işlemi </a:t>
            </a:r>
            <a:r>
              <a:rPr lang="tr-TR" dirty="0" err="1"/>
              <a:t>başlatır.Dikiş</a:t>
            </a:r>
            <a:r>
              <a:rPr lang="tr-TR" dirty="0"/>
              <a:t> motifleri kamplar yardımıyla </a:t>
            </a:r>
            <a:r>
              <a:rPr lang="tr-TR" dirty="0" err="1"/>
              <a:t>yönlendirilir.Daha</a:t>
            </a:r>
            <a:r>
              <a:rPr lang="tr-TR" dirty="0"/>
              <a:t> ileri otomasyona sahip makinelerde, dikiş desenleri programlanabilmekte ve malzeme hareketi elektronik kontrol yardımıyla </a:t>
            </a:r>
            <a:r>
              <a:rPr lang="tr-TR" dirty="0" err="1"/>
              <a:t>gerçekleşmektedir.Dikişlerin</a:t>
            </a:r>
            <a:r>
              <a:rPr lang="tr-TR" dirty="0"/>
              <a:t> otomatik olarak sağlamlaştırılması, ipliğin otomatik olarak kesilmesi, programlanabilen büzgü ayarları veya ilik ceplerin otomatik olarak dikimi, kesimi  gibi işler gören makineler bu sınıfa dahil </a:t>
            </a:r>
            <a:r>
              <a:rPr lang="tr-TR" dirty="0" err="1"/>
              <a:t>edilirler.Yüksek</a:t>
            </a:r>
            <a:r>
              <a:rPr lang="tr-TR" dirty="0"/>
              <a:t> miktarda ve az miktarda üretim hatları için özel amaçlı, yarı otomatik makineler etkin olarak kullanılabilir ve karlıdır. Bu makinelere yatırım yapan üreticilerin sağlam bir müşteri potansiyeline sahip olmaları ve belli bir üretim hattında uzmanlaşmış  olmaları gerekir. </a:t>
            </a:r>
            <a:r>
              <a:rPr lang="tr-TR" dirty="0" err="1"/>
              <a:t>Punteriz</a:t>
            </a:r>
            <a:r>
              <a:rPr lang="tr-TR" dirty="0"/>
              <a:t>, ilik, düğme otomatları bu sınıf makinelerden sayılırlar.</a:t>
            </a:r>
          </a:p>
        </p:txBody>
      </p:sp>
    </p:spTree>
    <p:extLst>
      <p:ext uri="{BB962C8B-B14F-4D97-AF65-F5344CB8AC3E}">
        <p14:creationId xmlns:p14="http://schemas.microsoft.com/office/powerpoint/2010/main" val="155413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411760" y="980728"/>
            <a:ext cx="7128792" cy="1200329"/>
          </a:xfrm>
          <a:prstGeom prst="rect">
            <a:avLst/>
          </a:prstGeom>
          <a:noFill/>
        </p:spPr>
        <p:txBody>
          <a:bodyPr wrap="square" rtlCol="0">
            <a:spAutoFit/>
          </a:bodyPr>
          <a:lstStyle/>
          <a:p>
            <a:r>
              <a:rPr lang="tr-TR" b="1" dirty="0" smtClean="0"/>
              <a:t>DİKİŞ </a:t>
            </a:r>
            <a:r>
              <a:rPr lang="tr-TR" b="1" dirty="0"/>
              <a:t>MAKİNELERİNİN SINIFLANDIRILMASI</a:t>
            </a:r>
            <a:endParaRPr lang="tr-TR" dirty="0"/>
          </a:p>
          <a:p>
            <a:r>
              <a:rPr lang="tr-TR" dirty="0"/>
              <a:t>Dikiş makineleri genel olarak iki sınıfta gruplandırılır.</a:t>
            </a:r>
          </a:p>
          <a:p>
            <a:r>
              <a:rPr lang="tr-TR" dirty="0"/>
              <a:t>A-) Aile Tipi Dikiş Makineleri</a:t>
            </a:r>
          </a:p>
          <a:p>
            <a:r>
              <a:rPr lang="tr-TR" dirty="0"/>
              <a:t>B-) Sanayi Tipi Dikiş Makineleri</a:t>
            </a:r>
          </a:p>
        </p:txBody>
      </p:sp>
      <p:pic>
        <p:nvPicPr>
          <p:cNvPr id="1026" name="Picture 2" descr="C:\Users\SeIin\Desktop\singer-8280-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924944"/>
            <a:ext cx="3636404" cy="33081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eIin\Desktop\154960-500x3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924944"/>
            <a:ext cx="3584999" cy="3274245"/>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539552" y="2924944"/>
            <a:ext cx="360040" cy="369332"/>
          </a:xfrm>
          <a:prstGeom prst="rect">
            <a:avLst/>
          </a:prstGeom>
          <a:noFill/>
        </p:spPr>
        <p:txBody>
          <a:bodyPr wrap="square" rtlCol="0">
            <a:spAutoFit/>
          </a:bodyPr>
          <a:lstStyle/>
          <a:p>
            <a:r>
              <a:rPr lang="tr-TR" dirty="0" smtClean="0"/>
              <a:t>A</a:t>
            </a:r>
            <a:endParaRPr lang="tr-TR" dirty="0"/>
          </a:p>
        </p:txBody>
      </p:sp>
      <p:sp>
        <p:nvSpPr>
          <p:cNvPr id="7" name="Metin kutusu 6"/>
          <p:cNvSpPr txBox="1"/>
          <p:nvPr/>
        </p:nvSpPr>
        <p:spPr>
          <a:xfrm>
            <a:off x="4561166" y="2924944"/>
            <a:ext cx="309700" cy="369332"/>
          </a:xfrm>
          <a:prstGeom prst="rect">
            <a:avLst/>
          </a:prstGeom>
          <a:noFill/>
        </p:spPr>
        <p:txBody>
          <a:bodyPr wrap="none" rtlCol="0">
            <a:spAutoFit/>
          </a:bodyPr>
          <a:lstStyle/>
          <a:p>
            <a:r>
              <a:rPr lang="tr-TR" dirty="0" smtClean="0"/>
              <a:t>B</a:t>
            </a:r>
            <a:endParaRPr lang="tr-TR" dirty="0"/>
          </a:p>
        </p:txBody>
      </p:sp>
    </p:spTree>
    <p:extLst>
      <p:ext uri="{BB962C8B-B14F-4D97-AF65-F5344CB8AC3E}">
        <p14:creationId xmlns:p14="http://schemas.microsoft.com/office/powerpoint/2010/main" val="1155893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611560" y="1700808"/>
            <a:ext cx="7848872" cy="2862322"/>
          </a:xfrm>
          <a:prstGeom prst="rect">
            <a:avLst/>
          </a:prstGeom>
          <a:noFill/>
        </p:spPr>
        <p:txBody>
          <a:bodyPr wrap="square" rtlCol="0">
            <a:spAutoFit/>
          </a:bodyPr>
          <a:lstStyle/>
          <a:p>
            <a:r>
              <a:rPr lang="tr-TR" b="1" dirty="0" smtClean="0"/>
              <a:t>Tam Otomatik Makineler:</a:t>
            </a:r>
          </a:p>
          <a:p>
            <a:r>
              <a:rPr lang="tr-TR" dirty="0" smtClean="0"/>
              <a:t>Bir </a:t>
            </a:r>
            <a:r>
              <a:rPr lang="tr-TR" dirty="0"/>
              <a:t>veya birden fazla işlem işçiye gerek kalmadan </a:t>
            </a:r>
            <a:r>
              <a:rPr lang="tr-TR" dirty="0" err="1"/>
              <a:t>yapılabilmektedir.Bütün</a:t>
            </a:r>
            <a:r>
              <a:rPr lang="tr-TR" dirty="0"/>
              <a:t> işlemler tamamen makineler tarafından gerçekleştirilir. Bu makinelerde daha az işçilikle standart kalite </a:t>
            </a:r>
            <a:r>
              <a:rPr lang="tr-TR" dirty="0" err="1"/>
              <a:t>sağlanabilir.Yüksek</a:t>
            </a:r>
            <a:r>
              <a:rPr lang="tr-TR" dirty="0"/>
              <a:t> miktardaki , standart ürünlerin üretimi için </a:t>
            </a:r>
            <a:r>
              <a:rPr lang="tr-TR" dirty="0" err="1"/>
              <a:t>uygundurlar.İşçiler</a:t>
            </a:r>
            <a:r>
              <a:rPr lang="tr-TR" dirty="0"/>
              <a:t> birden fazla makineye hizmet edebilirler. Uzun süre sürekli üretim ve standart kalite </a:t>
            </a:r>
            <a:r>
              <a:rPr lang="tr-TR" dirty="0" err="1"/>
              <a:t>sağlarlar.Bozulduğunda</a:t>
            </a:r>
            <a:r>
              <a:rPr lang="tr-TR" dirty="0"/>
              <a:t> iş akışının devamı için makinenin tamiri beklemek gerektiğinden gecikmeler olabilir. Başarılı sonuç alabilmek için kusursuz bir ayar </a:t>
            </a:r>
            <a:r>
              <a:rPr lang="tr-TR" dirty="0" err="1"/>
              <a:t>şarttır.Uzun</a:t>
            </a:r>
            <a:r>
              <a:rPr lang="tr-TR" dirty="0"/>
              <a:t> dikiş otomatları, pens otomatları, cep takma otomatları tam otomatik makinelere örnek verilebilir. Bu makinelerde parçanın transportu ve istiflenmesi de otomatik olarak yapılabilmektedir</a:t>
            </a:r>
          </a:p>
        </p:txBody>
      </p:sp>
    </p:spTree>
    <p:extLst>
      <p:ext uri="{BB962C8B-B14F-4D97-AF65-F5344CB8AC3E}">
        <p14:creationId xmlns:p14="http://schemas.microsoft.com/office/powerpoint/2010/main" val="145605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979712" y="612451"/>
            <a:ext cx="4718215" cy="369332"/>
          </a:xfrm>
          <a:prstGeom prst="rect">
            <a:avLst/>
          </a:prstGeom>
          <a:noFill/>
        </p:spPr>
        <p:txBody>
          <a:bodyPr wrap="none" rtlCol="0">
            <a:spAutoFit/>
          </a:bodyPr>
          <a:lstStyle/>
          <a:p>
            <a:r>
              <a:rPr lang="tr-TR" b="1" dirty="0" smtClean="0"/>
              <a:t>        KULLANIM </a:t>
            </a:r>
            <a:r>
              <a:rPr lang="tr-TR" b="1" dirty="0"/>
              <a:t>ALANLARINA GÖRE MAKİNELER</a:t>
            </a:r>
            <a:endParaRPr lang="tr-TR" dirty="0"/>
          </a:p>
        </p:txBody>
      </p:sp>
      <p:sp>
        <p:nvSpPr>
          <p:cNvPr id="5" name="Metin kutusu 4"/>
          <p:cNvSpPr txBox="1"/>
          <p:nvPr/>
        </p:nvSpPr>
        <p:spPr>
          <a:xfrm>
            <a:off x="735531" y="1988840"/>
            <a:ext cx="7697548" cy="2585323"/>
          </a:xfrm>
          <a:prstGeom prst="rect">
            <a:avLst/>
          </a:prstGeom>
          <a:noFill/>
        </p:spPr>
        <p:txBody>
          <a:bodyPr wrap="square" rtlCol="0">
            <a:spAutoFit/>
          </a:bodyPr>
          <a:lstStyle/>
          <a:p>
            <a:r>
              <a:rPr lang="tr-TR" b="1" dirty="0"/>
              <a:t>Tekstilde Kullanılan Makineler</a:t>
            </a:r>
            <a:endParaRPr lang="tr-TR" dirty="0"/>
          </a:p>
          <a:p>
            <a:pPr lvl="0"/>
            <a:r>
              <a:rPr lang="tr-TR" dirty="0" smtClean="0"/>
              <a:t>        Ağır </a:t>
            </a:r>
            <a:r>
              <a:rPr lang="tr-TR" dirty="0"/>
              <a:t>Makineler: Ağır malzemelerin dikimi için tasarlanmış makinelerdir.</a:t>
            </a:r>
          </a:p>
          <a:p>
            <a:pPr lvl="0"/>
            <a:r>
              <a:rPr lang="tr-TR" dirty="0" smtClean="0"/>
              <a:t>        Hafif </a:t>
            </a:r>
            <a:r>
              <a:rPr lang="tr-TR" dirty="0"/>
              <a:t>Makineler: Hafif ve orta ağırlıktaki malzemelerin dikimi için tasarlanmışlardır</a:t>
            </a:r>
            <a:r>
              <a:rPr lang="tr-TR" dirty="0" smtClean="0"/>
              <a:t>.</a:t>
            </a:r>
          </a:p>
          <a:p>
            <a:pPr lvl="0"/>
            <a:endParaRPr lang="tr-TR" dirty="0"/>
          </a:p>
          <a:p>
            <a:r>
              <a:rPr lang="tr-TR" b="1" dirty="0"/>
              <a:t>Deri ve Benzeri Malzemelerde Kullanılan Makineler</a:t>
            </a:r>
            <a:r>
              <a:rPr lang="tr-TR" dirty="0"/>
              <a:t>: Çadır, branda, </a:t>
            </a:r>
            <a:r>
              <a:rPr lang="tr-TR" dirty="0" smtClean="0"/>
              <a:t>deri</a:t>
            </a:r>
          </a:p>
          <a:p>
            <a:endParaRPr lang="tr-TR" dirty="0"/>
          </a:p>
          <a:p>
            <a:r>
              <a:rPr lang="tr-TR" b="1" dirty="0"/>
              <a:t>Teknik Tekstillerin Dikiminde Kullanılan Makineler</a:t>
            </a:r>
            <a:r>
              <a:rPr lang="tr-TR" dirty="0"/>
              <a:t>: Koruyucu giysilerin dikimi , ultrasonla yapıştırma , cerrahi alanda kullanılan makineler vs.</a:t>
            </a:r>
          </a:p>
        </p:txBody>
      </p:sp>
    </p:spTree>
    <p:extLst>
      <p:ext uri="{BB962C8B-B14F-4D97-AF65-F5344CB8AC3E}">
        <p14:creationId xmlns:p14="http://schemas.microsoft.com/office/powerpoint/2010/main" val="228674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051720" y="188640"/>
            <a:ext cx="6048672" cy="369332"/>
          </a:xfrm>
          <a:prstGeom prst="rect">
            <a:avLst/>
          </a:prstGeom>
          <a:noFill/>
        </p:spPr>
        <p:txBody>
          <a:bodyPr wrap="square" rtlCol="0">
            <a:spAutoFit/>
          </a:bodyPr>
          <a:lstStyle/>
          <a:p>
            <a:r>
              <a:rPr lang="tr-TR" b="1" dirty="0" smtClean="0"/>
              <a:t>      TRANSPORT </a:t>
            </a:r>
            <a:r>
              <a:rPr lang="tr-TR" b="1" dirty="0"/>
              <a:t>ÇEŞİTLERİNE GÖRE MAKİNELER</a:t>
            </a:r>
            <a:endParaRPr lang="tr-TR" dirty="0"/>
          </a:p>
        </p:txBody>
      </p:sp>
      <p:sp>
        <p:nvSpPr>
          <p:cNvPr id="5" name="Metin kutusu 4"/>
          <p:cNvSpPr txBox="1"/>
          <p:nvPr/>
        </p:nvSpPr>
        <p:spPr>
          <a:xfrm>
            <a:off x="683568" y="1052736"/>
            <a:ext cx="2447208" cy="369332"/>
          </a:xfrm>
          <a:prstGeom prst="rect">
            <a:avLst/>
          </a:prstGeom>
          <a:noFill/>
        </p:spPr>
        <p:txBody>
          <a:bodyPr wrap="none" rtlCol="0">
            <a:spAutoFit/>
          </a:bodyPr>
          <a:lstStyle/>
          <a:p>
            <a:pPr lvl="0"/>
            <a:r>
              <a:rPr lang="tr-TR" b="1" dirty="0"/>
              <a:t>Alt </a:t>
            </a:r>
            <a:r>
              <a:rPr lang="tr-TR" b="1" dirty="0" err="1"/>
              <a:t>Transportlu</a:t>
            </a:r>
            <a:r>
              <a:rPr lang="tr-TR" b="1" dirty="0"/>
              <a:t> Makine:</a:t>
            </a:r>
            <a:endParaRPr lang="tr-TR" dirty="0"/>
          </a:p>
        </p:txBody>
      </p:sp>
      <p:sp>
        <p:nvSpPr>
          <p:cNvPr id="6" name="Metin kutusu 5"/>
          <p:cNvSpPr txBox="1"/>
          <p:nvPr/>
        </p:nvSpPr>
        <p:spPr>
          <a:xfrm>
            <a:off x="4838389" y="1064247"/>
            <a:ext cx="3023776" cy="369332"/>
          </a:xfrm>
          <a:prstGeom prst="rect">
            <a:avLst/>
          </a:prstGeom>
          <a:noFill/>
        </p:spPr>
        <p:txBody>
          <a:bodyPr wrap="none" rtlCol="0">
            <a:spAutoFit/>
          </a:bodyPr>
          <a:lstStyle/>
          <a:p>
            <a:pPr lvl="0"/>
            <a:r>
              <a:rPr lang="tr-TR" b="1" dirty="0" smtClean="0"/>
              <a:t>Kombine </a:t>
            </a:r>
            <a:r>
              <a:rPr lang="tr-TR" b="1" dirty="0" err="1"/>
              <a:t>Transportlu</a:t>
            </a:r>
            <a:r>
              <a:rPr lang="tr-TR" b="1" dirty="0"/>
              <a:t> Makine:</a:t>
            </a:r>
            <a:endParaRPr lang="tr-TR" dirty="0"/>
          </a:p>
        </p:txBody>
      </p:sp>
      <p:pic>
        <p:nvPicPr>
          <p:cNvPr id="1026" name="Picture 2" descr="20150314_1403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56" y="2177647"/>
            <a:ext cx="3013727" cy="228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Resim 8" descr="C:\Users\Tugba\AppData\Local\Microsoft\Windows\Temporary Internet Files\Content.Word\20150314_140334-1.jpg"/>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851920" y="2177647"/>
            <a:ext cx="4996714" cy="2282712"/>
          </a:xfrm>
          <a:prstGeom prst="rect">
            <a:avLst/>
          </a:prstGeom>
          <a:noFill/>
          <a:ln>
            <a:noFill/>
          </a:ln>
        </p:spPr>
      </p:pic>
    </p:spTree>
    <p:extLst>
      <p:ext uri="{BB962C8B-B14F-4D97-AF65-F5344CB8AC3E}">
        <p14:creationId xmlns:p14="http://schemas.microsoft.com/office/powerpoint/2010/main" val="279353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021762" y="120648"/>
            <a:ext cx="3297954" cy="369332"/>
          </a:xfrm>
          <a:prstGeom prst="rect">
            <a:avLst/>
          </a:prstGeom>
          <a:noFill/>
        </p:spPr>
        <p:txBody>
          <a:bodyPr wrap="none" rtlCol="0">
            <a:spAutoFit/>
          </a:bodyPr>
          <a:lstStyle/>
          <a:p>
            <a:pPr lvl="0"/>
            <a:r>
              <a:rPr lang="tr-TR" b="1" dirty="0"/>
              <a:t>Diferansiyel </a:t>
            </a:r>
            <a:r>
              <a:rPr lang="tr-TR" b="1" dirty="0" err="1"/>
              <a:t>Transportlu</a:t>
            </a:r>
            <a:r>
              <a:rPr lang="tr-TR" b="1" dirty="0"/>
              <a:t> Makine:</a:t>
            </a:r>
            <a:endParaRPr lang="tr-TR" dirty="0"/>
          </a:p>
        </p:txBody>
      </p:sp>
      <p:sp>
        <p:nvSpPr>
          <p:cNvPr id="6" name="Metin kutusu 5"/>
          <p:cNvSpPr txBox="1"/>
          <p:nvPr/>
        </p:nvSpPr>
        <p:spPr>
          <a:xfrm>
            <a:off x="1403648" y="3140968"/>
            <a:ext cx="6936386" cy="646331"/>
          </a:xfrm>
          <a:prstGeom prst="rect">
            <a:avLst/>
          </a:prstGeom>
          <a:noFill/>
        </p:spPr>
        <p:txBody>
          <a:bodyPr wrap="none" rtlCol="0">
            <a:spAutoFit/>
          </a:bodyPr>
          <a:lstStyle/>
          <a:p>
            <a:r>
              <a:rPr lang="tr-TR" dirty="0"/>
              <a:t> </a:t>
            </a:r>
          </a:p>
          <a:p>
            <a:r>
              <a:rPr lang="tr-TR" b="1" dirty="0"/>
              <a:t>Ek Transport Düzenlerine Sahip Makineler ( tekerlek transport, </a:t>
            </a:r>
            <a:r>
              <a:rPr lang="tr-TR" b="1" dirty="0" err="1"/>
              <a:t>puller</a:t>
            </a:r>
            <a:r>
              <a:rPr lang="tr-TR" b="1" dirty="0"/>
              <a:t>)</a:t>
            </a:r>
            <a:r>
              <a:rPr lang="tr-TR" dirty="0"/>
              <a:t>: </a:t>
            </a:r>
          </a:p>
        </p:txBody>
      </p:sp>
      <p:pic>
        <p:nvPicPr>
          <p:cNvPr id="7" name="Resim 6" descr="C:\Users\Tugba\AppData\Local\Microsoft\Windows\Temporary Internet Files\Content.Word\20150314_140348-1.jpg"/>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394827" y="692696"/>
            <a:ext cx="6534182" cy="2160240"/>
          </a:xfrm>
          <a:prstGeom prst="rect">
            <a:avLst/>
          </a:prstGeom>
          <a:noFill/>
          <a:ln>
            <a:noFill/>
          </a:ln>
        </p:spPr>
      </p:pic>
      <p:sp>
        <p:nvSpPr>
          <p:cNvPr id="2" name="Dikdörtgen 1"/>
          <p:cNvSpPr/>
          <p:nvPr/>
        </p:nvSpPr>
        <p:spPr>
          <a:xfrm>
            <a:off x="126164" y="3784305"/>
            <a:ext cx="8928993" cy="2959272"/>
          </a:xfrm>
          <a:prstGeom prst="rect">
            <a:avLst/>
          </a:prstGeom>
        </p:spPr>
        <p:txBody>
          <a:bodyPr wrap="square">
            <a:spAutoFit/>
          </a:bodyPr>
          <a:lstStyle/>
          <a:p>
            <a:pPr marL="342900" lvl="0" indent="-342900">
              <a:lnSpc>
                <a:spcPct val="115000"/>
              </a:lnSpc>
              <a:spcAft>
                <a:spcPts val="1000"/>
              </a:spcAft>
              <a:buFont typeface="Wingdings"/>
              <a:buChar char=""/>
              <a:tabLst>
                <a:tab pos="5930900" algn="l"/>
              </a:tabLst>
            </a:pPr>
            <a:r>
              <a:rPr lang="tr-TR" dirty="0">
                <a:ea typeface="Calibri"/>
                <a:cs typeface="Times New Roman"/>
              </a:rPr>
              <a:t>Teknolojinin ilerlemesi mekanizasyonun önüne geçerek otomasyon seviyesini </a:t>
            </a:r>
            <a:r>
              <a:rPr lang="tr-TR" dirty="0" err="1">
                <a:ea typeface="Calibri"/>
                <a:cs typeface="Times New Roman"/>
              </a:rPr>
              <a:t>arttırmıştır.Üreticiler</a:t>
            </a:r>
            <a:r>
              <a:rPr lang="tr-TR" dirty="0">
                <a:ea typeface="Calibri"/>
                <a:cs typeface="Times New Roman"/>
              </a:rPr>
              <a:t> daha esnek  kullanılabilen nümerik kontrollü ve mikro işlemcili makineleri üretmeye başlamışlardır</a:t>
            </a:r>
            <a:r>
              <a:rPr lang="tr-TR" dirty="0" smtClean="0">
                <a:ea typeface="Calibri"/>
                <a:cs typeface="Times New Roman"/>
              </a:rPr>
              <a:t>. Elektronik </a:t>
            </a:r>
            <a:r>
              <a:rPr lang="tr-TR" dirty="0">
                <a:ea typeface="Calibri"/>
                <a:cs typeface="Times New Roman"/>
              </a:rPr>
              <a:t>veya bilgisayar kontrollü makinelerde dikiş desenleri, işlem süreleri   ve işlemi kolaylaştırıcı parçaların kullanımı yeniden ayarlanabilir. Dikiş sayılabilir, masura sonunu kontrol edebilir ve iplik </a:t>
            </a:r>
            <a:r>
              <a:rPr lang="tr-TR" dirty="0" err="1">
                <a:ea typeface="Calibri"/>
                <a:cs typeface="Times New Roman"/>
              </a:rPr>
              <a:t>kesebilirler.Elektronik</a:t>
            </a:r>
            <a:r>
              <a:rPr lang="tr-TR" dirty="0">
                <a:ea typeface="Calibri"/>
                <a:cs typeface="Times New Roman"/>
              </a:rPr>
              <a:t> kontrol genel amaçlı makinelerin, özel programlar yapılabilen, yarı otomatik makineler haline gelmesini sağlayarak çok yönlü kullanılmalarına olanak </a:t>
            </a:r>
            <a:r>
              <a:rPr lang="tr-TR" dirty="0" err="1">
                <a:ea typeface="Calibri"/>
                <a:cs typeface="Times New Roman"/>
              </a:rPr>
              <a:t>sağlamıştır.Dikiş</a:t>
            </a:r>
            <a:r>
              <a:rPr lang="tr-TR" dirty="0">
                <a:ea typeface="Calibri"/>
                <a:cs typeface="Times New Roman"/>
              </a:rPr>
              <a:t> fonksiyonlarının elektronik kontrolü sayesinde, özel amaçlı bir makinede daha fazla fonksiyona sahip olabilmekte ve çok yönlü kullanılabilmektedir.</a:t>
            </a:r>
          </a:p>
        </p:txBody>
      </p:sp>
    </p:spTree>
    <p:extLst>
      <p:ext uri="{BB962C8B-B14F-4D97-AF65-F5344CB8AC3E}">
        <p14:creationId xmlns:p14="http://schemas.microsoft.com/office/powerpoint/2010/main" val="22305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987824" y="200043"/>
            <a:ext cx="3644909" cy="369332"/>
          </a:xfrm>
          <a:prstGeom prst="rect">
            <a:avLst/>
          </a:prstGeom>
          <a:noFill/>
        </p:spPr>
        <p:txBody>
          <a:bodyPr wrap="none" rtlCol="0">
            <a:spAutoFit/>
          </a:bodyPr>
          <a:lstStyle/>
          <a:p>
            <a:r>
              <a:rPr lang="tr-TR" b="1" dirty="0"/>
              <a:t>DİKİŞ MAKİNESİNİN ANA KISIMLARI </a:t>
            </a:r>
            <a:endParaRPr lang="tr-TR" dirty="0"/>
          </a:p>
        </p:txBody>
      </p:sp>
      <p:sp>
        <p:nvSpPr>
          <p:cNvPr id="6" name="Metin kutusu 5"/>
          <p:cNvSpPr txBox="1"/>
          <p:nvPr/>
        </p:nvSpPr>
        <p:spPr>
          <a:xfrm>
            <a:off x="156487" y="4177683"/>
            <a:ext cx="8892480" cy="2862322"/>
          </a:xfrm>
          <a:prstGeom prst="rect">
            <a:avLst/>
          </a:prstGeom>
          <a:noFill/>
        </p:spPr>
        <p:txBody>
          <a:bodyPr wrap="square" rtlCol="0">
            <a:spAutoFit/>
          </a:bodyPr>
          <a:lstStyle/>
          <a:p>
            <a:pPr lvl="0"/>
            <a:r>
              <a:rPr lang="tr-TR" dirty="0"/>
              <a:t>Makine başı: Tansiyon, tansiyon yayı, baskı ayağı, iğne iplik verici ve bunların hareket millerinin bulunduğu kısımdır.</a:t>
            </a:r>
          </a:p>
          <a:p>
            <a:pPr lvl="0"/>
            <a:r>
              <a:rPr lang="tr-TR" dirty="0"/>
              <a:t>Makine kolu: İçinde hareketin aktarımını sağlayan kol milinin bulunduğu bölümdür.</a:t>
            </a:r>
          </a:p>
          <a:p>
            <a:r>
              <a:rPr lang="tr-TR" dirty="0"/>
              <a:t>Makine boynu: İleri geri ayar düğmesi, dikiş boyu ayarlayıcısı ve el çarkının bulunduğu bölümdür</a:t>
            </a:r>
            <a:r>
              <a:rPr lang="tr-TR" dirty="0" smtClean="0"/>
              <a:t>.</a:t>
            </a:r>
            <a:r>
              <a:rPr lang="tr-TR" dirty="0"/>
              <a:t> </a:t>
            </a:r>
            <a:endParaRPr lang="tr-TR" dirty="0" smtClean="0"/>
          </a:p>
          <a:p>
            <a:r>
              <a:rPr lang="tr-TR" dirty="0" smtClean="0"/>
              <a:t>Masura </a:t>
            </a:r>
            <a:r>
              <a:rPr lang="tr-TR" dirty="0"/>
              <a:t>Sarma Tertibatı: Masurayı düzgün sarmaya yarayan düzenektir</a:t>
            </a:r>
            <a:r>
              <a:rPr lang="tr-TR" dirty="0" smtClean="0"/>
              <a:t>.</a:t>
            </a:r>
            <a:endParaRPr lang="tr-TR" dirty="0"/>
          </a:p>
          <a:p>
            <a:r>
              <a:rPr lang="tr-TR" dirty="0"/>
              <a:t>Masa Plakası: Masa ana plakası, kumaş yerleştirme yeri olarak kullanılır. Dikiş plakası ana plakada </a:t>
            </a:r>
            <a:r>
              <a:rPr lang="tr-TR" dirty="0" err="1"/>
              <a:t>bulunur.Ana</a:t>
            </a:r>
            <a:r>
              <a:rPr lang="tr-TR" dirty="0"/>
              <a:t> plakanın altında alt dikiş oluşum elemanları ve taşıyıcı hareket mekanizması yer alır.</a:t>
            </a:r>
          </a:p>
          <a:p>
            <a:pPr lvl="0"/>
            <a:endParaRPr lang="tr-TR" dirty="0"/>
          </a:p>
        </p:txBody>
      </p:sp>
      <p:pic>
        <p:nvPicPr>
          <p:cNvPr id="7" name="Resim 6" descr="20150313_132407-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836712"/>
            <a:ext cx="6696744" cy="3147657"/>
          </a:xfrm>
          <a:prstGeom prst="rect">
            <a:avLst/>
          </a:prstGeom>
          <a:noFill/>
          <a:ln>
            <a:noFill/>
          </a:ln>
        </p:spPr>
      </p:pic>
    </p:spTree>
    <p:extLst>
      <p:ext uri="{BB962C8B-B14F-4D97-AF65-F5344CB8AC3E}">
        <p14:creationId xmlns:p14="http://schemas.microsoft.com/office/powerpoint/2010/main" val="88872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611560" y="4437112"/>
            <a:ext cx="7704856" cy="1200329"/>
          </a:xfrm>
          <a:prstGeom prst="rect">
            <a:avLst/>
          </a:prstGeom>
          <a:noFill/>
        </p:spPr>
        <p:txBody>
          <a:bodyPr wrap="square" rtlCol="0">
            <a:spAutoFit/>
          </a:bodyPr>
          <a:lstStyle/>
          <a:p>
            <a:pPr lvl="0"/>
            <a:r>
              <a:rPr lang="tr-TR" dirty="0"/>
              <a:t>Çardak: Masa plakasında makinenin arkasına takılan ve yukarıdan bobinin rahat sayılmasını yarayan bölümdür</a:t>
            </a:r>
            <a:r>
              <a:rPr lang="tr-TR" dirty="0" smtClean="0"/>
              <a:t>.</a:t>
            </a:r>
          </a:p>
          <a:p>
            <a:pPr lvl="0"/>
            <a:r>
              <a:rPr lang="tr-TR" dirty="0"/>
              <a:t>Motor: Gelen elektrik enerjisini , harekete çevirir, üzerinde bulunan V kayışı ile dikiş makinesinin hareket elemanları için gereken yerlere iletir</a:t>
            </a:r>
            <a:r>
              <a:rPr lang="tr-TR" dirty="0" smtClean="0"/>
              <a:t>.</a:t>
            </a:r>
            <a:endParaRPr lang="tr-TR" dirty="0"/>
          </a:p>
        </p:txBody>
      </p:sp>
      <p:pic>
        <p:nvPicPr>
          <p:cNvPr id="3074" name="Picture 2" descr="http://www.konfeksiyon-market.com/class/INNOVAEditor/assets/gallery1/4-iplik-carda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332656"/>
            <a:ext cx="3096344" cy="36004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eg;base64,/9j/4AAQSkZJRgABAQAAAQABAAD/2wCEAAkGBhQSEBUUEBQVFRUWFBcUFRYVGBQYGBQYFhYVFBcVFBcXGyYeGBkjGhUUHy8gJCcpLCwsFx4xNTAqNSYrLCkBCQoKDgwOGg8PGiwfHBwpLCksKS0pLCwpKSkpKSwsKSwsLCkpKSksLCkpKSwsLCksLCkpKSwpKSwsKS4sLCkuLP/AABEIAMQBAgMBIgACEQEDEQH/xAAcAAEAAQUBAQAAAAAAAAAAAAAABAIDBQYHAQj/xABIEAACAQIDAwgHBAgFAgcBAAABAgADEQQSIQUxUQYHIkFhcYGREzJyobHB0RRCgpIjM1Jik7LS8ENTosLhF2MkJURUc4PxCP/EABgBAQEBAQEAAAAAAAAAAAAAAAABAgME/8QAIBEBAQACAgMBAAMAAAAAAAAAAAECERIhAzFBURNhgf/aAAwDAQACEQMRAD8A7jERAREQEREBERAREQEREBERAREQEREBERAREQEREBERAREQEREBERAREQEREBERAS1icStNS9RgqjUk7hLs5ty42y1XEGih6FLS3F7ak917ecluhmMdzhKDail/3nNr9yjX3zHnnCq/9v8AK39U02vgm3G/gdPdLf2McJyto3tOcR+taZ/MPnL6c4nGmvgxHymqcmdl4dq6/abCnY6E2Ut1Bjw3+6bdtPYey/ROf0K2UkGm/SBtplAbU9lpZy/RWvOGnXTPg4+YEvpy/o9aOPFD85zPD4MMQDpffv04zcMVsHZVFlSpiSrlQw/SjUcdBlF4mVGxLy5w/Bx4L8ml5OWeGP3mHep+U5htDDURUIoOzpYEFrhhe+h47r37ZnOTnIv7VTNQ1cgvlAALE2tcnUWGsTK0byvKrDH/ABR4hh8peTb+HO6tT/MB8ZoW3+RbYWkaoq51BUMLFSMxCgjU31ImvGW5Wex2ZNo0juqIe5l+svK4O4gziV+2TMThK1HL6RXTMLre4v8A3wjmOxxONJtOqN1Rx3M0kJyixI3Vqn5jHMddicqp8sMUP8UnvCn4iSafLvEjeVPeo+Ql5wdMic9p84tYesiHzHzkujzkftUfJv8AiXnBu8TE7A5QrigxVSuW172O+/0mWmgiIgIiICIiAiIgJrfLQ4xUSpgilqYdqoZspIABBFwVYABtDxE2SIHBNocvcU4ov9rKmpUqNlU5QioMwVgBuYgAanQmbbS51yVdlNM9GgaQbS9yVrliDYWIuBfcw7ZtGN5u8HVrCq1OxAYZFsEJYWzZQNGFybi2usxmP5ocHUBKmoj5bBrg9Lrc6AknrAIHAA6zjMcp6a3E6hy9RnyhMwbGrhKZUg5wUD+l9nWabVtUqM97MXZrjtYndKsVzO9Nhg8aA6sllb1qagaklDmzX3bt8wtHFZSVvqCQe8Gx+EW36lZSsHG8BhxHzEyuxOTFXFURVU00BLABi1+ixW+g4gzDU8d0T3W85m+RfOLg6OHShWeojqXLFkJUlnZtCl9NesCJr6ylNyExHGifxP8A0yy/IjEj7tI/jPzWYTldy8apiHNCuy0VAVcjFQ3FzbiTbuAmKwWOqVgS9R2HVdma/bqY3iraKnJOsNSlLvFVB8bTA4zGJTcpUGtyN+YHr0IuCO2WqlPTfAwwJFxrYnzsPkZOhdWsh3A+EmYXarUham9RB2Ej4SGMGJ79j75OhNxG1HrgK1Wo435TdtR12v1SM1ADe1u8Wkzk44o4qnUYkKpOY9hUqd3fOgHlZg231kPeG+YmpJfo5iKI6mX3yTiqtWrY1Khe2igsTl3br+E6A20tnvvbDnvCfMShcPs0m4GFv+AS8f7HODQPCUlD1idRbBYBvu4Y9xp/Iy0eTOCbcqfhqMPg0cRoG1NpisVtSp0wq2AQWJ3esevd8ZBnSH5B4Vt2cdz3+IMjVObml92rUHeEPyEXGjRMIqGooqkql+kVFyB2TzFshqN6EMKd+hntmtbebdt5udTm3/Zr+afRpFPNxV6qtO3cw90nGjP8hcDkwgY76jF/D1V9wv4zYpawuHFNFRdyqFHcBaXZ1gREShERAREQEREBMPyl279mpjLY1G0QHcLb2PYPnMxOa8rMX6TFPwToD8O//UTM5XUEWvt/ENvrVPBrDyEhvi6jb6jnvZj855llxFnDdaYTaW2PszhszKb3LKTcdt5H+1DEsazb6hzX3HhcgaX0lG0dnpii6uxUK2U5bXJsD19Wsu4TDUqKrTD7hYZiM3ylrMW6lVqe/UceHfK8Ly/aoKeEXD0HCKUBqU0ewW92Oa8v18Orb7yxs/ZVGkWNJbMRqTcnzJMu9Q+sPW2cwBXWxtmAYgNbdcdc2LYmGC0VAFuA4SJi5msBS/Rr3TjL218WsSvRMv06evco995RjRp4iZPCYMNmLNlsVXcTc2v1d/vm8ZbekqIElWSTqeCRtVrIfPr3S42x2tcMh0vvO7fwm+GSMYKevgZY+x98yNbDFGANr2uLGRWJG+TuJVoYbvnowsvBjPQT2ybVZ+yx9ll4vYXZgo3XYhRr1XOkBwQCpDA7ipBB7iNDAoSg3UTLwqVV++w8WHzmPxmKPoq5zFQqWzAkEXPURuNgfOXtn0jRw1IVqvTYekY1Xu3T1CjOb6LlFu+YmcuVxnxu43jyZFNq1xuqv+ZvrJFDlFiEN/SMexukPIzEttKl11F/K9vPLL9CsrLmRlZd2ZSCL9Y06503phnKfLquGystPUXU2YXA3j1t4uJIHLir100/1fWati2subrUhvAet/pzSR6VeEvOq2ReXb9dJfzH6S4nLzjS8m+omqGoOEpLjhL/ACUdB2dyqo1SFuUY7g+lzwBGkzM5GWm/8ktr+mo5WN3p2B7R90/Lwm8ctozsRE2EREBOSYirmdm4sT5kmdYrtZWPAH4TkCzl5FjytUYPTCqSGzZjbRAOstfr3AAGSamit3S3mis3QbunOey+mvVTlqPbebN42y/7Zr1AqQy1bFsxJzaE90zeKxq0ai1mQVMtwUN7P0TkDW+6GIPgZrG1+ULFw70kVSALU0FgRxDX3981cds41smDYpSAJJIHWb+HdJ+xhmDntE1rAbSNamGFrXItu3G02XYTWpG43t8hMXe256eY2nM3hFARe4fCYTGVZmaZ0HdMYztaox/3faHxmQw226NPOrVhTb0mvRZvuJoSFIB14zFYs+r7Q+M92dWK06jajNiKhuAG+9UW1t+oRdR+zO/inbNZqlyho2N8VhSdLZrJc9dwxkmrtKi5XI+GqWB/xaYINtMup37vrMQ2IyqrVCCHUZSUFjrqRbcd2hkOgtN3IqCg4K9GyXYtY67rEXB8p6WWcx5GdbCwVF0G4ddhMfUYE9Uo2Wn6JQB93QDSwOoAHCxAnlSkSdw4eU81u0+rot2Ssppe0j+hPUBIuJwBsTlBY/vP3bgbTDSPtikHoKjkA1Ko9Y2CA3UOxOgAGc68DMwSLKmGplkVQiEn0aEAWFi3Sa+/oqbzEDDEZ+iM1TKtzeyKuXorcHfl1PXe26VNssn1hck5iyhVyk5z+jsOiMz30/YUbhaYww1blfddc8pZMZ8e1KBLAVyPRZWZ1Qeu2oyAkknQG50tfTU6XKGGqFUIpKLgEmyBsxT0bXZTcjpva5v0dbGXBsvLTCra4OYnUXOg3dWgA8JZOxwd6KSSSbs+86k2va86SaYuW5J+JuCw9cq4q9EhrrlYEdMmo2Y3zZwWtbdYLa8uJhWVi7AhioVj+3Y3UtxYagHgTMeuxgL2RRfQ9J9d2/X91fKS8Hs9adyiKpIsTdjcaHr7hKyvtqCOMsYb1F7reWnykpUPXbz/AOJYor6w4O3xv85nQZYIly08KxoW7TL8lcZ6PEpwfoHx3e+0xmWV0dGBHUb+WolnsdXiU03uAeIB89ZVPQERECmolwRxBHnOZ8pNiNgcOa1QhwCFype+t/2rcJ06ahzp077Pb/5F+DD5zOU2OX0+WSsbLRfcTqy9XdeQH5wmIcDDi2q3L66dY6MxiU+jUH/bqD3GYzCrdJmYlZVNtDEtkVShFr3sR7pcqbJZblumCBaxUG/aDIXJ+jZ3HcQfKZyrg8xJckiwsN1rf2Jw8nLfTUkYilSN8oBXeb3Bt5TadkpagL66kzAjCANpfhvPXM/s42pDxEzjbb21ZNdKa6XMzS7phar9ITMq2kuKZLWJ6vaX4z18AuZrZxrfovUUXIBNgGsLkk+M8xZ0HtL8ZJqN0j4fyiblZqP9h4VKw/Hf+YGeLgGBuKr+K0T/ALBx98lAz283yrKvDrlAA3KthfsAGstioOIldM307JFGGF90nxPqUKg4jznpqd3nLC4ccJ61FR1TLS4KgPCV5+7zEsCkvCDTXhCJBq93mJ56Uf3aRQg4Ce5F4CVUoVRKhVEhhF4CeimvARtE1XBlqmNX9v8A2pLKKB1CVU31f2z/ACrNbF6ey0KkqzwK8suIsshpXTqcZYjpmzz+hp+wv8okiR8ALUqfsL/KJInVoiIgJr3L3C59n1hwAb8rC/uvNhlrF4cVKbI25lKnuIt84Hzds0D0ozarmsw4qw1HxmW5fchFwDUnSoalOsWAJABWwBUXBs1wd9humKx1I4fEurj1WKnvB3yXtnbFXEiilVsy0FK0+47i3E2Ci/7omRRyb5P1KrVHogEUaeeoNbkXI6PE7zbgJLdr9c6BzPbMK0KtYj9Y4RfZpg3I7MzMPwzd32TROrUqZ70Q/KS47HAssm4Ruh4ztjbAwx34ej/DT6TQecPZtOhVp+iRUVkNwqgAlWGth12YTGWGptrbS6ty0zSPoO6avtDaLLqouL2NiLjW17cLzY6DXUdwnLGFeYmpu9ofGSQ92Pf8hIWIO7vHxl5G1bv+QmolS1MXkdXg1JWUgVLeUirtA39Weel11kfE1QtN2B1AuJfifU8Y1v2T5y42KzLYi2sxey1zXqFiAWK2O7dm85MqACxBve8zjuzdmmrNVWKkqNSWlEqtLpFRqfGelhLdokF2eAS2DCvAuayPTx65mW+oLE2GgA4nuEuh5ivsCnIbElirHTTW5JOnAkeMvasznnueW54TKLvpZVTckgcdPPSWLzI8nsL6TE0l/eBPcvSPwlg6nTWwA4C3lKoidgiIgIiIGncqubWjjKnpQ7UnPrEKGVu0qSLHxmNxPM9SJTJXdQFAe6hix4qbgL3WM6HECNs7Z6UKSUqQsiKFUdg6zxJ337ZJiICaTzoYa9Gk/wCzUK/mW/xQTdpiOVezDXwlRFF2AzoOLKb2HfqPGSzcHD8VhlJ1G8WJ7Lg29wmXwzdAdwmOrVV4iS8LUGQTgquuZfw59b2v9qzG4vFW6pc5L49a/pNT6wPmB9DBZ0yREoIkpsKOPulqphu0QiDiBpbjpMfi8OFpNrvsBrv1G7jJu0KDZeiRNfrKz1LA3KW0JtcaXA7db+ExlnJNEx3Wz7MoZsOBxqO3kFHzlx6GQ2046dsx1GowSgWspDMoW92YuRc2G5QLC53k9km16uuvATWF3DL2vBp7mkf009FYTekSLz0GRvTR9ogSbwZFOLnhxkC9im6BA3t0R+LT53l2/CYsYrM/Ym/2iLAeAJ8xJH2qFTM08LSH9qnv2mBLzTceb/Z92esRoOgvedW91vOaZs+g9aotOmLsx8h1k8AOM6/srZy0KK01+6NTxO8nxM3jBLiImwiIgIiICIiAiIgIicy54eXFTBNQp0HqIzB3Y0wCbAhVB4D1vKS3Q6LVwFNvWpoe9VPxE5xzg7LWliFamoVHTcoAGZSQdBpuKzn1LnfxY31sR+RPpMu3L+vWpr9pC1k9YLVTIw7Q1PKym3f4zFuxExlC5B6rEHXcCLXHbrLnJbAJQaoELWsmrEE6A8BLWL2vSrEHD0zSS25nNQk8bkC3dLmCxQUnNpcD3X+s48bMuvTW+mwGqOPxnhHaJAw+JL/qqdSp7ClvhJJweJ/9riP4b/SdOLCtqY67TF43YdNyWDFGItdTJVRcT1YSuf8A66n9Mx+LxNemy+mwz0818pqB1vbfa66zFxn1U7CbOVQuZs7LuJt3X75a2zVyWIQOSvqhgOs9Z0lnEY4oQAouVVtb7yL2mn8oUxNSvnWpa6gKFzKFAvpodd517ZrHH8Tpsa7RqHdhgO+qvyBm28jeTYxyOXZaTowBQA1OiRcNmuu8hha3VORrsjFN61cj8Tn4TfeYtmo7RxK1qnRGHADOxCsfSIRbMd9rzci9OiDmwTrrHwQf1StebKl11X/Ks3SJvUGnjmzoddSp/o/pntfmxwzJlzVlNwc6soa3DVSAPC/bNuZrC53SK+1qK+tVpjvdfrGoNZpc1mEUAA1rD98eZ6OplY5scJxq/n/4mZq8qsIu/EUvzg/CRavLvBL/AI6n2Q5+Al0IQ5ssHwq/xGnv/TTB8Kn8Ror85eEXcaj+yn9REsDnQw5GlOr4hPkxk0bbHsrYVHDKRQphb7zqWPex1MnzQKnO5Tz5Vw7k/vMoB8gZI2fznIz2rUjTU7mVs9vaFgfK8o3eJaw2KWooemwZTqCDcGXYCIiAiIgIiICIiAnzdy35SVX2pilFLOyVWQAZiciWRTYDda3nPpGfNHK/lClDb2MqqMy52psLgHMAisR+JDM5TcGIq7crDfQI8H+kh4nEYmqLWKg79MvvOsz3/Uan/lH86/SZDZO2KONqClSoVGqHcFTN4kpuHadJzks9QY/YuHKUVB1Ov0mV2djFpVkepTFVVNzTYkBtCLG3br4TJY3YbUejUptT6hmBF+47jMZVwpG7X4xtdOpbE5y8GyhHU4a24ED0Y7mQaeIEz68rsGRf7VQ/iJ8Lz5/q1dbG/DcZll2R2mambLsz8tcEP/U0vBr/AAmk84u38Pi1oJh6gcrUZjo4sMhG8gdZmpDZRG4k9ki4Iszq2UhcpNzbW9uHdM55bxsN6U7VrlszKNwsB7Ay/KYDCbUz3zesN44Ta6WAdtyN5ce+aptPkbVFVjRve+7X3ERcd46JkjYvaOIDEU0Qr1En/kSIcbiutVPl9ZPTk7jv8s95yfOeYnYeNpoWZLKoLEg0zYDU6AyTDX4vJ9PcnceK+EoVQc2ekhJ11OUBt/7wMyM0rmcxRqbHoFjcg1V8BVe3um6zuNM52qjjZrZDa9WmH7VudPMLOOYXGjc3/wCd86/zvN/5dbjWpjyzN8px/ZdK9YX1FifECZt7E70g6gfAGVZj1K3l9ZOw9Es6re2Y2ud24m3ebScdjAHWqgHHo+P351xwyrnc5GFGbrQ+JX6y6p7vMfKRdrY70NIuBfhfS+uhI6tLG0w7bdqcFHgT85ON3pLnJ7+s9UpAuGuNO/X3S76Yf2Jq2N29UyoFsCxsTYa24A7pHfaVXrqN7h8BOdsj0+Lw5eWcsfTftmcsKmCbNTJyk9JD6rd4voe0aztGzMb6ajTqgZc6K9j1Zhe0+dMexanTJ3tYnxF59EbEp5cNRHCjTHkgl2560mxEShERAREQEREBI9XAU2N2po3eqn4iSIgQjsTD/wCRS/hp9JIoYZUFkVVHBQAPdLsQKKtFWBDAMDvBAIPeDNW2xzd0autE+hbgBmQ/hvp4Hwm2RJZKOUbU5tsSoOUU6oGvROun7rW18TIigb+y87FKBRUbgPITPCDkirrNip8h6gRWpmnqAcvSFri+8gzewJ7LMdJppdPkVVPrOg/Mx+AmH5V8mcbQQNgqaYnQ51zZHXhlUmzjxv2TpkS6NR83Yvbm1FazYF1PD0Fc++Qsdidq1kKfZa4DAqcuHrXsdDqQZ9PRGornvMhh61PZppYilUpFK75BURkJVgr3AYXtmZhfsnQomP27Tqmg/wBnbLUAuugN7alRcbyNJRqXPG//AIOkONce5Kk5dslP0ngZP5ccocTVpKruxAfMA2UBiARbQXG+a5s3bS01eq5vZbZSQCSSBYX/AL0nKZTK9JvptjJcW/sdYI7QZLxePNRFWxF7ek0ULcdSW1yk6m/dNMXloz/qsO7d2Y/yqZKpY3aVT9VgKx4foqx95AE7zPXTOtpPKLAtVpFUFzcHvsdZiH2TUZABTYNxNgLeczFLYO3Knq4Nl9oU1/neSk5t9u1N/o6ffUpD+QGSXTOfj5f416pyZqMqEWBUnok8e0S5V5OO1r5Ftv1Jv27ptFPmT2o/63GUl7nrN8FAkyh//PlUm9bH/lpsfe1SYsl7enxebPxY8cWt4xBemoINrD4CfQ2Ct6NLEEZFsRuIsN00jA80dFMpqVndwLZwiKTbdmte57ZtuxdirhkKI7su8ByCF9mwFom9ubIxETQREQEREBERAREQEREBERAREQEREBERAREQEREDFV+SuEdi1TD0mYksSyKdTvNjpcy9R2Dh09ShRX2adMfASfEmoKVQDcLd0qiJQiIgIiICIiAieRAXnsRAREQEREBERAREQEREBERAREQEREBERAREQEREBERAREQEREBERA8iIg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78" name="Picture 6" descr="http://sevmak.com/urun_resimleri/sanayi-dikis-makina-motoru/2114-6/361f4b0c8ec06a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548680"/>
            <a:ext cx="3528392"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6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51520" y="188640"/>
            <a:ext cx="3600400" cy="2031325"/>
          </a:xfrm>
          <a:prstGeom prst="rect">
            <a:avLst/>
          </a:prstGeom>
          <a:noFill/>
        </p:spPr>
        <p:txBody>
          <a:bodyPr wrap="square" rtlCol="0">
            <a:spAutoFit/>
          </a:bodyPr>
          <a:lstStyle/>
          <a:p>
            <a:r>
              <a:rPr lang="tr-TR" dirty="0"/>
              <a:t>Pedal: Motorun V kayışı ile dikiş makinesine hareketi vermek üzere ana plaka altında ayak ile idare edilen </a:t>
            </a:r>
            <a:r>
              <a:rPr lang="tr-TR" dirty="0" err="1"/>
              <a:t>kısımdır.Otomatik</a:t>
            </a:r>
            <a:r>
              <a:rPr lang="tr-TR" dirty="0"/>
              <a:t> makinelerde  pedalın gerisine topuk ile basarak makinenin durması ve iplik kesmesi sağlanabilir</a:t>
            </a:r>
          </a:p>
        </p:txBody>
      </p:sp>
      <p:sp>
        <p:nvSpPr>
          <p:cNvPr id="5" name="Metin kutusu 4"/>
          <p:cNvSpPr txBox="1"/>
          <p:nvPr/>
        </p:nvSpPr>
        <p:spPr>
          <a:xfrm>
            <a:off x="251520" y="2557769"/>
            <a:ext cx="2160240" cy="2031325"/>
          </a:xfrm>
          <a:prstGeom prst="rect">
            <a:avLst/>
          </a:prstGeom>
          <a:noFill/>
        </p:spPr>
        <p:txBody>
          <a:bodyPr wrap="square" rtlCol="0">
            <a:spAutoFit/>
          </a:bodyPr>
          <a:lstStyle/>
          <a:p>
            <a:pPr lvl="0"/>
            <a:r>
              <a:rPr lang="tr-TR" dirty="0"/>
              <a:t>Dizlik: Baskı ayağının el kullanmadan kaldırılmasını  sağlayan sağ diz hizasında ana plaka altında bulunan parçadır.</a:t>
            </a:r>
          </a:p>
        </p:txBody>
      </p:sp>
      <p:sp>
        <p:nvSpPr>
          <p:cNvPr id="6" name="Metin kutusu 5"/>
          <p:cNvSpPr txBox="1"/>
          <p:nvPr/>
        </p:nvSpPr>
        <p:spPr>
          <a:xfrm>
            <a:off x="251520" y="5262945"/>
            <a:ext cx="3600400" cy="923330"/>
          </a:xfrm>
          <a:prstGeom prst="rect">
            <a:avLst/>
          </a:prstGeom>
          <a:noFill/>
        </p:spPr>
        <p:txBody>
          <a:bodyPr wrap="square" rtlCol="0">
            <a:spAutoFit/>
          </a:bodyPr>
          <a:lstStyle/>
          <a:p>
            <a:pPr lvl="0"/>
            <a:r>
              <a:rPr lang="tr-TR" dirty="0"/>
              <a:t>Çağanoz: Makine tablasının alt kısmında bulunan masuranın ve mekiğin takıldığı düzeneğe denir. </a:t>
            </a:r>
          </a:p>
        </p:txBody>
      </p:sp>
      <p:pic>
        <p:nvPicPr>
          <p:cNvPr id="2050" name="Picture 2" descr="http://www.igneiplikburada.com/skins/shared/images/library/ekipman/t4-h-ayak-klasi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285774"/>
            <a:ext cx="3024336" cy="2031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igneiplikburada.com/skins/shared/images/library/aksesuar/dikis-makinasi-dizligi-fiyatla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557769"/>
            <a:ext cx="3024335" cy="16759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edemirbilek.com/FB,556,41,juki-brother-elektronik-duz-makine-caganozu-caganoz-cerlian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561305"/>
            <a:ext cx="3024336" cy="2014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68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683568" y="620688"/>
            <a:ext cx="7182544" cy="5078313"/>
          </a:xfrm>
          <a:prstGeom prst="rect">
            <a:avLst/>
          </a:prstGeom>
        </p:spPr>
        <p:txBody>
          <a:bodyPr wrap="square">
            <a:spAutoFit/>
          </a:bodyPr>
          <a:lstStyle/>
          <a:p>
            <a:r>
              <a:rPr lang="tr-TR" b="1" dirty="0"/>
              <a:t> </a:t>
            </a:r>
            <a:r>
              <a:rPr lang="tr-TR" b="1" dirty="0" smtClean="0"/>
              <a:t>                       DİKİŞ </a:t>
            </a:r>
            <a:r>
              <a:rPr lang="tr-TR" b="1" dirty="0"/>
              <a:t>MAKİNESİNİ OLUŞTURAN MEKANİK PARÇALAR</a:t>
            </a:r>
            <a:endParaRPr lang="tr-TR" dirty="0"/>
          </a:p>
          <a:p>
            <a:r>
              <a:rPr lang="tr-TR" dirty="0"/>
              <a:t> </a:t>
            </a:r>
          </a:p>
          <a:p>
            <a:r>
              <a:rPr lang="tr-TR" dirty="0"/>
              <a:t>Bu parçalar doğru ayarlandığında, dikiş oluşumun gerçekleşmesini  sağlarlar. Dikiş ve makine tipine göre farklı biçimlerde imal edilirler.</a:t>
            </a:r>
          </a:p>
          <a:p>
            <a:r>
              <a:rPr lang="tr-TR" dirty="0"/>
              <a:t>Dikiş makinesinde dikiş oluşumuna  yardımcı  olan ana parçalar şunlardır</a:t>
            </a:r>
            <a:r>
              <a:rPr lang="tr-TR" dirty="0" smtClean="0"/>
              <a:t>:</a:t>
            </a:r>
          </a:p>
          <a:p>
            <a:endParaRPr lang="tr-TR" dirty="0"/>
          </a:p>
          <a:p>
            <a:pPr marL="285750" lvl="0" indent="-285750">
              <a:buFont typeface="Wingdings" panose="05000000000000000000" pitchFamily="2" charset="2"/>
              <a:buChar char="§"/>
            </a:pPr>
            <a:r>
              <a:rPr lang="tr-TR" dirty="0"/>
              <a:t>İğne</a:t>
            </a:r>
          </a:p>
          <a:p>
            <a:pPr marL="285750" lvl="0" indent="-285750">
              <a:buFont typeface="Wingdings" panose="05000000000000000000" pitchFamily="2" charset="2"/>
              <a:buChar char="§"/>
            </a:pPr>
            <a:r>
              <a:rPr lang="tr-TR" dirty="0"/>
              <a:t>Mekik, kavrayıcı, </a:t>
            </a:r>
            <a:r>
              <a:rPr lang="tr-TR" dirty="0" err="1"/>
              <a:t>lüperler</a:t>
            </a:r>
            <a:r>
              <a:rPr lang="tr-TR" dirty="0"/>
              <a:t>, masura, masura kapsülü, iplik yatırıcı</a:t>
            </a:r>
          </a:p>
          <a:p>
            <a:pPr marL="285750" lvl="0" indent="-285750">
              <a:buFont typeface="Wingdings" panose="05000000000000000000" pitchFamily="2" charset="2"/>
              <a:buChar char="§"/>
            </a:pPr>
            <a:r>
              <a:rPr lang="tr-TR" dirty="0"/>
              <a:t>Transport Sistemi</a:t>
            </a:r>
          </a:p>
          <a:p>
            <a:pPr marL="285750" lvl="0" indent="-285750">
              <a:buFont typeface="Wingdings" panose="05000000000000000000" pitchFamily="2" charset="2"/>
              <a:buChar char="Ø"/>
            </a:pPr>
            <a:r>
              <a:rPr lang="tr-TR" dirty="0" smtClean="0"/>
              <a:t>    Baskı </a:t>
            </a:r>
            <a:r>
              <a:rPr lang="tr-TR" dirty="0"/>
              <a:t>Ayağı</a:t>
            </a:r>
          </a:p>
          <a:p>
            <a:pPr marL="285750" lvl="0" indent="-285750">
              <a:buFont typeface="Wingdings" panose="05000000000000000000" pitchFamily="2" charset="2"/>
              <a:buChar char="Ø"/>
            </a:pPr>
            <a:r>
              <a:rPr lang="tr-TR" dirty="0" smtClean="0"/>
              <a:t>     Dikiş </a:t>
            </a:r>
            <a:r>
              <a:rPr lang="tr-TR" dirty="0"/>
              <a:t>Plakası</a:t>
            </a:r>
          </a:p>
          <a:p>
            <a:pPr marL="285750" lvl="0" indent="-285750">
              <a:buFont typeface="Wingdings" panose="05000000000000000000" pitchFamily="2" charset="2"/>
              <a:buChar char="Ø"/>
            </a:pPr>
            <a:r>
              <a:rPr lang="tr-TR" dirty="0" smtClean="0"/>
              <a:t>     </a:t>
            </a:r>
            <a:r>
              <a:rPr lang="tr-TR" dirty="0" err="1" smtClean="0"/>
              <a:t>Transportör</a:t>
            </a:r>
            <a:endParaRPr lang="tr-TR" dirty="0"/>
          </a:p>
          <a:p>
            <a:pPr marL="285750" lvl="0" indent="-285750">
              <a:buFont typeface="Wingdings" panose="05000000000000000000" pitchFamily="2" charset="2"/>
              <a:buChar char="§"/>
            </a:pPr>
            <a:r>
              <a:rPr lang="tr-TR" dirty="0"/>
              <a:t>İplik verici</a:t>
            </a:r>
          </a:p>
          <a:p>
            <a:pPr marL="285750" lvl="0" indent="-285750">
              <a:buFont typeface="Wingdings" panose="05000000000000000000" pitchFamily="2" charset="2"/>
              <a:buChar char="§"/>
            </a:pPr>
            <a:r>
              <a:rPr lang="tr-TR" dirty="0"/>
              <a:t>İplik çekici yay</a:t>
            </a:r>
          </a:p>
          <a:p>
            <a:pPr marL="285750" lvl="0" indent="-285750">
              <a:buFont typeface="Wingdings" panose="05000000000000000000" pitchFamily="2" charset="2"/>
              <a:buChar char="§"/>
            </a:pPr>
            <a:r>
              <a:rPr lang="tr-TR" dirty="0"/>
              <a:t>Dikiş adım ayarı</a:t>
            </a:r>
          </a:p>
          <a:p>
            <a:pPr marL="285750" lvl="0" indent="-285750">
              <a:buFont typeface="Wingdings" panose="05000000000000000000" pitchFamily="2" charset="2"/>
              <a:buChar char="§"/>
            </a:pPr>
            <a:r>
              <a:rPr lang="tr-TR" dirty="0"/>
              <a:t>İplik gerginlik tertibatı</a:t>
            </a:r>
          </a:p>
          <a:p>
            <a:pPr marL="285750" lvl="0" indent="-285750">
              <a:buFont typeface="Wingdings" panose="05000000000000000000" pitchFamily="2" charset="2"/>
              <a:buChar char="§"/>
            </a:pPr>
            <a:r>
              <a:rPr lang="tr-TR" dirty="0"/>
              <a:t>İplik sevk kılavuzları</a:t>
            </a:r>
          </a:p>
          <a:p>
            <a:r>
              <a:rPr lang="tr-TR" dirty="0"/>
              <a:t> </a:t>
            </a:r>
          </a:p>
        </p:txBody>
      </p:sp>
    </p:spTree>
    <p:extLst>
      <p:ext uri="{BB962C8B-B14F-4D97-AF65-F5344CB8AC3E}">
        <p14:creationId xmlns:p14="http://schemas.microsoft.com/office/powerpoint/2010/main" val="1073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760616" y="188640"/>
            <a:ext cx="4063420" cy="369332"/>
          </a:xfrm>
          <a:prstGeom prst="rect">
            <a:avLst/>
          </a:prstGeom>
          <a:noFill/>
        </p:spPr>
        <p:txBody>
          <a:bodyPr wrap="none" rtlCol="0">
            <a:spAutoFit/>
          </a:bodyPr>
          <a:lstStyle/>
          <a:p>
            <a:r>
              <a:rPr lang="tr-TR" dirty="0"/>
              <a:t> </a:t>
            </a:r>
            <a:r>
              <a:rPr lang="tr-TR" b="1" dirty="0"/>
              <a:t>MAKİNEDE KULLANILAN AYAK ÇEŞİTLERİ</a:t>
            </a:r>
            <a:endParaRPr lang="tr-TR" dirty="0"/>
          </a:p>
        </p:txBody>
      </p:sp>
      <p:sp>
        <p:nvSpPr>
          <p:cNvPr id="6" name="Metin kutusu 5"/>
          <p:cNvSpPr txBox="1"/>
          <p:nvPr/>
        </p:nvSpPr>
        <p:spPr>
          <a:xfrm>
            <a:off x="899739" y="2525807"/>
            <a:ext cx="1706173" cy="369332"/>
          </a:xfrm>
          <a:prstGeom prst="rect">
            <a:avLst/>
          </a:prstGeom>
          <a:noFill/>
        </p:spPr>
        <p:txBody>
          <a:bodyPr wrap="none" rtlCol="0">
            <a:spAutoFit/>
          </a:bodyPr>
          <a:lstStyle/>
          <a:p>
            <a:r>
              <a:rPr lang="tr-TR" dirty="0" smtClean="0"/>
              <a:t>  Düz  dikiş ayağı</a:t>
            </a:r>
            <a:endParaRPr lang="tr-TR" dirty="0"/>
          </a:p>
        </p:txBody>
      </p:sp>
      <p:sp>
        <p:nvSpPr>
          <p:cNvPr id="8" name="Metin kutusu 7"/>
          <p:cNvSpPr txBox="1"/>
          <p:nvPr/>
        </p:nvSpPr>
        <p:spPr>
          <a:xfrm>
            <a:off x="1902112" y="5510986"/>
            <a:ext cx="1717008" cy="369332"/>
          </a:xfrm>
          <a:prstGeom prst="rect">
            <a:avLst/>
          </a:prstGeom>
          <a:noFill/>
        </p:spPr>
        <p:txBody>
          <a:bodyPr wrap="none" rtlCol="0">
            <a:spAutoFit/>
          </a:bodyPr>
          <a:lstStyle/>
          <a:p>
            <a:r>
              <a:rPr lang="tr-TR" dirty="0" smtClean="0"/>
              <a:t>Çıma-</a:t>
            </a:r>
            <a:r>
              <a:rPr lang="tr-TR" dirty="0" err="1" smtClean="0"/>
              <a:t>Gaze</a:t>
            </a:r>
            <a:r>
              <a:rPr lang="tr-TR" dirty="0" smtClean="0"/>
              <a:t> ayağı</a:t>
            </a:r>
            <a:endParaRPr lang="tr-TR" dirty="0"/>
          </a:p>
        </p:txBody>
      </p:sp>
      <p:sp>
        <p:nvSpPr>
          <p:cNvPr id="10" name="Metin kutusu 9"/>
          <p:cNvSpPr txBox="1"/>
          <p:nvPr/>
        </p:nvSpPr>
        <p:spPr>
          <a:xfrm>
            <a:off x="4001583" y="2583313"/>
            <a:ext cx="1512017" cy="369332"/>
          </a:xfrm>
          <a:prstGeom prst="rect">
            <a:avLst/>
          </a:prstGeom>
          <a:noFill/>
        </p:spPr>
        <p:txBody>
          <a:bodyPr wrap="none" rtlCol="0">
            <a:spAutoFit/>
          </a:bodyPr>
          <a:lstStyle/>
          <a:p>
            <a:r>
              <a:rPr lang="tr-TR" dirty="0" smtClean="0"/>
              <a:t>Fermuar ayağı</a:t>
            </a:r>
          </a:p>
        </p:txBody>
      </p:sp>
      <p:sp>
        <p:nvSpPr>
          <p:cNvPr id="13" name="Metin kutusu 12"/>
          <p:cNvSpPr txBox="1"/>
          <p:nvPr/>
        </p:nvSpPr>
        <p:spPr>
          <a:xfrm>
            <a:off x="5459685" y="5589240"/>
            <a:ext cx="1923219" cy="369332"/>
          </a:xfrm>
          <a:prstGeom prst="rect">
            <a:avLst/>
          </a:prstGeom>
          <a:noFill/>
        </p:spPr>
        <p:txBody>
          <a:bodyPr wrap="none" rtlCol="0">
            <a:spAutoFit/>
          </a:bodyPr>
          <a:lstStyle/>
          <a:p>
            <a:r>
              <a:rPr lang="tr-TR" dirty="0" smtClean="0"/>
              <a:t>Gizli fermuar ayağı</a:t>
            </a:r>
            <a:endParaRPr lang="tr-TR" dirty="0"/>
          </a:p>
        </p:txBody>
      </p:sp>
      <p:pic>
        <p:nvPicPr>
          <p:cNvPr id="14" name="Resim 13"/>
          <p:cNvPicPr/>
          <p:nvPr/>
        </p:nvPicPr>
        <p:blipFill>
          <a:blip r:embed="rId2">
            <a:extLst>
              <a:ext uri="{28A0092B-C50C-407E-A947-70E740481C1C}">
                <a14:useLocalDpi xmlns:a14="http://schemas.microsoft.com/office/drawing/2010/main" val="0"/>
              </a:ext>
            </a:extLst>
          </a:blip>
          <a:srcRect/>
          <a:stretch>
            <a:fillRect/>
          </a:stretch>
        </p:blipFill>
        <p:spPr bwMode="auto">
          <a:xfrm>
            <a:off x="6588224" y="819137"/>
            <a:ext cx="2019300" cy="1606044"/>
          </a:xfrm>
          <a:prstGeom prst="rect">
            <a:avLst/>
          </a:prstGeom>
          <a:noFill/>
          <a:ln>
            <a:noFill/>
          </a:ln>
        </p:spPr>
      </p:pic>
      <p:sp>
        <p:nvSpPr>
          <p:cNvPr id="15" name="Metin kutusu 14"/>
          <p:cNvSpPr txBox="1"/>
          <p:nvPr/>
        </p:nvSpPr>
        <p:spPr>
          <a:xfrm>
            <a:off x="6289376" y="2598601"/>
            <a:ext cx="2593018" cy="369332"/>
          </a:xfrm>
          <a:prstGeom prst="rect">
            <a:avLst/>
          </a:prstGeom>
          <a:noFill/>
        </p:spPr>
        <p:txBody>
          <a:bodyPr wrap="none" rtlCol="0">
            <a:spAutoFit/>
          </a:bodyPr>
          <a:lstStyle/>
          <a:p>
            <a:r>
              <a:rPr lang="tr-TR" dirty="0" smtClean="0"/>
              <a:t>Yüzey özelliğine göre ayak</a:t>
            </a:r>
            <a:endParaRPr lang="tr-TR" dirty="0"/>
          </a:p>
        </p:txBody>
      </p:sp>
      <p:pic>
        <p:nvPicPr>
          <p:cNvPr id="16" name="Resim 15"/>
          <p:cNvPicPr/>
          <p:nvPr/>
        </p:nvPicPr>
        <p:blipFill>
          <a:blip r:embed="rId3">
            <a:extLst>
              <a:ext uri="{28A0092B-C50C-407E-A947-70E740481C1C}">
                <a14:useLocalDpi xmlns:a14="http://schemas.microsoft.com/office/drawing/2010/main" val="0"/>
              </a:ext>
            </a:extLst>
          </a:blip>
          <a:srcRect/>
          <a:stretch>
            <a:fillRect/>
          </a:stretch>
        </p:blipFill>
        <p:spPr bwMode="auto">
          <a:xfrm>
            <a:off x="578076" y="769461"/>
            <a:ext cx="2349500" cy="1546225"/>
          </a:xfrm>
          <a:prstGeom prst="rect">
            <a:avLst/>
          </a:prstGeom>
          <a:noFill/>
          <a:ln>
            <a:noFill/>
          </a:ln>
        </p:spPr>
      </p:pic>
      <p:pic>
        <p:nvPicPr>
          <p:cNvPr id="17" name="Resim 16"/>
          <p:cNvPicPr/>
          <p:nvPr/>
        </p:nvPicPr>
        <p:blipFill>
          <a:blip r:embed="rId4">
            <a:extLst>
              <a:ext uri="{28A0092B-C50C-407E-A947-70E740481C1C}">
                <a14:useLocalDpi xmlns:a14="http://schemas.microsoft.com/office/drawing/2010/main" val="0"/>
              </a:ext>
            </a:extLst>
          </a:blip>
          <a:srcRect/>
          <a:stretch>
            <a:fillRect/>
          </a:stretch>
        </p:blipFill>
        <p:spPr bwMode="auto">
          <a:xfrm>
            <a:off x="3484415" y="812281"/>
            <a:ext cx="2427605" cy="1612900"/>
          </a:xfrm>
          <a:prstGeom prst="rect">
            <a:avLst/>
          </a:prstGeom>
          <a:noFill/>
          <a:ln>
            <a:noFill/>
          </a:ln>
        </p:spPr>
      </p:pic>
      <p:pic>
        <p:nvPicPr>
          <p:cNvPr id="18" name="Resim 17"/>
          <p:cNvPicPr/>
          <p:nvPr/>
        </p:nvPicPr>
        <p:blipFill>
          <a:blip r:embed="rId5">
            <a:extLst>
              <a:ext uri="{28A0092B-C50C-407E-A947-70E740481C1C}">
                <a14:useLocalDpi xmlns:a14="http://schemas.microsoft.com/office/drawing/2010/main" val="0"/>
              </a:ext>
            </a:extLst>
          </a:blip>
          <a:srcRect/>
          <a:stretch>
            <a:fillRect/>
          </a:stretch>
        </p:blipFill>
        <p:spPr bwMode="auto">
          <a:xfrm>
            <a:off x="1355820" y="3289462"/>
            <a:ext cx="2645763" cy="1981448"/>
          </a:xfrm>
          <a:prstGeom prst="rect">
            <a:avLst/>
          </a:prstGeom>
          <a:noFill/>
          <a:ln>
            <a:noFill/>
          </a:ln>
        </p:spPr>
      </p:pic>
      <p:pic>
        <p:nvPicPr>
          <p:cNvPr id="19" name="Resim 18"/>
          <p:cNvPicPr/>
          <p:nvPr/>
        </p:nvPicPr>
        <p:blipFill>
          <a:blip r:embed="rId6">
            <a:extLst>
              <a:ext uri="{28A0092B-C50C-407E-A947-70E740481C1C}">
                <a14:useLocalDpi xmlns:a14="http://schemas.microsoft.com/office/drawing/2010/main" val="0"/>
              </a:ext>
            </a:extLst>
          </a:blip>
          <a:srcRect/>
          <a:stretch>
            <a:fillRect/>
          </a:stretch>
        </p:blipFill>
        <p:spPr bwMode="auto">
          <a:xfrm>
            <a:off x="5256705" y="3356992"/>
            <a:ext cx="2329180" cy="1981448"/>
          </a:xfrm>
          <a:prstGeom prst="rect">
            <a:avLst/>
          </a:prstGeom>
          <a:noFill/>
          <a:ln>
            <a:noFill/>
          </a:ln>
        </p:spPr>
      </p:pic>
    </p:spTree>
    <p:extLst>
      <p:ext uri="{BB962C8B-B14F-4D97-AF65-F5344CB8AC3E}">
        <p14:creationId xmlns:p14="http://schemas.microsoft.com/office/powerpoint/2010/main" val="229647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683568" y="612843"/>
            <a:ext cx="7560840" cy="3139321"/>
          </a:xfrm>
          <a:prstGeom prst="rect">
            <a:avLst/>
          </a:prstGeom>
          <a:noFill/>
        </p:spPr>
        <p:txBody>
          <a:bodyPr wrap="square" rtlCol="0">
            <a:spAutoFit/>
          </a:bodyPr>
          <a:lstStyle/>
          <a:p>
            <a:r>
              <a:rPr lang="tr-TR" dirty="0"/>
              <a:t> </a:t>
            </a:r>
            <a:r>
              <a:rPr lang="tr-TR" dirty="0" smtClean="0"/>
              <a:t>                                        </a:t>
            </a:r>
            <a:r>
              <a:rPr lang="tr-TR" b="1" dirty="0" smtClean="0"/>
              <a:t>MAKİNENİN </a:t>
            </a:r>
            <a:r>
              <a:rPr lang="tr-TR" b="1" dirty="0"/>
              <a:t>TEMİZLİĞİ VE </a:t>
            </a:r>
            <a:r>
              <a:rPr lang="tr-TR" b="1" dirty="0" smtClean="0"/>
              <a:t>BAKIMI</a:t>
            </a:r>
          </a:p>
          <a:p>
            <a:endParaRPr lang="tr-TR" dirty="0"/>
          </a:p>
          <a:p>
            <a:r>
              <a:rPr lang="tr-TR" dirty="0"/>
              <a:t>Çalıştığımız makinelerin  verimli çalışması için günlük olarak temizliklerinin ve belli periyotlarla bakımının yapılması gerekir</a:t>
            </a:r>
            <a:r>
              <a:rPr lang="tr-TR" dirty="0" smtClean="0"/>
              <a:t>.</a:t>
            </a:r>
          </a:p>
          <a:p>
            <a:r>
              <a:rPr lang="tr-TR" dirty="0" smtClean="0"/>
              <a:t>Makine </a:t>
            </a:r>
            <a:r>
              <a:rPr lang="tr-TR" dirty="0"/>
              <a:t>temizlemede kullanılan araç- gereçler</a:t>
            </a:r>
            <a:r>
              <a:rPr lang="tr-TR" dirty="0" smtClean="0"/>
              <a:t>:</a:t>
            </a:r>
          </a:p>
          <a:p>
            <a:endParaRPr lang="tr-TR" dirty="0"/>
          </a:p>
          <a:p>
            <a:pPr marL="285750" lvl="0" indent="-285750">
              <a:buFont typeface="Wingdings" panose="05000000000000000000" pitchFamily="2" charset="2"/>
              <a:buChar char="Ø"/>
            </a:pPr>
            <a:r>
              <a:rPr lang="tr-TR" dirty="0"/>
              <a:t>Kompresör: Hava üfleyerek toz ve liflerin giderilmesini sağlar.</a:t>
            </a:r>
          </a:p>
          <a:p>
            <a:pPr marL="285750" lvl="0" indent="-285750">
              <a:buFont typeface="Wingdings" panose="05000000000000000000" pitchFamily="2" charset="2"/>
              <a:buChar char="Ø"/>
            </a:pPr>
            <a:r>
              <a:rPr lang="tr-TR" dirty="0"/>
              <a:t>Temizlik fırçası: Günlük temizlik sırasında  temizlemeye yarar.</a:t>
            </a:r>
          </a:p>
          <a:p>
            <a:pPr marL="285750" lvl="0" indent="-285750">
              <a:buFont typeface="Wingdings" panose="05000000000000000000" pitchFamily="2" charset="2"/>
              <a:buChar char="Ø"/>
            </a:pPr>
            <a:r>
              <a:rPr lang="tr-TR" dirty="0"/>
              <a:t>Pens: Çağanoz ve transport gibi hareketli parçalara takılan kumaş ve iplikleri temizlemek için kullanılır.</a:t>
            </a:r>
          </a:p>
          <a:p>
            <a:pPr marL="285750" lvl="0" indent="-285750">
              <a:buFont typeface="Wingdings" panose="05000000000000000000" pitchFamily="2" charset="2"/>
              <a:buChar char="Ø"/>
            </a:pPr>
            <a:r>
              <a:rPr lang="tr-TR" dirty="0"/>
              <a:t>Tornavida: Hareketli parçaların gevşetilmesi ve  sıkılaştırılmasında  kullanılır.</a:t>
            </a:r>
          </a:p>
        </p:txBody>
      </p:sp>
      <p:sp>
        <p:nvSpPr>
          <p:cNvPr id="2" name="Dikdörtgen 1"/>
          <p:cNvSpPr/>
          <p:nvPr/>
        </p:nvSpPr>
        <p:spPr>
          <a:xfrm>
            <a:off x="683568" y="4149080"/>
            <a:ext cx="7686600" cy="1477328"/>
          </a:xfrm>
          <a:prstGeom prst="rect">
            <a:avLst/>
          </a:prstGeom>
        </p:spPr>
        <p:txBody>
          <a:bodyPr wrap="square">
            <a:spAutoFit/>
          </a:bodyPr>
          <a:lstStyle/>
          <a:p>
            <a:r>
              <a:rPr lang="tr-TR" dirty="0">
                <a:ea typeface="Calibri"/>
                <a:cs typeface="Times New Roman"/>
              </a:rPr>
              <a:t>Sanayide yüksek devirlerle uzun süre kullanılan dikiş makinelerinin her gün iş başlamadan temizlik ve bakımının yapılması </a:t>
            </a:r>
            <a:r>
              <a:rPr lang="tr-TR" dirty="0" err="1">
                <a:ea typeface="Calibri"/>
                <a:cs typeface="Times New Roman"/>
              </a:rPr>
              <a:t>gerekir.Ortamda</a:t>
            </a:r>
            <a:r>
              <a:rPr lang="tr-TR" dirty="0">
                <a:ea typeface="Calibri"/>
                <a:cs typeface="Times New Roman"/>
              </a:rPr>
              <a:t> oluşan toz ve lifler makine tablasına ve makinenin içine </a:t>
            </a:r>
            <a:r>
              <a:rPr lang="tr-TR" dirty="0" err="1">
                <a:ea typeface="Calibri"/>
                <a:cs typeface="Times New Roman"/>
              </a:rPr>
              <a:t>yapışır.Dikilecek</a:t>
            </a:r>
            <a:r>
              <a:rPr lang="tr-TR" dirty="0">
                <a:ea typeface="Calibri"/>
                <a:cs typeface="Times New Roman"/>
              </a:rPr>
              <a:t> kumaşın kirlenmemesi için masa üstünün tozunun , her gün işe başlamadan alınması gerekir. Çağanoz fırça ile temizlenip yağdanlık ile 1- 2  damla yağlanarak  işe başlanması uygundur</a:t>
            </a:r>
            <a:endParaRPr lang="tr-TR" dirty="0"/>
          </a:p>
        </p:txBody>
      </p:sp>
    </p:spTree>
    <p:extLst>
      <p:ext uri="{BB962C8B-B14F-4D97-AF65-F5344CB8AC3E}">
        <p14:creationId xmlns:p14="http://schemas.microsoft.com/office/powerpoint/2010/main" val="320285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755576" y="5013176"/>
            <a:ext cx="7776864" cy="1200329"/>
          </a:xfrm>
          <a:prstGeom prst="rect">
            <a:avLst/>
          </a:prstGeom>
          <a:noFill/>
        </p:spPr>
        <p:txBody>
          <a:bodyPr wrap="square" rtlCol="0">
            <a:spAutoFit/>
          </a:bodyPr>
          <a:lstStyle/>
          <a:p>
            <a:r>
              <a:rPr lang="tr-TR" dirty="0"/>
              <a:t>Aile tipi dikiş makineleri, normal incelikte kumaşları dikebilen hız seviyeleri yüksek olmayan kollu ayaklı, motorlu ve bilgisayarlı bir dikim aracıdır. Aile tipi dikiş makineleri çalışma şekline göre, kollu, ayaklı ve portatif motorlu olarak sınıflandırılır.</a:t>
            </a:r>
          </a:p>
        </p:txBody>
      </p:sp>
      <p:sp>
        <p:nvSpPr>
          <p:cNvPr id="3" name="Metin kutusu 2"/>
          <p:cNvSpPr txBox="1"/>
          <p:nvPr/>
        </p:nvSpPr>
        <p:spPr>
          <a:xfrm>
            <a:off x="3026120" y="620688"/>
            <a:ext cx="2478564" cy="400110"/>
          </a:xfrm>
          <a:prstGeom prst="rect">
            <a:avLst/>
          </a:prstGeom>
          <a:noFill/>
        </p:spPr>
        <p:txBody>
          <a:bodyPr wrap="none" rtlCol="0">
            <a:spAutoFit/>
          </a:bodyPr>
          <a:lstStyle/>
          <a:p>
            <a:r>
              <a:rPr lang="tr-TR" sz="2000" b="1" dirty="0" smtClean="0"/>
              <a:t>AİLE TİPİ MAKİNELER </a:t>
            </a:r>
            <a:endParaRPr lang="tr-TR" sz="2000" b="1" dirty="0"/>
          </a:p>
        </p:txBody>
      </p:sp>
      <p:pic>
        <p:nvPicPr>
          <p:cNvPr id="2052" name="Picture 4" descr="http://s.makinaturkiye.com/Product/104730/thumbs/brother_dikis_desen_zigzag_makinasi-1-40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846" y="1484783"/>
            <a:ext cx="3762991" cy="3096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5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404664"/>
            <a:ext cx="8352928" cy="5573834"/>
          </a:xfrm>
          <a:prstGeom prst="rect">
            <a:avLst/>
          </a:prstGeom>
        </p:spPr>
        <p:txBody>
          <a:bodyPr wrap="square">
            <a:spAutoFit/>
          </a:bodyPr>
          <a:lstStyle/>
          <a:p>
            <a:pPr marL="25400">
              <a:lnSpc>
                <a:spcPct val="115000"/>
              </a:lnSpc>
              <a:spcAft>
                <a:spcPts val="1000"/>
              </a:spcAft>
              <a:tabLst>
                <a:tab pos="5930900" algn="l"/>
              </a:tabLst>
            </a:pPr>
            <a:r>
              <a:rPr lang="tr-TR" b="1" dirty="0">
                <a:ea typeface="Calibri"/>
                <a:cs typeface="Times New Roman"/>
              </a:rPr>
              <a:t>Makinenin Periyodik Olarak Temizlenmesi</a:t>
            </a:r>
            <a:r>
              <a:rPr lang="tr-TR" dirty="0">
                <a:ea typeface="Calibri"/>
                <a:cs typeface="Times New Roman"/>
              </a:rPr>
              <a:t>:</a:t>
            </a:r>
          </a:p>
          <a:p>
            <a:pPr marL="342900" lvl="0" indent="-342900">
              <a:lnSpc>
                <a:spcPct val="115000"/>
              </a:lnSpc>
              <a:spcAft>
                <a:spcPts val="0"/>
              </a:spcAft>
              <a:buFont typeface="Calibri"/>
              <a:buChar char="-"/>
              <a:tabLst>
                <a:tab pos="5930900" algn="l"/>
              </a:tabLst>
            </a:pPr>
            <a:r>
              <a:rPr lang="tr-TR" dirty="0">
                <a:ea typeface="Calibri"/>
                <a:cs typeface="Times New Roman"/>
              </a:rPr>
              <a:t>Transport dişlilerinin temizlenmesi: Plakayı sökünüz ve transport dişlileri arasındaki iplik ve kumaş tiftiklerini  temizleyiniz.</a:t>
            </a:r>
          </a:p>
          <a:p>
            <a:pPr marL="342900" lvl="0" indent="-342900">
              <a:lnSpc>
                <a:spcPct val="115000"/>
              </a:lnSpc>
              <a:spcAft>
                <a:spcPts val="0"/>
              </a:spcAft>
              <a:buFont typeface="Calibri"/>
              <a:buChar char="-"/>
              <a:tabLst>
                <a:tab pos="5930900" algn="l"/>
              </a:tabLst>
            </a:pPr>
            <a:r>
              <a:rPr lang="tr-TR" dirty="0">
                <a:ea typeface="Calibri"/>
                <a:cs typeface="Times New Roman"/>
              </a:rPr>
              <a:t>Çağanozun temizlenmesi: Makine kafasını öne doğru eğiniz ve çağanozu </a:t>
            </a:r>
            <a:r>
              <a:rPr lang="tr-TR" dirty="0" err="1">
                <a:ea typeface="Calibri"/>
                <a:cs typeface="Times New Roman"/>
              </a:rPr>
              <a:t>temizleyiniz.Mekiği</a:t>
            </a:r>
            <a:r>
              <a:rPr lang="tr-TR" dirty="0">
                <a:ea typeface="Calibri"/>
                <a:cs typeface="Times New Roman"/>
              </a:rPr>
              <a:t> yumuşak bezle siliniz.</a:t>
            </a:r>
          </a:p>
          <a:p>
            <a:pPr marL="342900" lvl="0" indent="-342900">
              <a:lnSpc>
                <a:spcPct val="115000"/>
              </a:lnSpc>
              <a:spcAft>
                <a:spcPts val="1000"/>
              </a:spcAft>
              <a:buFont typeface="Calibri"/>
              <a:buChar char="-"/>
              <a:tabLst>
                <a:tab pos="5930900" algn="l"/>
              </a:tabLst>
            </a:pPr>
            <a:r>
              <a:rPr lang="tr-TR" dirty="0">
                <a:ea typeface="Calibri"/>
                <a:cs typeface="Times New Roman"/>
              </a:rPr>
              <a:t>Yağ pompası göstergesinin temizlenmesi: Makine kafasını öne doğru </a:t>
            </a:r>
            <a:r>
              <a:rPr lang="tr-TR" dirty="0" err="1">
                <a:ea typeface="Calibri"/>
                <a:cs typeface="Times New Roman"/>
              </a:rPr>
              <a:t>eğiniz.Yağ</a:t>
            </a:r>
            <a:r>
              <a:rPr lang="tr-TR" dirty="0">
                <a:ea typeface="Calibri"/>
                <a:cs typeface="Times New Roman"/>
              </a:rPr>
              <a:t> pompası göstergesi üzerindeki kumaş  tiftikleri , toz ve iplikleri temizleyiniz.</a:t>
            </a:r>
          </a:p>
          <a:p>
            <a:pPr marL="50800">
              <a:lnSpc>
                <a:spcPct val="115000"/>
              </a:lnSpc>
              <a:spcAft>
                <a:spcPts val="1000"/>
              </a:spcAft>
              <a:tabLst>
                <a:tab pos="5930900" algn="l"/>
              </a:tabLst>
            </a:pPr>
            <a:r>
              <a:rPr lang="tr-TR" b="1" dirty="0">
                <a:ea typeface="Calibri"/>
                <a:cs typeface="Times New Roman"/>
              </a:rPr>
              <a:t>Makineyi Yağlama</a:t>
            </a:r>
            <a:r>
              <a:rPr lang="tr-TR" dirty="0">
                <a:ea typeface="Calibri"/>
                <a:cs typeface="Times New Roman"/>
              </a:rPr>
              <a:t>: Dikiş makineleri , </a:t>
            </a:r>
            <a:r>
              <a:rPr lang="tr-TR" dirty="0" err="1">
                <a:ea typeface="Calibri"/>
                <a:cs typeface="Times New Roman"/>
              </a:rPr>
              <a:t>karterleri</a:t>
            </a:r>
            <a:r>
              <a:rPr lang="tr-TR" dirty="0">
                <a:ea typeface="Calibri"/>
                <a:cs typeface="Times New Roman"/>
              </a:rPr>
              <a:t> doldurulan yağ ile yağlanır. </a:t>
            </a:r>
            <a:r>
              <a:rPr lang="tr-TR" dirty="0" err="1">
                <a:ea typeface="Calibri"/>
                <a:cs typeface="Times New Roman"/>
              </a:rPr>
              <a:t>Karter</a:t>
            </a:r>
            <a:r>
              <a:rPr lang="tr-TR" dirty="0">
                <a:ea typeface="Calibri"/>
                <a:cs typeface="Times New Roman"/>
              </a:rPr>
              <a:t> içindeki ölçü çizgisine bakılarak ideal ölçüde yağ </a:t>
            </a:r>
            <a:r>
              <a:rPr lang="tr-TR" dirty="0" err="1">
                <a:ea typeface="Calibri"/>
                <a:cs typeface="Times New Roman"/>
              </a:rPr>
              <a:t>doldurulur.Bu</a:t>
            </a:r>
            <a:r>
              <a:rPr lang="tr-TR" dirty="0">
                <a:ea typeface="Calibri"/>
                <a:cs typeface="Times New Roman"/>
              </a:rPr>
              <a:t> yağ,  yağ pompası ayarının da  bulunduğu filtreli  bölüm ile aşağıdaki hareket elemanlarına filtreden çıkan boru ile de üst  hareket  elemanlarına aktarılır.</a:t>
            </a:r>
          </a:p>
          <a:p>
            <a:pPr marL="50800">
              <a:lnSpc>
                <a:spcPct val="115000"/>
              </a:lnSpc>
              <a:spcAft>
                <a:spcPts val="1000"/>
              </a:spcAft>
              <a:tabLst>
                <a:tab pos="5930900" algn="l"/>
              </a:tabLst>
            </a:pPr>
            <a:r>
              <a:rPr lang="tr-TR" dirty="0">
                <a:ea typeface="Calibri"/>
                <a:cs typeface="Times New Roman"/>
              </a:rPr>
              <a:t>Makinenin ilk kurulumunda içinde fabrikadan kalan gres  yağının temizlenmesi için benzin </a:t>
            </a:r>
            <a:r>
              <a:rPr lang="tr-TR" dirty="0" err="1">
                <a:ea typeface="Calibri"/>
                <a:cs typeface="Times New Roman"/>
              </a:rPr>
              <a:t>kullanılmalıdır.Makinenin</a:t>
            </a:r>
            <a:r>
              <a:rPr lang="tr-TR" dirty="0">
                <a:ea typeface="Calibri"/>
                <a:cs typeface="Times New Roman"/>
              </a:rPr>
              <a:t> yağlanmasında beyaz </a:t>
            </a:r>
            <a:r>
              <a:rPr lang="tr-TR" dirty="0" err="1">
                <a:ea typeface="Calibri"/>
                <a:cs typeface="Times New Roman"/>
              </a:rPr>
              <a:t>spindle</a:t>
            </a:r>
            <a:r>
              <a:rPr lang="tr-TR" dirty="0">
                <a:ea typeface="Calibri"/>
                <a:cs typeface="Times New Roman"/>
              </a:rPr>
              <a:t>(iğ)  yağ tercih edilmelidir. Yağdanlık günlük yağlamada </a:t>
            </a:r>
            <a:r>
              <a:rPr lang="tr-TR" dirty="0" err="1">
                <a:ea typeface="Calibri"/>
                <a:cs typeface="Times New Roman"/>
              </a:rPr>
              <a:t>kullanılmalıdır.Vidaların</a:t>
            </a:r>
            <a:r>
              <a:rPr lang="tr-TR" dirty="0">
                <a:ea typeface="Calibri"/>
                <a:cs typeface="Times New Roman"/>
              </a:rPr>
              <a:t> gevşetilmesi ve sıkılaştırılması için tornavida, fırça, pens, bez, kağıt gibi yardımcı gereçlerde bulundurulmalıdır.</a:t>
            </a:r>
          </a:p>
        </p:txBody>
      </p:sp>
    </p:spTree>
    <p:extLst>
      <p:ext uri="{BB962C8B-B14F-4D97-AF65-F5344CB8AC3E}">
        <p14:creationId xmlns:p14="http://schemas.microsoft.com/office/powerpoint/2010/main" val="261839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1363271"/>
            <a:ext cx="7902624" cy="954107"/>
          </a:xfrm>
          <a:prstGeom prst="rect">
            <a:avLst/>
          </a:prstGeom>
        </p:spPr>
        <p:txBody>
          <a:bodyPr wrap="square">
            <a:spAutoFit/>
          </a:bodyPr>
          <a:lstStyle/>
          <a:p>
            <a:r>
              <a:rPr lang="tr-TR" sz="2800" b="1" dirty="0" smtClean="0"/>
              <a:t>AİLE </a:t>
            </a:r>
            <a:r>
              <a:rPr lang="tr-TR" sz="2800" b="1" dirty="0"/>
              <a:t>TİPİ DİKİŞ </a:t>
            </a:r>
            <a:r>
              <a:rPr lang="tr-TR" sz="2800" b="1" dirty="0" smtClean="0"/>
              <a:t>MAKİNESİNİN SINIFLANDIRILMASI</a:t>
            </a:r>
            <a:endParaRPr lang="tr-TR" sz="2800" dirty="0"/>
          </a:p>
          <a:p>
            <a:r>
              <a:rPr lang="tr-TR" sz="2800" dirty="0"/>
              <a:t> </a:t>
            </a:r>
          </a:p>
        </p:txBody>
      </p:sp>
      <p:sp>
        <p:nvSpPr>
          <p:cNvPr id="3" name="Metin kutusu 2"/>
          <p:cNvSpPr txBox="1"/>
          <p:nvPr/>
        </p:nvSpPr>
        <p:spPr>
          <a:xfrm>
            <a:off x="1907704" y="2802874"/>
            <a:ext cx="4577219" cy="369332"/>
          </a:xfrm>
          <a:prstGeom prst="rect">
            <a:avLst/>
          </a:prstGeom>
          <a:noFill/>
        </p:spPr>
        <p:txBody>
          <a:bodyPr wrap="square" rtlCol="0">
            <a:spAutoFit/>
          </a:bodyPr>
          <a:lstStyle/>
          <a:p>
            <a:r>
              <a:rPr lang="tr-TR" b="1" dirty="0"/>
              <a:t>1-) Kollu Dikiş Makineleri</a:t>
            </a:r>
            <a:endParaRPr lang="tr-TR" dirty="0"/>
          </a:p>
        </p:txBody>
      </p:sp>
      <p:sp>
        <p:nvSpPr>
          <p:cNvPr id="4" name="Metin kutusu 3"/>
          <p:cNvSpPr txBox="1"/>
          <p:nvPr/>
        </p:nvSpPr>
        <p:spPr>
          <a:xfrm>
            <a:off x="1923645" y="3354808"/>
            <a:ext cx="2668616" cy="369332"/>
          </a:xfrm>
          <a:prstGeom prst="rect">
            <a:avLst/>
          </a:prstGeom>
          <a:noFill/>
        </p:spPr>
        <p:txBody>
          <a:bodyPr wrap="none" rtlCol="0">
            <a:spAutoFit/>
          </a:bodyPr>
          <a:lstStyle/>
          <a:p>
            <a:r>
              <a:rPr lang="tr-TR" b="1" dirty="0"/>
              <a:t>2-) Ayaklı Dikiş Makineleri</a:t>
            </a:r>
            <a:endParaRPr lang="tr-TR" dirty="0"/>
          </a:p>
        </p:txBody>
      </p:sp>
      <p:sp>
        <p:nvSpPr>
          <p:cNvPr id="5" name="Metin kutusu 4"/>
          <p:cNvSpPr txBox="1"/>
          <p:nvPr/>
        </p:nvSpPr>
        <p:spPr>
          <a:xfrm>
            <a:off x="1937559" y="3902993"/>
            <a:ext cx="4346896" cy="369332"/>
          </a:xfrm>
          <a:prstGeom prst="rect">
            <a:avLst/>
          </a:prstGeom>
          <a:noFill/>
        </p:spPr>
        <p:txBody>
          <a:bodyPr wrap="none" rtlCol="0">
            <a:spAutoFit/>
          </a:bodyPr>
          <a:lstStyle/>
          <a:p>
            <a:r>
              <a:rPr lang="tr-TR" b="1" dirty="0" smtClean="0"/>
              <a:t> 3-</a:t>
            </a:r>
            <a:r>
              <a:rPr lang="tr-TR" b="1" dirty="0"/>
              <a:t>)Motorlu ve Bilgisayarlı Dikiş Makineleri</a:t>
            </a:r>
            <a:r>
              <a:rPr lang="tr-TR" dirty="0"/>
              <a:t>: </a:t>
            </a:r>
          </a:p>
        </p:txBody>
      </p:sp>
    </p:spTree>
    <p:extLst>
      <p:ext uri="{BB962C8B-B14F-4D97-AF65-F5344CB8AC3E}">
        <p14:creationId xmlns:p14="http://schemas.microsoft.com/office/powerpoint/2010/main" val="99201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627794" y="4221088"/>
            <a:ext cx="7740352" cy="1477328"/>
          </a:xfrm>
          <a:prstGeom prst="rect">
            <a:avLst/>
          </a:prstGeom>
          <a:noFill/>
        </p:spPr>
        <p:txBody>
          <a:bodyPr wrap="square" rtlCol="0">
            <a:spAutoFit/>
          </a:bodyPr>
          <a:lstStyle/>
          <a:p>
            <a:r>
              <a:rPr lang="tr-TR" dirty="0"/>
              <a:t> </a:t>
            </a:r>
          </a:p>
          <a:p>
            <a:r>
              <a:rPr lang="tr-TR" b="1" dirty="0"/>
              <a:t>1-) Kollu Dikiş Makineleri</a:t>
            </a:r>
            <a:r>
              <a:rPr lang="tr-TR" dirty="0"/>
              <a:t>: Makinenin üst bölümünün oturtulduğu bir plato oluşur.  Makinenin pervanesinde bulunan kolun el tarafından çevrilmesi ile çalışır. Tek elle çalışıldığı için verimli bir çalışma </a:t>
            </a:r>
            <a:r>
              <a:rPr lang="tr-TR" dirty="0" err="1"/>
              <a:t>olmaz.Günümüzde</a:t>
            </a:r>
            <a:r>
              <a:rPr lang="tr-TR" dirty="0"/>
              <a:t> pek kullanılmayan bu makine eski bir makinedir.</a:t>
            </a:r>
          </a:p>
        </p:txBody>
      </p:sp>
      <p:pic>
        <p:nvPicPr>
          <p:cNvPr id="3074" name="Picture 2" descr="http://imgs.elookat.com/ilan/foto/2/18042010140-jpg-51-75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727" y="836712"/>
            <a:ext cx="4224467"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792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4221088"/>
            <a:ext cx="8352928" cy="1477328"/>
          </a:xfrm>
          <a:prstGeom prst="rect">
            <a:avLst/>
          </a:prstGeom>
        </p:spPr>
        <p:txBody>
          <a:bodyPr wrap="square">
            <a:spAutoFit/>
          </a:bodyPr>
          <a:lstStyle/>
          <a:p>
            <a:r>
              <a:rPr lang="tr-TR" dirty="0"/>
              <a:t> </a:t>
            </a:r>
          </a:p>
          <a:p>
            <a:r>
              <a:rPr lang="tr-TR" b="1" dirty="0"/>
              <a:t>2-) Ayaklı Dikiş Makineleri</a:t>
            </a:r>
            <a:r>
              <a:rPr lang="tr-TR" dirty="0"/>
              <a:t>: Aile tipi sanayi tipi dikiş makineleri içinde en çok kullanılan makine tipidir.  Makinenin üst bölümünün taşıyan pedal sistemi ve möble yapısına sahiptir.</a:t>
            </a:r>
          </a:p>
          <a:p>
            <a:r>
              <a:rPr lang="tr-TR" dirty="0"/>
              <a:t>                  </a:t>
            </a:r>
          </a:p>
        </p:txBody>
      </p:sp>
      <p:pic>
        <p:nvPicPr>
          <p:cNvPr id="4098" name="Picture 2" descr="http://imgs.elookat.com/ilan/foto/2/SAM_2490-JPG-18-444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692696"/>
            <a:ext cx="4224467"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5055" y="3573016"/>
            <a:ext cx="9098945" cy="2862322"/>
          </a:xfrm>
          <a:prstGeom prst="rect">
            <a:avLst/>
          </a:prstGeom>
          <a:noFill/>
        </p:spPr>
        <p:txBody>
          <a:bodyPr wrap="square" rtlCol="0">
            <a:spAutoFit/>
          </a:bodyPr>
          <a:lstStyle/>
          <a:p>
            <a:r>
              <a:rPr lang="tr-TR" b="1" dirty="0"/>
              <a:t>3-)Motorlu ve Bilgisayarlı Dikiş Makineleri</a:t>
            </a:r>
            <a:r>
              <a:rPr lang="tr-TR" dirty="0"/>
              <a:t>: Portatif ve ayaklı çalışan dikiş makineleri motor ilave edilir. Elektrikli motoru, makinenin üst bölümünde küçük pervanenin yan tarafında veya möblenin altına yerleştirilir. Elektrik motoru ile bağlantılı iki kordonu vardır. Kordonun birisi elektrik prizine  diğeri ayak pedalına bağlıdır. Günümüzde gelişmelerine sürdüren aile  tipi dikiş makineleri çok özelliklidir. Bilgisayar hafızalı ve ekranlıdır. Makine otomatik ileri-geri ve sağa-sola dikiş yapabilir. Dikiş ve nakış yapar. Hafıza düğmesi ile nakışta desen ve harfi defalarca yapabilir. Makinedeki bir aksaklığı ekrandan gösterir. Otomatik olarak kendi kendine iğneye iplik geçirir. İplikleri kesip  temizler. Elektronik pedallı veya pedalsız çalıştırma durdurma sağlanır. </a:t>
            </a:r>
            <a:r>
              <a:rPr lang="tr-TR" dirty="0" err="1"/>
              <a:t>Overlok</a:t>
            </a:r>
            <a:r>
              <a:rPr lang="tr-TR" dirty="0"/>
              <a:t> dikişi  yapılır. Çok çeşitli aparatlar kullanılarak çeşitli dikim işlemleri yapılır.</a:t>
            </a:r>
          </a:p>
          <a:p>
            <a:r>
              <a:rPr lang="tr-TR" dirty="0"/>
              <a:t> </a:t>
            </a:r>
          </a:p>
        </p:txBody>
      </p:sp>
      <p:pic>
        <p:nvPicPr>
          <p:cNvPr id="5122" name="Picture 2" descr="http://www.sevmak.com.tr/modules/catalog/products/pr_01_20_max.jpg?rev=139229524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1052" y="116632"/>
            <a:ext cx="324036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286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4681223"/>
            <a:ext cx="8445624" cy="1800200"/>
          </a:xfrm>
        </p:spPr>
        <p:txBody>
          <a:bodyPr>
            <a:normAutofit/>
          </a:bodyPr>
          <a:lstStyle/>
          <a:p>
            <a:r>
              <a:rPr lang="tr-TR" sz="2000" dirty="0"/>
              <a:t>Sanayi tipi düz dikiş makinesini kendi yapısı içinde bölümlere  ayırdığımızda  birbirini tamamlayan 300-1500 civarında parçası olduğunu görürüz. Bu sayı, makinenin modeli, tipi  ve makine sistem numarasına göre değişiklik gösterir. </a:t>
            </a:r>
          </a:p>
          <a:p>
            <a:endParaRPr lang="tr-TR" sz="2000" dirty="0"/>
          </a:p>
        </p:txBody>
      </p:sp>
      <p:sp>
        <p:nvSpPr>
          <p:cNvPr id="4" name="Metin kutusu 3"/>
          <p:cNvSpPr txBox="1"/>
          <p:nvPr/>
        </p:nvSpPr>
        <p:spPr>
          <a:xfrm>
            <a:off x="2908965" y="445314"/>
            <a:ext cx="2866619" cy="369332"/>
          </a:xfrm>
          <a:prstGeom prst="rect">
            <a:avLst/>
          </a:prstGeom>
          <a:noFill/>
        </p:spPr>
        <p:txBody>
          <a:bodyPr wrap="none" rtlCol="0">
            <a:spAutoFit/>
          </a:bodyPr>
          <a:lstStyle/>
          <a:p>
            <a:r>
              <a:rPr lang="tr-TR" b="1" dirty="0"/>
              <a:t>SANAYİ TİPİ DİKİŞ MAKİNESİ</a:t>
            </a:r>
            <a:endParaRPr lang="tr-TR" dirty="0"/>
          </a:p>
        </p:txBody>
      </p:sp>
      <p:pic>
        <p:nvPicPr>
          <p:cNvPr id="6146" name="Picture 2" descr="http://www.sandikcimakina.com/dosyalar/74e2ebb02b3360a862d25331058a86e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021743"/>
            <a:ext cx="4553826" cy="341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20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340768"/>
            <a:ext cx="4716016" cy="1656183"/>
          </a:xfrm>
        </p:spPr>
        <p:txBody>
          <a:bodyPr>
            <a:normAutofit/>
          </a:bodyPr>
          <a:lstStyle/>
          <a:p>
            <a:r>
              <a:rPr lang="tr-TR" sz="2000" b="1" dirty="0"/>
              <a:t>1-) </a:t>
            </a:r>
            <a:r>
              <a:rPr lang="tr-TR" sz="2000" b="1" dirty="0" smtClean="0"/>
              <a:t>İlik örme makinesi</a:t>
            </a:r>
            <a:r>
              <a:rPr lang="tr-TR" sz="2000" dirty="0" smtClean="0"/>
              <a:t>: </a:t>
            </a:r>
            <a:r>
              <a:rPr lang="tr-TR" sz="2000" dirty="0"/>
              <a:t>Otomatik dikiş grubunda olup giysilerin üzerine çeşitli boylarda ilik açmada kullanılan bir makinedir. Dikiş çeşidi olarak çift zincir dikişi yapmaktadır.</a:t>
            </a:r>
          </a:p>
          <a:p>
            <a:endParaRPr lang="tr-TR" sz="2000" dirty="0"/>
          </a:p>
        </p:txBody>
      </p:sp>
      <p:sp>
        <p:nvSpPr>
          <p:cNvPr id="4" name="Metin kutusu 3"/>
          <p:cNvSpPr txBox="1"/>
          <p:nvPr/>
        </p:nvSpPr>
        <p:spPr>
          <a:xfrm>
            <a:off x="2641698" y="476672"/>
            <a:ext cx="4536504" cy="400110"/>
          </a:xfrm>
          <a:prstGeom prst="rect">
            <a:avLst/>
          </a:prstGeom>
          <a:noFill/>
        </p:spPr>
        <p:txBody>
          <a:bodyPr wrap="square" rtlCol="0">
            <a:spAutoFit/>
          </a:bodyPr>
          <a:lstStyle/>
          <a:p>
            <a:r>
              <a:rPr lang="tr-TR" sz="2000" b="1" dirty="0"/>
              <a:t>ÖZEL AMAÇLI DİKİŞ MAKİNELERİ</a:t>
            </a:r>
            <a:endParaRPr lang="tr-TR" sz="2000" dirty="0"/>
          </a:p>
        </p:txBody>
      </p:sp>
      <p:sp>
        <p:nvSpPr>
          <p:cNvPr id="5" name="Metin kutusu 4"/>
          <p:cNvSpPr txBox="1"/>
          <p:nvPr/>
        </p:nvSpPr>
        <p:spPr>
          <a:xfrm>
            <a:off x="395537" y="3212976"/>
            <a:ext cx="4608511" cy="3139321"/>
          </a:xfrm>
          <a:prstGeom prst="rect">
            <a:avLst/>
          </a:prstGeom>
          <a:noFill/>
        </p:spPr>
        <p:txBody>
          <a:bodyPr wrap="square" rtlCol="0">
            <a:spAutoFit/>
          </a:bodyPr>
          <a:lstStyle/>
          <a:p>
            <a:r>
              <a:rPr lang="tr-TR" dirty="0"/>
              <a:t>İlik iki türlü örülerek   açılmaktadır.  </a:t>
            </a:r>
          </a:p>
          <a:p>
            <a:pPr lvl="0"/>
            <a:r>
              <a:rPr lang="tr-TR" dirty="0" err="1"/>
              <a:t>Paseli</a:t>
            </a:r>
            <a:r>
              <a:rPr lang="tr-TR" dirty="0"/>
              <a:t> ilik: </a:t>
            </a:r>
            <a:r>
              <a:rPr lang="tr-TR" dirty="0" err="1"/>
              <a:t>Paseli</a:t>
            </a:r>
            <a:r>
              <a:rPr lang="tr-TR" dirty="0"/>
              <a:t> ilik ‘</a:t>
            </a:r>
            <a:r>
              <a:rPr lang="tr-TR" dirty="0" err="1"/>
              <a:t>girne</a:t>
            </a:r>
            <a:r>
              <a:rPr lang="tr-TR" dirty="0"/>
              <a:t>’ isimli ipliğin üzerine sarılarak açılan iliktir .Erkek üst giysilerinde palto ve cekette kullanılır. Bir ucu yuvarlak bir ucu düzdür.</a:t>
            </a:r>
          </a:p>
          <a:p>
            <a:pPr lvl="0"/>
            <a:r>
              <a:rPr lang="tr-TR" dirty="0"/>
              <a:t>Örme ilik : Kumaş üzerine sararak açılan iki kenar düz olan </a:t>
            </a:r>
            <a:r>
              <a:rPr lang="tr-TR" dirty="0" err="1"/>
              <a:t>iliktir.İlik</a:t>
            </a:r>
            <a:r>
              <a:rPr lang="tr-TR" dirty="0"/>
              <a:t> makineleri tek veya birden fazla makine tek tabla üzerine monte edilir. Bu makinelere çok başlı makine denilmektedir.</a:t>
            </a:r>
          </a:p>
          <a:p>
            <a:r>
              <a:rPr lang="tr-TR" dirty="0"/>
              <a:t> </a:t>
            </a:r>
          </a:p>
        </p:txBody>
      </p:sp>
      <p:pic>
        <p:nvPicPr>
          <p:cNvPr id="6" name="Resim 5" descr="http://www.yuki.com.tr/AnaResimler/GT670-D2-1.jpg"/>
          <p:cNvPicPr/>
          <p:nvPr/>
        </p:nvPicPr>
        <p:blipFill>
          <a:blip r:embed="rId2">
            <a:extLst>
              <a:ext uri="{28A0092B-C50C-407E-A947-70E740481C1C}">
                <a14:useLocalDpi xmlns:a14="http://schemas.microsoft.com/office/drawing/2010/main" val="0"/>
              </a:ext>
            </a:extLst>
          </a:blip>
          <a:srcRect/>
          <a:stretch>
            <a:fillRect/>
          </a:stretch>
        </p:blipFill>
        <p:spPr bwMode="auto">
          <a:xfrm>
            <a:off x="5004048" y="2060848"/>
            <a:ext cx="3888432" cy="3006204"/>
          </a:xfrm>
          <a:prstGeom prst="rect">
            <a:avLst/>
          </a:prstGeom>
          <a:noFill/>
          <a:ln>
            <a:noFill/>
          </a:ln>
        </p:spPr>
      </p:pic>
    </p:spTree>
    <p:extLst>
      <p:ext uri="{BB962C8B-B14F-4D97-AF65-F5344CB8AC3E}">
        <p14:creationId xmlns:p14="http://schemas.microsoft.com/office/powerpoint/2010/main" val="380505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Normal</Template>
  <TotalTime>71</TotalTime>
  <Pages>1</Pages>
  <Words>1764</Words>
  <Characters>861</Characters>
  <Application>Microsoft Office PowerPoint</Application>
  <DocSecurity>0</DocSecurity>
  <PresentationFormat>Ekran Gösterisi (4:3)</PresentationFormat>
  <Lines>7</Lines>
  <Paragraphs>127</Paragraphs>
  <Slides>30</Slides>
  <Notes>1</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CharactersWithSpaces>1009</CharactersWithSpaces>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SeIin</dc:creator>
  <cp:lastModifiedBy>hatice</cp:lastModifiedBy>
  <cp:revision>10</cp:revision>
  <dcterms:created xsi:type="dcterms:W3CDTF">2014-11-20T17:49:00Z</dcterms:created>
  <dcterms:modified xsi:type="dcterms:W3CDTF">2020-01-10T10:06:09Z</dcterms:modified>
</cp:coreProperties>
</file>