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59" r:id="rId3"/>
    <p:sldId id="260" r:id="rId4"/>
    <p:sldId id="261" r:id="rId5"/>
    <p:sldId id="262" r:id="rId6"/>
    <p:sldId id="263" r:id="rId7"/>
    <p:sldId id="264" r:id="rId8"/>
    <p:sldId id="265" r:id="rId9"/>
    <p:sldId id="266" r:id="rId10"/>
    <p:sldId id="301" r:id="rId11"/>
    <p:sldId id="302" r:id="rId12"/>
    <p:sldId id="303" r:id="rId13"/>
    <p:sldId id="304" r:id="rId14"/>
    <p:sldId id="305" r:id="rId15"/>
    <p:sldId id="309" r:id="rId16"/>
    <p:sldId id="310" r:id="rId17"/>
    <p:sldId id="311" r:id="rId18"/>
    <p:sldId id="312" r:id="rId19"/>
    <p:sldId id="353" r:id="rId20"/>
    <p:sldId id="350" r:id="rId21"/>
    <p:sldId id="306" r:id="rId22"/>
    <p:sldId id="278" r:id="rId23"/>
    <p:sldId id="284" r:id="rId24"/>
    <p:sldId id="352" r:id="rId25"/>
    <p:sldId id="354" r:id="rId26"/>
    <p:sldId id="355" r:id="rId27"/>
    <p:sldId id="356" r:id="rId28"/>
    <p:sldId id="357" r:id="rId29"/>
    <p:sldId id="358" r:id="rId30"/>
    <p:sldId id="359" r:id="rId31"/>
    <p:sldId id="360" r:id="rId32"/>
    <p:sldId id="361" r:id="rId33"/>
    <p:sldId id="351" r:id="rId34"/>
    <p:sldId id="349" r:id="rId35"/>
    <p:sldId id="308" r:id="rId36"/>
    <p:sldId id="307" r:id="rId37"/>
    <p:sldId id="362" r:id="rId3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424" y="-1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image" Target="../media/image38.png"/><Relationship Id="rId2"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image" Target="../media/image38.png"/><Relationship Id="rId2"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FCD8B-0C4B-4DD8-96F2-EA26E5A677ED}" type="doc">
      <dgm:prSet loTypeId="urn:microsoft.com/office/officeart/2005/8/layout/vList4#1" loCatId="list" qsTypeId="urn:microsoft.com/office/officeart/2005/8/quickstyle/3d3" qsCatId="3D" csTypeId="urn:microsoft.com/office/officeart/2005/8/colors/accent0_1" csCatId="mainScheme" phldr="1"/>
      <dgm:spPr/>
      <dgm:t>
        <a:bodyPr/>
        <a:lstStyle/>
        <a:p>
          <a:endParaRPr lang="tr-TR"/>
        </a:p>
      </dgm:t>
    </dgm:pt>
    <dgm:pt modelId="{5C130634-A6E8-46B0-95FE-736286B8BCB1}">
      <dgm:prSet phldrT="[Text]"/>
      <dgm:spPr/>
      <dgm:t>
        <a:bodyPr/>
        <a:lstStyle/>
        <a:p>
          <a:r>
            <a:rPr lang="tr-TR" b="1" dirty="0" err="1" smtClean="0">
              <a:solidFill>
                <a:schemeClr val="bg1"/>
              </a:solidFill>
              <a:latin typeface="Comic Sans MS" pitchFamily="66" charset="0"/>
              <a:cs typeface="Times New Roman" pitchFamily="18" charset="0"/>
            </a:rPr>
            <a:t>Metasentrik</a:t>
          </a:r>
          <a:endParaRPr lang="tr-TR" b="1" dirty="0" smtClean="0">
            <a:solidFill>
              <a:schemeClr val="bg1"/>
            </a:solidFill>
            <a:latin typeface="Comic Sans MS" pitchFamily="66" charset="0"/>
            <a:cs typeface="Times New Roman" pitchFamily="18" charset="0"/>
          </a:endParaRPr>
        </a:p>
        <a:p>
          <a:r>
            <a:rPr lang="tr-TR" dirty="0" err="1" smtClean="0">
              <a:solidFill>
                <a:schemeClr val="bg1"/>
              </a:solidFill>
              <a:latin typeface="Comic Sans MS" pitchFamily="66" charset="0"/>
              <a:cs typeface="Times New Roman" pitchFamily="18" charset="0"/>
            </a:rPr>
            <a:t>Sentromeri</a:t>
          </a:r>
          <a:r>
            <a:rPr lang="tr-TR" dirty="0" smtClean="0">
              <a:solidFill>
                <a:schemeClr val="bg1"/>
              </a:solidFill>
              <a:latin typeface="Comic Sans MS" pitchFamily="66" charset="0"/>
              <a:cs typeface="Times New Roman" pitchFamily="18" charset="0"/>
            </a:rPr>
            <a:t> ortada olanlar</a:t>
          </a:r>
          <a:endParaRPr lang="tr-TR" dirty="0">
            <a:solidFill>
              <a:schemeClr val="bg1"/>
            </a:solidFill>
          </a:endParaRPr>
        </a:p>
      </dgm:t>
    </dgm:pt>
    <dgm:pt modelId="{906DAEC3-5234-4CF1-A95D-6E6CB01D1055}" type="parTrans" cxnId="{DB8CCCED-391E-4AD3-84CB-6567D33B8F75}">
      <dgm:prSet/>
      <dgm:spPr/>
      <dgm:t>
        <a:bodyPr/>
        <a:lstStyle/>
        <a:p>
          <a:endParaRPr lang="tr-TR"/>
        </a:p>
      </dgm:t>
    </dgm:pt>
    <dgm:pt modelId="{24141EB2-AA42-4E95-A562-9C0F8614C1B5}" type="sibTrans" cxnId="{DB8CCCED-391E-4AD3-84CB-6567D33B8F75}">
      <dgm:prSet/>
      <dgm:spPr/>
      <dgm:t>
        <a:bodyPr/>
        <a:lstStyle/>
        <a:p>
          <a:endParaRPr lang="tr-TR"/>
        </a:p>
      </dgm:t>
    </dgm:pt>
    <dgm:pt modelId="{E5C570BE-AC64-4087-9154-15FC75ED1F52}">
      <dgm:prSet phldrT="[Text]"/>
      <dgm:spPr/>
      <dgm:t>
        <a:bodyPr/>
        <a:lstStyle/>
        <a:p>
          <a:r>
            <a:rPr lang="tr-TR" b="1" dirty="0" err="1" smtClean="0">
              <a:solidFill>
                <a:schemeClr val="bg1"/>
              </a:solidFill>
              <a:latin typeface="Comic Sans MS" pitchFamily="66" charset="0"/>
              <a:cs typeface="Times New Roman" pitchFamily="18" charset="0"/>
            </a:rPr>
            <a:t>Submetasentrik</a:t>
          </a:r>
          <a:endParaRPr lang="tr-TR" b="1" dirty="0" smtClean="0">
            <a:solidFill>
              <a:schemeClr val="bg1"/>
            </a:solidFill>
            <a:latin typeface="Comic Sans MS" pitchFamily="66" charset="0"/>
            <a:cs typeface="Times New Roman" pitchFamily="18" charset="0"/>
          </a:endParaRPr>
        </a:p>
        <a:p>
          <a:r>
            <a:rPr lang="tr-TR" dirty="0" smtClean="0">
              <a:solidFill>
                <a:schemeClr val="bg1"/>
              </a:solidFill>
              <a:latin typeface="Comic Sans MS" pitchFamily="66" charset="0"/>
              <a:cs typeface="Times New Roman" pitchFamily="18" charset="0"/>
            </a:rPr>
            <a:t>Bir uca daha yakın olanlar</a:t>
          </a:r>
          <a:endParaRPr lang="tr-TR" dirty="0">
            <a:solidFill>
              <a:schemeClr val="bg1"/>
            </a:solidFill>
          </a:endParaRPr>
        </a:p>
      </dgm:t>
    </dgm:pt>
    <dgm:pt modelId="{84D0E423-451D-4BD3-B38D-87327213D7E5}" type="parTrans" cxnId="{071C638E-97C5-460E-A9A3-4EF9CBDA91EE}">
      <dgm:prSet/>
      <dgm:spPr/>
      <dgm:t>
        <a:bodyPr/>
        <a:lstStyle/>
        <a:p>
          <a:endParaRPr lang="tr-TR"/>
        </a:p>
      </dgm:t>
    </dgm:pt>
    <dgm:pt modelId="{F5889F0E-3405-428C-9745-C7F6FDE9D2B2}" type="sibTrans" cxnId="{071C638E-97C5-460E-A9A3-4EF9CBDA91EE}">
      <dgm:prSet/>
      <dgm:spPr/>
      <dgm:t>
        <a:bodyPr/>
        <a:lstStyle/>
        <a:p>
          <a:endParaRPr lang="tr-TR"/>
        </a:p>
      </dgm:t>
    </dgm:pt>
    <dgm:pt modelId="{AB2B89E5-F819-4C1C-B787-272B8E484462}">
      <dgm:prSet phldrT="[Text]"/>
      <dgm:spPr/>
      <dgm:t>
        <a:bodyPr/>
        <a:lstStyle/>
        <a:p>
          <a:r>
            <a:rPr lang="tr-TR" b="1" dirty="0" err="1" smtClean="0">
              <a:solidFill>
                <a:schemeClr val="bg1"/>
              </a:solidFill>
              <a:latin typeface="Comic Sans MS" pitchFamily="66" charset="0"/>
              <a:cs typeface="Times New Roman" pitchFamily="18" charset="0"/>
            </a:rPr>
            <a:t>Akrosentrik</a:t>
          </a:r>
          <a:endParaRPr lang="tr-TR" b="1" dirty="0" smtClean="0">
            <a:solidFill>
              <a:schemeClr val="bg1"/>
            </a:solidFill>
            <a:latin typeface="Comic Sans MS" pitchFamily="66" charset="0"/>
            <a:cs typeface="Times New Roman" pitchFamily="18" charset="0"/>
          </a:endParaRPr>
        </a:p>
        <a:p>
          <a:r>
            <a:rPr lang="tr-TR" dirty="0" smtClean="0">
              <a:solidFill>
                <a:schemeClr val="bg1"/>
              </a:solidFill>
              <a:latin typeface="Comic Sans MS" pitchFamily="66" charset="0"/>
              <a:cs typeface="Times New Roman" pitchFamily="18" charset="0"/>
            </a:rPr>
            <a:t>Bir uca çok yakın olanlar</a:t>
          </a:r>
          <a:endParaRPr lang="tr-TR" dirty="0">
            <a:solidFill>
              <a:schemeClr val="bg1"/>
            </a:solidFill>
          </a:endParaRPr>
        </a:p>
      </dgm:t>
    </dgm:pt>
    <dgm:pt modelId="{5AEC3C8B-C5FE-4E0E-B8C0-348205BACF16}" type="parTrans" cxnId="{6E84237D-25B9-48B1-9DC8-28CD27A7C99F}">
      <dgm:prSet/>
      <dgm:spPr/>
      <dgm:t>
        <a:bodyPr/>
        <a:lstStyle/>
        <a:p>
          <a:endParaRPr lang="tr-TR"/>
        </a:p>
      </dgm:t>
    </dgm:pt>
    <dgm:pt modelId="{92674D4D-8D77-4F9E-BE83-33E03D642967}" type="sibTrans" cxnId="{6E84237D-25B9-48B1-9DC8-28CD27A7C99F}">
      <dgm:prSet/>
      <dgm:spPr/>
      <dgm:t>
        <a:bodyPr/>
        <a:lstStyle/>
        <a:p>
          <a:endParaRPr lang="tr-TR"/>
        </a:p>
      </dgm:t>
    </dgm:pt>
    <dgm:pt modelId="{677F8B49-68A9-4123-8298-A8AA428E6E8F}">
      <dgm:prSet phldrT="[Text]"/>
      <dgm:spPr/>
      <dgm:t>
        <a:bodyPr/>
        <a:lstStyle/>
        <a:p>
          <a:r>
            <a:rPr lang="tr-TR" b="1" dirty="0" err="1" smtClean="0">
              <a:solidFill>
                <a:schemeClr val="bg1"/>
              </a:solidFill>
              <a:latin typeface="Comic Sans MS" pitchFamily="66" charset="0"/>
              <a:cs typeface="Times New Roman" pitchFamily="18" charset="0"/>
            </a:rPr>
            <a:t>telosentrik</a:t>
          </a:r>
          <a:r>
            <a:rPr lang="tr-TR" dirty="0" smtClean="0">
              <a:solidFill>
                <a:schemeClr val="bg1"/>
              </a:solidFill>
              <a:latin typeface="Comic Sans MS" pitchFamily="66" charset="0"/>
              <a:cs typeface="Times New Roman" pitchFamily="18" charset="0"/>
            </a:rPr>
            <a:t> </a:t>
          </a:r>
        </a:p>
        <a:p>
          <a:r>
            <a:rPr lang="tr-TR" dirty="0" smtClean="0">
              <a:solidFill>
                <a:schemeClr val="bg1"/>
              </a:solidFill>
              <a:latin typeface="Comic Sans MS" pitchFamily="66" charset="0"/>
              <a:cs typeface="Times New Roman" pitchFamily="18" charset="0"/>
            </a:rPr>
            <a:t>Tam uçta (</a:t>
          </a:r>
          <a:r>
            <a:rPr lang="tr-TR" dirty="0" err="1" smtClean="0">
              <a:solidFill>
                <a:schemeClr val="bg1"/>
              </a:solidFill>
              <a:latin typeface="Comic Sans MS" pitchFamily="66" charset="0"/>
              <a:cs typeface="Times New Roman" pitchFamily="18" charset="0"/>
            </a:rPr>
            <a:t>telomerde</a:t>
          </a:r>
          <a:r>
            <a:rPr lang="tr-TR" dirty="0" smtClean="0">
              <a:solidFill>
                <a:schemeClr val="bg1"/>
              </a:solidFill>
              <a:latin typeface="Comic Sans MS" pitchFamily="66" charset="0"/>
              <a:cs typeface="Times New Roman" pitchFamily="18" charset="0"/>
            </a:rPr>
            <a:t>) olanlara </a:t>
          </a:r>
        </a:p>
      </dgm:t>
    </dgm:pt>
    <dgm:pt modelId="{0D71E7BD-BDBC-4A19-A0B9-6414CCF6ECF3}" type="parTrans" cxnId="{E6F24A83-2D32-47DA-B4E2-9BE660D89B2E}">
      <dgm:prSet/>
      <dgm:spPr/>
      <dgm:t>
        <a:bodyPr/>
        <a:lstStyle/>
        <a:p>
          <a:endParaRPr lang="tr-TR"/>
        </a:p>
      </dgm:t>
    </dgm:pt>
    <dgm:pt modelId="{67252E62-78FA-4C25-9097-E69905580CA6}" type="sibTrans" cxnId="{E6F24A83-2D32-47DA-B4E2-9BE660D89B2E}">
      <dgm:prSet/>
      <dgm:spPr/>
      <dgm:t>
        <a:bodyPr/>
        <a:lstStyle/>
        <a:p>
          <a:endParaRPr lang="tr-TR"/>
        </a:p>
      </dgm:t>
    </dgm:pt>
    <dgm:pt modelId="{9A6677AD-93DF-45F8-B2F9-E66E802171D2}" type="pres">
      <dgm:prSet presAssocID="{ACFFCD8B-0C4B-4DD8-96F2-EA26E5A677ED}" presName="linear" presStyleCnt="0">
        <dgm:presLayoutVars>
          <dgm:dir/>
          <dgm:resizeHandles val="exact"/>
        </dgm:presLayoutVars>
      </dgm:prSet>
      <dgm:spPr/>
      <dgm:t>
        <a:bodyPr/>
        <a:lstStyle/>
        <a:p>
          <a:endParaRPr lang="tr-TR"/>
        </a:p>
      </dgm:t>
    </dgm:pt>
    <dgm:pt modelId="{3EF70CBC-964C-4007-B270-4F72B288D5BE}" type="pres">
      <dgm:prSet presAssocID="{5C130634-A6E8-46B0-95FE-736286B8BCB1}" presName="comp" presStyleCnt="0"/>
      <dgm:spPr/>
      <dgm:t>
        <a:bodyPr/>
        <a:lstStyle/>
        <a:p>
          <a:endParaRPr lang="tr-TR"/>
        </a:p>
      </dgm:t>
    </dgm:pt>
    <dgm:pt modelId="{77EA06A7-D911-4C61-BB06-DC715F6848CC}" type="pres">
      <dgm:prSet presAssocID="{5C130634-A6E8-46B0-95FE-736286B8BCB1}" presName="box" presStyleLbl="node1" presStyleIdx="0" presStyleCnt="4"/>
      <dgm:spPr/>
      <dgm:t>
        <a:bodyPr/>
        <a:lstStyle/>
        <a:p>
          <a:endParaRPr lang="tr-TR"/>
        </a:p>
      </dgm:t>
    </dgm:pt>
    <dgm:pt modelId="{88EA0D51-F80F-4AF3-896F-9808D10433C5}" type="pres">
      <dgm:prSet presAssocID="{5C130634-A6E8-46B0-95FE-736286B8BCB1}" presName="img" presStyleLbl="fgImgPlace1" presStyleIdx="0" presStyleCnt="4" custScaleX="29804"/>
      <dgm:spPr>
        <a:blipFill rotWithShape="0">
          <a:blip xmlns:r="http://schemas.openxmlformats.org/officeDocument/2006/relationships" r:embed="rId1"/>
          <a:stretch>
            <a:fillRect/>
          </a:stretch>
        </a:blipFill>
      </dgm:spPr>
      <dgm:t>
        <a:bodyPr/>
        <a:lstStyle/>
        <a:p>
          <a:endParaRPr lang="tr-TR"/>
        </a:p>
      </dgm:t>
    </dgm:pt>
    <dgm:pt modelId="{D5E1EE32-E390-4688-B67F-9F6AD9FAF69E}" type="pres">
      <dgm:prSet presAssocID="{5C130634-A6E8-46B0-95FE-736286B8BCB1}" presName="text" presStyleLbl="node1" presStyleIdx="0" presStyleCnt="4">
        <dgm:presLayoutVars>
          <dgm:bulletEnabled val="1"/>
        </dgm:presLayoutVars>
      </dgm:prSet>
      <dgm:spPr/>
      <dgm:t>
        <a:bodyPr/>
        <a:lstStyle/>
        <a:p>
          <a:endParaRPr lang="tr-TR"/>
        </a:p>
      </dgm:t>
    </dgm:pt>
    <dgm:pt modelId="{93870EEF-C651-48EF-B20E-AE81C6B2D0BC}" type="pres">
      <dgm:prSet presAssocID="{24141EB2-AA42-4E95-A562-9C0F8614C1B5}" presName="spacer" presStyleCnt="0"/>
      <dgm:spPr/>
      <dgm:t>
        <a:bodyPr/>
        <a:lstStyle/>
        <a:p>
          <a:endParaRPr lang="tr-TR"/>
        </a:p>
      </dgm:t>
    </dgm:pt>
    <dgm:pt modelId="{81352DF3-D2CA-48FC-9CA9-192472C8C4DD}" type="pres">
      <dgm:prSet presAssocID="{E5C570BE-AC64-4087-9154-15FC75ED1F52}" presName="comp" presStyleCnt="0"/>
      <dgm:spPr/>
      <dgm:t>
        <a:bodyPr/>
        <a:lstStyle/>
        <a:p>
          <a:endParaRPr lang="tr-TR"/>
        </a:p>
      </dgm:t>
    </dgm:pt>
    <dgm:pt modelId="{9A498FAC-2E93-4776-AE9D-C0661792BA16}" type="pres">
      <dgm:prSet presAssocID="{E5C570BE-AC64-4087-9154-15FC75ED1F52}" presName="box" presStyleLbl="node1" presStyleIdx="1" presStyleCnt="4"/>
      <dgm:spPr/>
      <dgm:t>
        <a:bodyPr/>
        <a:lstStyle/>
        <a:p>
          <a:endParaRPr lang="tr-TR"/>
        </a:p>
      </dgm:t>
    </dgm:pt>
    <dgm:pt modelId="{6C556CE4-22E0-40F9-9765-5C1D45E151B5}" type="pres">
      <dgm:prSet presAssocID="{E5C570BE-AC64-4087-9154-15FC75ED1F52}" presName="img" presStyleLbl="fgImgPlace1" presStyleIdx="1" presStyleCnt="4" custScaleX="29804"/>
      <dgm:spPr>
        <a:blipFill rotWithShape="0">
          <a:blip xmlns:r="http://schemas.openxmlformats.org/officeDocument/2006/relationships" r:embed="rId2"/>
          <a:stretch>
            <a:fillRect/>
          </a:stretch>
        </a:blipFill>
      </dgm:spPr>
      <dgm:t>
        <a:bodyPr/>
        <a:lstStyle/>
        <a:p>
          <a:endParaRPr lang="tr-TR"/>
        </a:p>
      </dgm:t>
    </dgm:pt>
    <dgm:pt modelId="{64D467DD-A62E-489C-A1A4-324623816D90}" type="pres">
      <dgm:prSet presAssocID="{E5C570BE-AC64-4087-9154-15FC75ED1F52}" presName="text" presStyleLbl="node1" presStyleIdx="1" presStyleCnt="4">
        <dgm:presLayoutVars>
          <dgm:bulletEnabled val="1"/>
        </dgm:presLayoutVars>
      </dgm:prSet>
      <dgm:spPr/>
      <dgm:t>
        <a:bodyPr/>
        <a:lstStyle/>
        <a:p>
          <a:endParaRPr lang="tr-TR"/>
        </a:p>
      </dgm:t>
    </dgm:pt>
    <dgm:pt modelId="{B74D9244-E323-4FEB-AD7F-6907F8F62456}" type="pres">
      <dgm:prSet presAssocID="{F5889F0E-3405-428C-9745-C7F6FDE9D2B2}" presName="spacer" presStyleCnt="0"/>
      <dgm:spPr/>
      <dgm:t>
        <a:bodyPr/>
        <a:lstStyle/>
        <a:p>
          <a:endParaRPr lang="tr-TR"/>
        </a:p>
      </dgm:t>
    </dgm:pt>
    <dgm:pt modelId="{F5793CC9-883F-4827-94D0-6B76F150BF59}" type="pres">
      <dgm:prSet presAssocID="{AB2B89E5-F819-4C1C-B787-272B8E484462}" presName="comp" presStyleCnt="0"/>
      <dgm:spPr/>
      <dgm:t>
        <a:bodyPr/>
        <a:lstStyle/>
        <a:p>
          <a:endParaRPr lang="tr-TR"/>
        </a:p>
      </dgm:t>
    </dgm:pt>
    <dgm:pt modelId="{7533BD13-5DD7-4E7F-8568-567E34A46482}" type="pres">
      <dgm:prSet presAssocID="{AB2B89E5-F819-4C1C-B787-272B8E484462}" presName="box" presStyleLbl="node1" presStyleIdx="2" presStyleCnt="4"/>
      <dgm:spPr/>
      <dgm:t>
        <a:bodyPr/>
        <a:lstStyle/>
        <a:p>
          <a:endParaRPr lang="tr-TR"/>
        </a:p>
      </dgm:t>
    </dgm:pt>
    <dgm:pt modelId="{0F99ECCC-8E4F-4518-B36A-B2B4E1F8BDB2}" type="pres">
      <dgm:prSet presAssocID="{AB2B89E5-F819-4C1C-B787-272B8E484462}" presName="img" presStyleLbl="fgImgPlace1" presStyleIdx="2" presStyleCnt="4" custScaleX="29804"/>
      <dgm:spPr>
        <a:blipFill rotWithShape="0">
          <a:blip xmlns:r="http://schemas.openxmlformats.org/officeDocument/2006/relationships" r:embed="rId3"/>
          <a:stretch>
            <a:fillRect/>
          </a:stretch>
        </a:blipFill>
      </dgm:spPr>
      <dgm:t>
        <a:bodyPr/>
        <a:lstStyle/>
        <a:p>
          <a:endParaRPr lang="tr-TR"/>
        </a:p>
      </dgm:t>
    </dgm:pt>
    <dgm:pt modelId="{9568112C-BA67-4DDD-A3F9-BA6DB65A4EB9}" type="pres">
      <dgm:prSet presAssocID="{AB2B89E5-F819-4C1C-B787-272B8E484462}" presName="text" presStyleLbl="node1" presStyleIdx="2" presStyleCnt="4">
        <dgm:presLayoutVars>
          <dgm:bulletEnabled val="1"/>
        </dgm:presLayoutVars>
      </dgm:prSet>
      <dgm:spPr/>
      <dgm:t>
        <a:bodyPr/>
        <a:lstStyle/>
        <a:p>
          <a:endParaRPr lang="tr-TR"/>
        </a:p>
      </dgm:t>
    </dgm:pt>
    <dgm:pt modelId="{92EC09A4-A66D-4237-950E-93BC33706F04}" type="pres">
      <dgm:prSet presAssocID="{92674D4D-8D77-4F9E-BE83-33E03D642967}" presName="spacer" presStyleCnt="0"/>
      <dgm:spPr/>
      <dgm:t>
        <a:bodyPr/>
        <a:lstStyle/>
        <a:p>
          <a:endParaRPr lang="tr-TR"/>
        </a:p>
      </dgm:t>
    </dgm:pt>
    <dgm:pt modelId="{35778D75-E675-4B6B-A721-02C99629F093}" type="pres">
      <dgm:prSet presAssocID="{677F8B49-68A9-4123-8298-A8AA428E6E8F}" presName="comp" presStyleCnt="0"/>
      <dgm:spPr/>
      <dgm:t>
        <a:bodyPr/>
        <a:lstStyle/>
        <a:p>
          <a:endParaRPr lang="tr-TR"/>
        </a:p>
      </dgm:t>
    </dgm:pt>
    <dgm:pt modelId="{5FBB188E-EE15-4E3B-A336-CF32C7DEA5C8}" type="pres">
      <dgm:prSet presAssocID="{677F8B49-68A9-4123-8298-A8AA428E6E8F}" presName="box" presStyleLbl="node1" presStyleIdx="3" presStyleCnt="4"/>
      <dgm:spPr/>
      <dgm:t>
        <a:bodyPr/>
        <a:lstStyle/>
        <a:p>
          <a:endParaRPr lang="tr-TR"/>
        </a:p>
      </dgm:t>
    </dgm:pt>
    <dgm:pt modelId="{91FB8134-3A46-4676-9D71-B6AD621BF6D2}" type="pres">
      <dgm:prSet presAssocID="{677F8B49-68A9-4123-8298-A8AA428E6E8F}" presName="img" presStyleLbl="fgImgPlace1" presStyleIdx="3" presStyleCnt="4" custScaleX="29804"/>
      <dgm:spPr>
        <a:blipFill rotWithShape="0">
          <a:blip xmlns:r="http://schemas.openxmlformats.org/officeDocument/2006/relationships" r:embed="rId4"/>
          <a:stretch>
            <a:fillRect/>
          </a:stretch>
        </a:blipFill>
      </dgm:spPr>
      <dgm:t>
        <a:bodyPr/>
        <a:lstStyle/>
        <a:p>
          <a:endParaRPr lang="tr-TR"/>
        </a:p>
      </dgm:t>
    </dgm:pt>
    <dgm:pt modelId="{F25022F6-F06A-48CA-A2CD-8588E6E93784}" type="pres">
      <dgm:prSet presAssocID="{677F8B49-68A9-4123-8298-A8AA428E6E8F}" presName="text" presStyleLbl="node1" presStyleIdx="3" presStyleCnt="4">
        <dgm:presLayoutVars>
          <dgm:bulletEnabled val="1"/>
        </dgm:presLayoutVars>
      </dgm:prSet>
      <dgm:spPr/>
      <dgm:t>
        <a:bodyPr/>
        <a:lstStyle/>
        <a:p>
          <a:endParaRPr lang="tr-TR"/>
        </a:p>
      </dgm:t>
    </dgm:pt>
  </dgm:ptLst>
  <dgm:cxnLst>
    <dgm:cxn modelId="{31D7590B-B5C2-014E-898F-EBAB298C91B1}" type="presOf" srcId="{AB2B89E5-F819-4C1C-B787-272B8E484462}" destId="{9568112C-BA67-4DDD-A3F9-BA6DB65A4EB9}" srcOrd="1" destOrd="0" presId="urn:microsoft.com/office/officeart/2005/8/layout/vList4#1"/>
    <dgm:cxn modelId="{071C638E-97C5-460E-A9A3-4EF9CBDA91EE}" srcId="{ACFFCD8B-0C4B-4DD8-96F2-EA26E5A677ED}" destId="{E5C570BE-AC64-4087-9154-15FC75ED1F52}" srcOrd="1" destOrd="0" parTransId="{84D0E423-451D-4BD3-B38D-87327213D7E5}" sibTransId="{F5889F0E-3405-428C-9745-C7F6FDE9D2B2}"/>
    <dgm:cxn modelId="{546CCC32-4633-F349-BC10-35A996BCE96B}" type="presOf" srcId="{AB2B89E5-F819-4C1C-B787-272B8E484462}" destId="{7533BD13-5DD7-4E7F-8568-567E34A46482}" srcOrd="0" destOrd="0" presId="urn:microsoft.com/office/officeart/2005/8/layout/vList4#1"/>
    <dgm:cxn modelId="{6E84237D-25B9-48B1-9DC8-28CD27A7C99F}" srcId="{ACFFCD8B-0C4B-4DD8-96F2-EA26E5A677ED}" destId="{AB2B89E5-F819-4C1C-B787-272B8E484462}" srcOrd="2" destOrd="0" parTransId="{5AEC3C8B-C5FE-4E0E-B8C0-348205BACF16}" sibTransId="{92674D4D-8D77-4F9E-BE83-33E03D642967}"/>
    <dgm:cxn modelId="{531F2740-AA27-7240-A42A-1765A37A947E}" type="presOf" srcId="{E5C570BE-AC64-4087-9154-15FC75ED1F52}" destId="{9A498FAC-2E93-4776-AE9D-C0661792BA16}" srcOrd="0" destOrd="0" presId="urn:microsoft.com/office/officeart/2005/8/layout/vList4#1"/>
    <dgm:cxn modelId="{A5DD0214-89A9-474C-AEDA-04726BD7951A}" type="presOf" srcId="{677F8B49-68A9-4123-8298-A8AA428E6E8F}" destId="{5FBB188E-EE15-4E3B-A336-CF32C7DEA5C8}" srcOrd="0" destOrd="0" presId="urn:microsoft.com/office/officeart/2005/8/layout/vList4#1"/>
    <dgm:cxn modelId="{DB8CCCED-391E-4AD3-84CB-6567D33B8F75}" srcId="{ACFFCD8B-0C4B-4DD8-96F2-EA26E5A677ED}" destId="{5C130634-A6E8-46B0-95FE-736286B8BCB1}" srcOrd="0" destOrd="0" parTransId="{906DAEC3-5234-4CF1-A95D-6E6CB01D1055}" sibTransId="{24141EB2-AA42-4E95-A562-9C0F8614C1B5}"/>
    <dgm:cxn modelId="{E6F24A83-2D32-47DA-B4E2-9BE660D89B2E}" srcId="{ACFFCD8B-0C4B-4DD8-96F2-EA26E5A677ED}" destId="{677F8B49-68A9-4123-8298-A8AA428E6E8F}" srcOrd="3" destOrd="0" parTransId="{0D71E7BD-BDBC-4A19-A0B9-6414CCF6ECF3}" sibTransId="{67252E62-78FA-4C25-9097-E69905580CA6}"/>
    <dgm:cxn modelId="{CD82F6A6-935F-9046-9C3C-8B7C32CED3A2}" type="presOf" srcId="{677F8B49-68A9-4123-8298-A8AA428E6E8F}" destId="{F25022F6-F06A-48CA-A2CD-8588E6E93784}" srcOrd="1" destOrd="0" presId="urn:microsoft.com/office/officeart/2005/8/layout/vList4#1"/>
    <dgm:cxn modelId="{A840A9A5-3F13-4B45-8DCB-DCDB6C0E8EE7}" type="presOf" srcId="{5C130634-A6E8-46B0-95FE-736286B8BCB1}" destId="{D5E1EE32-E390-4688-B67F-9F6AD9FAF69E}" srcOrd="1" destOrd="0" presId="urn:microsoft.com/office/officeart/2005/8/layout/vList4#1"/>
    <dgm:cxn modelId="{A0B71974-76FB-BB45-A4B6-9179CB5F2DDA}" type="presOf" srcId="{5C130634-A6E8-46B0-95FE-736286B8BCB1}" destId="{77EA06A7-D911-4C61-BB06-DC715F6848CC}" srcOrd="0" destOrd="0" presId="urn:microsoft.com/office/officeart/2005/8/layout/vList4#1"/>
    <dgm:cxn modelId="{58156020-5A07-3448-8F7E-1C2CEE127F09}" type="presOf" srcId="{E5C570BE-AC64-4087-9154-15FC75ED1F52}" destId="{64D467DD-A62E-489C-A1A4-324623816D90}" srcOrd="1" destOrd="0" presId="urn:microsoft.com/office/officeart/2005/8/layout/vList4#1"/>
    <dgm:cxn modelId="{1EDB8CF2-EF0D-F14E-A3AD-7F11268E5449}" type="presOf" srcId="{ACFFCD8B-0C4B-4DD8-96F2-EA26E5A677ED}" destId="{9A6677AD-93DF-45F8-B2F9-E66E802171D2}" srcOrd="0" destOrd="0" presId="urn:microsoft.com/office/officeart/2005/8/layout/vList4#1"/>
    <dgm:cxn modelId="{F8D1B74D-D6ED-434B-9675-744C0286981A}" type="presParOf" srcId="{9A6677AD-93DF-45F8-B2F9-E66E802171D2}" destId="{3EF70CBC-964C-4007-B270-4F72B288D5BE}" srcOrd="0" destOrd="0" presId="urn:microsoft.com/office/officeart/2005/8/layout/vList4#1"/>
    <dgm:cxn modelId="{1BA2A62C-DC18-5D47-B41D-71B1F0A6B5B7}" type="presParOf" srcId="{3EF70CBC-964C-4007-B270-4F72B288D5BE}" destId="{77EA06A7-D911-4C61-BB06-DC715F6848CC}" srcOrd="0" destOrd="0" presId="urn:microsoft.com/office/officeart/2005/8/layout/vList4#1"/>
    <dgm:cxn modelId="{65F2E61A-E42E-104F-8715-394519A82689}" type="presParOf" srcId="{3EF70CBC-964C-4007-B270-4F72B288D5BE}" destId="{88EA0D51-F80F-4AF3-896F-9808D10433C5}" srcOrd="1" destOrd="0" presId="urn:microsoft.com/office/officeart/2005/8/layout/vList4#1"/>
    <dgm:cxn modelId="{A3C694F0-1115-0849-91BF-407F85595399}" type="presParOf" srcId="{3EF70CBC-964C-4007-B270-4F72B288D5BE}" destId="{D5E1EE32-E390-4688-B67F-9F6AD9FAF69E}" srcOrd="2" destOrd="0" presId="urn:microsoft.com/office/officeart/2005/8/layout/vList4#1"/>
    <dgm:cxn modelId="{69BB7726-70B7-9B4A-B1CC-89BCF08DAAD2}" type="presParOf" srcId="{9A6677AD-93DF-45F8-B2F9-E66E802171D2}" destId="{93870EEF-C651-48EF-B20E-AE81C6B2D0BC}" srcOrd="1" destOrd="0" presId="urn:microsoft.com/office/officeart/2005/8/layout/vList4#1"/>
    <dgm:cxn modelId="{F92CC8D8-278C-4B46-B6C7-83CBEF8E7C8F}" type="presParOf" srcId="{9A6677AD-93DF-45F8-B2F9-E66E802171D2}" destId="{81352DF3-D2CA-48FC-9CA9-192472C8C4DD}" srcOrd="2" destOrd="0" presId="urn:microsoft.com/office/officeart/2005/8/layout/vList4#1"/>
    <dgm:cxn modelId="{1A302BD0-EE0D-6A43-90A5-C453AB352188}" type="presParOf" srcId="{81352DF3-D2CA-48FC-9CA9-192472C8C4DD}" destId="{9A498FAC-2E93-4776-AE9D-C0661792BA16}" srcOrd="0" destOrd="0" presId="urn:microsoft.com/office/officeart/2005/8/layout/vList4#1"/>
    <dgm:cxn modelId="{6EB1C55A-B9D1-F047-A5CF-16D1A42B71E8}" type="presParOf" srcId="{81352DF3-D2CA-48FC-9CA9-192472C8C4DD}" destId="{6C556CE4-22E0-40F9-9765-5C1D45E151B5}" srcOrd="1" destOrd="0" presId="urn:microsoft.com/office/officeart/2005/8/layout/vList4#1"/>
    <dgm:cxn modelId="{4E5326C0-99CC-E742-89E0-B180AD7AEDB3}" type="presParOf" srcId="{81352DF3-D2CA-48FC-9CA9-192472C8C4DD}" destId="{64D467DD-A62E-489C-A1A4-324623816D90}" srcOrd="2" destOrd="0" presId="urn:microsoft.com/office/officeart/2005/8/layout/vList4#1"/>
    <dgm:cxn modelId="{E79E760A-BFB9-BA44-9014-CBC36C220739}" type="presParOf" srcId="{9A6677AD-93DF-45F8-B2F9-E66E802171D2}" destId="{B74D9244-E323-4FEB-AD7F-6907F8F62456}" srcOrd="3" destOrd="0" presId="urn:microsoft.com/office/officeart/2005/8/layout/vList4#1"/>
    <dgm:cxn modelId="{2F75E5C4-3E7E-D04B-B444-8A4FE1DD4BB0}" type="presParOf" srcId="{9A6677AD-93DF-45F8-B2F9-E66E802171D2}" destId="{F5793CC9-883F-4827-94D0-6B76F150BF59}" srcOrd="4" destOrd="0" presId="urn:microsoft.com/office/officeart/2005/8/layout/vList4#1"/>
    <dgm:cxn modelId="{72A7570E-490D-BC44-B74F-9CBEA629C6DC}" type="presParOf" srcId="{F5793CC9-883F-4827-94D0-6B76F150BF59}" destId="{7533BD13-5DD7-4E7F-8568-567E34A46482}" srcOrd="0" destOrd="0" presId="urn:microsoft.com/office/officeart/2005/8/layout/vList4#1"/>
    <dgm:cxn modelId="{7FE3029A-FE15-E046-940F-B062ACCED95F}" type="presParOf" srcId="{F5793CC9-883F-4827-94D0-6B76F150BF59}" destId="{0F99ECCC-8E4F-4518-B36A-B2B4E1F8BDB2}" srcOrd="1" destOrd="0" presId="urn:microsoft.com/office/officeart/2005/8/layout/vList4#1"/>
    <dgm:cxn modelId="{57B7171D-EA1B-FB48-B963-DA9DDC378A82}" type="presParOf" srcId="{F5793CC9-883F-4827-94D0-6B76F150BF59}" destId="{9568112C-BA67-4DDD-A3F9-BA6DB65A4EB9}" srcOrd="2" destOrd="0" presId="urn:microsoft.com/office/officeart/2005/8/layout/vList4#1"/>
    <dgm:cxn modelId="{8D92D988-20B5-DF48-B1F6-5207AD040C38}" type="presParOf" srcId="{9A6677AD-93DF-45F8-B2F9-E66E802171D2}" destId="{92EC09A4-A66D-4237-950E-93BC33706F04}" srcOrd="5" destOrd="0" presId="urn:microsoft.com/office/officeart/2005/8/layout/vList4#1"/>
    <dgm:cxn modelId="{E5E22C90-D17D-0848-95E2-514BCD5AC91A}" type="presParOf" srcId="{9A6677AD-93DF-45F8-B2F9-E66E802171D2}" destId="{35778D75-E675-4B6B-A721-02C99629F093}" srcOrd="6" destOrd="0" presId="urn:microsoft.com/office/officeart/2005/8/layout/vList4#1"/>
    <dgm:cxn modelId="{70E7EFA7-5E82-944E-A18C-59634588249A}" type="presParOf" srcId="{35778D75-E675-4B6B-A721-02C99629F093}" destId="{5FBB188E-EE15-4E3B-A336-CF32C7DEA5C8}" srcOrd="0" destOrd="0" presId="urn:microsoft.com/office/officeart/2005/8/layout/vList4#1"/>
    <dgm:cxn modelId="{6AC99997-D0AB-904F-B184-D9AFE21AA52F}" type="presParOf" srcId="{35778D75-E675-4B6B-A721-02C99629F093}" destId="{91FB8134-3A46-4676-9D71-B6AD621BF6D2}" srcOrd="1" destOrd="0" presId="urn:microsoft.com/office/officeart/2005/8/layout/vList4#1"/>
    <dgm:cxn modelId="{BB920677-B934-1E45-9B8F-28A436697BAE}" type="presParOf" srcId="{35778D75-E675-4B6B-A721-02C99629F093}" destId="{F25022F6-F06A-48CA-A2CD-8588E6E93784}"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06A7-D911-4C61-BB06-DC715F6848CC}">
      <dsp:nvSpPr>
        <dsp:cNvPr id="0" name=""/>
        <dsp:cNvSpPr/>
      </dsp:nvSpPr>
      <dsp:spPr>
        <a:xfrm>
          <a:off x="0" y="0"/>
          <a:ext cx="8358246" cy="129509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b="1" kern="1200" dirty="0" err="1" smtClean="0">
              <a:solidFill>
                <a:schemeClr val="bg1"/>
              </a:solidFill>
              <a:latin typeface="Comic Sans MS" pitchFamily="66" charset="0"/>
              <a:cs typeface="Times New Roman" pitchFamily="18" charset="0"/>
            </a:rPr>
            <a:t>Metasentrik</a:t>
          </a:r>
          <a:endParaRPr lang="tr-TR" sz="3100" b="1" kern="1200" dirty="0" smtClean="0">
            <a:solidFill>
              <a:schemeClr val="bg1"/>
            </a:solidFill>
            <a:latin typeface="Comic Sans MS" pitchFamily="66" charset="0"/>
            <a:cs typeface="Times New Roman" pitchFamily="18" charset="0"/>
          </a:endParaRPr>
        </a:p>
        <a:p>
          <a:pPr lvl="0" algn="l" defTabSz="1377950">
            <a:lnSpc>
              <a:spcPct val="90000"/>
            </a:lnSpc>
            <a:spcBef>
              <a:spcPct val="0"/>
            </a:spcBef>
            <a:spcAft>
              <a:spcPct val="35000"/>
            </a:spcAft>
          </a:pPr>
          <a:r>
            <a:rPr lang="tr-TR" sz="3100" kern="1200" dirty="0" err="1" smtClean="0">
              <a:solidFill>
                <a:schemeClr val="bg1"/>
              </a:solidFill>
              <a:latin typeface="Comic Sans MS" pitchFamily="66" charset="0"/>
              <a:cs typeface="Times New Roman" pitchFamily="18" charset="0"/>
            </a:rPr>
            <a:t>Sentromeri</a:t>
          </a:r>
          <a:r>
            <a:rPr lang="tr-TR" sz="3100" kern="1200" dirty="0" smtClean="0">
              <a:solidFill>
                <a:schemeClr val="bg1"/>
              </a:solidFill>
              <a:latin typeface="Comic Sans MS" pitchFamily="66" charset="0"/>
              <a:cs typeface="Times New Roman" pitchFamily="18" charset="0"/>
            </a:rPr>
            <a:t> ortada olanlar</a:t>
          </a:r>
          <a:endParaRPr lang="tr-TR" sz="3100" kern="1200" dirty="0">
            <a:solidFill>
              <a:schemeClr val="bg1"/>
            </a:solidFill>
          </a:endParaRPr>
        </a:p>
      </dsp:txBody>
      <dsp:txXfrm>
        <a:off x="1801158" y="0"/>
        <a:ext cx="6557087" cy="1295092"/>
      </dsp:txXfrm>
    </dsp:sp>
    <dsp:sp modelId="{88EA0D51-F80F-4AF3-896F-9808D10433C5}">
      <dsp:nvSpPr>
        <dsp:cNvPr id="0" name=""/>
        <dsp:cNvSpPr/>
      </dsp:nvSpPr>
      <dsp:spPr>
        <a:xfrm>
          <a:off x="716224" y="129509"/>
          <a:ext cx="498218" cy="103607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A498FAC-2E93-4776-AE9D-C0661792BA16}">
      <dsp:nvSpPr>
        <dsp:cNvPr id="0" name=""/>
        <dsp:cNvSpPr/>
      </dsp:nvSpPr>
      <dsp:spPr>
        <a:xfrm>
          <a:off x="0" y="1424602"/>
          <a:ext cx="8358246" cy="129509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b="1" kern="1200" dirty="0" err="1" smtClean="0">
              <a:solidFill>
                <a:schemeClr val="bg1"/>
              </a:solidFill>
              <a:latin typeface="Comic Sans MS" pitchFamily="66" charset="0"/>
              <a:cs typeface="Times New Roman" pitchFamily="18" charset="0"/>
            </a:rPr>
            <a:t>Submetasentrik</a:t>
          </a:r>
          <a:endParaRPr lang="tr-TR" sz="3100" b="1" kern="1200" dirty="0" smtClean="0">
            <a:solidFill>
              <a:schemeClr val="bg1"/>
            </a:solidFill>
            <a:latin typeface="Comic Sans MS" pitchFamily="66" charset="0"/>
            <a:cs typeface="Times New Roman" pitchFamily="18" charset="0"/>
          </a:endParaRPr>
        </a:p>
        <a:p>
          <a:pPr lvl="0" algn="l" defTabSz="1377950">
            <a:lnSpc>
              <a:spcPct val="90000"/>
            </a:lnSpc>
            <a:spcBef>
              <a:spcPct val="0"/>
            </a:spcBef>
            <a:spcAft>
              <a:spcPct val="35000"/>
            </a:spcAft>
          </a:pPr>
          <a:r>
            <a:rPr lang="tr-TR" sz="3100" kern="1200" dirty="0" smtClean="0">
              <a:solidFill>
                <a:schemeClr val="bg1"/>
              </a:solidFill>
              <a:latin typeface="Comic Sans MS" pitchFamily="66" charset="0"/>
              <a:cs typeface="Times New Roman" pitchFamily="18" charset="0"/>
            </a:rPr>
            <a:t>Bir uca daha yakın olanlar</a:t>
          </a:r>
          <a:endParaRPr lang="tr-TR" sz="3100" kern="1200" dirty="0">
            <a:solidFill>
              <a:schemeClr val="bg1"/>
            </a:solidFill>
          </a:endParaRPr>
        </a:p>
      </dsp:txBody>
      <dsp:txXfrm>
        <a:off x="1801158" y="1424602"/>
        <a:ext cx="6557087" cy="1295092"/>
      </dsp:txXfrm>
    </dsp:sp>
    <dsp:sp modelId="{6C556CE4-22E0-40F9-9765-5C1D45E151B5}">
      <dsp:nvSpPr>
        <dsp:cNvPr id="0" name=""/>
        <dsp:cNvSpPr/>
      </dsp:nvSpPr>
      <dsp:spPr>
        <a:xfrm>
          <a:off x="716224" y="1554111"/>
          <a:ext cx="498218" cy="1036074"/>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533BD13-5DD7-4E7F-8568-567E34A46482}">
      <dsp:nvSpPr>
        <dsp:cNvPr id="0" name=""/>
        <dsp:cNvSpPr/>
      </dsp:nvSpPr>
      <dsp:spPr>
        <a:xfrm>
          <a:off x="0" y="2849204"/>
          <a:ext cx="8358246" cy="129509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b="1" kern="1200" dirty="0" err="1" smtClean="0">
              <a:solidFill>
                <a:schemeClr val="bg1"/>
              </a:solidFill>
              <a:latin typeface="Comic Sans MS" pitchFamily="66" charset="0"/>
              <a:cs typeface="Times New Roman" pitchFamily="18" charset="0"/>
            </a:rPr>
            <a:t>Akrosentrik</a:t>
          </a:r>
          <a:endParaRPr lang="tr-TR" sz="3100" b="1" kern="1200" dirty="0" smtClean="0">
            <a:solidFill>
              <a:schemeClr val="bg1"/>
            </a:solidFill>
            <a:latin typeface="Comic Sans MS" pitchFamily="66" charset="0"/>
            <a:cs typeface="Times New Roman" pitchFamily="18" charset="0"/>
          </a:endParaRPr>
        </a:p>
        <a:p>
          <a:pPr lvl="0" algn="l" defTabSz="1377950">
            <a:lnSpc>
              <a:spcPct val="90000"/>
            </a:lnSpc>
            <a:spcBef>
              <a:spcPct val="0"/>
            </a:spcBef>
            <a:spcAft>
              <a:spcPct val="35000"/>
            </a:spcAft>
          </a:pPr>
          <a:r>
            <a:rPr lang="tr-TR" sz="3100" kern="1200" dirty="0" smtClean="0">
              <a:solidFill>
                <a:schemeClr val="bg1"/>
              </a:solidFill>
              <a:latin typeface="Comic Sans MS" pitchFamily="66" charset="0"/>
              <a:cs typeface="Times New Roman" pitchFamily="18" charset="0"/>
            </a:rPr>
            <a:t>Bir uca çok yakın olanlar</a:t>
          </a:r>
          <a:endParaRPr lang="tr-TR" sz="3100" kern="1200" dirty="0">
            <a:solidFill>
              <a:schemeClr val="bg1"/>
            </a:solidFill>
          </a:endParaRPr>
        </a:p>
      </dsp:txBody>
      <dsp:txXfrm>
        <a:off x="1801158" y="2849204"/>
        <a:ext cx="6557087" cy="1295092"/>
      </dsp:txXfrm>
    </dsp:sp>
    <dsp:sp modelId="{0F99ECCC-8E4F-4518-B36A-B2B4E1F8BDB2}">
      <dsp:nvSpPr>
        <dsp:cNvPr id="0" name=""/>
        <dsp:cNvSpPr/>
      </dsp:nvSpPr>
      <dsp:spPr>
        <a:xfrm>
          <a:off x="716224" y="2978713"/>
          <a:ext cx="498218" cy="1036074"/>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FBB188E-EE15-4E3B-A336-CF32C7DEA5C8}">
      <dsp:nvSpPr>
        <dsp:cNvPr id="0" name=""/>
        <dsp:cNvSpPr/>
      </dsp:nvSpPr>
      <dsp:spPr>
        <a:xfrm>
          <a:off x="0" y="4273806"/>
          <a:ext cx="8358246" cy="1295092"/>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b="1" kern="1200" dirty="0" err="1" smtClean="0">
              <a:solidFill>
                <a:schemeClr val="bg1"/>
              </a:solidFill>
              <a:latin typeface="Comic Sans MS" pitchFamily="66" charset="0"/>
              <a:cs typeface="Times New Roman" pitchFamily="18" charset="0"/>
            </a:rPr>
            <a:t>telosentrik</a:t>
          </a:r>
          <a:r>
            <a:rPr lang="tr-TR" sz="3100" kern="1200" dirty="0" smtClean="0">
              <a:solidFill>
                <a:schemeClr val="bg1"/>
              </a:solidFill>
              <a:latin typeface="Comic Sans MS" pitchFamily="66" charset="0"/>
              <a:cs typeface="Times New Roman" pitchFamily="18" charset="0"/>
            </a:rPr>
            <a:t> </a:t>
          </a:r>
        </a:p>
        <a:p>
          <a:pPr lvl="0" algn="l" defTabSz="1377950">
            <a:lnSpc>
              <a:spcPct val="90000"/>
            </a:lnSpc>
            <a:spcBef>
              <a:spcPct val="0"/>
            </a:spcBef>
            <a:spcAft>
              <a:spcPct val="35000"/>
            </a:spcAft>
          </a:pPr>
          <a:r>
            <a:rPr lang="tr-TR" sz="3100" kern="1200" dirty="0" smtClean="0">
              <a:solidFill>
                <a:schemeClr val="bg1"/>
              </a:solidFill>
              <a:latin typeface="Comic Sans MS" pitchFamily="66" charset="0"/>
              <a:cs typeface="Times New Roman" pitchFamily="18" charset="0"/>
            </a:rPr>
            <a:t>Tam uçta (</a:t>
          </a:r>
          <a:r>
            <a:rPr lang="tr-TR" sz="3100" kern="1200" dirty="0" err="1" smtClean="0">
              <a:solidFill>
                <a:schemeClr val="bg1"/>
              </a:solidFill>
              <a:latin typeface="Comic Sans MS" pitchFamily="66" charset="0"/>
              <a:cs typeface="Times New Roman" pitchFamily="18" charset="0"/>
            </a:rPr>
            <a:t>telomerde</a:t>
          </a:r>
          <a:r>
            <a:rPr lang="tr-TR" sz="3100" kern="1200" dirty="0" smtClean="0">
              <a:solidFill>
                <a:schemeClr val="bg1"/>
              </a:solidFill>
              <a:latin typeface="Comic Sans MS" pitchFamily="66" charset="0"/>
              <a:cs typeface="Times New Roman" pitchFamily="18" charset="0"/>
            </a:rPr>
            <a:t>) olanlara </a:t>
          </a:r>
        </a:p>
      </dsp:txBody>
      <dsp:txXfrm>
        <a:off x="1801158" y="4273806"/>
        <a:ext cx="6557087" cy="1295092"/>
      </dsp:txXfrm>
    </dsp:sp>
    <dsp:sp modelId="{91FB8134-3A46-4676-9D71-B6AD621BF6D2}">
      <dsp:nvSpPr>
        <dsp:cNvPr id="0" name=""/>
        <dsp:cNvSpPr/>
      </dsp:nvSpPr>
      <dsp:spPr>
        <a:xfrm>
          <a:off x="716224" y="4403315"/>
          <a:ext cx="498218" cy="1036074"/>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mn-cs"/>
              </a:defRPr>
            </a:lvl1pPr>
          </a:lstStyle>
          <a:p>
            <a:pPr>
              <a:defRPr/>
            </a:pPr>
            <a:fld id="{D012DDAD-A534-0B49-948A-EE0BC2548ACE}" type="datetimeFigureOut">
              <a:rPr lang="tr-TR"/>
              <a:pPr>
                <a:defRPr/>
              </a:pPr>
              <a:t>07.10.2013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mn-cs"/>
              </a:defRPr>
            </a:lvl1pPr>
          </a:lstStyle>
          <a:p>
            <a:pPr>
              <a:defRPr/>
            </a:pPr>
            <a:fld id="{54D0DC69-F4C3-D74F-B7DE-81CDF882C4AD}" type="slidenum">
              <a:rPr lang="tr-TR"/>
              <a:pPr>
                <a:defRPr/>
              </a:pPr>
              <a:t>‹#›</a:t>
            </a:fld>
            <a:endParaRPr lang="tr-TR"/>
          </a:p>
        </p:txBody>
      </p:sp>
    </p:spTree>
    <p:extLst>
      <p:ext uri="{BB962C8B-B14F-4D97-AF65-F5344CB8AC3E}">
        <p14:creationId xmlns:p14="http://schemas.microsoft.com/office/powerpoint/2010/main" val="866554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1536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6A686DC-76DC-6F4A-93A1-AE8524DE1829}" type="slidenum">
              <a:rPr lang="tr-TR" sz="1200">
                <a:latin typeface="Calibri" charset="0"/>
              </a:rPr>
              <a:pPr eaLnBrk="1" hangingPunct="1"/>
              <a:t>1</a:t>
            </a:fld>
            <a:endParaRPr lang="tr-TR"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Nükleik asitler en kuvvetli olarak 254-260 nm arasındaki UV ışığını soğurur. Bu özelliğinden faydalanarak elimizdeki nükleik asitin miktarı ve saflığı ile ilgili yorum yapabiliriz (spektrofotometrik miktar tayini)</a:t>
            </a:r>
          </a:p>
        </p:txBody>
      </p:sp>
      <p:sp>
        <p:nvSpPr>
          <p:cNvPr id="3481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1FE6F472-F010-E849-81D4-A0F030B2ED44}" type="slidenum">
              <a:rPr lang="tr-TR" sz="1200">
                <a:latin typeface="Calibri" charset="0"/>
              </a:rPr>
              <a:pPr eaLnBrk="1" hangingPunct="1"/>
              <a:t>11</a:t>
            </a:fld>
            <a:endParaRPr lang="tr-TR"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DNA</a:t>
            </a:r>
            <a:r>
              <a:rPr lang="ja-JP" altLang="tr-TR">
                <a:latin typeface="Calibri" charset="0"/>
              </a:rPr>
              <a:t>’</a:t>
            </a:r>
            <a:r>
              <a:rPr lang="tr-TR" altLang="ja-JP">
                <a:latin typeface="Calibri" charset="0"/>
              </a:rPr>
              <a:t>nın çökelme davranışı ile ilgili yapılan çalışmalar, farklı boyutlarda ve farklı GC içeriğine sahip DNA moleküllerinin farklı hızlarda çökeldiğini göstermiştir. Bu özellik farklı organizmalara ait DNA</a:t>
            </a:r>
            <a:r>
              <a:rPr lang="ja-JP" altLang="tr-TR">
                <a:latin typeface="Calibri" charset="0"/>
              </a:rPr>
              <a:t>’</a:t>
            </a:r>
            <a:r>
              <a:rPr lang="tr-TR" altLang="ja-JP">
                <a:latin typeface="Calibri" charset="0"/>
              </a:rPr>
              <a:t>ların ayrıştırılmasında ve DNA</a:t>
            </a:r>
            <a:r>
              <a:rPr lang="ja-JP" altLang="tr-TR">
                <a:latin typeface="Calibri" charset="0"/>
              </a:rPr>
              <a:t>’</a:t>
            </a:r>
            <a:r>
              <a:rPr lang="tr-TR" altLang="ja-JP">
                <a:latin typeface="Calibri" charset="0"/>
              </a:rPr>
              <a:t>nın saflaştırılmasında kullanılmaktadır.</a:t>
            </a:r>
            <a:endParaRPr lang="tr-TR">
              <a:latin typeface="Calibri" charset="0"/>
            </a:endParaRPr>
          </a:p>
        </p:txBody>
      </p:sp>
      <p:sp>
        <p:nvSpPr>
          <p:cNvPr id="3686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8F2CA28-8F3D-114D-BC9B-A2BCB33EADB0}" type="slidenum">
              <a:rPr lang="tr-TR" sz="1200">
                <a:latin typeface="Calibri" charset="0"/>
              </a:rPr>
              <a:pPr eaLnBrk="1" hangingPunct="1"/>
              <a:t>12</a:t>
            </a:fld>
            <a:endParaRPr lang="tr-TR"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Isı ya da kimyasal yolla iki iplikli DNA</a:t>
            </a:r>
            <a:r>
              <a:rPr lang="ja-JP" altLang="tr-TR">
                <a:latin typeface="Calibri" charset="0"/>
              </a:rPr>
              <a:t>’</a:t>
            </a:r>
            <a:r>
              <a:rPr lang="tr-TR" altLang="ja-JP">
                <a:latin typeface="Calibri" charset="0"/>
              </a:rPr>
              <a:t>nın hidrojen bağları kopar ve iplikler birbirinden ayrılır. Bu aşamada DNA</a:t>
            </a:r>
            <a:r>
              <a:rPr lang="ja-JP" altLang="tr-TR">
                <a:latin typeface="Calibri" charset="0"/>
              </a:rPr>
              <a:t>’</a:t>
            </a:r>
            <a:r>
              <a:rPr lang="tr-TR" altLang="ja-JP">
                <a:latin typeface="Calibri" charset="0"/>
              </a:rPr>
              <a:t>nın akışkanlığı azalır. UV absorbsiyonu artar (hiperkromik kayma). G-C arasında 3 hidrojen bağı olduğu için GC zengin bölgelerin denatürasyonu daha yüksek sıcaklık gerektirir.  DNA</a:t>
            </a:r>
            <a:r>
              <a:rPr lang="ja-JP" altLang="tr-TR">
                <a:latin typeface="Calibri" charset="0"/>
              </a:rPr>
              <a:t>’</a:t>
            </a:r>
            <a:r>
              <a:rPr lang="tr-TR" altLang="ja-JP">
                <a:latin typeface="Calibri" charset="0"/>
              </a:rPr>
              <a:t>nın denatürasyonu geri dönüşümlüdür. Bu özellik moleküler genetik için en temel tekniklerden biri olan PCR</a:t>
            </a:r>
            <a:r>
              <a:rPr lang="ja-JP" altLang="tr-TR">
                <a:latin typeface="Calibri" charset="0"/>
              </a:rPr>
              <a:t>’</a:t>
            </a:r>
            <a:r>
              <a:rPr lang="tr-TR" altLang="ja-JP">
                <a:latin typeface="Calibri" charset="0"/>
              </a:rPr>
              <a:t>ın temelinde yatar…Hibridizasyon teknikleri de yine DNA</a:t>
            </a:r>
            <a:r>
              <a:rPr lang="ja-JP" altLang="tr-TR">
                <a:latin typeface="Calibri" charset="0"/>
              </a:rPr>
              <a:t>’</a:t>
            </a:r>
            <a:r>
              <a:rPr lang="tr-TR" altLang="ja-JP">
                <a:latin typeface="Calibri" charset="0"/>
              </a:rPr>
              <a:t>nın denaturasyon-renaturasyon özelliklerinden faydalanılarak gerçekleştirilir. </a:t>
            </a:r>
            <a:endParaRPr lang="tr-TR">
              <a:latin typeface="Calibri" charset="0"/>
            </a:endParaRPr>
          </a:p>
        </p:txBody>
      </p:sp>
      <p:sp>
        <p:nvSpPr>
          <p:cNvPr id="3891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9C500391-1457-2148-AE5F-6FE64AAEE70B}" type="slidenum">
              <a:rPr lang="tr-TR" sz="1200">
                <a:latin typeface="Calibri" charset="0"/>
              </a:rPr>
              <a:pPr eaLnBrk="1" hangingPunct="1"/>
              <a:t>13</a:t>
            </a:fld>
            <a:endParaRPr lang="tr-TR"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Farklı büyüklük ve konformasyondaki nükleik asitler elektroforez ile ayrılırlar. Bu teknik DNA </a:t>
            </a:r>
            <a:r>
              <a:rPr lang="ja-JP" altLang="tr-TR">
                <a:latin typeface="Calibri" charset="0"/>
              </a:rPr>
              <a:t>‘</a:t>
            </a:r>
            <a:r>
              <a:rPr lang="tr-TR" altLang="ja-JP">
                <a:latin typeface="Calibri" charset="0"/>
              </a:rPr>
              <a:t>nın boyutu ve bütünlüğü ile ilgili bilgi sağladığı için laboratuvarların vazgeçilmezidir. </a:t>
            </a:r>
            <a:endParaRPr lang="tr-TR">
              <a:latin typeface="Calibri" charset="0"/>
            </a:endParaRPr>
          </a:p>
        </p:txBody>
      </p:sp>
      <p:sp>
        <p:nvSpPr>
          <p:cNvPr id="4096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0A150A4-99EA-DB49-8B93-1BD8754F2880}" type="slidenum">
              <a:rPr lang="tr-TR" sz="1200">
                <a:latin typeface="Calibri" charset="0"/>
              </a:rPr>
              <a:pPr eaLnBrk="1" hangingPunct="1"/>
              <a:t>14</a:t>
            </a:fld>
            <a:endParaRPr lang="tr-TR"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Prokaryotlarda DNA</a:t>
            </a:r>
            <a:r>
              <a:rPr lang="ja-JP" altLang="tr-TR">
                <a:latin typeface="Calibri" charset="0"/>
              </a:rPr>
              <a:t>’</a:t>
            </a:r>
            <a:r>
              <a:rPr lang="tr-TR" altLang="ja-JP">
                <a:latin typeface="Calibri" charset="0"/>
              </a:rPr>
              <a:t>nın kromozomal olarak paketlenmesi ökaryotlara göre daha az karmaşıktır. Organizmaların DNA uzunlukları ve bu DNA</a:t>
            </a:r>
            <a:r>
              <a:rPr lang="ja-JP" altLang="tr-TR">
                <a:latin typeface="Calibri" charset="0"/>
              </a:rPr>
              <a:t>’</a:t>
            </a:r>
            <a:r>
              <a:rPr lang="tr-TR" altLang="ja-JP">
                <a:latin typeface="Calibri" charset="0"/>
              </a:rPr>
              <a:t>nın  sağması gereken kendi boyutları düşünüldüğünde kromozomal paketlenmenin ne kadar önemli olduğu daha iyi anlaşılır. Viral kromozom paketli hali lie işlevsizdir ve konakçıya geçtiğinde açılıp işlevli hale gelir. Ancak bakteriyel kromozom paketli hali ile işlevlidir. </a:t>
            </a:r>
            <a:endParaRPr lang="tr-TR">
              <a:latin typeface="Calibri" charset="0"/>
            </a:endParaRPr>
          </a:p>
        </p:txBody>
      </p:sp>
      <p:sp>
        <p:nvSpPr>
          <p:cNvPr id="4403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738CD092-D9EF-BC4E-85C4-79965BFCE015}" type="slidenum">
              <a:rPr lang="tr-TR" sz="1200">
                <a:latin typeface="Calibri" charset="0"/>
              </a:rPr>
              <a:pPr eaLnBrk="1" hangingPunct="1"/>
              <a:t>16</a:t>
            </a:fld>
            <a:endParaRPr lang="tr-TR"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Politen kromozomlar birçok doku (tükürük, orta barsak, rektum..), bazı sinek larvalarında, pek çok bitkide ve protozoaların bazı türlerinde bulunur. Bu kromozomlar interfaz aşamasında görünür durumdadır. Bu nedenle kromozomlar, genlerin davranışları gibi çalışmalarda avantaj sağlamışlardır. </a:t>
            </a:r>
          </a:p>
          <a:p>
            <a:r>
              <a:rPr lang="tr-TR">
                <a:latin typeface="Calibri" charset="0"/>
              </a:rPr>
              <a:t>Lamba fırçası kromozomları da adlarını şekilleri nedeni ile almıştır. İlk olarak köpek balığı oositlerinde gözlenmiş ve boyutları incelenmelerini kolaylaştırdığı için kromozom doğasını anlamak için kullanılmışlardır. </a:t>
            </a:r>
          </a:p>
        </p:txBody>
      </p:sp>
      <p:sp>
        <p:nvSpPr>
          <p:cNvPr id="4608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8CF13A0-4CB8-F04F-8985-68DDA4C004A6}" type="slidenum">
              <a:rPr lang="tr-TR" sz="1200">
                <a:latin typeface="Calibri" charset="0"/>
              </a:rPr>
              <a:pPr eaLnBrk="1" hangingPunct="1"/>
              <a:t>17</a:t>
            </a:fld>
            <a:endParaRPr lang="tr-TR"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Ökaryotik kromozomlar sadece metafaz aşamasında görünür. İnterfazda kromatin çekirdek içerisinde dağılır ve kromozom yapısı kaybolur. Hücre tekrar mitoza girdiğinde tekrar kromozom oluşturmak üzere kıvrılır. Bu kıvrılma her bir kromatin boyunun 10.000 kat kısalması anlamına gelir. Ökaryotik kromatin prokaryotlardan farklı olarak her aşamada çok sayıda protein ile ilişkilidir. </a:t>
            </a:r>
          </a:p>
          <a:p>
            <a:r>
              <a:rPr lang="tr-TR">
                <a:latin typeface="Calibri" charset="0"/>
              </a:rPr>
              <a:t> </a:t>
            </a:r>
          </a:p>
        </p:txBody>
      </p:sp>
      <p:sp>
        <p:nvSpPr>
          <p:cNvPr id="4813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3021EDA-C51A-4349-83E5-D9DD7280FD01}" type="slidenum">
              <a:rPr lang="tr-TR" sz="1200">
                <a:latin typeface="Calibri" charset="0"/>
              </a:rPr>
              <a:pPr eaLnBrk="1" hangingPunct="1"/>
              <a:t>18</a:t>
            </a:fld>
            <a:endParaRPr lang="tr-TR"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87F95E7-7827-F042-A646-3D1AC19CE1C9}" type="slidenum">
              <a:rPr lang="en-US" sz="1200">
                <a:latin typeface="Times" charset="0"/>
              </a:rPr>
              <a:pPr eaLnBrk="1" hangingPunct="1"/>
              <a:t>19</a:t>
            </a:fld>
            <a:endParaRPr lang="en-US" sz="1200">
              <a:latin typeface="Times" charset="0"/>
            </a:endParaRPr>
          </a:p>
        </p:txBody>
      </p:sp>
      <p:sp>
        <p:nvSpPr>
          <p:cNvPr id="501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Figure 12.4 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Kromozomal DNA ile ilişkili proteinler histonlar ve histon olmayan proteinler olarak iki gruba ayrılır. Histonlar + yüklü arjinin ve lizince zengin + yüklü proteinlerdir. 5 tip histon proteini vardır. </a:t>
            </a:r>
          </a:p>
        </p:txBody>
      </p:sp>
      <p:sp>
        <p:nvSpPr>
          <p:cNvPr id="5222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1677F3C6-42AC-7D4C-BDE2-F985F592CB1A}" type="slidenum">
              <a:rPr lang="tr-TR" sz="1200">
                <a:latin typeface="Calibri" charset="0"/>
              </a:rPr>
              <a:pPr eaLnBrk="1" hangingPunct="1"/>
              <a:t>20</a:t>
            </a:fld>
            <a:endParaRPr lang="tr-TR"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solidFill>
                  <a:schemeClr val="tx2"/>
                </a:solidFill>
                <a:latin typeface="Comic Sans MS" charset="0"/>
              </a:rPr>
              <a:t>Kromozomal paketlenmenin alt birimi nükleozomlardır</a:t>
            </a:r>
            <a:r>
              <a:rPr lang="tr-TR">
                <a:latin typeface="Calibri" charset="0"/>
              </a:rPr>
              <a:t>. Nükleozom ikişer adet H2A, H2B, H3 ve H4 histon ve bir adette H1 histon proteininden oluşan 200 baz çifti uzunluğunda DNA</a:t>
            </a:r>
            <a:r>
              <a:rPr lang="ja-JP" altLang="tr-TR">
                <a:latin typeface="Calibri" charset="0"/>
              </a:rPr>
              <a:t>’</a:t>
            </a:r>
            <a:r>
              <a:rPr lang="tr-TR" altLang="ja-JP">
                <a:latin typeface="Calibri" charset="0"/>
              </a:rPr>
              <a:t>nın paketlendiği yapılardır. </a:t>
            </a:r>
            <a:endParaRPr lang="tr-TR">
              <a:latin typeface="Calibri" charset="0"/>
            </a:endParaRPr>
          </a:p>
        </p:txBody>
      </p:sp>
      <p:sp>
        <p:nvSpPr>
          <p:cNvPr id="5427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377FB56-0A6E-504E-8616-76747CB42402}" type="slidenum">
              <a:rPr lang="tr-TR" sz="1200">
                <a:latin typeface="Calibri" charset="0"/>
              </a:rPr>
              <a:pPr eaLnBrk="1" hangingPunct="1"/>
              <a:t>21</a:t>
            </a:fld>
            <a:endParaRPr lang="tr-TR"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Genetik materyalin 4 özelliği olmalıdır.. </a:t>
            </a:r>
          </a:p>
          <a:p>
            <a:pPr>
              <a:buFontTx/>
              <a:buAutoNum type="arabicPeriod"/>
            </a:pPr>
            <a:r>
              <a:rPr lang="tr-TR">
                <a:latin typeface="Calibri" charset="0"/>
              </a:rPr>
              <a:t>Kendini eşleme </a:t>
            </a:r>
          </a:p>
          <a:p>
            <a:pPr>
              <a:buFontTx/>
              <a:buAutoNum type="arabicPeriod"/>
            </a:pPr>
            <a:r>
              <a:rPr lang="tr-TR">
                <a:latin typeface="Calibri" charset="0"/>
              </a:rPr>
              <a:t>Bilgi depolama </a:t>
            </a:r>
          </a:p>
          <a:p>
            <a:pPr>
              <a:buFontTx/>
              <a:buAutoNum type="arabicPeriod"/>
            </a:pPr>
            <a:r>
              <a:rPr lang="tr-TR">
                <a:latin typeface="Calibri" charset="0"/>
              </a:rPr>
              <a:t>Bu bilgiyi ifade etme </a:t>
            </a:r>
          </a:p>
          <a:p>
            <a:pPr>
              <a:buFontTx/>
              <a:buAutoNum type="arabicPeriod"/>
            </a:pPr>
            <a:r>
              <a:rPr lang="tr-TR">
                <a:latin typeface="Calibri" charset="0"/>
              </a:rPr>
              <a:t>Mutasyonla çeşitlenme </a:t>
            </a:r>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75256F50-EFEC-CD43-BD2C-9E9FE3331BB0}" type="slidenum">
              <a:rPr lang="tr-TR" sz="1200">
                <a:latin typeface="Calibri" charset="0"/>
              </a:rPr>
              <a:pPr eaLnBrk="1" hangingPunct="1"/>
              <a:t>2</a:t>
            </a:fld>
            <a:endParaRPr lang="tr-TR"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Kromatin yapısı ile ilgili çalışmalarda, kromatin nükleazlar ile muamele edildiğinde 200 bp</a:t>
            </a:r>
            <a:r>
              <a:rPr lang="ja-JP" altLang="tr-TR">
                <a:latin typeface="Calibri" charset="0"/>
              </a:rPr>
              <a:t>’</a:t>
            </a:r>
            <a:r>
              <a:rPr lang="tr-TR" altLang="ja-JP">
                <a:latin typeface="Calibri" charset="0"/>
              </a:rPr>
              <a:t>lik parçalar olduğu görülmüştür. Bu da DNA</a:t>
            </a:r>
            <a:r>
              <a:rPr lang="ja-JP" altLang="tr-TR">
                <a:latin typeface="Calibri" charset="0"/>
              </a:rPr>
              <a:t>’</a:t>
            </a:r>
            <a:r>
              <a:rPr lang="tr-TR" altLang="ja-JP">
                <a:latin typeface="Calibri" charset="0"/>
              </a:rPr>
              <a:t>nın paketlenmesi sürecinde tekrarlayan birimler olduğunu ve bu tekrarlayan birimler içerisinde nükleazlar için zayıf bölgeler olduğunu göstermiştir. </a:t>
            </a:r>
          </a:p>
          <a:p>
            <a:r>
              <a:rPr lang="tr-TR">
                <a:latin typeface="Calibri" charset="0"/>
              </a:rPr>
              <a:t>Elektron mikroskobu ile yapılan incelemelerde de zincir üzerinde boncuk görüntüsü keşfedilmiştir. Bugün bu boncukların nükleozomlar olduklarını biliyoruz. </a:t>
            </a:r>
          </a:p>
        </p:txBody>
      </p:sp>
      <p:sp>
        <p:nvSpPr>
          <p:cNvPr id="5632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F784D682-71C4-1B4F-8492-0E632D9BC8FE}" type="slidenum">
              <a:rPr lang="tr-TR" sz="1200">
                <a:latin typeface="Calibri" charset="0"/>
              </a:rPr>
              <a:pPr eaLnBrk="1" hangingPunct="1"/>
              <a:t>22</a:t>
            </a:fld>
            <a:endParaRPr lang="tr-TR"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D59FD4DC-E5E8-EC42-90C9-54848E2C146A}" type="slidenum">
              <a:rPr lang="en-US" sz="1200">
                <a:latin typeface="Times" charset="0"/>
              </a:rPr>
              <a:pPr eaLnBrk="1" hangingPunct="1"/>
              <a:t>23</a:t>
            </a:fld>
            <a:endParaRPr lang="en-US" sz="1200">
              <a:latin typeface="Times" charset="0"/>
            </a:endParaRPr>
          </a:p>
        </p:txBody>
      </p:sp>
      <p:sp>
        <p:nvSpPr>
          <p:cNvPr id="583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DNA</a:t>
            </a:r>
            <a:r>
              <a:rPr lang="ja-JP" altLang="tr-TR">
                <a:latin typeface="Calibri" charset="0"/>
              </a:rPr>
              <a:t>’</a:t>
            </a:r>
            <a:r>
              <a:rPr lang="tr-TR" altLang="ja-JP">
                <a:latin typeface="Calibri" charset="0"/>
              </a:rPr>
              <a:t>nın boyutsal olarak çekirdeğe sığacak şekilde sıkı bir şekilde paketlenmesi histon olmayan ve genetik işlevler için gerekli enzimlerin DNA ile etkileşimini imkansız hale getirmektedir. Bu nedenle protein DNA etkileşimini sağlayabilmek için kromatinin yapısının yapısını değiştirilmesi için uyarılması gerekir. Buna kromatinin yeniden düzenlenmesi denir. Histon kuyrukları bu etkileşimin sağlanması için kullanılan potansiyel hedeflerdir. </a:t>
            </a:r>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AAA5CE98-3EE8-4A4A-B35B-684D42C68A00}" type="slidenum">
              <a:rPr lang="en-US" sz="1200">
                <a:latin typeface="Times" charset="0"/>
              </a:rPr>
              <a:pPr eaLnBrk="1" hangingPunct="1"/>
              <a:t>24</a:t>
            </a:fld>
            <a:endParaRPr lang="en-US" sz="1200">
              <a:latin typeface="Times" charset="0"/>
            </a:endParaRPr>
          </a:p>
        </p:txBody>
      </p:sp>
      <p:sp>
        <p:nvSpPr>
          <p:cNvPr id="604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Histon modifikasyonları içinde en çok çalışılan Histon Asetil Transferaz (HAT) enzimleri tarafından gerçekleştirilen asetilasyondur.  HAT</a:t>
            </a:r>
            <a:r>
              <a:rPr lang="ja-JP" altLang="tr-TR">
                <a:latin typeface="Calibri" charset="0"/>
              </a:rPr>
              <a:t>’</a:t>
            </a:r>
            <a:r>
              <a:rPr lang="tr-TR" altLang="ja-JP">
                <a:latin typeface="Calibri" charset="0"/>
              </a:rPr>
              <a:t>lar lizin amino asitinin + yükünü nötral hale getirerek çalışırlar. Bu şekilde kromatin yapısının açılmasını sağlarlar. Metillenme ve fosforlanma reaksiyonları için de metiltransferazlar ve kinazlar tarafından gerçekleştirilir. Metillenme gen aktivitesi ile ters orantılıdır. </a:t>
            </a:r>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91245A16-9391-E742-A48C-FA4BEF19EFB9}" type="slidenum">
              <a:rPr lang="en-US" sz="1200">
                <a:latin typeface="Times" charset="0"/>
              </a:rPr>
              <a:pPr eaLnBrk="1" hangingPunct="1"/>
              <a:t>29</a:t>
            </a:fld>
            <a:endParaRPr lang="en-US" sz="1200">
              <a:latin typeface="Times" charset="0"/>
            </a:endParaRPr>
          </a:p>
        </p:txBody>
      </p:sp>
      <p:sp>
        <p:nvSpPr>
          <p:cNvPr id="665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Heterokromatin ve ökromatin ayıran birçok özellik vardır. Heterokromatin genetik olarak inaktiftir. Yani ya genlerden yoksundur ya da baskılanmış genler içerir. </a:t>
            </a:r>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Sentromerler ve telomerler de heterokromatinden oluşur. Y kromozomunun çoğu heterokromatindendir. Kadınlarda X kromozomlarından biri barr cisimciği olarak adlandırılan heterokromatik yapıya dönüşmektedir. </a:t>
            </a:r>
          </a:p>
        </p:txBody>
      </p:sp>
      <p:sp>
        <p:nvSpPr>
          <p:cNvPr id="686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016264F6-9C85-534F-8E8C-AD0BC8E24AB9}" type="slidenum">
              <a:rPr lang="tr-TR" sz="1200">
                <a:latin typeface="Calibri" charset="0"/>
              </a:rPr>
              <a:pPr eaLnBrk="1" hangingPunct="1"/>
              <a:t>30</a:t>
            </a:fld>
            <a:endParaRPr lang="tr-TR"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tr-TR">
                <a:latin typeface="Calibri" charset="0"/>
              </a:rPr>
              <a:t>Sentromer hücre bölünmesi sırasında kromozomu mitotik iplikçiğe bağlayan proteinler için bir bağlantı alanı olarak iş gören DNA dizisidir. </a:t>
            </a:r>
          </a:p>
          <a:p>
            <a:pPr eaLnBrk="1" hangingPunct="1">
              <a:lnSpc>
                <a:spcPct val="90000"/>
              </a:lnSpc>
            </a:pPr>
            <a:r>
              <a:rPr lang="tr-TR">
                <a:latin typeface="Calibri" charset="0"/>
              </a:rPr>
              <a:t>Sentromer bölgesi içerisinde DNA</a:t>
            </a:r>
            <a:r>
              <a:rPr lang="ja-JP" altLang="tr-TR">
                <a:latin typeface="Calibri" charset="0"/>
              </a:rPr>
              <a:t>’</a:t>
            </a:r>
            <a:r>
              <a:rPr lang="tr-TR" altLang="ja-JP">
                <a:latin typeface="Calibri" charset="0"/>
              </a:rPr>
              <a:t>yla birlikte protein içeren ve iğ iplikçiklerinin bağlandığı </a:t>
            </a:r>
            <a:r>
              <a:rPr lang="tr-TR" altLang="ja-JP">
                <a:solidFill>
                  <a:srgbClr val="FFC000"/>
                </a:solidFill>
                <a:latin typeface="Calibri" charset="0"/>
              </a:rPr>
              <a:t>Kinetokor </a:t>
            </a:r>
            <a:r>
              <a:rPr lang="tr-TR" altLang="ja-JP">
                <a:latin typeface="Calibri" charset="0"/>
              </a:rPr>
              <a:t>denilen bir kısım vardır. </a:t>
            </a:r>
          </a:p>
          <a:p>
            <a:endParaRPr lang="tr-TR">
              <a:latin typeface="Calibri" charset="0"/>
            </a:endParaRPr>
          </a:p>
        </p:txBody>
      </p:sp>
      <p:sp>
        <p:nvSpPr>
          <p:cNvPr id="7065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9A63FE24-AFF5-024C-BFC4-4AB7B13ABD40}" type="slidenum">
              <a:rPr lang="tr-TR" sz="1200">
                <a:latin typeface="Calibri" charset="0"/>
              </a:rPr>
              <a:pPr eaLnBrk="1" hangingPunct="1"/>
              <a:t>31</a:t>
            </a:fld>
            <a:endParaRPr lang="tr-TR"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9B3DA8F8-1ADE-0F4B-ADE6-E9BE00993851}" type="slidenum">
              <a:rPr lang="tr-TR" sz="1200">
                <a:latin typeface="Calibri" charset="0"/>
                <a:cs typeface="Arial" charset="0"/>
              </a:rPr>
              <a:pPr eaLnBrk="1" hangingPunct="1"/>
              <a:t>32</a:t>
            </a:fld>
            <a:endParaRPr lang="tr-TR" sz="1200">
              <a:latin typeface="Calibri"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Ökaryotik kromozomların uçlarındaki bulunan telomer dizileri kromozom yapısı ve replikasyonunda  önemli rol oynamaktadır. Telomerin en önemli özelliği, diğer kromozomların uçlarıyla etkileştiğinde kromozom uçlarının bozulmadan kalmasını sağlayarak kromozoma kararlılık vermektedir.</a:t>
            </a:r>
          </a:p>
          <a:p>
            <a:r>
              <a:rPr lang="tr-TR">
                <a:latin typeface="Calibri" charset="0"/>
              </a:rPr>
              <a:t>Telomerde bulunan tekrar dizileri kromozom uçlarında bir ilmek yapı oluşturur. Bununla birlikte kromozom uçlarına bazı proteinlerin bağlanması uç bölgesini hem yıkıma karşı korumakta hem de uçların birbirine yapışmasını engellemektedir. </a:t>
            </a:r>
          </a:p>
          <a:p>
            <a:endParaRPr lang="tr-TR">
              <a:latin typeface="Calibri" charset="0"/>
            </a:endParaRPr>
          </a:p>
          <a:p>
            <a:endParaRPr lang="tr-TR">
              <a:latin typeface="Calibri" charset="0"/>
            </a:endParaRPr>
          </a:p>
        </p:txBody>
      </p:sp>
      <p:sp>
        <p:nvSpPr>
          <p:cNvPr id="7475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EA18734-1DF2-7048-9833-69C9A7DF1CB0}" type="slidenum">
              <a:rPr lang="tr-TR" sz="1200">
                <a:latin typeface="Calibri" charset="0"/>
              </a:rPr>
              <a:pPr eaLnBrk="1" hangingPunct="1"/>
              <a:t>33</a:t>
            </a:fld>
            <a:endParaRPr lang="tr-TR"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solidFill>
                  <a:schemeClr val="tx2"/>
                </a:solidFill>
                <a:latin typeface="Calibri" charset="0"/>
              </a:rPr>
              <a:t>Farklı boyanma profilleri sayesinde kromozomların birbirinden ayrılması mümkündür. Her kromozomun bant profili kendisine özgüdür. Sentromer konumları açısından birbiriyle aynı olan kromozomların (4-5) ve (21-22) bile boyanma profilleri ile birbirinden ayrılması mümkündür. Hatta bir kromozmdan kopup diğerine geçen bir parçanın hangi kromozoma ait olduğu bile bantların profili ile net olarak anlaşılır. Bant profillerinden faydalanılarak genlerin yerlerine yerleştirilmesi mümkündür. </a:t>
            </a:r>
          </a:p>
          <a:p>
            <a:endParaRPr lang="tr-TR">
              <a:solidFill>
                <a:schemeClr val="tx2"/>
              </a:solidFill>
              <a:latin typeface="Calibri" charset="0"/>
            </a:endParaRPr>
          </a:p>
        </p:txBody>
      </p:sp>
      <p:sp>
        <p:nvSpPr>
          <p:cNvPr id="7680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223D8CC8-0A03-CD42-A78C-895B33A0F6CD}" type="slidenum">
              <a:rPr lang="tr-TR" sz="1200">
                <a:latin typeface="Calibri" charset="0"/>
              </a:rPr>
              <a:pPr eaLnBrk="1" hangingPunct="1"/>
              <a:t>34</a:t>
            </a:fld>
            <a:endParaRPr lang="tr-TR"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7885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A33A88C7-6798-3047-81C9-DE19F7567096}" type="slidenum">
              <a:rPr lang="tr-TR" sz="1200">
                <a:latin typeface="Calibri" charset="0"/>
              </a:rPr>
              <a:pPr eaLnBrk="1" hangingPunct="1"/>
              <a:t>35</a:t>
            </a:fld>
            <a:endParaRPr lang="tr-TR"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ACED97FA-3F34-2B4E-8533-982BA85B0F3C}" type="slidenum">
              <a:rPr lang="en-US" sz="1200">
                <a:latin typeface="Times" charset="0"/>
              </a:rPr>
              <a:pPr eaLnBrk="1" hangingPunct="1"/>
              <a:t>3</a:t>
            </a:fld>
            <a:endParaRPr lang="en-US" sz="1200">
              <a:latin typeface="Times" charset="0"/>
            </a:endParaRPr>
          </a:p>
        </p:txBody>
      </p:sp>
      <p:sp>
        <p:nvSpPr>
          <p:cNvPr id="194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19. yüzyılın sonlarında genetik materyalin tanımlanması ile ilgili çalışmalar yapılmıştır. 1940 lara kadar ise genetik materyalin protein olduğuna dair yaygın bir kanı vardır. Proteinlerin daha güçlü aday olarak görülmesinin bazı nedenleri var. Bir kere proteinler hücrede bol miktardadır. Bir hücrede kuru ağırlığın %50 si proteindir. Ayrıca proteinler 20 çeşit amino asit içerdiğinden 4 tip nükleotit içeren nükleik asitlerden daha zengin bir çeşitlilik içerecekleri düşünülmüştür. </a:t>
            </a:r>
          </a:p>
          <a:p>
            <a:endParaRPr lang="tr-TR">
              <a:latin typeface="Calibri" charset="0"/>
            </a:endParaRPr>
          </a:p>
          <a:p>
            <a:r>
              <a:rPr lang="tr-TR">
                <a:latin typeface="Calibri" charset="0"/>
              </a:rPr>
              <a:t>1928 yılında Griffith S.pneumoniae</a:t>
            </a:r>
            <a:r>
              <a:rPr lang="ja-JP" altLang="tr-TR">
                <a:latin typeface="Calibri" charset="0"/>
              </a:rPr>
              <a:t>’</a:t>
            </a:r>
            <a:r>
              <a:rPr lang="tr-TR" altLang="ja-JP">
                <a:latin typeface="Calibri" charset="0"/>
              </a:rPr>
              <a:t>nin kapsüllü virülant ve kapsülsüz non virülant suşları ile deneyler yaptı. Normal şartlarda kapsüllü S suşları enjekte edildiğinde fareyi öldürürken, kapsülsüz R suşu öldürmüyordu. Griffith S suşlarını ısı ile muamele edip fareye verdiğinde yine farenin yaşadığını gözlemledi. Sonra ısı ile muamele edilen S suşları ile R suşunu karıştırıp beraber enjekte etti. Farenin bu şekilde de yaşamaya devam edeceğini düşünürken 5 gün sonra tüm fareler öldü. Ölü sıçanların kan analizinde ise canlı S suşları görüldü. </a:t>
            </a:r>
          </a:p>
          <a:p>
            <a:r>
              <a:rPr lang="tr-TR">
                <a:latin typeface="Calibri" charset="0"/>
              </a:rPr>
              <a:t>Bu sonuç bir şeklide ısı ile öldürülmüş S suşları ve R suşları arasında bir etkileşimin olduğunu düşündürdü. R suşlarına bir şekilde vilülant özelliklerin S</a:t>
            </a:r>
            <a:r>
              <a:rPr lang="ja-JP" altLang="tr-TR">
                <a:latin typeface="Calibri" charset="0"/>
              </a:rPr>
              <a:t>’</a:t>
            </a:r>
            <a:r>
              <a:rPr lang="tr-TR" altLang="ja-JP">
                <a:latin typeface="Calibri" charset="0"/>
              </a:rPr>
              <a:t>ler tarafından aktarıldığı düşünüldü ve bu etkileşime transformasyon adı verildi. Daha sonra da birçok bilim adamı transformasyon üzerine deneyler yapmaya devam etti…</a:t>
            </a:r>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1E40231E-2BA4-2444-8BF8-423DAFF6C0D0}" type="slidenum">
              <a:rPr lang="en-US" sz="1200">
                <a:latin typeface="Times" charset="0"/>
              </a:rPr>
              <a:pPr eaLnBrk="1" hangingPunct="1"/>
              <a:t>36</a:t>
            </a:fld>
            <a:endParaRPr lang="en-US" sz="1200">
              <a:latin typeface="Times" charset="0"/>
            </a:endParaRPr>
          </a:p>
        </p:txBody>
      </p:sp>
      <p:sp>
        <p:nvSpPr>
          <p:cNvPr id="808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05_13_chromo_banding.jpg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7372D3DB-4623-454D-BDE3-88E705378ADF}" type="slidenum">
              <a:rPr lang="en-US" sz="1200">
                <a:latin typeface="Times" charset="0"/>
              </a:rPr>
              <a:pPr eaLnBrk="1" hangingPunct="1"/>
              <a:t>4</a:t>
            </a:fld>
            <a:endParaRPr lang="en-US" sz="1200">
              <a:latin typeface="Times" charset="0"/>
            </a:endParaRPr>
          </a:p>
        </p:txBody>
      </p:sp>
      <p:sp>
        <p:nvSpPr>
          <p:cNvPr id="215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Avery ve arkadaşları da transformasyondan sorumlu molükülün hangisi olduğu sorusuna yanıt aradılar..Bunun için hücre</a:t>
            </a:r>
            <a:r>
              <a:rPr lang="ja-JP" altLang="tr-TR">
                <a:latin typeface="Calibri" charset="0"/>
              </a:rPr>
              <a:t>’</a:t>
            </a:r>
            <a:r>
              <a:rPr lang="tr-TR" altLang="ja-JP">
                <a:latin typeface="Calibri" charset="0"/>
              </a:rPr>
              <a:t>den tüm moleküller ayrıştırıldı ve transformasyon her bir molekül için tek tek denendi.. Sonuç olarak araştırmacılar kalıtım bilgisini taşıyan molekülün DNA olduğunu bulmuş oldular…</a:t>
            </a: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DNA</a:t>
            </a:r>
            <a:r>
              <a:rPr lang="ja-JP" altLang="tr-TR">
                <a:latin typeface="Calibri" charset="0"/>
              </a:rPr>
              <a:t>’</a:t>
            </a:r>
            <a:r>
              <a:rPr lang="tr-TR" altLang="ja-JP">
                <a:latin typeface="Calibri" charset="0"/>
              </a:rPr>
              <a:t>nın genetik materyal olduğunu gösteren ikinci destek Hersey ve Chase</a:t>
            </a:r>
            <a:r>
              <a:rPr lang="ja-JP" altLang="tr-TR">
                <a:latin typeface="Calibri" charset="0"/>
              </a:rPr>
              <a:t>’</a:t>
            </a:r>
            <a:r>
              <a:rPr lang="tr-TR" altLang="ja-JP">
                <a:latin typeface="Calibri" charset="0"/>
              </a:rPr>
              <a:t>in e.coli ve bakteriofaj kullanarak yaptıkları deneylerden geldi.. Faj bir DNA molekülü (%50) ve onu çevreleyen protein kılıftan (%50) meydana gelmektedir. Kuyruk ile bakteri üzerine yapışan faj enfeksiyonu başlatır ve bir süre sonra bakterinin içinde çok sayıda yeni fajlar görülür. </a:t>
            </a:r>
          </a:p>
          <a:p>
            <a:r>
              <a:rPr lang="tr-TR">
                <a:latin typeface="Calibri" charset="0"/>
              </a:rPr>
              <a:t>Dolayısıyla fajın protein ve DNA</a:t>
            </a:r>
            <a:r>
              <a:rPr lang="ja-JP" altLang="tr-TR">
                <a:latin typeface="Calibri" charset="0"/>
              </a:rPr>
              <a:t>’</a:t>
            </a:r>
            <a:r>
              <a:rPr lang="tr-TR" altLang="ja-JP">
                <a:latin typeface="Calibri" charset="0"/>
              </a:rPr>
              <a:t>dan oluşan moleküler bileşenlerinden biri bu faj çoğalmasını yönlendiriyor olmalıydı.  Her iki molekül farklı radyoaktif izotoplar ile işaretlendi. Ve enfekte olan bakteride sadece DNA</a:t>
            </a:r>
            <a:r>
              <a:rPr lang="ja-JP" altLang="tr-TR">
                <a:latin typeface="Calibri" charset="0"/>
              </a:rPr>
              <a:t>’</a:t>
            </a:r>
            <a:r>
              <a:rPr lang="tr-TR" altLang="ja-JP">
                <a:latin typeface="Calibri" charset="0"/>
              </a:rPr>
              <a:t>nın işaretlenmesinde kullanılan </a:t>
            </a:r>
            <a:r>
              <a:rPr lang="tr-TR" altLang="ja-JP" baseline="30000">
                <a:latin typeface="Calibri" charset="0"/>
              </a:rPr>
              <a:t>32</a:t>
            </a:r>
            <a:r>
              <a:rPr lang="tr-TR" altLang="ja-JP">
                <a:latin typeface="Calibri" charset="0"/>
              </a:rPr>
              <a:t>P tespit edildi. </a:t>
            </a:r>
            <a:endParaRPr lang="tr-TR">
              <a:latin typeface="Calibri" charset="0"/>
            </a:endParaRPr>
          </a:p>
        </p:txBody>
      </p:sp>
      <p:sp>
        <p:nvSpPr>
          <p:cNvPr id="2355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2AD080FE-8CDB-664C-B8E8-8A44B9E16A34}" type="slidenum">
              <a:rPr lang="tr-TR" sz="1200">
                <a:latin typeface="Calibri" charset="0"/>
              </a:rPr>
              <a:pPr eaLnBrk="1" hangingPunct="1"/>
              <a:t>5</a:t>
            </a:fld>
            <a:endParaRPr lang="tr-TR"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DNA</a:t>
            </a:r>
            <a:r>
              <a:rPr lang="ja-JP" altLang="tr-TR">
                <a:latin typeface="Calibri" charset="0"/>
              </a:rPr>
              <a:t>’</a:t>
            </a:r>
            <a:r>
              <a:rPr lang="tr-TR" altLang="ja-JP">
                <a:latin typeface="Calibri" charset="0"/>
              </a:rPr>
              <a:t>nın kalıtım materyali olduğu anlaşıldıktan sonra yapısal özelliklerini anlamak daha büyük önem kazanmıştır. Kimyasal olarak DNA, nükleotit olarak adlandırılan basit birimlerin ardarda dizilimlerinden oluşur. Omurga ester bağları ile birbirine bağlı şeker ve fosfat gruplarından meydana gelir. Her bir şeker grubuna da 4 farklı bazdan bir tanesi bağlanır. </a:t>
            </a:r>
          </a:p>
          <a:p>
            <a:endParaRPr lang="tr-TR">
              <a:latin typeface="Calibri" charset="0"/>
            </a:endParaRPr>
          </a:p>
        </p:txBody>
      </p:sp>
      <p:sp>
        <p:nvSpPr>
          <p:cNvPr id="2560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95C3019-6ACD-F342-BE23-CF44B9271924}" type="slidenum">
              <a:rPr lang="tr-TR" sz="1200">
                <a:latin typeface="Calibri" charset="0"/>
              </a:rPr>
              <a:pPr eaLnBrk="1" hangingPunct="1"/>
              <a:t>6</a:t>
            </a:fld>
            <a:endParaRPr lang="tr-TR"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Azotlu bazlar dokuz atomlu iki halkalı </a:t>
            </a:r>
            <a:r>
              <a:rPr lang="tr-TR" b="1">
                <a:latin typeface="Calibri" charset="0"/>
              </a:rPr>
              <a:t>pürinler</a:t>
            </a:r>
            <a:r>
              <a:rPr lang="tr-TR">
                <a:latin typeface="Calibri" charset="0"/>
              </a:rPr>
              <a:t> ile altı atomlu tek halkalı </a:t>
            </a:r>
            <a:r>
              <a:rPr lang="tr-TR" b="1">
                <a:latin typeface="Calibri" charset="0"/>
              </a:rPr>
              <a:t>pirimidinler</a:t>
            </a:r>
            <a:r>
              <a:rPr lang="tr-TR">
                <a:latin typeface="Calibri" charset="0"/>
              </a:rPr>
              <a:t> olmak üzere iki tiptir. DNA </a:t>
            </a:r>
            <a:r>
              <a:rPr lang="ja-JP" altLang="tr-TR">
                <a:latin typeface="Calibri" charset="0"/>
              </a:rPr>
              <a:t>‘</a:t>
            </a:r>
            <a:r>
              <a:rPr lang="tr-TR" altLang="ja-JP">
                <a:latin typeface="Calibri" charset="0"/>
              </a:rPr>
              <a:t>nın yapısının çözümlenmesi ile ilgili yapılan X-Işını kırınım çalışmaları çift sarmal yapıyı ortaya koyarken, kromatografik çalışmalarda baz komposizyonu ile ilgili detayları ortaya çıkartmıştır. Herhangi bir organizmada Adenin bazı ile Timin bazlarının miktarı ile Sitozin ve Guanin bazlarının miktarı oranlıdır.  Pürinlerin toplamı , pirimidinlerin toplamına eşittir.  İki zincir birbirine antiparaleldir, yani iki zincir, C-5</a:t>
            </a:r>
            <a:r>
              <a:rPr lang="ja-JP" altLang="tr-TR">
                <a:latin typeface="Calibri" charset="0"/>
              </a:rPr>
              <a:t>’</a:t>
            </a:r>
            <a:r>
              <a:rPr lang="tr-TR" altLang="ja-JP">
                <a:latin typeface="Calibri" charset="0"/>
              </a:rPr>
              <a:t> ucundan C-3</a:t>
            </a:r>
            <a:r>
              <a:rPr lang="ja-JP" altLang="tr-TR">
                <a:latin typeface="Calibri" charset="0"/>
              </a:rPr>
              <a:t>’</a:t>
            </a:r>
            <a:r>
              <a:rPr lang="tr-TR" altLang="ja-JP">
                <a:latin typeface="Calibri" charset="0"/>
              </a:rPr>
              <a:t> ucuna doğru olan yönleri birbirine göre terstir. </a:t>
            </a:r>
          </a:p>
          <a:p>
            <a:endParaRPr lang="tr-TR">
              <a:latin typeface="Calibri" charset="0"/>
            </a:endParaRPr>
          </a:p>
          <a:p>
            <a:endParaRPr lang="tr-TR">
              <a:latin typeface="Calibri" charset="0"/>
            </a:endParaRPr>
          </a:p>
        </p:txBody>
      </p:sp>
      <p:sp>
        <p:nvSpPr>
          <p:cNvPr id="2765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EAF341B-D26B-4742-8ECE-8B2BF83846E9}" type="slidenum">
              <a:rPr lang="tr-TR" sz="1200">
                <a:latin typeface="Calibri" charset="0"/>
              </a:rPr>
              <a:pPr eaLnBrk="1" hangingPunct="1"/>
              <a:t>7</a:t>
            </a:fld>
            <a:endParaRPr lang="tr-TR"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3072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CA4C8F36-A3E4-684D-8BF4-47C4E48D3143}" type="slidenum">
              <a:rPr lang="tr-TR" sz="1200">
                <a:latin typeface="Calibri" charset="0"/>
              </a:rPr>
              <a:pPr eaLnBrk="1" hangingPunct="1"/>
              <a:t>9</a:t>
            </a:fld>
            <a:endParaRPr lang="tr-TR"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DNA</a:t>
            </a:r>
            <a:r>
              <a:rPr lang="ja-JP" altLang="tr-TR">
                <a:latin typeface="Calibri" charset="0"/>
              </a:rPr>
              <a:t>’</a:t>
            </a:r>
            <a:r>
              <a:rPr lang="tr-TR" altLang="ja-JP">
                <a:latin typeface="Calibri" charset="0"/>
              </a:rPr>
              <a:t>nın kimyasal ve yapısal özelliklerinin anlaşılması için uygulanan analitik yöntemler, bugün moleküler genetik laboratuvarlarında kullandığımız birçok yöntemin de temelini oluşturmaktadır. </a:t>
            </a:r>
            <a:endParaRPr lang="tr-TR">
              <a:latin typeface="Calibri" charset="0"/>
            </a:endParaRPr>
          </a:p>
        </p:txBody>
      </p:sp>
      <p:sp>
        <p:nvSpPr>
          <p:cNvPr id="3277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AEF6BD55-ADDB-ED47-939F-4814F5047FC7}" type="slidenum">
              <a:rPr lang="tr-TR" sz="1200">
                <a:latin typeface="Calibri" charset="0"/>
              </a:rPr>
              <a:pPr eaLnBrk="1" hangingPunct="1"/>
              <a:t>10</a:t>
            </a:fld>
            <a:endParaRPr lang="tr-TR"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8AA4A7E-5A7A-B34B-A736-3BD76E52CD81}"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A0839-467B-D547-8DD6-2C799A0BA9AE}" type="slidenum">
              <a:rPr lang="tr-TR"/>
              <a:pPr>
                <a:defRPr/>
              </a:pPr>
              <a:t>‹#›</a:t>
            </a:fld>
            <a:endParaRPr lang="tr-TR"/>
          </a:p>
        </p:txBody>
      </p:sp>
    </p:spTree>
    <p:extLst>
      <p:ext uri="{BB962C8B-B14F-4D97-AF65-F5344CB8AC3E}">
        <p14:creationId xmlns:p14="http://schemas.microsoft.com/office/powerpoint/2010/main" val="402354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09B721C-1EEE-2140-AFD7-814694D27D95}"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AC440F3-D44C-3249-9EF1-433DFA9BA460}" type="slidenum">
              <a:rPr lang="tr-TR"/>
              <a:pPr>
                <a:defRPr/>
              </a:pPr>
              <a:t>‹#›</a:t>
            </a:fld>
            <a:endParaRPr lang="tr-TR"/>
          </a:p>
        </p:txBody>
      </p:sp>
    </p:spTree>
    <p:extLst>
      <p:ext uri="{BB962C8B-B14F-4D97-AF65-F5344CB8AC3E}">
        <p14:creationId xmlns:p14="http://schemas.microsoft.com/office/powerpoint/2010/main" val="317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68A5181-C5FF-A944-9BD8-1F5A21B7FD68}"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B977B09-2E50-FC42-B7D2-9F411D5B6583}" type="slidenum">
              <a:rPr lang="tr-TR"/>
              <a:pPr>
                <a:defRPr/>
              </a:pPr>
              <a:t>‹#›</a:t>
            </a:fld>
            <a:endParaRPr lang="tr-TR"/>
          </a:p>
        </p:txBody>
      </p:sp>
    </p:spTree>
    <p:extLst>
      <p:ext uri="{BB962C8B-B14F-4D97-AF65-F5344CB8AC3E}">
        <p14:creationId xmlns:p14="http://schemas.microsoft.com/office/powerpoint/2010/main" val="62685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5845CEF-3D61-FD45-8076-3525A5EA2883}"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0827651-19E8-E149-8DE5-D506A8B9F419}" type="slidenum">
              <a:rPr lang="tr-TR"/>
              <a:pPr>
                <a:defRPr/>
              </a:pPr>
              <a:t>‹#›</a:t>
            </a:fld>
            <a:endParaRPr lang="tr-TR"/>
          </a:p>
        </p:txBody>
      </p:sp>
    </p:spTree>
    <p:extLst>
      <p:ext uri="{BB962C8B-B14F-4D97-AF65-F5344CB8AC3E}">
        <p14:creationId xmlns:p14="http://schemas.microsoft.com/office/powerpoint/2010/main" val="145352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96BD9C1-F345-DE44-BBFA-05BE1BE196FE}" type="datetimeFigureOut">
              <a:rPr lang="tr-TR"/>
              <a:pPr>
                <a:defRP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33EE07-0A76-A049-A44A-5315CA50BE13}" type="slidenum">
              <a:rPr lang="tr-TR"/>
              <a:pPr>
                <a:defRPr/>
              </a:pPr>
              <a:t>‹#›</a:t>
            </a:fld>
            <a:endParaRPr lang="tr-TR"/>
          </a:p>
        </p:txBody>
      </p:sp>
    </p:spTree>
    <p:extLst>
      <p:ext uri="{BB962C8B-B14F-4D97-AF65-F5344CB8AC3E}">
        <p14:creationId xmlns:p14="http://schemas.microsoft.com/office/powerpoint/2010/main" val="427534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0C39B82-7BCA-024F-AA24-069EF017A929}" type="datetimeFigureOut">
              <a:rPr lang="tr-TR"/>
              <a:pPr>
                <a:defRP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A55EF8B-52D5-3E4A-B7F3-DD949EA62DE9}" type="slidenum">
              <a:rPr lang="tr-TR"/>
              <a:pPr>
                <a:defRPr/>
              </a:pPr>
              <a:t>‹#›</a:t>
            </a:fld>
            <a:endParaRPr lang="tr-TR"/>
          </a:p>
        </p:txBody>
      </p:sp>
    </p:spTree>
    <p:extLst>
      <p:ext uri="{BB962C8B-B14F-4D97-AF65-F5344CB8AC3E}">
        <p14:creationId xmlns:p14="http://schemas.microsoft.com/office/powerpoint/2010/main" val="256316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2505B497-BC5D-C94A-AB00-361D2508B6C8}" type="datetimeFigureOut">
              <a:rPr lang="tr-TR"/>
              <a:pPr>
                <a:defRPr/>
              </a:pPr>
              <a:t>07.10.2013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1A64CB7-87D3-154C-A010-78FDE03AA237}" type="slidenum">
              <a:rPr lang="tr-TR"/>
              <a:pPr>
                <a:defRPr/>
              </a:pPr>
              <a:t>‹#›</a:t>
            </a:fld>
            <a:endParaRPr lang="tr-TR"/>
          </a:p>
        </p:txBody>
      </p:sp>
    </p:spTree>
    <p:extLst>
      <p:ext uri="{BB962C8B-B14F-4D97-AF65-F5344CB8AC3E}">
        <p14:creationId xmlns:p14="http://schemas.microsoft.com/office/powerpoint/2010/main" val="406463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AD2D6C38-5406-2948-9D9C-C1F7C3060417}" type="datetimeFigureOut">
              <a:rPr lang="tr-TR"/>
              <a:pPr>
                <a:defRPr/>
              </a:pPr>
              <a:t>07.10.2013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D41A564E-CDB1-C04C-B68B-B41773C507E8}" type="slidenum">
              <a:rPr lang="tr-TR"/>
              <a:pPr>
                <a:defRPr/>
              </a:pPr>
              <a:t>‹#›</a:t>
            </a:fld>
            <a:endParaRPr lang="tr-TR"/>
          </a:p>
        </p:txBody>
      </p:sp>
    </p:spTree>
    <p:extLst>
      <p:ext uri="{BB962C8B-B14F-4D97-AF65-F5344CB8AC3E}">
        <p14:creationId xmlns:p14="http://schemas.microsoft.com/office/powerpoint/2010/main" val="139739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9795A45-8767-F84B-96C8-DD035E328D46}" type="datetimeFigureOut">
              <a:rPr lang="tr-TR"/>
              <a:pPr>
                <a:defRPr/>
              </a:pPr>
              <a:t>07.10.2013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CD4A7BB-270D-514B-BCBB-F69E6971BA82}" type="slidenum">
              <a:rPr lang="tr-TR"/>
              <a:pPr>
                <a:defRPr/>
              </a:pPr>
              <a:t>‹#›</a:t>
            </a:fld>
            <a:endParaRPr lang="tr-TR"/>
          </a:p>
        </p:txBody>
      </p:sp>
    </p:spTree>
    <p:extLst>
      <p:ext uri="{BB962C8B-B14F-4D97-AF65-F5344CB8AC3E}">
        <p14:creationId xmlns:p14="http://schemas.microsoft.com/office/powerpoint/2010/main" val="73680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9EAB919-4375-7E4E-B8E1-0748E60795AE}" type="datetimeFigureOut">
              <a:rPr lang="tr-TR"/>
              <a:pPr>
                <a:defRP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337C239-6562-E741-AB46-982E11B6EA98}" type="slidenum">
              <a:rPr lang="tr-TR"/>
              <a:pPr>
                <a:defRPr/>
              </a:pPr>
              <a:t>‹#›</a:t>
            </a:fld>
            <a:endParaRPr lang="tr-TR"/>
          </a:p>
        </p:txBody>
      </p:sp>
    </p:spTree>
    <p:extLst>
      <p:ext uri="{BB962C8B-B14F-4D97-AF65-F5344CB8AC3E}">
        <p14:creationId xmlns:p14="http://schemas.microsoft.com/office/powerpoint/2010/main" val="355846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4FC3C23-B005-1149-896B-B733DFBCFDE4}" type="datetimeFigureOut">
              <a:rPr lang="tr-TR"/>
              <a:pPr>
                <a:defRP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EAA7816-12C8-8D46-A2C4-C9B58B60E348}" type="slidenum">
              <a:rPr lang="tr-TR"/>
              <a:pPr>
                <a:defRPr/>
              </a:pPr>
              <a:t>‹#›</a:t>
            </a:fld>
            <a:endParaRPr lang="tr-TR"/>
          </a:p>
        </p:txBody>
      </p:sp>
    </p:spTree>
    <p:extLst>
      <p:ext uri="{BB962C8B-B14F-4D97-AF65-F5344CB8AC3E}">
        <p14:creationId xmlns:p14="http://schemas.microsoft.com/office/powerpoint/2010/main" val="1518718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5">
            <a:lumMod val="75000"/>
          </a:schemeClr>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cs typeface="+mn-cs"/>
              </a:defRPr>
            </a:lvl1pPr>
          </a:lstStyle>
          <a:p>
            <a:pPr>
              <a:defRPr/>
            </a:pPr>
            <a:fld id="{BF68435E-ECD6-F541-99C2-497F89FBA016}" type="datetimeFigureOut">
              <a:rPr lang="tr-TR"/>
              <a:pPr>
                <a:defRPr/>
              </a:pPr>
              <a:t>07.10.2013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cs typeface="+mn-cs"/>
              </a:defRPr>
            </a:lvl1pPr>
          </a:lstStyle>
          <a:p>
            <a:pPr>
              <a:defRPr/>
            </a:pPr>
            <a:fld id="{51A28633-F602-FC43-98D3-AA46371E6909}"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6.jpeg"/><Relationship Id="rId5" Type="http://schemas.openxmlformats.org/officeDocument/2006/relationships/oleObject" Target="../embeddings/oleObject1.bin"/><Relationship Id="rId6" Type="http://schemas.openxmlformats.org/officeDocument/2006/relationships/oleObject" Target="../embeddings/Microsoft_Word_97_-_2004_Document1.doc"/><Relationship Id="rId7"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İçerik Yer Tutucusu"/>
          <p:cNvSpPr>
            <a:spLocks noGrp="1"/>
          </p:cNvSpPr>
          <p:nvPr>
            <p:ph idx="1"/>
          </p:nvPr>
        </p:nvSpPr>
        <p:spPr>
          <a:xfrm>
            <a:off x="179388" y="2924175"/>
            <a:ext cx="8507412" cy="2265363"/>
          </a:xfrm>
        </p:spPr>
        <p:txBody>
          <a:bodyPr/>
          <a:lstStyle/>
          <a:p>
            <a:pPr eaLnBrk="1" hangingPunct="1"/>
            <a:endParaRPr lang="tr-TR">
              <a:latin typeface="Comic Sans MS" charset="0"/>
            </a:endParaRPr>
          </a:p>
          <a:p>
            <a:pPr eaLnBrk="1" hangingPunct="1"/>
            <a:endParaRPr lang="tr-TR" i="1">
              <a:latin typeface="Comic Sans MS" charset="0"/>
            </a:endParaRPr>
          </a:p>
        </p:txBody>
      </p:sp>
      <p:sp>
        <p:nvSpPr>
          <p:cNvPr id="14338" name="Title 1"/>
          <p:cNvSpPr txBox="1">
            <a:spLocks/>
          </p:cNvSpPr>
          <p:nvPr/>
        </p:nvSpPr>
        <p:spPr bwMode="auto">
          <a:xfrm>
            <a:off x="571500" y="278606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4400" dirty="0">
                <a:solidFill>
                  <a:srgbClr val="FFFF00"/>
                </a:solidFill>
              </a:rPr>
              <a:t>HAFTA IV</a:t>
            </a:r>
            <a:br>
              <a:rPr lang="tr-TR" sz="4400" dirty="0">
                <a:solidFill>
                  <a:srgbClr val="FFFF00"/>
                </a:solidFill>
              </a:rPr>
            </a:br>
            <a:r>
              <a:rPr lang="tr-TR" sz="2800" dirty="0">
                <a:solidFill>
                  <a:srgbClr val="FFFF00"/>
                </a:solidFill>
              </a:rPr>
              <a:t>DNA’nın kalıtım materyali olduğunun anlaşılması</a:t>
            </a:r>
          </a:p>
          <a:p>
            <a:pPr algn="ctr" eaLnBrk="1" hangingPunct="1"/>
            <a:r>
              <a:rPr lang="tr-TR" sz="2800" dirty="0">
                <a:solidFill>
                  <a:srgbClr val="FFFF00"/>
                </a:solidFill>
              </a:rPr>
              <a:t>DNA’nın Yapısı</a:t>
            </a:r>
          </a:p>
          <a:p>
            <a:pPr algn="ctr" eaLnBrk="1" hangingPunct="1"/>
            <a:endParaRPr lang="tr-TR" sz="4400" dirty="0">
              <a:solidFill>
                <a:srgbClr val="FFFF00"/>
              </a:solidFill>
            </a:endParaRPr>
          </a:p>
        </p:txBody>
      </p:sp>
      <p:sp>
        <p:nvSpPr>
          <p:cNvPr id="5" name="Subtitle 2"/>
          <p:cNvSpPr txBox="1">
            <a:spLocks/>
          </p:cNvSpPr>
          <p:nvPr/>
        </p:nvSpPr>
        <p:spPr bwMode="auto">
          <a:xfrm>
            <a:off x="1428750" y="550068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defRPr/>
            </a:pPr>
            <a:r>
              <a:rPr lang="tr-TR" dirty="0" smtClean="0">
                <a:solidFill>
                  <a:srgbClr val="FFFF00"/>
                </a:solidFill>
                <a:latin typeface="Comic Sans MS" charset="0"/>
              </a:rPr>
              <a:t>Prof. Dr. Hilâl Özdağ</a:t>
            </a:r>
          </a:p>
          <a:p>
            <a:pPr algn="ctr" eaLnBrk="1" hangingPunct="1">
              <a:defRPr/>
            </a:pPr>
            <a:endParaRPr lang="tr-TR" dirty="0">
              <a:solidFill>
                <a:srgbClr val="FFFF00"/>
              </a:solidFill>
              <a:latin typeface="Comic Sans MS" charset="0"/>
            </a:endParaRPr>
          </a:p>
        </p:txBody>
      </p:sp>
      <p:sp>
        <p:nvSpPr>
          <p:cNvPr id="14340" name="Title 1"/>
          <p:cNvSpPr txBox="1">
            <a:spLocks/>
          </p:cNvSpPr>
          <p:nvPr/>
        </p:nvSpPr>
        <p:spPr bwMode="auto">
          <a:xfrm>
            <a:off x="611188" y="31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3200">
                <a:solidFill>
                  <a:srgbClr val="FFFF00"/>
                </a:solidFill>
              </a:rPr>
              <a:t>Biyoteknoloji ve Genetik I</a:t>
            </a:r>
          </a:p>
        </p:txBody>
      </p:sp>
      <p:pic>
        <p:nvPicPr>
          <p:cNvPr id="14341" name="Picture 2" descr="C:\Documents and Settings\HPBIOTEK\Belgelerim\Alınan Dosyalarım\biyoteknoloji_logo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71438"/>
            <a:ext cx="1708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5"/>
          <p:cNvSpPr txBox="1">
            <a:spLocks noChangeArrowheads="1"/>
          </p:cNvSpPr>
          <p:nvPr/>
        </p:nvSpPr>
        <p:spPr bwMode="auto">
          <a:xfrm>
            <a:off x="2339975" y="18891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tr-TR" b="1" i="1">
                <a:solidFill>
                  <a:schemeClr val="tx2"/>
                </a:solidFill>
              </a:rPr>
              <a:t>DNA Araştırmalarında kullanılan analitik yöntemler ; </a:t>
            </a:r>
            <a:endParaRPr lang="en-US" b="1" i="1">
              <a:solidFill>
                <a:schemeClr val="tx2"/>
              </a:solidFill>
            </a:endParaRPr>
          </a:p>
        </p:txBody>
      </p:sp>
      <p:sp>
        <p:nvSpPr>
          <p:cNvPr id="31746" name="Metin kutusu 2"/>
          <p:cNvSpPr txBox="1">
            <a:spLocks noChangeArrowheads="1"/>
          </p:cNvSpPr>
          <p:nvPr/>
        </p:nvSpPr>
        <p:spPr bwMode="auto">
          <a:xfrm>
            <a:off x="827088" y="2982913"/>
            <a:ext cx="70850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buFont typeface="Wingdings" charset="0"/>
              <a:buChar char="Ø"/>
            </a:pPr>
            <a:r>
              <a:rPr lang="tr-TR" sz="2800" i="1"/>
              <a:t>DNA</a:t>
            </a:r>
            <a:r>
              <a:rPr lang="ja-JP" altLang="tr-TR" sz="2800" i="1"/>
              <a:t>’</a:t>
            </a:r>
            <a:r>
              <a:rPr lang="tr-TR" altLang="ja-JP" sz="2800" i="1"/>
              <a:t>nın UV ışığı soğurma özelliği,</a:t>
            </a:r>
          </a:p>
          <a:p>
            <a:pPr eaLnBrk="1" hangingPunct="1">
              <a:buFont typeface="Wingdings" charset="0"/>
              <a:buChar char="Ø"/>
            </a:pPr>
            <a:r>
              <a:rPr lang="tr-TR" sz="2800" i="1"/>
              <a:t>Çökelme davranışı,</a:t>
            </a:r>
          </a:p>
          <a:p>
            <a:pPr eaLnBrk="1" hangingPunct="1">
              <a:buFont typeface="Wingdings" charset="0"/>
              <a:buChar char="Ø"/>
            </a:pPr>
            <a:r>
              <a:rPr lang="tr-TR" sz="2800" i="1"/>
              <a:t>Denatürasyon ve renaturasyon özelliği,</a:t>
            </a:r>
          </a:p>
          <a:p>
            <a:pPr eaLnBrk="1" hangingPunct="1">
              <a:buFont typeface="Wingdings" charset="0"/>
              <a:buChar char="Ø"/>
            </a:pPr>
            <a:r>
              <a:rPr lang="tr-TR" sz="2800" i="1"/>
              <a:t>Elektroforetik özellikler,</a:t>
            </a:r>
            <a:r>
              <a:rPr lang="tr-TR" sz="2800"/>
              <a:t> </a:t>
            </a:r>
          </a:p>
          <a:p>
            <a:pPr eaLnBrk="1" hangingPunct="1">
              <a:buFont typeface="Wingdings" charset="0"/>
              <a:buChar char="Ø"/>
            </a:pPr>
            <a:endParaRPr lang="tr-TR" sz="2800"/>
          </a:p>
          <a:p>
            <a:pPr eaLnBrk="1" hangingPunct="1"/>
            <a:endParaRPr lang="tr-TR" sz="280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etin kutusu 1"/>
          <p:cNvSpPr txBox="1">
            <a:spLocks noChangeArrowheads="1"/>
          </p:cNvSpPr>
          <p:nvPr/>
        </p:nvSpPr>
        <p:spPr bwMode="auto">
          <a:xfrm>
            <a:off x="3044825" y="188913"/>
            <a:ext cx="5775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i="1"/>
              <a:t>DNA</a:t>
            </a:r>
            <a:r>
              <a:rPr lang="ja-JP" altLang="tr-TR" sz="2800" i="1"/>
              <a:t>’</a:t>
            </a:r>
            <a:r>
              <a:rPr lang="tr-TR" altLang="ja-JP" sz="2800" i="1"/>
              <a:t>nın UV ışığı soğurma özelliği</a:t>
            </a:r>
            <a:endParaRPr lang="tr-TR" sz="2800"/>
          </a:p>
        </p:txBody>
      </p:sp>
      <p:pic>
        <p:nvPicPr>
          <p:cNvPr id="33794"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75088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Metin kutusu 1"/>
          <p:cNvSpPr txBox="1">
            <a:spLocks noChangeArrowheads="1"/>
          </p:cNvSpPr>
          <p:nvPr/>
        </p:nvSpPr>
        <p:spPr bwMode="auto">
          <a:xfrm>
            <a:off x="5795963" y="260350"/>
            <a:ext cx="315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i="1"/>
              <a:t>Çökelme davranışı</a:t>
            </a:r>
            <a:endParaRPr lang="tr-TR" sz="2800"/>
          </a:p>
        </p:txBody>
      </p:sp>
      <p:grpSp>
        <p:nvGrpSpPr>
          <p:cNvPr id="35842" name="Grup 11"/>
          <p:cNvGrpSpPr>
            <a:grpSpLocks/>
          </p:cNvGrpSpPr>
          <p:nvPr/>
        </p:nvGrpSpPr>
        <p:grpSpPr bwMode="auto">
          <a:xfrm>
            <a:off x="820738" y="1120775"/>
            <a:ext cx="6553200" cy="4783138"/>
            <a:chOff x="820923" y="1120717"/>
            <a:chExt cx="6552728" cy="4783740"/>
          </a:xfrm>
        </p:grpSpPr>
        <p:pic>
          <p:nvPicPr>
            <p:cNvPr id="35844"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923" y="1120717"/>
              <a:ext cx="6552728" cy="478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Metin kutusu 3"/>
            <p:cNvSpPr txBox="1">
              <a:spLocks noChangeArrowheads="1"/>
            </p:cNvSpPr>
            <p:nvPr/>
          </p:nvSpPr>
          <p:spPr bwMode="auto">
            <a:xfrm>
              <a:off x="2228934" y="1268374"/>
              <a:ext cx="1081010" cy="58586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254061"/>
                  </a:solidFill>
                </a:rPr>
                <a:t>Sukroz</a:t>
              </a:r>
              <a:r>
                <a:rPr lang="tr-TR" sz="1600" b="1">
                  <a:solidFill>
                    <a:srgbClr val="254061"/>
                  </a:solidFill>
                </a:rPr>
                <a:t> </a:t>
              </a:r>
            </a:p>
            <a:p>
              <a:pPr eaLnBrk="1" hangingPunct="1"/>
              <a:r>
                <a:rPr lang="tr-TR" sz="1600" b="1">
                  <a:solidFill>
                    <a:srgbClr val="254061"/>
                  </a:solidFill>
                </a:rPr>
                <a:t>solüsyonu</a:t>
              </a:r>
            </a:p>
          </p:txBody>
        </p:sp>
        <p:sp>
          <p:nvSpPr>
            <p:cNvPr id="35846" name="Metin kutusu 4"/>
            <p:cNvSpPr txBox="1">
              <a:spLocks noChangeArrowheads="1"/>
            </p:cNvSpPr>
            <p:nvPr/>
          </p:nvSpPr>
          <p:spPr bwMode="auto">
            <a:xfrm>
              <a:off x="3813144" y="1268374"/>
              <a:ext cx="1081010" cy="5541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254061"/>
                  </a:solidFill>
                </a:rPr>
                <a:t>Örnek</a:t>
              </a:r>
            </a:p>
            <a:p>
              <a:pPr eaLnBrk="1" hangingPunct="1"/>
              <a:endParaRPr lang="tr-TR" sz="1600" b="1">
                <a:solidFill>
                  <a:srgbClr val="254061"/>
                </a:solidFill>
              </a:endParaRPr>
            </a:p>
          </p:txBody>
        </p:sp>
        <p:sp>
          <p:nvSpPr>
            <p:cNvPr id="6" name="Metin kutusu 5"/>
            <p:cNvSpPr txBox="1"/>
            <p:nvPr/>
          </p:nvSpPr>
          <p:spPr>
            <a:xfrm>
              <a:off x="5181471" y="2946572"/>
              <a:ext cx="1281021" cy="554108"/>
            </a:xfrm>
            <a:prstGeom prst="rect">
              <a:avLst/>
            </a:prstGeom>
            <a:solidFill>
              <a:schemeClr val="tx1"/>
            </a:solidFill>
          </p:spPr>
          <p:txBody>
            <a:bodyPr>
              <a:spAutoFit/>
            </a:bodyPr>
            <a:lstStyle/>
            <a:p>
              <a:pPr>
                <a:defRPr/>
              </a:pPr>
              <a:r>
                <a:rPr lang="tr-TR" sz="1400" b="1" dirty="0">
                  <a:solidFill>
                    <a:schemeClr val="accent1">
                      <a:lumMod val="50000"/>
                    </a:schemeClr>
                  </a:solidFill>
                  <a:latin typeface="Comic Sans MS" pitchFamily="66" charset="0"/>
                  <a:ea typeface="+mn-ea"/>
                  <a:cs typeface="+mn-cs"/>
                </a:rPr>
                <a:t>%20 </a:t>
              </a:r>
              <a:r>
                <a:rPr lang="tr-TR" sz="1400" b="1" dirty="0" err="1">
                  <a:solidFill>
                    <a:schemeClr val="accent1">
                      <a:lumMod val="50000"/>
                    </a:schemeClr>
                  </a:solidFill>
                  <a:latin typeface="Comic Sans MS" pitchFamily="66" charset="0"/>
                  <a:ea typeface="+mn-ea"/>
                  <a:cs typeface="+mn-cs"/>
                </a:rPr>
                <a:t>Sukroz</a:t>
              </a:r>
              <a:endParaRPr lang="tr-TR" sz="1400" b="1" dirty="0">
                <a:solidFill>
                  <a:schemeClr val="accent1">
                    <a:lumMod val="50000"/>
                  </a:schemeClr>
                </a:solidFill>
                <a:latin typeface="Comic Sans MS" pitchFamily="66" charset="0"/>
                <a:ea typeface="+mn-ea"/>
                <a:cs typeface="+mn-cs"/>
              </a:endParaRPr>
            </a:p>
            <a:p>
              <a:pPr>
                <a:defRPr/>
              </a:pPr>
              <a:r>
                <a:rPr lang="tr-TR" sz="1600" b="1" dirty="0">
                  <a:solidFill>
                    <a:schemeClr val="accent1">
                      <a:lumMod val="50000"/>
                    </a:schemeClr>
                  </a:solidFill>
                  <a:latin typeface="Comic Sans MS" pitchFamily="66" charset="0"/>
                  <a:ea typeface="+mn-ea"/>
                  <a:cs typeface="+mn-cs"/>
                </a:rPr>
                <a:t> </a:t>
              </a:r>
            </a:p>
          </p:txBody>
        </p:sp>
        <p:sp>
          <p:nvSpPr>
            <p:cNvPr id="7" name="Metin kutusu 6"/>
            <p:cNvSpPr txBox="1"/>
            <p:nvPr/>
          </p:nvSpPr>
          <p:spPr>
            <a:xfrm>
              <a:off x="5110039" y="2124143"/>
              <a:ext cx="1331816" cy="584274"/>
            </a:xfrm>
            <a:prstGeom prst="rect">
              <a:avLst/>
            </a:prstGeom>
            <a:solidFill>
              <a:schemeClr val="tx1"/>
            </a:solidFill>
          </p:spPr>
          <p:txBody>
            <a:bodyPr>
              <a:spAutoFit/>
            </a:bodyPr>
            <a:lstStyle/>
            <a:p>
              <a:pPr>
                <a:defRPr/>
              </a:pPr>
              <a:r>
                <a:rPr lang="tr-TR" sz="1400" b="1" dirty="0">
                  <a:solidFill>
                    <a:schemeClr val="accent1">
                      <a:lumMod val="50000"/>
                    </a:schemeClr>
                  </a:solidFill>
                  <a:latin typeface="Comic Sans MS" pitchFamily="66" charset="0"/>
                  <a:ea typeface="+mn-ea"/>
                  <a:cs typeface="+mn-cs"/>
                </a:rPr>
                <a:t> %5 </a:t>
              </a:r>
              <a:r>
                <a:rPr lang="tr-TR" sz="1400" b="1" dirty="0" err="1">
                  <a:solidFill>
                    <a:schemeClr val="accent1">
                      <a:lumMod val="50000"/>
                    </a:schemeClr>
                  </a:solidFill>
                  <a:latin typeface="Comic Sans MS" pitchFamily="66" charset="0"/>
                  <a:ea typeface="+mn-ea"/>
                  <a:cs typeface="+mn-cs"/>
                </a:rPr>
                <a:t>Sukroz</a:t>
              </a:r>
              <a:r>
                <a:rPr lang="tr-TR" sz="1600" b="1" dirty="0">
                  <a:solidFill>
                    <a:schemeClr val="accent1">
                      <a:lumMod val="50000"/>
                    </a:schemeClr>
                  </a:solidFill>
                  <a:latin typeface="Comic Sans MS" pitchFamily="66" charset="0"/>
                  <a:ea typeface="+mn-ea"/>
                  <a:cs typeface="+mn-cs"/>
                </a:rPr>
                <a:t> </a:t>
              </a:r>
            </a:p>
            <a:p>
              <a:pPr>
                <a:defRPr/>
              </a:pPr>
              <a:endParaRPr lang="tr-TR" sz="1600" b="1" dirty="0">
                <a:solidFill>
                  <a:schemeClr val="accent1">
                    <a:lumMod val="50000"/>
                  </a:schemeClr>
                </a:solidFill>
                <a:latin typeface="Comic Sans MS" pitchFamily="66" charset="0"/>
                <a:ea typeface="+mn-ea"/>
                <a:cs typeface="+mn-cs"/>
              </a:endParaRPr>
            </a:p>
          </p:txBody>
        </p:sp>
        <p:sp>
          <p:nvSpPr>
            <p:cNvPr id="35849" name="Metin kutusu 7"/>
            <p:cNvSpPr txBox="1">
              <a:spLocks noChangeArrowheads="1"/>
            </p:cNvSpPr>
            <p:nvPr/>
          </p:nvSpPr>
          <p:spPr bwMode="auto">
            <a:xfrm>
              <a:off x="1347935" y="3553073"/>
              <a:ext cx="1601672" cy="52394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400" b="1">
                  <a:solidFill>
                    <a:srgbClr val="254061"/>
                  </a:solidFill>
                </a:rPr>
                <a:t> Küçük DNA molekülü</a:t>
              </a:r>
              <a:endParaRPr lang="tr-TR" sz="1600" b="1">
                <a:solidFill>
                  <a:srgbClr val="254061"/>
                </a:solidFill>
              </a:endParaRPr>
            </a:p>
          </p:txBody>
        </p:sp>
        <p:sp>
          <p:nvSpPr>
            <p:cNvPr id="35850" name="Metin kutusu 8"/>
            <p:cNvSpPr txBox="1">
              <a:spLocks noChangeArrowheads="1"/>
            </p:cNvSpPr>
            <p:nvPr/>
          </p:nvSpPr>
          <p:spPr bwMode="auto">
            <a:xfrm>
              <a:off x="1474926" y="4869277"/>
              <a:ext cx="1584211" cy="52235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400" b="1">
                  <a:solidFill>
                    <a:srgbClr val="254061"/>
                  </a:solidFill>
                </a:rPr>
                <a:t>Büyük DNA molekülü</a:t>
              </a:r>
              <a:endParaRPr lang="tr-TR" sz="1600" b="1">
                <a:solidFill>
                  <a:srgbClr val="254061"/>
                </a:solidFill>
              </a:endParaRPr>
            </a:p>
          </p:txBody>
        </p:sp>
        <p:sp>
          <p:nvSpPr>
            <p:cNvPr id="35851" name="Metin kutusu 9"/>
            <p:cNvSpPr txBox="1">
              <a:spLocks noChangeArrowheads="1"/>
            </p:cNvSpPr>
            <p:nvPr/>
          </p:nvSpPr>
          <p:spPr bwMode="auto">
            <a:xfrm>
              <a:off x="1497149" y="4129409"/>
              <a:ext cx="1561987" cy="52394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400" b="1">
                  <a:solidFill>
                    <a:srgbClr val="254061"/>
                  </a:solidFill>
                </a:rPr>
                <a:t>Orta boyutta DNA molekülü</a:t>
              </a:r>
              <a:endParaRPr lang="tr-TR" sz="1600" b="1">
                <a:solidFill>
                  <a:srgbClr val="254061"/>
                </a:solidFill>
              </a:endParaRPr>
            </a:p>
          </p:txBody>
        </p:sp>
      </p:grpSp>
      <p:sp>
        <p:nvSpPr>
          <p:cNvPr id="11" name="Metin kutusu 10"/>
          <p:cNvSpPr txBox="1"/>
          <p:nvPr/>
        </p:nvSpPr>
        <p:spPr>
          <a:xfrm>
            <a:off x="879475" y="5372100"/>
            <a:ext cx="539750" cy="339725"/>
          </a:xfrm>
          <a:prstGeom prst="rect">
            <a:avLst/>
          </a:prstGeom>
          <a:solidFill>
            <a:schemeClr val="tx1"/>
          </a:solidFill>
        </p:spPr>
        <p:txBody>
          <a:bodyPr>
            <a:spAutoFit/>
          </a:bodyPr>
          <a:lstStyle/>
          <a:p>
            <a:pPr>
              <a:defRPr/>
            </a:pPr>
            <a:endParaRPr lang="tr-TR" sz="1600" b="1" dirty="0">
              <a:solidFill>
                <a:schemeClr val="accent1">
                  <a:lumMod val="50000"/>
                </a:schemeClr>
              </a:solidFill>
              <a:latin typeface="Comic Sans MS" pitchFamily="66"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etin kutusu 1"/>
          <p:cNvSpPr txBox="1">
            <a:spLocks noChangeArrowheads="1"/>
          </p:cNvSpPr>
          <p:nvPr/>
        </p:nvSpPr>
        <p:spPr bwMode="auto">
          <a:xfrm>
            <a:off x="2513013" y="44450"/>
            <a:ext cx="6523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i="1"/>
              <a:t>Denatürasyon ve renaturasyon özelliği</a:t>
            </a:r>
            <a:endParaRPr lang="tr-TR" sz="2800"/>
          </a:p>
        </p:txBody>
      </p:sp>
      <p:pic>
        <p:nvPicPr>
          <p:cNvPr id="37890"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948238"/>
            <a:ext cx="529907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Grup 12"/>
          <p:cNvGrpSpPr>
            <a:grpSpLocks/>
          </p:cNvGrpSpPr>
          <p:nvPr/>
        </p:nvGrpSpPr>
        <p:grpSpPr bwMode="auto">
          <a:xfrm>
            <a:off x="214313" y="804863"/>
            <a:ext cx="5410200" cy="3952875"/>
            <a:chOff x="275523" y="915872"/>
            <a:chExt cx="5410200" cy="3952875"/>
          </a:xfrm>
        </p:grpSpPr>
        <p:pic>
          <p:nvPicPr>
            <p:cNvPr id="37898" name="Resim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523" y="915872"/>
              <a:ext cx="54102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3509260" y="2133484"/>
              <a:ext cx="2141538" cy="584200"/>
            </a:xfrm>
            <a:prstGeom prst="rect">
              <a:avLst/>
            </a:prstGeom>
            <a:solidFill>
              <a:schemeClr val="tx1"/>
            </a:solidFill>
          </p:spPr>
          <p:txBody>
            <a:bodyPr wrap="none">
              <a:spAutoFit/>
            </a:bodyPr>
            <a:lstStyle/>
            <a:p>
              <a:pPr>
                <a:defRPr/>
              </a:pPr>
              <a:r>
                <a:rPr lang="tr-TR" sz="1600" b="1" dirty="0">
                  <a:solidFill>
                    <a:schemeClr val="accent1">
                      <a:lumMod val="50000"/>
                    </a:schemeClr>
                  </a:solidFill>
                  <a:latin typeface="Comic Sans MS" pitchFamily="66" charset="0"/>
                  <a:ea typeface="+mn-ea"/>
                  <a:cs typeface="+mn-cs"/>
                </a:rPr>
                <a:t>Tek iplikli (</a:t>
              </a:r>
              <a:r>
                <a:rPr lang="tr-TR" sz="1600" b="1" dirty="0" err="1">
                  <a:solidFill>
                    <a:schemeClr val="accent1">
                      <a:lumMod val="50000"/>
                    </a:schemeClr>
                  </a:solidFill>
                  <a:latin typeface="Comic Sans MS" pitchFamily="66" charset="0"/>
                  <a:ea typeface="+mn-ea"/>
                  <a:cs typeface="+mn-cs"/>
                </a:rPr>
                <a:t>ss</a:t>
              </a:r>
              <a:r>
                <a:rPr lang="tr-TR" sz="1600" b="1" dirty="0">
                  <a:solidFill>
                    <a:schemeClr val="accent1">
                      <a:lumMod val="50000"/>
                    </a:schemeClr>
                  </a:solidFill>
                  <a:latin typeface="Comic Sans MS" pitchFamily="66" charset="0"/>
                  <a:ea typeface="+mn-ea"/>
                  <a:cs typeface="+mn-cs"/>
                </a:rPr>
                <a:t>) DNA</a:t>
              </a:r>
            </a:p>
            <a:p>
              <a:pPr>
                <a:defRPr/>
              </a:pPr>
              <a:endParaRPr lang="tr-TR" sz="1600" b="1" dirty="0">
                <a:solidFill>
                  <a:schemeClr val="accent1">
                    <a:lumMod val="50000"/>
                  </a:schemeClr>
                </a:solidFill>
                <a:latin typeface="Comic Sans MS" pitchFamily="66" charset="0"/>
                <a:ea typeface="+mn-ea"/>
                <a:cs typeface="+mn-cs"/>
              </a:endParaRPr>
            </a:p>
          </p:txBody>
        </p:sp>
        <p:sp>
          <p:nvSpPr>
            <p:cNvPr id="37900" name="Metin kutusu 7"/>
            <p:cNvSpPr txBox="1">
              <a:spLocks noChangeArrowheads="1"/>
            </p:cNvSpPr>
            <p:nvPr/>
          </p:nvSpPr>
          <p:spPr bwMode="auto">
            <a:xfrm>
              <a:off x="1043873" y="938097"/>
              <a:ext cx="2622550" cy="3381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600" b="1">
                  <a:solidFill>
                    <a:srgbClr val="254061"/>
                  </a:solidFill>
                </a:rPr>
                <a:t>Çift iplikli (ds) DNA</a:t>
              </a:r>
            </a:p>
          </p:txBody>
        </p:sp>
        <p:sp>
          <p:nvSpPr>
            <p:cNvPr id="37901" name="Metin kutusu 8"/>
            <p:cNvSpPr txBox="1">
              <a:spLocks noChangeArrowheads="1"/>
            </p:cNvSpPr>
            <p:nvPr/>
          </p:nvSpPr>
          <p:spPr bwMode="auto">
            <a:xfrm>
              <a:off x="1907473" y="4459172"/>
              <a:ext cx="2622550" cy="3381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600" b="1">
                  <a:solidFill>
                    <a:srgbClr val="254061"/>
                  </a:solidFill>
                </a:rPr>
                <a:t>Sıcaklık </a:t>
              </a:r>
              <a:r>
                <a:rPr lang="tr-TR" sz="1600" b="1" baseline="30000">
                  <a:solidFill>
                    <a:srgbClr val="254061"/>
                  </a:solidFill>
                </a:rPr>
                <a:t>o</a:t>
              </a:r>
              <a:r>
                <a:rPr lang="tr-TR" sz="1600" b="1">
                  <a:solidFill>
                    <a:srgbClr val="254061"/>
                  </a:solidFill>
                </a:rPr>
                <a:t>C</a:t>
              </a:r>
            </a:p>
          </p:txBody>
        </p:sp>
      </p:grpSp>
      <p:grpSp>
        <p:nvGrpSpPr>
          <p:cNvPr id="37892" name="Grup 13"/>
          <p:cNvGrpSpPr>
            <a:grpSpLocks/>
          </p:cNvGrpSpPr>
          <p:nvPr/>
        </p:nvGrpSpPr>
        <p:grpSpPr bwMode="auto">
          <a:xfrm>
            <a:off x="312738" y="4521200"/>
            <a:ext cx="2085975" cy="2233613"/>
            <a:chOff x="6156176" y="1556792"/>
            <a:chExt cx="2085975" cy="2234181"/>
          </a:xfrm>
        </p:grpSpPr>
        <p:pic>
          <p:nvPicPr>
            <p:cNvPr id="37894" name="Resim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628798"/>
              <a:ext cx="2085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p:nvPr/>
          </p:nvSpPr>
          <p:spPr>
            <a:xfrm>
              <a:off x="6437163" y="3212976"/>
              <a:ext cx="1327150" cy="338223"/>
            </a:xfrm>
            <a:prstGeom prst="rect">
              <a:avLst/>
            </a:prstGeom>
            <a:solidFill>
              <a:schemeClr val="tx1"/>
            </a:solidFill>
          </p:spPr>
          <p:txBody>
            <a:bodyPr>
              <a:spAutoFit/>
            </a:bodyPr>
            <a:lstStyle/>
            <a:p>
              <a:pPr>
                <a:defRPr/>
              </a:pPr>
              <a:r>
                <a:rPr lang="tr-TR" sz="1600" dirty="0">
                  <a:solidFill>
                    <a:schemeClr val="accent1">
                      <a:lumMod val="50000"/>
                    </a:schemeClr>
                  </a:solidFill>
                  <a:latin typeface="Comic Sans MS" pitchFamily="66" charset="0"/>
                  <a:ea typeface="+mn-ea"/>
                  <a:cs typeface="+mn-cs"/>
                </a:rPr>
                <a:t>GC zengin </a:t>
              </a:r>
            </a:p>
          </p:txBody>
        </p:sp>
        <p:sp>
          <p:nvSpPr>
            <p:cNvPr id="11" name="Metin kutusu 10"/>
            <p:cNvSpPr txBox="1"/>
            <p:nvPr/>
          </p:nvSpPr>
          <p:spPr>
            <a:xfrm>
              <a:off x="6535588" y="1556792"/>
              <a:ext cx="1327150" cy="308053"/>
            </a:xfrm>
            <a:prstGeom prst="rect">
              <a:avLst/>
            </a:prstGeom>
            <a:solidFill>
              <a:schemeClr val="tx1"/>
            </a:solidFill>
          </p:spPr>
          <p:txBody>
            <a:bodyPr>
              <a:spAutoFit/>
            </a:bodyPr>
            <a:lstStyle/>
            <a:p>
              <a:pPr>
                <a:defRPr/>
              </a:pPr>
              <a:r>
                <a:rPr lang="tr-TR" sz="1400" dirty="0">
                  <a:solidFill>
                    <a:schemeClr val="accent1">
                      <a:lumMod val="50000"/>
                    </a:schemeClr>
                  </a:solidFill>
                  <a:latin typeface="Comic Sans MS" pitchFamily="66" charset="0"/>
                  <a:ea typeface="+mn-ea"/>
                  <a:cs typeface="+mn-cs"/>
                </a:rPr>
                <a:t>GC zengin </a:t>
              </a:r>
            </a:p>
          </p:txBody>
        </p:sp>
        <p:sp>
          <p:nvSpPr>
            <p:cNvPr id="12" name="Metin kutusu 11"/>
            <p:cNvSpPr txBox="1"/>
            <p:nvPr/>
          </p:nvSpPr>
          <p:spPr>
            <a:xfrm>
              <a:off x="7100738" y="2350744"/>
              <a:ext cx="620713" cy="430322"/>
            </a:xfrm>
            <a:prstGeom prst="rect">
              <a:avLst/>
            </a:prstGeom>
            <a:solidFill>
              <a:schemeClr val="tx1"/>
            </a:solidFill>
          </p:spPr>
          <p:txBody>
            <a:bodyPr>
              <a:spAutoFit/>
            </a:bodyPr>
            <a:lstStyle/>
            <a:p>
              <a:pPr>
                <a:defRPr/>
              </a:pPr>
              <a:r>
                <a:rPr lang="tr-TR" sz="1100" dirty="0">
                  <a:solidFill>
                    <a:schemeClr val="accent1">
                      <a:lumMod val="50000"/>
                    </a:schemeClr>
                  </a:solidFill>
                  <a:latin typeface="Comic Sans MS" pitchFamily="66" charset="0"/>
                  <a:ea typeface="+mn-ea"/>
                  <a:cs typeface="+mn-cs"/>
                </a:rPr>
                <a:t>AT zengin </a:t>
              </a:r>
            </a:p>
          </p:txBody>
        </p:sp>
      </p:grpSp>
      <p:pic>
        <p:nvPicPr>
          <p:cNvPr id="37893" name="Picture 3"/>
          <p:cNvPicPr>
            <a:picLocks noChangeAspect="1" noChangeArrowheads="1"/>
          </p:cNvPicPr>
          <p:nvPr/>
        </p:nvPicPr>
        <p:blipFill>
          <a:blip r:embed="rId6">
            <a:extLst>
              <a:ext uri="{28A0092B-C50C-407E-A947-70E740481C1C}">
                <a14:useLocalDpi xmlns:a14="http://schemas.microsoft.com/office/drawing/2010/main" val="0"/>
              </a:ext>
            </a:extLst>
          </a:blip>
          <a:srcRect t="11917" b="1300"/>
          <a:stretch>
            <a:fillRect/>
          </a:stretch>
        </p:blipFill>
        <p:spPr bwMode="auto">
          <a:xfrm>
            <a:off x="5867400" y="1138238"/>
            <a:ext cx="265588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Metin kutusu 1"/>
          <p:cNvSpPr txBox="1">
            <a:spLocks noChangeArrowheads="1"/>
          </p:cNvSpPr>
          <p:nvPr/>
        </p:nvSpPr>
        <p:spPr bwMode="auto">
          <a:xfrm>
            <a:off x="4716463" y="260350"/>
            <a:ext cx="428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i="1"/>
              <a:t>Elektroforetik özellikler</a:t>
            </a:r>
            <a:endParaRPr lang="tr-TR" sz="2800"/>
          </a:p>
        </p:txBody>
      </p:sp>
      <p:pic>
        <p:nvPicPr>
          <p:cNvPr id="39938"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784225"/>
            <a:ext cx="418941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39" name="Nesne 3"/>
          <p:cNvGraphicFramePr>
            <a:graphicFrameLocks noChangeAspect="1"/>
          </p:cNvGraphicFramePr>
          <p:nvPr/>
        </p:nvGraphicFramePr>
        <p:xfrm>
          <a:off x="4427538" y="3151188"/>
          <a:ext cx="4608512" cy="3662362"/>
        </p:xfrm>
        <a:graphic>
          <a:graphicData uri="http://schemas.openxmlformats.org/presentationml/2006/ole">
            <mc:AlternateContent xmlns:mc="http://schemas.openxmlformats.org/markup-compatibility/2006">
              <mc:Choice xmlns:v="urn:schemas-microsoft-com:vml" Requires="v">
                <p:oleObj spid="_x0000_s39940" name="Belge" r:id="rId6" imgW="7912100" imgH="6286500" progId="Word.Document.8">
                  <p:embed/>
                </p:oleObj>
              </mc:Choice>
              <mc:Fallback>
                <p:oleObj name="Belge" r:id="rId6" imgW="7912100" imgH="6286500" progId="Word.Document.8">
                  <p:embed/>
                  <p:pic>
                    <p:nvPicPr>
                      <p:cNvPr id="0" name="Nesn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3151188"/>
                        <a:ext cx="4608512"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İçerik Yer Tutucusu"/>
          <p:cNvSpPr txBox="1">
            <a:spLocks/>
          </p:cNvSpPr>
          <p:nvPr/>
        </p:nvSpPr>
        <p:spPr bwMode="auto">
          <a:xfrm>
            <a:off x="200025" y="3644900"/>
            <a:ext cx="85074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buFont typeface="Arial" charset="0"/>
              <a:buChar char="•"/>
            </a:pPr>
            <a:endParaRPr lang="tr-TR" sz="3200"/>
          </a:p>
          <a:p>
            <a:pPr eaLnBrk="1" hangingPunct="1">
              <a:spcBef>
                <a:spcPct val="20000"/>
              </a:spcBef>
              <a:buFont typeface="Arial" charset="0"/>
              <a:buChar char="•"/>
            </a:pPr>
            <a:endParaRPr lang="tr-TR" sz="3200" i="1"/>
          </a:p>
          <a:p>
            <a:pPr algn="r" eaLnBrk="1" hangingPunct="1">
              <a:spcBef>
                <a:spcPct val="20000"/>
              </a:spcBef>
              <a:buFont typeface="Arial" charset="0"/>
              <a:buChar char="•"/>
            </a:pPr>
            <a:r>
              <a:rPr lang="tr-TR" sz="3200" i="1"/>
              <a:t>DNA</a:t>
            </a:r>
            <a:r>
              <a:rPr lang="ja-JP" altLang="tr-TR" sz="3200" i="1"/>
              <a:t>’</a:t>
            </a:r>
            <a:r>
              <a:rPr lang="tr-TR" altLang="ja-JP" sz="3200" i="1"/>
              <a:t>nın kromozomlar halinde paketlenmesi</a:t>
            </a:r>
            <a:endParaRPr lang="tr-TR" sz="3200" i="1"/>
          </a:p>
        </p:txBody>
      </p:sp>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39750"/>
            <a:ext cx="41497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2 İçerik Yer Tutucusu"/>
          <p:cNvSpPr txBox="1">
            <a:spLocks/>
          </p:cNvSpPr>
          <p:nvPr/>
        </p:nvSpPr>
        <p:spPr bwMode="auto">
          <a:xfrm>
            <a:off x="31750" y="227013"/>
            <a:ext cx="91122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20000"/>
              </a:spcBef>
              <a:buFont typeface="Arial" charset="0"/>
              <a:buNone/>
            </a:pPr>
            <a:r>
              <a:rPr lang="tr-TR" sz="3200" i="1"/>
              <a:t>Organizmaların DNA boyutları </a:t>
            </a:r>
          </a:p>
          <a:p>
            <a:pPr algn="r" eaLnBrk="1" hangingPunct="1">
              <a:spcBef>
                <a:spcPct val="20000"/>
              </a:spcBef>
              <a:buFont typeface="Arial" charset="0"/>
              <a:buNone/>
            </a:pPr>
            <a:r>
              <a:rPr lang="tr-TR" sz="3200" i="1"/>
              <a:t>ve kendi büyüklükleri</a:t>
            </a:r>
          </a:p>
        </p:txBody>
      </p:sp>
      <p:graphicFrame>
        <p:nvGraphicFramePr>
          <p:cNvPr id="3" name="Tablo 2"/>
          <p:cNvGraphicFramePr>
            <a:graphicFrameLocks noGrp="1"/>
          </p:cNvGraphicFramePr>
          <p:nvPr/>
        </p:nvGraphicFramePr>
        <p:xfrm>
          <a:off x="231775" y="1916113"/>
          <a:ext cx="8712200" cy="4165603"/>
        </p:xfrm>
        <a:graphic>
          <a:graphicData uri="http://schemas.openxmlformats.org/drawingml/2006/table">
            <a:tbl>
              <a:tblPr/>
              <a:tblGrid>
                <a:gridCol w="1100138"/>
                <a:gridCol w="1439862"/>
                <a:gridCol w="1295400"/>
                <a:gridCol w="1368425"/>
                <a:gridCol w="1728788"/>
                <a:gridCol w="1779587"/>
              </a:tblGrid>
              <a:tr h="6401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omic Sans MS" charset="0"/>
                        <a:ea typeface="ＭＳ Ｐゴシック"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FFFFFF"/>
                          </a:solidFill>
                          <a:effectLst/>
                          <a:latin typeface="Comic Sans MS" charset="0"/>
                          <a:ea typeface="ＭＳ Ｐゴシック" charset="0"/>
                        </a:rPr>
                        <a:t>Organizma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FFFFFF"/>
                          </a:solidFill>
                          <a:effectLst/>
                          <a:latin typeface="Comic Sans MS" charset="0"/>
                          <a:ea typeface="ＭＳ Ｐゴシック" charset="0"/>
                        </a:rPr>
                        <a:t>Tip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FFFFFF"/>
                          </a:solidFill>
                          <a:effectLst/>
                          <a:latin typeface="Comic Sans MS" charset="0"/>
                          <a:ea typeface="ＭＳ Ｐゴシック" charset="0"/>
                        </a:rPr>
                        <a:t>Ss / ds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FFFFFF"/>
                          </a:solidFill>
                          <a:effectLst/>
                          <a:latin typeface="Comic Sans MS" charset="0"/>
                          <a:ea typeface="ＭＳ Ｐゴシック" charset="0"/>
                        </a:rPr>
                        <a:t>Uzunluk (µm)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FFFFFF"/>
                          </a:solidFill>
                          <a:effectLst/>
                          <a:latin typeface="Comic Sans MS" charset="0"/>
                          <a:ea typeface="ＭＳ Ｐゴシック" charset="0"/>
                        </a:rPr>
                        <a:t>Org. Boyutu (µm)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35029">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Comic Sans MS"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Comic Sans MS"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Comic Sans MS"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Virus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Comic Sans MS" charset="0"/>
                          <a:ea typeface="ＭＳ Ｐゴシック" charset="0"/>
                        </a:rPr>
                        <a:t>Φ</a:t>
                      </a:r>
                      <a:r>
                        <a:rPr kumimoji="0" lang="tr-TR" sz="1800" b="0" i="0" u="none" strike="noStrike" cap="none" normalizeH="0" baseline="0">
                          <a:ln>
                            <a:noFill/>
                          </a:ln>
                          <a:solidFill>
                            <a:srgbClr val="000000"/>
                          </a:solidFill>
                          <a:effectLst/>
                          <a:latin typeface="Comic Sans MS" charset="0"/>
                          <a:ea typeface="ＭＳ Ｐゴシック" charset="0"/>
                        </a:rPr>
                        <a:t>x174 fajı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DNA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ss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0.025x0.025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64012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Tütün Mozaik vir.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RNA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ss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0.30x0.30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4012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Lambda fajı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DNA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17.0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0.07x0.07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3502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T2 fajı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DNA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52.0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0.07x0.10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4012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Comic Sans MS"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Bakteri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H. İnfluenza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DNA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832.0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1.0x 0.30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3502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E.coli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DNA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ds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1200.0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Comic Sans MS" charset="0"/>
                          <a:ea typeface="ＭＳ Ｐゴシック" charset="0"/>
                        </a:rPr>
                        <a:t>2.0x0.50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2 İçerik Yer Tutucusu"/>
          <p:cNvSpPr txBox="1">
            <a:spLocks/>
          </p:cNvSpPr>
          <p:nvPr/>
        </p:nvSpPr>
        <p:spPr bwMode="auto">
          <a:xfrm>
            <a:off x="31750" y="371475"/>
            <a:ext cx="908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20000"/>
              </a:spcBef>
              <a:buFont typeface="Arial" charset="0"/>
              <a:buNone/>
            </a:pPr>
            <a:r>
              <a:rPr lang="tr-TR" sz="3200" i="1"/>
              <a:t>Özelleşmiş kromozomlar</a:t>
            </a:r>
          </a:p>
        </p:txBody>
      </p:sp>
      <p:grpSp>
        <p:nvGrpSpPr>
          <p:cNvPr id="45058" name="Grup 10"/>
          <p:cNvGrpSpPr>
            <a:grpSpLocks/>
          </p:cNvGrpSpPr>
          <p:nvPr/>
        </p:nvGrpSpPr>
        <p:grpSpPr bwMode="auto">
          <a:xfrm>
            <a:off x="946150" y="5084763"/>
            <a:ext cx="6319838" cy="1395412"/>
            <a:chOff x="1043608" y="1484784"/>
            <a:chExt cx="7670540" cy="1656184"/>
          </a:xfrm>
        </p:grpSpPr>
        <p:sp>
          <p:nvSpPr>
            <p:cNvPr id="45061" name="2 İçerik Yer Tutucusu"/>
            <p:cNvSpPr txBox="1">
              <a:spLocks/>
            </p:cNvSpPr>
            <p:nvPr/>
          </p:nvSpPr>
          <p:spPr bwMode="auto">
            <a:xfrm>
              <a:off x="1043608" y="1988840"/>
              <a:ext cx="1331640" cy="7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buFont typeface="Arial" charset="0"/>
                <a:buNone/>
              </a:pPr>
              <a:r>
                <a:rPr lang="tr-TR" sz="3200" i="1"/>
                <a:t>2 tip </a:t>
              </a:r>
            </a:p>
          </p:txBody>
        </p:sp>
        <p:cxnSp>
          <p:nvCxnSpPr>
            <p:cNvPr id="5" name="Düz Ok Bağlayıcısı 4"/>
            <p:cNvCxnSpPr>
              <a:cxnSpLocks noChangeShapeType="1"/>
            </p:cNvCxnSpPr>
            <p:nvPr/>
          </p:nvCxnSpPr>
          <p:spPr bwMode="auto">
            <a:xfrm flipV="1">
              <a:off x="2388505" y="1814513"/>
              <a:ext cx="1331410" cy="350455"/>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 name="Düz Ok Bağlayıcısı 5"/>
            <p:cNvCxnSpPr>
              <a:cxnSpLocks noChangeShapeType="1"/>
            </p:cNvCxnSpPr>
            <p:nvPr/>
          </p:nvCxnSpPr>
          <p:spPr bwMode="auto">
            <a:xfrm>
              <a:off x="2394286" y="2502235"/>
              <a:ext cx="1325630" cy="374949"/>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45064" name="Metin kutusu 8"/>
            <p:cNvSpPr txBox="1">
              <a:spLocks noChangeArrowheads="1"/>
            </p:cNvSpPr>
            <p:nvPr/>
          </p:nvSpPr>
          <p:spPr bwMode="auto">
            <a:xfrm>
              <a:off x="3851920" y="1484784"/>
              <a:ext cx="3589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a:t>Politen Kromozomlar</a:t>
              </a:r>
            </a:p>
          </p:txBody>
        </p:sp>
        <p:sp>
          <p:nvSpPr>
            <p:cNvPr id="45065" name="Metin kutusu 9"/>
            <p:cNvSpPr txBox="1">
              <a:spLocks noChangeArrowheads="1"/>
            </p:cNvSpPr>
            <p:nvPr/>
          </p:nvSpPr>
          <p:spPr bwMode="auto">
            <a:xfrm>
              <a:off x="3851920" y="2617748"/>
              <a:ext cx="48622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a:t>Lamba Fırçası Kromozomları</a:t>
              </a:r>
            </a:p>
          </p:txBody>
        </p:sp>
      </p:grpSp>
      <p:pic>
        <p:nvPicPr>
          <p:cNvPr id="450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36650"/>
            <a:ext cx="36322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68413"/>
            <a:ext cx="40513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etin kutusu 15"/>
          <p:cNvSpPr txBox="1">
            <a:spLocks noChangeArrowheads="1"/>
          </p:cNvSpPr>
          <p:nvPr/>
        </p:nvSpPr>
        <p:spPr bwMode="auto">
          <a:xfrm>
            <a:off x="4932363" y="273050"/>
            <a:ext cx="4027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i="1"/>
              <a:t>Ökaryot kromozomları </a:t>
            </a:r>
            <a:endParaRPr lang="tr-TR" sz="2800"/>
          </a:p>
        </p:txBody>
      </p:sp>
      <p:grpSp>
        <p:nvGrpSpPr>
          <p:cNvPr id="47106" name="Grup 10"/>
          <p:cNvGrpSpPr>
            <a:grpSpLocks/>
          </p:cNvGrpSpPr>
          <p:nvPr/>
        </p:nvGrpSpPr>
        <p:grpSpPr bwMode="auto">
          <a:xfrm>
            <a:off x="661988" y="2349500"/>
            <a:ext cx="4032250" cy="2519363"/>
            <a:chOff x="107504" y="4221368"/>
            <a:chExt cx="4032448" cy="2520000"/>
          </a:xfrm>
        </p:grpSpPr>
        <p:pic>
          <p:nvPicPr>
            <p:cNvPr id="4710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1368"/>
              <a:ext cx="393848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Metin kutusu 7"/>
            <p:cNvSpPr txBox="1">
              <a:spLocks noChangeArrowheads="1"/>
            </p:cNvSpPr>
            <p:nvPr/>
          </p:nvSpPr>
          <p:spPr bwMode="auto">
            <a:xfrm>
              <a:off x="3275856" y="5384249"/>
              <a:ext cx="81945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chemeClr val="bg1"/>
                  </a:solidFill>
                </a:rPr>
                <a:t>Kromatit</a:t>
              </a:r>
            </a:p>
          </p:txBody>
        </p:sp>
        <p:sp>
          <p:nvSpPr>
            <p:cNvPr id="47110" name="Metin kutusu 8"/>
            <p:cNvSpPr txBox="1">
              <a:spLocks noChangeArrowheads="1"/>
            </p:cNvSpPr>
            <p:nvPr/>
          </p:nvSpPr>
          <p:spPr bwMode="auto">
            <a:xfrm>
              <a:off x="3225808" y="6021288"/>
              <a:ext cx="914144" cy="2616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100">
                  <a:solidFill>
                    <a:schemeClr val="bg1"/>
                  </a:solidFill>
                </a:rPr>
                <a:t>Kromozom</a:t>
              </a:r>
            </a:p>
          </p:txBody>
        </p:sp>
        <p:sp>
          <p:nvSpPr>
            <p:cNvPr id="47111" name="Metin kutusu 9"/>
            <p:cNvSpPr txBox="1">
              <a:spLocks noChangeArrowheads="1"/>
            </p:cNvSpPr>
            <p:nvPr/>
          </p:nvSpPr>
          <p:spPr bwMode="auto">
            <a:xfrm>
              <a:off x="1461964" y="6464369"/>
              <a:ext cx="81945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chemeClr val="bg1"/>
                  </a:solidFill>
                </a:rPr>
                <a:t>Kromatit</a:t>
              </a:r>
            </a:p>
          </p:txBody>
        </p:sp>
      </p:grpSp>
      <p:pic>
        <p:nvPicPr>
          <p:cNvPr id="47107" name="Picture 3" descr="05_26_tightly packed"/>
          <p:cNvPicPr>
            <a:picLocks noChangeAspect="1" noChangeArrowheads="1"/>
          </p:cNvPicPr>
          <p:nvPr/>
        </p:nvPicPr>
        <p:blipFill>
          <a:blip r:embed="rId4">
            <a:extLst>
              <a:ext uri="{28A0092B-C50C-407E-A947-70E740481C1C}">
                <a14:useLocalDpi xmlns:a14="http://schemas.microsoft.com/office/drawing/2010/main" val="0"/>
              </a:ext>
            </a:extLst>
          </a:blip>
          <a:srcRect l="25642" t="11147" r="25404" b="19884"/>
          <a:stretch>
            <a:fillRect/>
          </a:stretch>
        </p:blipFill>
        <p:spPr bwMode="auto">
          <a:xfrm>
            <a:off x="4932363" y="1935163"/>
            <a:ext cx="3424237"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6156325" y="260350"/>
            <a:ext cx="2663825" cy="647700"/>
          </a:xfrm>
        </p:spPr>
        <p:txBody>
          <a:bodyPr/>
          <a:lstStyle/>
          <a:p>
            <a:pPr marL="0" indent="0" algn="r">
              <a:buFont typeface="Arial" charset="0"/>
              <a:buNone/>
            </a:pPr>
            <a:r>
              <a:rPr lang="tr-TR" sz="2800" b="1" i="1">
                <a:solidFill>
                  <a:schemeClr val="tx2"/>
                </a:solidFill>
                <a:latin typeface="Comic Sans MS" charset="0"/>
              </a:rPr>
              <a:t>SUPERKOIL</a:t>
            </a:r>
          </a:p>
        </p:txBody>
      </p:sp>
      <p:sp>
        <p:nvSpPr>
          <p:cNvPr id="49154" name="Rectangle 4"/>
          <p:cNvSpPr>
            <a:spLocks noChangeArrowheads="1"/>
          </p:cNvSpPr>
          <p:nvPr/>
        </p:nvSpPr>
        <p:spPr bwMode="auto">
          <a:xfrm>
            <a:off x="3429000" y="151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5" name="Rectangle 5"/>
          <p:cNvSpPr>
            <a:spLocks noChangeArrowheads="1"/>
          </p:cNvSpPr>
          <p:nvPr/>
        </p:nvSpPr>
        <p:spPr bwMode="auto">
          <a:xfrm>
            <a:off x="342900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9156" name="Picture 6" descr="12_04ab"/>
          <p:cNvPicPr>
            <a:picLocks noChangeAspect="1" noChangeArrowheads="1"/>
          </p:cNvPicPr>
          <p:nvPr/>
        </p:nvPicPr>
        <p:blipFill>
          <a:blip r:embed="rId3">
            <a:extLst>
              <a:ext uri="{28A0092B-C50C-407E-A947-70E740481C1C}">
                <a14:useLocalDpi xmlns:a14="http://schemas.microsoft.com/office/drawing/2010/main" val="0"/>
              </a:ext>
            </a:extLst>
          </a:blip>
          <a:srcRect t="2905" r="58333" b="47701"/>
          <a:stretch>
            <a:fillRect/>
          </a:stretch>
        </p:blipFill>
        <p:spPr bwMode="auto">
          <a:xfrm>
            <a:off x="925513" y="222250"/>
            <a:ext cx="33893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7"/>
          <p:cNvSpPr>
            <a:spLocks noChangeArrowheads="1"/>
          </p:cNvSpPr>
          <p:nvPr/>
        </p:nvSpPr>
        <p:spPr bwMode="auto">
          <a:xfrm>
            <a:off x="3619500" y="262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9158" name="Picture 8" descr="12_04ab"/>
          <p:cNvPicPr>
            <a:picLocks noChangeAspect="1" noChangeArrowheads="1"/>
          </p:cNvPicPr>
          <p:nvPr/>
        </p:nvPicPr>
        <p:blipFill>
          <a:blip r:embed="rId3">
            <a:extLst>
              <a:ext uri="{28A0092B-C50C-407E-A947-70E740481C1C}">
                <a14:useLocalDpi xmlns:a14="http://schemas.microsoft.com/office/drawing/2010/main" val="0"/>
              </a:ext>
            </a:extLst>
          </a:blip>
          <a:srcRect l="3473" t="52542" r="61804" b="6781"/>
          <a:stretch>
            <a:fillRect/>
          </a:stretch>
        </p:blipFill>
        <p:spPr bwMode="auto">
          <a:xfrm>
            <a:off x="4852988" y="1120775"/>
            <a:ext cx="3429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 descr="05_25_zigzag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357563"/>
            <a:ext cx="38735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15038" y="5111750"/>
            <a:ext cx="2474912" cy="1116013"/>
          </a:xfrm>
        </p:spPr>
        <p:txBody>
          <a:bodyPr anchorCtr="1"/>
          <a:lstStyle/>
          <a:p>
            <a:r>
              <a:rPr lang="tr-TR" sz="2400" b="1" u="sng">
                <a:solidFill>
                  <a:srgbClr val="FFFF00"/>
                </a:solidFill>
                <a:latin typeface="Comic Sans MS" charset="0"/>
              </a:rPr>
              <a:t>Santral Dogma</a:t>
            </a:r>
            <a:endParaRPr lang="en-US" sz="2400" b="1" u="sng">
              <a:solidFill>
                <a:srgbClr val="FFFF00"/>
              </a:solidFill>
              <a:latin typeface="Comic Sans MS" charset="0"/>
            </a:endParaRPr>
          </a:p>
        </p:txBody>
      </p:sp>
      <p:grpSp>
        <p:nvGrpSpPr>
          <p:cNvPr id="16386" name="Grup 2"/>
          <p:cNvGrpSpPr>
            <a:grpSpLocks/>
          </p:cNvGrpSpPr>
          <p:nvPr/>
        </p:nvGrpSpPr>
        <p:grpSpPr bwMode="auto">
          <a:xfrm>
            <a:off x="2184400" y="3514725"/>
            <a:ext cx="6597650" cy="2952750"/>
            <a:chOff x="523453" y="2636912"/>
            <a:chExt cx="7872413" cy="3214688"/>
          </a:xfrm>
        </p:grpSpPr>
        <p:sp>
          <p:nvSpPr>
            <p:cNvPr id="16388" name="Line 4"/>
            <p:cNvSpPr>
              <a:spLocks noChangeShapeType="1"/>
            </p:cNvSpPr>
            <p:nvPr/>
          </p:nvSpPr>
          <p:spPr bwMode="auto">
            <a:xfrm rot="19380675" flipV="1">
              <a:off x="1524000" y="3224213"/>
              <a:ext cx="304800" cy="0"/>
            </a:xfrm>
            <a:prstGeom prst="line">
              <a:avLst/>
            </a:prstGeom>
            <a:noFill/>
            <a:ln w="57150">
              <a:solidFill>
                <a:srgbClr val="CC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6389" name="Grup 1"/>
            <p:cNvGrpSpPr>
              <a:grpSpLocks/>
            </p:cNvGrpSpPr>
            <p:nvPr/>
          </p:nvGrpSpPr>
          <p:grpSpPr bwMode="auto">
            <a:xfrm>
              <a:off x="523453" y="2636912"/>
              <a:ext cx="7872413" cy="3214688"/>
              <a:chOff x="914400" y="1828800"/>
              <a:chExt cx="7872413" cy="3214688"/>
            </a:xfrm>
          </p:grpSpPr>
          <p:sp>
            <p:nvSpPr>
              <p:cNvPr id="16390" name="Freeform 3"/>
              <p:cNvSpPr>
                <a:spLocks/>
              </p:cNvSpPr>
              <p:nvPr/>
            </p:nvSpPr>
            <p:spPr bwMode="auto">
              <a:xfrm>
                <a:off x="1395413" y="3171825"/>
                <a:ext cx="1271587" cy="1271588"/>
              </a:xfrm>
              <a:custGeom>
                <a:avLst/>
                <a:gdLst>
                  <a:gd name="T0" fmla="*/ 2147483647 w 801"/>
                  <a:gd name="T1" fmla="*/ 0 h 801"/>
                  <a:gd name="T2" fmla="*/ 2147483647 w 801"/>
                  <a:gd name="T3" fmla="*/ 2147483647 h 801"/>
                  <a:gd name="T4" fmla="*/ 2147483647 w 801"/>
                  <a:gd name="T5" fmla="*/ 2147483647 h 801"/>
                  <a:gd name="T6" fmla="*/ 2147483647 w 801"/>
                  <a:gd name="T7" fmla="*/ 2147483647 h 801"/>
                  <a:gd name="T8" fmla="*/ 2147483647 w 801"/>
                  <a:gd name="T9" fmla="*/ 2147483647 h 801"/>
                  <a:gd name="T10" fmla="*/ 2147483647 w 801"/>
                  <a:gd name="T11" fmla="*/ 2147483647 h 801"/>
                  <a:gd name="T12" fmla="*/ 2147483647 w 801"/>
                  <a:gd name="T13" fmla="*/ 2147483647 h 801"/>
                  <a:gd name="T14" fmla="*/ 2147483647 w 801"/>
                  <a:gd name="T15" fmla="*/ 2147483647 h 801"/>
                  <a:gd name="T16" fmla="*/ 2147483647 w 801"/>
                  <a:gd name="T17" fmla="*/ 2147483647 h 801"/>
                  <a:gd name="T18" fmla="*/ 2147483647 w 801"/>
                  <a:gd name="T19" fmla="*/ 2147483647 h 801"/>
                  <a:gd name="T20" fmla="*/ 2147483647 w 801"/>
                  <a:gd name="T21" fmla="*/ 2147483647 h 801"/>
                  <a:gd name="T22" fmla="*/ 2147483647 w 801"/>
                  <a:gd name="T23" fmla="*/ 2147483647 h 801"/>
                  <a:gd name="T24" fmla="*/ 2147483647 w 801"/>
                  <a:gd name="T25" fmla="*/ 2147483647 h 8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1"/>
                  <a:gd name="T40" fmla="*/ 0 h 801"/>
                  <a:gd name="T41" fmla="*/ 801 w 801"/>
                  <a:gd name="T42" fmla="*/ 801 h 8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1" h="801">
                    <a:moveTo>
                      <a:pt x="592" y="0"/>
                    </a:moveTo>
                    <a:cubicBezTo>
                      <a:pt x="607" y="16"/>
                      <a:pt x="659" y="68"/>
                      <a:pt x="684" y="98"/>
                    </a:cubicBezTo>
                    <a:cubicBezTo>
                      <a:pt x="708" y="127"/>
                      <a:pt x="723" y="142"/>
                      <a:pt x="739" y="179"/>
                    </a:cubicBezTo>
                    <a:cubicBezTo>
                      <a:pt x="754" y="216"/>
                      <a:pt x="768" y="275"/>
                      <a:pt x="779" y="320"/>
                    </a:cubicBezTo>
                    <a:cubicBezTo>
                      <a:pt x="789" y="364"/>
                      <a:pt x="801" y="404"/>
                      <a:pt x="800" y="446"/>
                    </a:cubicBezTo>
                    <a:cubicBezTo>
                      <a:pt x="798" y="488"/>
                      <a:pt x="786" y="533"/>
                      <a:pt x="769" y="572"/>
                    </a:cubicBezTo>
                    <a:cubicBezTo>
                      <a:pt x="751" y="610"/>
                      <a:pt x="738" y="642"/>
                      <a:pt x="695" y="677"/>
                    </a:cubicBezTo>
                    <a:cubicBezTo>
                      <a:pt x="651" y="711"/>
                      <a:pt x="575" y="762"/>
                      <a:pt x="508" y="779"/>
                    </a:cubicBezTo>
                    <a:cubicBezTo>
                      <a:pt x="440" y="795"/>
                      <a:pt x="353" y="801"/>
                      <a:pt x="287" y="779"/>
                    </a:cubicBezTo>
                    <a:cubicBezTo>
                      <a:pt x="220" y="756"/>
                      <a:pt x="153" y="701"/>
                      <a:pt x="108" y="642"/>
                    </a:cubicBezTo>
                    <a:cubicBezTo>
                      <a:pt x="62" y="582"/>
                      <a:pt x="25" y="492"/>
                      <a:pt x="13" y="421"/>
                    </a:cubicBezTo>
                    <a:cubicBezTo>
                      <a:pt x="0" y="349"/>
                      <a:pt x="13" y="274"/>
                      <a:pt x="34" y="211"/>
                    </a:cubicBezTo>
                    <a:cubicBezTo>
                      <a:pt x="55" y="147"/>
                      <a:pt x="117" y="77"/>
                      <a:pt x="139" y="42"/>
                    </a:cubicBezTo>
                  </a:path>
                </a:pathLst>
              </a:custGeom>
              <a:noFill/>
              <a:ln w="5715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1" name="Line 5"/>
              <p:cNvSpPr>
                <a:spLocks noChangeShapeType="1"/>
              </p:cNvSpPr>
              <p:nvPr/>
            </p:nvSpPr>
            <p:spPr bwMode="auto">
              <a:xfrm flipV="1">
                <a:off x="5353050" y="2749550"/>
                <a:ext cx="1066800" cy="0"/>
              </a:xfrm>
              <a:prstGeom prst="line">
                <a:avLst/>
              </a:prstGeom>
              <a:noFill/>
              <a:ln w="57150">
                <a:solidFill>
                  <a:srgbClr val="CC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2" name="Text Box 6"/>
              <p:cNvSpPr txBox="1">
                <a:spLocks noChangeArrowheads="1"/>
              </p:cNvSpPr>
              <p:nvPr/>
            </p:nvSpPr>
            <p:spPr bwMode="auto">
              <a:xfrm>
                <a:off x="1447800" y="2443163"/>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sz="2800" b="1">
                    <a:solidFill>
                      <a:schemeClr val="tx2"/>
                    </a:solidFill>
                  </a:rPr>
                  <a:t>DNA</a:t>
                </a:r>
              </a:p>
            </p:txBody>
          </p:sp>
          <p:sp>
            <p:nvSpPr>
              <p:cNvPr id="16393" name="Text Box 7"/>
              <p:cNvSpPr txBox="1">
                <a:spLocks noChangeArrowheads="1"/>
              </p:cNvSpPr>
              <p:nvPr/>
            </p:nvSpPr>
            <p:spPr bwMode="auto">
              <a:xfrm>
                <a:off x="4038600" y="2443163"/>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sz="2800" b="1">
                    <a:solidFill>
                      <a:schemeClr val="tx2"/>
                    </a:solidFill>
                  </a:rPr>
                  <a:t>RNA</a:t>
                </a:r>
              </a:p>
            </p:txBody>
          </p:sp>
          <p:sp>
            <p:nvSpPr>
              <p:cNvPr id="16394" name="Text Box 8"/>
              <p:cNvSpPr txBox="1">
                <a:spLocks noChangeArrowheads="1"/>
              </p:cNvSpPr>
              <p:nvPr/>
            </p:nvSpPr>
            <p:spPr bwMode="auto">
              <a:xfrm>
                <a:off x="6553200" y="2443163"/>
                <a:ext cx="223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sz="2800" b="1">
                    <a:solidFill>
                      <a:schemeClr val="tx2"/>
                    </a:solidFill>
                  </a:rPr>
                  <a:t>Protein</a:t>
                </a:r>
              </a:p>
            </p:txBody>
          </p:sp>
          <p:sp>
            <p:nvSpPr>
              <p:cNvPr id="16395" name="Text Box 9"/>
              <p:cNvSpPr txBox="1">
                <a:spLocks noChangeArrowheads="1"/>
              </p:cNvSpPr>
              <p:nvPr/>
            </p:nvSpPr>
            <p:spPr bwMode="auto">
              <a:xfrm>
                <a:off x="1676400" y="1828800"/>
                <a:ext cx="2647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a:solidFill>
                      <a:schemeClr val="tx2"/>
                    </a:solidFill>
                  </a:rPr>
                  <a:t>Transkripsiyon</a:t>
                </a:r>
                <a:endParaRPr lang="en-US" sz="2800">
                  <a:solidFill>
                    <a:schemeClr val="tx2"/>
                  </a:solidFill>
                </a:endParaRPr>
              </a:p>
            </p:txBody>
          </p:sp>
          <p:sp>
            <p:nvSpPr>
              <p:cNvPr id="16396" name="Text Box 10"/>
              <p:cNvSpPr txBox="1">
                <a:spLocks noChangeArrowheads="1"/>
              </p:cNvSpPr>
              <p:nvPr/>
            </p:nvSpPr>
            <p:spPr bwMode="auto">
              <a:xfrm>
                <a:off x="914400" y="4519613"/>
                <a:ext cx="2116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a:solidFill>
                      <a:schemeClr val="tx2"/>
                    </a:solidFill>
                  </a:rPr>
                  <a:t>Replikasyon</a:t>
                </a:r>
                <a:endParaRPr lang="en-US" sz="2800">
                  <a:solidFill>
                    <a:schemeClr val="tx2"/>
                  </a:solidFill>
                </a:endParaRPr>
              </a:p>
            </p:txBody>
          </p:sp>
          <p:sp>
            <p:nvSpPr>
              <p:cNvPr id="16397" name="Text Box 11"/>
              <p:cNvSpPr txBox="1">
                <a:spLocks noChangeArrowheads="1"/>
              </p:cNvSpPr>
              <p:nvPr/>
            </p:nvSpPr>
            <p:spPr bwMode="auto">
              <a:xfrm>
                <a:off x="4800600" y="1828800"/>
                <a:ext cx="2168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a:solidFill>
                      <a:schemeClr val="tx2"/>
                    </a:solidFill>
                  </a:rPr>
                  <a:t>Translasyon</a:t>
                </a:r>
                <a:endParaRPr lang="en-US" sz="2800">
                  <a:solidFill>
                    <a:schemeClr val="tx2"/>
                  </a:solidFill>
                </a:endParaRPr>
              </a:p>
            </p:txBody>
          </p:sp>
          <p:sp>
            <p:nvSpPr>
              <p:cNvPr id="16398" name="Line 12"/>
              <p:cNvSpPr>
                <a:spLocks noChangeShapeType="1"/>
              </p:cNvSpPr>
              <p:nvPr/>
            </p:nvSpPr>
            <p:spPr bwMode="auto">
              <a:xfrm flipV="1">
                <a:off x="2819400" y="2747963"/>
                <a:ext cx="1066800" cy="0"/>
              </a:xfrm>
              <a:prstGeom prst="line">
                <a:avLst/>
              </a:prstGeom>
              <a:noFill/>
              <a:ln w="57150">
                <a:solidFill>
                  <a:srgbClr val="CC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9" name="Line 13"/>
              <p:cNvSpPr>
                <a:spLocks noChangeShapeType="1"/>
              </p:cNvSpPr>
              <p:nvPr/>
            </p:nvSpPr>
            <p:spPr bwMode="auto">
              <a:xfrm rot="10800000" flipV="1">
                <a:off x="2771775" y="2963863"/>
                <a:ext cx="1066800"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6387" name="Metin kutusu 3"/>
          <p:cNvSpPr txBox="1">
            <a:spLocks noChangeArrowheads="1"/>
          </p:cNvSpPr>
          <p:nvPr/>
        </p:nvSpPr>
        <p:spPr bwMode="auto">
          <a:xfrm>
            <a:off x="227013" y="404813"/>
            <a:ext cx="56864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a:t>Genetik materyal ;</a:t>
            </a:r>
          </a:p>
          <a:p>
            <a:pPr eaLnBrk="1" hangingPunct="1">
              <a:buFontTx/>
              <a:buAutoNum type="arabicPeriod"/>
            </a:pPr>
            <a:r>
              <a:rPr lang="tr-TR" sz="2800"/>
              <a:t>Kendini eşleyebilmeli</a:t>
            </a:r>
          </a:p>
          <a:p>
            <a:pPr eaLnBrk="1" hangingPunct="1">
              <a:buFontTx/>
              <a:buAutoNum type="arabicPeriod"/>
            </a:pPr>
            <a:r>
              <a:rPr lang="tr-TR" sz="2800"/>
              <a:t>Bilgi depolamalı</a:t>
            </a:r>
          </a:p>
          <a:p>
            <a:pPr eaLnBrk="1" hangingPunct="1">
              <a:buFontTx/>
              <a:buAutoNum type="arabicPeriod"/>
            </a:pPr>
            <a:r>
              <a:rPr lang="tr-TR" sz="2800"/>
              <a:t>Bu bilgiyi ifade edebilmeli </a:t>
            </a:r>
          </a:p>
          <a:p>
            <a:pPr eaLnBrk="1" hangingPunct="1">
              <a:buFontTx/>
              <a:buAutoNum type="arabicPeriod"/>
            </a:pPr>
            <a:r>
              <a:rPr lang="tr-TR" sz="2800"/>
              <a:t>Mutasyonla çeşitlenebilmelidir.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up 22"/>
          <p:cNvGrpSpPr>
            <a:grpSpLocks/>
          </p:cNvGrpSpPr>
          <p:nvPr/>
        </p:nvGrpSpPr>
        <p:grpSpPr bwMode="auto">
          <a:xfrm>
            <a:off x="957263" y="3327400"/>
            <a:ext cx="3789362" cy="2520950"/>
            <a:chOff x="4670892" y="3645024"/>
            <a:chExt cx="3789540" cy="2928819"/>
          </a:xfrm>
        </p:grpSpPr>
        <p:grpSp>
          <p:nvGrpSpPr>
            <p:cNvPr id="51208" name="Group 11"/>
            <p:cNvGrpSpPr>
              <a:grpSpLocks/>
            </p:cNvGrpSpPr>
            <p:nvPr/>
          </p:nvGrpSpPr>
          <p:grpSpPr bwMode="auto">
            <a:xfrm>
              <a:off x="4670892" y="3645024"/>
              <a:ext cx="3778530" cy="2928819"/>
              <a:chOff x="950" y="838"/>
              <a:chExt cx="3920" cy="2538"/>
            </a:xfrm>
          </p:grpSpPr>
          <p:pic>
            <p:nvPicPr>
              <p:cNvPr id="51211" name="Picture 5" descr="12_03"/>
              <p:cNvPicPr>
                <a:picLocks noChangeAspect="1" noChangeArrowheads="1"/>
              </p:cNvPicPr>
              <p:nvPr/>
            </p:nvPicPr>
            <p:blipFill>
              <a:blip r:embed="rId3">
                <a:extLst>
                  <a:ext uri="{28A0092B-C50C-407E-A947-70E740481C1C}">
                    <a14:useLocalDpi xmlns:a14="http://schemas.microsoft.com/office/drawing/2010/main" val="0"/>
                  </a:ext>
                </a:extLst>
              </a:blip>
              <a:srcRect l="20139" t="51909" r="29167"/>
              <a:stretch>
                <a:fillRect/>
              </a:stretch>
            </p:blipFill>
            <p:spPr bwMode="auto">
              <a:xfrm>
                <a:off x="950" y="838"/>
                <a:ext cx="3920"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Rectangle 10"/>
              <p:cNvSpPr>
                <a:spLocks noChangeArrowheads="1"/>
              </p:cNvSpPr>
              <p:nvPr/>
            </p:nvSpPr>
            <p:spPr bwMode="auto">
              <a:xfrm>
                <a:off x="3833" y="890"/>
                <a:ext cx="635" cy="680"/>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51209" name="Metin kutusu 20"/>
            <p:cNvSpPr txBox="1">
              <a:spLocks noChangeArrowheads="1"/>
            </p:cNvSpPr>
            <p:nvPr/>
          </p:nvSpPr>
          <p:spPr bwMode="auto">
            <a:xfrm>
              <a:off x="7775690" y="3645024"/>
              <a:ext cx="684742" cy="78471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1800"/>
            </a:p>
          </p:txBody>
        </p:sp>
        <p:sp>
          <p:nvSpPr>
            <p:cNvPr id="51210" name="Metin kutusu 21"/>
            <p:cNvSpPr txBox="1">
              <a:spLocks noChangeArrowheads="1"/>
            </p:cNvSpPr>
            <p:nvPr/>
          </p:nvSpPr>
          <p:spPr bwMode="auto">
            <a:xfrm>
              <a:off x="4679346" y="3645024"/>
              <a:ext cx="684742" cy="78471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sz="1800"/>
            </a:p>
          </p:txBody>
        </p:sp>
      </p:grpSp>
      <p:pic>
        <p:nvPicPr>
          <p:cNvPr id="51202" name="Picture 5" descr="12_04ab"/>
          <p:cNvPicPr>
            <a:picLocks noChangeAspect="1" noChangeArrowheads="1"/>
          </p:cNvPicPr>
          <p:nvPr/>
        </p:nvPicPr>
        <p:blipFill>
          <a:blip r:embed="rId4">
            <a:extLst>
              <a:ext uri="{28A0092B-C50C-407E-A947-70E740481C1C}">
                <a14:useLocalDpi xmlns:a14="http://schemas.microsoft.com/office/drawing/2010/main" val="0"/>
              </a:ext>
            </a:extLst>
          </a:blip>
          <a:srcRect l="47917" t="18645" b="17433"/>
          <a:stretch>
            <a:fillRect/>
          </a:stretch>
        </p:blipFill>
        <p:spPr bwMode="auto">
          <a:xfrm>
            <a:off x="5219700" y="3327400"/>
            <a:ext cx="28654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Metin kutusu 8"/>
          <p:cNvSpPr txBox="1">
            <a:spLocks noChangeArrowheads="1"/>
          </p:cNvSpPr>
          <p:nvPr/>
        </p:nvSpPr>
        <p:spPr bwMode="auto">
          <a:xfrm>
            <a:off x="755650" y="1362075"/>
            <a:ext cx="244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800"/>
              <a:t>Kromozomal DNA ile </a:t>
            </a:r>
          </a:p>
          <a:p>
            <a:pPr algn="ctr" eaLnBrk="1" hangingPunct="1"/>
            <a:r>
              <a:rPr lang="tr-TR" sz="1800"/>
              <a:t>ilişkili proteinler</a:t>
            </a:r>
          </a:p>
        </p:txBody>
      </p:sp>
      <p:cxnSp>
        <p:nvCxnSpPr>
          <p:cNvPr id="11" name="Düz Ok Bağlayıcısı 10"/>
          <p:cNvCxnSpPr>
            <a:cxnSpLocks noChangeShapeType="1"/>
          </p:cNvCxnSpPr>
          <p:nvPr/>
        </p:nvCxnSpPr>
        <p:spPr bwMode="auto">
          <a:xfrm flipV="1">
            <a:off x="3516313" y="1017588"/>
            <a:ext cx="1255712" cy="525462"/>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2" name="Düz Ok Bağlayıcısı 11"/>
          <p:cNvCxnSpPr>
            <a:cxnSpLocks noChangeShapeType="1"/>
          </p:cNvCxnSpPr>
          <p:nvPr/>
        </p:nvCxnSpPr>
        <p:spPr bwMode="auto">
          <a:xfrm>
            <a:off x="3516313" y="1958975"/>
            <a:ext cx="1220787" cy="495300"/>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51206" name="Metin kutusu 14"/>
          <p:cNvSpPr txBox="1">
            <a:spLocks noChangeArrowheads="1"/>
          </p:cNvSpPr>
          <p:nvPr/>
        </p:nvSpPr>
        <p:spPr bwMode="auto">
          <a:xfrm>
            <a:off x="4932363" y="827088"/>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800"/>
              <a:t>Histonlar</a:t>
            </a:r>
          </a:p>
        </p:txBody>
      </p:sp>
      <p:sp>
        <p:nvSpPr>
          <p:cNvPr id="51207" name="Metin kutusu 15"/>
          <p:cNvSpPr txBox="1">
            <a:spLocks noChangeArrowheads="1"/>
          </p:cNvSpPr>
          <p:nvPr/>
        </p:nvSpPr>
        <p:spPr bwMode="auto">
          <a:xfrm>
            <a:off x="4938713" y="2266950"/>
            <a:ext cx="294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800"/>
              <a:t>Histon olmayan proteinler</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up 14"/>
          <p:cNvGrpSpPr>
            <a:grpSpLocks/>
          </p:cNvGrpSpPr>
          <p:nvPr/>
        </p:nvGrpSpPr>
        <p:grpSpPr bwMode="auto">
          <a:xfrm>
            <a:off x="34925" y="1125538"/>
            <a:ext cx="9061450" cy="2309812"/>
            <a:chOff x="35496" y="1700808"/>
            <a:chExt cx="9060873" cy="2310523"/>
          </a:xfrm>
        </p:grpSpPr>
        <p:pic>
          <p:nvPicPr>
            <p:cNvPr id="2" name="Resim 1"/>
            <p:cNvPicPr>
              <a:picLocks noChangeAspect="1"/>
            </p:cNvPicPr>
            <p:nvPr/>
          </p:nvPicPr>
          <p:blipFill>
            <a:blip r:embed="rId3"/>
            <a:stretch>
              <a:fillRect/>
            </a:stretch>
          </p:blipFill>
          <p:spPr>
            <a:xfrm>
              <a:off x="35496" y="1700808"/>
              <a:ext cx="9060873" cy="2310523"/>
            </a:xfrm>
            <a:prstGeom prst="rect">
              <a:avLst/>
            </a:prstGeom>
            <a:solidFill>
              <a:schemeClr val="tx1">
                <a:lumMod val="95000"/>
              </a:schemeClr>
            </a:solidFill>
          </p:spPr>
        </p:pic>
        <p:sp>
          <p:nvSpPr>
            <p:cNvPr id="3" name="Metin kutusu 2"/>
            <p:cNvSpPr txBox="1"/>
            <p:nvPr/>
          </p:nvSpPr>
          <p:spPr>
            <a:xfrm>
              <a:off x="35496" y="1773855"/>
              <a:ext cx="779413" cy="460517"/>
            </a:xfrm>
            <a:prstGeom prst="rect">
              <a:avLst/>
            </a:prstGeom>
            <a:solidFill>
              <a:schemeClr val="tx2"/>
            </a:solidFill>
          </p:spPr>
          <p:txBody>
            <a:bodyPr>
              <a:spAutoFit/>
            </a:bodyPr>
            <a:lstStyle/>
            <a:p>
              <a:pPr algn="ctr">
                <a:defRPr/>
              </a:pPr>
              <a:r>
                <a:rPr lang="tr-TR" sz="800" b="1" dirty="0">
                  <a:solidFill>
                    <a:schemeClr val="accent1">
                      <a:lumMod val="50000"/>
                    </a:schemeClr>
                  </a:solidFill>
                  <a:latin typeface="Comic Sans MS" pitchFamily="66" charset="0"/>
                  <a:ea typeface="+mn-ea"/>
                  <a:cs typeface="+mn-cs"/>
                </a:rPr>
                <a:t>DNA</a:t>
              </a:r>
            </a:p>
            <a:p>
              <a:pPr algn="ctr">
                <a:defRPr/>
              </a:pPr>
              <a:endParaRPr lang="tr-TR" sz="800" b="1" dirty="0">
                <a:solidFill>
                  <a:schemeClr val="accent1">
                    <a:lumMod val="50000"/>
                  </a:schemeClr>
                </a:solidFill>
                <a:latin typeface="Comic Sans MS" pitchFamily="66" charset="0"/>
                <a:ea typeface="+mn-ea"/>
                <a:cs typeface="+mn-cs"/>
              </a:endParaRPr>
            </a:p>
            <a:p>
              <a:pPr algn="ctr">
                <a:defRPr/>
              </a:pPr>
              <a:endParaRPr lang="tr-TR" sz="800" b="1" dirty="0">
                <a:solidFill>
                  <a:schemeClr val="accent1">
                    <a:lumMod val="50000"/>
                  </a:schemeClr>
                </a:solidFill>
                <a:latin typeface="Comic Sans MS" pitchFamily="66" charset="0"/>
                <a:ea typeface="+mn-ea"/>
                <a:cs typeface="+mn-cs"/>
              </a:endParaRPr>
            </a:p>
          </p:txBody>
        </p:sp>
        <p:sp>
          <p:nvSpPr>
            <p:cNvPr id="53254" name="Metin kutusu 3"/>
            <p:cNvSpPr txBox="1">
              <a:spLocks noChangeArrowheads="1"/>
            </p:cNvSpPr>
            <p:nvPr/>
          </p:nvSpPr>
          <p:spPr bwMode="auto">
            <a:xfrm>
              <a:off x="1103816" y="1743683"/>
              <a:ext cx="934977" cy="46051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b="1">
                  <a:solidFill>
                    <a:srgbClr val="254061"/>
                  </a:solidFill>
                </a:rPr>
                <a:t>Nükleozom</a:t>
              </a:r>
            </a:p>
            <a:p>
              <a:pPr algn="ctr" eaLnBrk="1" hangingPunct="1"/>
              <a:endParaRPr lang="tr-TR" sz="800" b="1">
                <a:solidFill>
                  <a:srgbClr val="254061"/>
                </a:solidFill>
              </a:endParaRPr>
            </a:p>
            <a:p>
              <a:pPr algn="ctr" eaLnBrk="1" hangingPunct="1"/>
              <a:endParaRPr lang="tr-TR" sz="800" b="1">
                <a:solidFill>
                  <a:srgbClr val="254061"/>
                </a:solidFill>
              </a:endParaRPr>
            </a:p>
          </p:txBody>
        </p:sp>
        <p:sp>
          <p:nvSpPr>
            <p:cNvPr id="53255" name="Metin kutusu 4"/>
            <p:cNvSpPr txBox="1">
              <a:spLocks noChangeArrowheads="1"/>
            </p:cNvSpPr>
            <p:nvPr/>
          </p:nvSpPr>
          <p:spPr bwMode="auto">
            <a:xfrm>
              <a:off x="2038793" y="1719864"/>
              <a:ext cx="936565" cy="46210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b="1">
                  <a:solidFill>
                    <a:srgbClr val="254061"/>
                  </a:solidFill>
                </a:rPr>
                <a:t>İpteki boncuklar</a:t>
              </a:r>
            </a:p>
            <a:p>
              <a:pPr algn="ctr" eaLnBrk="1" hangingPunct="1"/>
              <a:endParaRPr lang="tr-TR" sz="800" b="1">
                <a:solidFill>
                  <a:srgbClr val="254061"/>
                </a:solidFill>
              </a:endParaRPr>
            </a:p>
          </p:txBody>
        </p:sp>
        <p:sp>
          <p:nvSpPr>
            <p:cNvPr id="53256" name="Metin kutusu 5"/>
            <p:cNvSpPr txBox="1">
              <a:spLocks noChangeArrowheads="1"/>
            </p:cNvSpPr>
            <p:nvPr/>
          </p:nvSpPr>
          <p:spPr bwMode="auto">
            <a:xfrm>
              <a:off x="425996" y="2181968"/>
              <a:ext cx="1203248" cy="2000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700" b="1">
                  <a:solidFill>
                    <a:srgbClr val="254061"/>
                  </a:solidFill>
                </a:rPr>
                <a:t>+çekirdek histonlar</a:t>
              </a:r>
            </a:p>
          </p:txBody>
        </p:sp>
        <p:sp>
          <p:nvSpPr>
            <p:cNvPr id="7" name="Metin kutusu 6"/>
            <p:cNvSpPr txBox="1"/>
            <p:nvPr/>
          </p:nvSpPr>
          <p:spPr>
            <a:xfrm>
              <a:off x="2408658" y="2161325"/>
              <a:ext cx="1203248" cy="200087"/>
            </a:xfrm>
            <a:prstGeom prst="rect">
              <a:avLst/>
            </a:prstGeom>
            <a:solidFill>
              <a:schemeClr val="tx2"/>
            </a:solidFill>
          </p:spPr>
          <p:txBody>
            <a:bodyPr>
              <a:spAutoFit/>
            </a:bodyPr>
            <a:lstStyle/>
            <a:p>
              <a:pPr algn="ctr">
                <a:defRPr/>
              </a:pPr>
              <a:r>
                <a:rPr lang="tr-TR" sz="700" b="1" dirty="0">
                  <a:solidFill>
                    <a:schemeClr val="accent1">
                      <a:lumMod val="50000"/>
                    </a:schemeClr>
                  </a:solidFill>
                  <a:latin typeface="Comic Sans MS" pitchFamily="66" charset="0"/>
                  <a:ea typeface="+mn-ea"/>
                  <a:cs typeface="+mn-cs"/>
                </a:rPr>
                <a:t>+</a:t>
              </a:r>
              <a:r>
                <a:rPr lang="tr-TR" sz="700" b="1" dirty="0" err="1">
                  <a:solidFill>
                    <a:schemeClr val="accent1">
                      <a:lumMod val="50000"/>
                    </a:schemeClr>
                  </a:solidFill>
                  <a:latin typeface="Comic Sans MS" pitchFamily="66" charset="0"/>
                  <a:ea typeface="+mn-ea"/>
                  <a:cs typeface="+mn-cs"/>
                </a:rPr>
                <a:t>Histon</a:t>
              </a:r>
              <a:r>
                <a:rPr lang="tr-TR" sz="700" b="1" dirty="0">
                  <a:solidFill>
                    <a:schemeClr val="accent1">
                      <a:lumMod val="50000"/>
                    </a:schemeClr>
                  </a:solidFill>
                  <a:latin typeface="Comic Sans MS" pitchFamily="66" charset="0"/>
                  <a:ea typeface="+mn-ea"/>
                  <a:cs typeface="+mn-cs"/>
                </a:rPr>
                <a:t> H1</a:t>
              </a:r>
            </a:p>
          </p:txBody>
        </p:sp>
        <p:sp>
          <p:nvSpPr>
            <p:cNvPr id="8" name="Metin kutusu 7"/>
            <p:cNvSpPr txBox="1"/>
            <p:nvPr/>
          </p:nvSpPr>
          <p:spPr>
            <a:xfrm>
              <a:off x="4329411" y="2185144"/>
              <a:ext cx="1584224" cy="200087"/>
            </a:xfrm>
            <a:prstGeom prst="rect">
              <a:avLst/>
            </a:prstGeom>
            <a:solidFill>
              <a:schemeClr val="tx2"/>
            </a:solidFill>
          </p:spPr>
          <p:txBody>
            <a:bodyPr>
              <a:spAutoFit/>
            </a:bodyPr>
            <a:lstStyle/>
            <a:p>
              <a:pPr algn="ctr">
                <a:defRPr/>
              </a:pPr>
              <a:r>
                <a:rPr lang="tr-TR" sz="700" b="1" dirty="0">
                  <a:solidFill>
                    <a:schemeClr val="accent1">
                      <a:lumMod val="50000"/>
                    </a:schemeClr>
                  </a:solidFill>
                  <a:latin typeface="Comic Sans MS" pitchFamily="66" charset="0"/>
                  <a:ea typeface="+mn-ea"/>
                  <a:cs typeface="+mn-cs"/>
                </a:rPr>
                <a:t>+daha fazla iskelet proteini</a:t>
              </a:r>
            </a:p>
          </p:txBody>
        </p:sp>
        <p:sp>
          <p:nvSpPr>
            <p:cNvPr id="9" name="Metin kutusu 8"/>
            <p:cNvSpPr txBox="1"/>
            <p:nvPr/>
          </p:nvSpPr>
          <p:spPr>
            <a:xfrm>
              <a:off x="3157910" y="1772267"/>
              <a:ext cx="1833445" cy="416053"/>
            </a:xfrm>
            <a:prstGeom prst="rect">
              <a:avLst/>
            </a:prstGeom>
            <a:solidFill>
              <a:schemeClr val="tx2"/>
            </a:solidFill>
          </p:spPr>
          <p:txBody>
            <a:bodyPr>
              <a:spAutoFit/>
            </a:bodyPr>
            <a:lstStyle/>
            <a:p>
              <a:pPr algn="ctr">
                <a:defRPr/>
              </a:pPr>
              <a:endParaRPr lang="tr-TR" sz="700" b="1" dirty="0">
                <a:solidFill>
                  <a:schemeClr val="accent1">
                    <a:lumMod val="50000"/>
                  </a:schemeClr>
                </a:solidFill>
                <a:latin typeface="Comic Sans MS" pitchFamily="66" charset="0"/>
                <a:ea typeface="+mn-ea"/>
                <a:cs typeface="+mn-cs"/>
              </a:endParaRPr>
            </a:p>
            <a:p>
              <a:pPr algn="ctr">
                <a:defRPr/>
              </a:pPr>
              <a:endParaRPr lang="tr-TR" sz="700" b="1" dirty="0">
                <a:solidFill>
                  <a:schemeClr val="accent1">
                    <a:lumMod val="50000"/>
                  </a:schemeClr>
                </a:solidFill>
                <a:latin typeface="Comic Sans MS" pitchFamily="66" charset="0"/>
                <a:ea typeface="+mn-ea"/>
                <a:cs typeface="+mn-cs"/>
              </a:endParaRPr>
            </a:p>
            <a:p>
              <a:pPr algn="ctr">
                <a:defRPr/>
              </a:pPr>
              <a:endParaRPr lang="tr-TR" sz="700" b="1" dirty="0">
                <a:solidFill>
                  <a:schemeClr val="accent1">
                    <a:lumMod val="50000"/>
                  </a:schemeClr>
                </a:solidFill>
                <a:latin typeface="Comic Sans MS" pitchFamily="66" charset="0"/>
                <a:ea typeface="+mn-ea"/>
                <a:cs typeface="+mn-cs"/>
              </a:endParaRPr>
            </a:p>
          </p:txBody>
        </p:sp>
        <p:sp>
          <p:nvSpPr>
            <p:cNvPr id="10" name="Metin kutusu 9"/>
            <p:cNvSpPr txBox="1"/>
            <p:nvPr/>
          </p:nvSpPr>
          <p:spPr>
            <a:xfrm>
              <a:off x="6359693" y="2172440"/>
              <a:ext cx="1584224" cy="200087"/>
            </a:xfrm>
            <a:prstGeom prst="rect">
              <a:avLst/>
            </a:prstGeom>
            <a:solidFill>
              <a:schemeClr val="tx2"/>
            </a:solidFill>
          </p:spPr>
          <p:txBody>
            <a:bodyPr>
              <a:spAutoFit/>
            </a:bodyPr>
            <a:lstStyle/>
            <a:p>
              <a:pPr algn="ctr">
                <a:defRPr/>
              </a:pPr>
              <a:r>
                <a:rPr lang="tr-TR" sz="700" b="1" dirty="0">
                  <a:solidFill>
                    <a:schemeClr val="accent1">
                      <a:lumMod val="50000"/>
                    </a:schemeClr>
                  </a:solidFill>
                  <a:latin typeface="Comic Sans MS" pitchFamily="66" charset="0"/>
                  <a:ea typeface="+mn-ea"/>
                  <a:cs typeface="+mn-cs"/>
                </a:rPr>
                <a:t>+daha fazla iskelet proteini</a:t>
              </a:r>
            </a:p>
          </p:txBody>
        </p:sp>
        <p:sp>
          <p:nvSpPr>
            <p:cNvPr id="53261" name="Metin kutusu 10"/>
            <p:cNvSpPr txBox="1">
              <a:spLocks noChangeArrowheads="1"/>
            </p:cNvSpPr>
            <p:nvPr/>
          </p:nvSpPr>
          <p:spPr bwMode="auto">
            <a:xfrm>
              <a:off x="5185018" y="1719864"/>
              <a:ext cx="1835033" cy="5224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endParaRPr lang="tr-TR" sz="700" b="1">
                <a:solidFill>
                  <a:srgbClr val="254061"/>
                </a:solidFill>
              </a:endParaRPr>
            </a:p>
            <a:p>
              <a:pPr algn="ctr" eaLnBrk="1" hangingPunct="1"/>
              <a:r>
                <a:rPr lang="tr-TR" sz="700" b="1">
                  <a:solidFill>
                    <a:srgbClr val="254061"/>
                  </a:solidFill>
                </a:rPr>
                <a:t>İnterfaz aşaması</a:t>
              </a:r>
            </a:p>
            <a:p>
              <a:pPr algn="ctr" eaLnBrk="1" hangingPunct="1"/>
              <a:endParaRPr lang="tr-TR" sz="700" b="1">
                <a:solidFill>
                  <a:srgbClr val="254061"/>
                </a:solidFill>
              </a:endParaRPr>
            </a:p>
            <a:p>
              <a:pPr algn="ctr" eaLnBrk="1" hangingPunct="1"/>
              <a:endParaRPr lang="tr-TR" sz="700" b="1">
                <a:solidFill>
                  <a:srgbClr val="254061"/>
                </a:solidFill>
              </a:endParaRPr>
            </a:p>
          </p:txBody>
        </p:sp>
        <p:sp>
          <p:nvSpPr>
            <p:cNvPr id="53262" name="Metin kutusu 11"/>
            <p:cNvSpPr txBox="1">
              <a:spLocks noChangeArrowheads="1"/>
            </p:cNvSpPr>
            <p:nvPr/>
          </p:nvSpPr>
          <p:spPr bwMode="auto">
            <a:xfrm>
              <a:off x="7235937" y="1700808"/>
              <a:ext cx="1835033" cy="5224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endParaRPr lang="tr-TR" sz="700" b="1">
                <a:solidFill>
                  <a:srgbClr val="254061"/>
                </a:solidFill>
              </a:endParaRPr>
            </a:p>
            <a:p>
              <a:pPr algn="ctr" eaLnBrk="1" hangingPunct="1"/>
              <a:r>
                <a:rPr lang="tr-TR" sz="700" b="1">
                  <a:solidFill>
                    <a:srgbClr val="254061"/>
                  </a:solidFill>
                </a:rPr>
                <a:t>Metafaz aşaması</a:t>
              </a:r>
            </a:p>
            <a:p>
              <a:pPr algn="ctr" eaLnBrk="1" hangingPunct="1"/>
              <a:endParaRPr lang="tr-TR" sz="700" b="1">
                <a:solidFill>
                  <a:srgbClr val="254061"/>
                </a:solidFill>
              </a:endParaRPr>
            </a:p>
            <a:p>
              <a:pPr algn="ctr" eaLnBrk="1" hangingPunct="1"/>
              <a:endParaRPr lang="tr-TR" sz="700" b="1">
                <a:solidFill>
                  <a:srgbClr val="254061"/>
                </a:solidFill>
              </a:endParaRPr>
            </a:p>
          </p:txBody>
        </p:sp>
      </p:grpSp>
      <p:sp>
        <p:nvSpPr>
          <p:cNvPr id="53250" name="Metin kutusu 15"/>
          <p:cNvSpPr txBox="1">
            <a:spLocks noChangeArrowheads="1"/>
          </p:cNvSpPr>
          <p:nvPr/>
        </p:nvSpPr>
        <p:spPr bwMode="auto">
          <a:xfrm>
            <a:off x="2109788" y="260350"/>
            <a:ext cx="685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2800" i="1"/>
              <a:t>DNA</a:t>
            </a:r>
            <a:r>
              <a:rPr lang="ja-JP" altLang="tr-TR" sz="2800" i="1"/>
              <a:t>’</a:t>
            </a:r>
            <a:r>
              <a:rPr lang="tr-TR" altLang="ja-JP" sz="2800" i="1"/>
              <a:t>nın kromozom içinde organizasyonu</a:t>
            </a:r>
            <a:endParaRPr lang="tr-TR" sz="2800"/>
          </a:p>
        </p:txBody>
      </p:sp>
      <p:pic>
        <p:nvPicPr>
          <p:cNvPr id="53251" name="Picture 5" descr="12_03"/>
          <p:cNvPicPr>
            <a:picLocks noChangeAspect="1" noChangeArrowheads="1"/>
          </p:cNvPicPr>
          <p:nvPr/>
        </p:nvPicPr>
        <p:blipFill>
          <a:blip r:embed="rId4">
            <a:extLst>
              <a:ext uri="{28A0092B-C50C-407E-A947-70E740481C1C}">
                <a14:useLocalDpi xmlns:a14="http://schemas.microsoft.com/office/drawing/2010/main" val="0"/>
              </a:ext>
            </a:extLst>
          </a:blip>
          <a:srcRect l="5556" t="3308" r="50000" b="58778"/>
          <a:stretch>
            <a:fillRect/>
          </a:stretch>
        </p:blipFill>
        <p:spPr bwMode="auto">
          <a:xfrm>
            <a:off x="2617788" y="3789363"/>
            <a:ext cx="389572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0" y="6280150"/>
            <a:ext cx="2397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600" i="1">
                <a:solidFill>
                  <a:schemeClr val="bg2"/>
                </a:solidFill>
                <a:latin typeface="Times" charset="0"/>
              </a:rPr>
              <a:t>Molecular Biology </a:t>
            </a:r>
          </a:p>
          <a:p>
            <a:pPr eaLnBrk="1" hangingPunct="1"/>
            <a:r>
              <a:rPr lang="en-US" sz="1600" i="1">
                <a:solidFill>
                  <a:schemeClr val="bg2"/>
                </a:solidFill>
                <a:latin typeface="Times" charset="0"/>
              </a:rPr>
              <a:t>of the Cell</a:t>
            </a:r>
            <a:r>
              <a:rPr lang="en-US" sz="1600">
                <a:solidFill>
                  <a:schemeClr val="bg2"/>
                </a:solidFill>
                <a:latin typeface="Times" charset="0"/>
              </a:rPr>
              <a:t> by Alberts </a:t>
            </a:r>
            <a:r>
              <a:rPr lang="en-US" sz="1600" i="1">
                <a:solidFill>
                  <a:schemeClr val="bg2"/>
                </a:solidFill>
                <a:latin typeface="Times" charset="0"/>
              </a:rPr>
              <a:t>et al.</a:t>
            </a:r>
            <a:endParaRPr lang="en-US" sz="1600">
              <a:solidFill>
                <a:schemeClr val="bg2"/>
              </a:solidFill>
              <a:latin typeface="Times" charset="0"/>
            </a:endParaRPr>
          </a:p>
        </p:txBody>
      </p:sp>
      <p:sp>
        <p:nvSpPr>
          <p:cNvPr id="55298" name="Text Box 4"/>
          <p:cNvSpPr txBox="1">
            <a:spLocks noChangeArrowheads="1"/>
          </p:cNvSpPr>
          <p:nvPr/>
        </p:nvSpPr>
        <p:spPr bwMode="auto">
          <a:xfrm>
            <a:off x="-28575" y="2636838"/>
            <a:ext cx="245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a:solidFill>
                  <a:schemeClr val="tx2"/>
                </a:solidFill>
              </a:rPr>
              <a:t>Nükleozom kromatinin temel birimidir.</a:t>
            </a:r>
            <a:endParaRPr lang="en-US">
              <a:solidFill>
                <a:schemeClr val="tx2"/>
              </a:solidFill>
            </a:endParaRPr>
          </a:p>
        </p:txBody>
      </p:sp>
      <p:grpSp>
        <p:nvGrpSpPr>
          <p:cNvPr id="55299" name="Grup 3"/>
          <p:cNvGrpSpPr>
            <a:grpSpLocks/>
          </p:cNvGrpSpPr>
          <p:nvPr/>
        </p:nvGrpSpPr>
        <p:grpSpPr bwMode="auto">
          <a:xfrm>
            <a:off x="2520950" y="44450"/>
            <a:ext cx="6515100" cy="6724650"/>
            <a:chOff x="2520181" y="44624"/>
            <a:chExt cx="6516315" cy="6724638"/>
          </a:xfrm>
        </p:grpSpPr>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181" y="44624"/>
              <a:ext cx="6516315" cy="67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6011745" y="1413047"/>
              <a:ext cx="1284527" cy="415924"/>
            </a:xfrm>
            <a:prstGeom prst="rect">
              <a:avLst/>
            </a:prstGeom>
            <a:solidFill>
              <a:schemeClr val="tx1"/>
            </a:solidFill>
          </p:spPr>
          <p:txBody>
            <a:bodyPr>
              <a:spAutoFit/>
            </a:bodyPr>
            <a:lstStyle/>
            <a:p>
              <a:pPr>
                <a:defRPr/>
              </a:pPr>
              <a:r>
                <a:rPr lang="tr-TR" sz="1050" dirty="0">
                  <a:solidFill>
                    <a:schemeClr val="accent1">
                      <a:lumMod val="50000"/>
                    </a:schemeClr>
                  </a:solidFill>
                  <a:latin typeface="Comic Sans MS" pitchFamily="66" charset="0"/>
                  <a:ea typeface="+mn-ea"/>
                  <a:cs typeface="+mn-cs"/>
                </a:rPr>
                <a:t>Kromatinin ipteki </a:t>
              </a:r>
            </a:p>
            <a:p>
              <a:pPr>
                <a:defRPr/>
              </a:pPr>
              <a:r>
                <a:rPr lang="tr-TR" sz="1050" dirty="0">
                  <a:solidFill>
                    <a:schemeClr val="accent1">
                      <a:lumMod val="50000"/>
                    </a:schemeClr>
                  </a:solidFill>
                  <a:latin typeface="Comic Sans MS" pitchFamily="66" charset="0"/>
                  <a:ea typeface="+mn-ea"/>
                  <a:cs typeface="+mn-cs"/>
                </a:rPr>
                <a:t>boncuklar formu</a:t>
              </a:r>
            </a:p>
          </p:txBody>
        </p:sp>
        <p:sp>
          <p:nvSpPr>
            <p:cNvPr id="55302" name="Metin kutusu 6"/>
            <p:cNvSpPr txBox="1">
              <a:spLocks noChangeArrowheads="1"/>
            </p:cNvSpPr>
            <p:nvPr/>
          </p:nvSpPr>
          <p:spPr bwMode="auto">
            <a:xfrm>
              <a:off x="6384877" y="277987"/>
              <a:ext cx="1282939" cy="252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a:solidFill>
                    <a:srgbClr val="254061"/>
                  </a:solidFill>
                </a:rPr>
                <a:t>Bağlayıcı DNA</a:t>
              </a:r>
            </a:p>
          </p:txBody>
        </p:sp>
        <p:sp>
          <p:nvSpPr>
            <p:cNvPr id="55303" name="Metin kutusu 7"/>
            <p:cNvSpPr txBox="1">
              <a:spLocks noChangeArrowheads="1"/>
            </p:cNvSpPr>
            <p:nvPr/>
          </p:nvSpPr>
          <p:spPr bwMode="auto">
            <a:xfrm>
              <a:off x="7680518" y="116062"/>
              <a:ext cx="1284528" cy="57784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a:solidFill>
                    <a:srgbClr val="254061"/>
                  </a:solidFill>
                </a:rPr>
                <a:t>Nükleozomdaki çekirdek histonlar</a:t>
              </a:r>
            </a:p>
          </p:txBody>
        </p:sp>
        <p:sp>
          <p:nvSpPr>
            <p:cNvPr id="55304" name="Metin kutusu 8"/>
            <p:cNvSpPr txBox="1">
              <a:spLocks noChangeArrowheads="1"/>
            </p:cNvSpPr>
            <p:nvPr/>
          </p:nvSpPr>
          <p:spPr bwMode="auto">
            <a:xfrm>
              <a:off x="7361372" y="1717846"/>
              <a:ext cx="1675124" cy="4143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a:solidFill>
                    <a:srgbClr val="254061"/>
                  </a:solidFill>
                </a:rPr>
                <a:t>Bağlayıcı DNA</a:t>
              </a:r>
              <a:r>
                <a:rPr lang="ja-JP" altLang="tr-TR" sz="1000">
                  <a:solidFill>
                    <a:srgbClr val="254061"/>
                  </a:solidFill>
                </a:rPr>
                <a:t>’</a:t>
              </a:r>
              <a:r>
                <a:rPr lang="tr-TR" altLang="ja-JP" sz="1000">
                  <a:solidFill>
                    <a:srgbClr val="254061"/>
                  </a:solidFill>
                </a:rPr>
                <a:t>nın </a:t>
              </a:r>
            </a:p>
            <a:p>
              <a:pPr eaLnBrk="1" hangingPunct="1"/>
              <a:r>
                <a:rPr lang="tr-TR" sz="1000">
                  <a:solidFill>
                    <a:srgbClr val="254061"/>
                  </a:solidFill>
                </a:rPr>
                <a:t>nükleaz ile parçalanması</a:t>
              </a:r>
            </a:p>
          </p:txBody>
        </p:sp>
        <p:sp>
          <p:nvSpPr>
            <p:cNvPr id="55305" name="Metin kutusu 9"/>
            <p:cNvSpPr txBox="1">
              <a:spLocks noChangeArrowheads="1"/>
            </p:cNvSpPr>
            <p:nvPr/>
          </p:nvSpPr>
          <p:spPr bwMode="auto">
            <a:xfrm>
              <a:off x="7705923" y="2781469"/>
              <a:ext cx="1259123" cy="4143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000">
                  <a:solidFill>
                    <a:srgbClr val="254061"/>
                  </a:solidFill>
                </a:rPr>
                <a:t>200 bp</a:t>
              </a:r>
              <a:r>
                <a:rPr lang="ja-JP" altLang="tr-TR" sz="1000">
                  <a:solidFill>
                    <a:srgbClr val="254061"/>
                  </a:solidFill>
                </a:rPr>
                <a:t>’</a:t>
              </a:r>
              <a:r>
                <a:rPr lang="tr-TR" altLang="ja-JP" sz="1000">
                  <a:solidFill>
                    <a:srgbClr val="254061"/>
                  </a:solidFill>
                </a:rPr>
                <a:t>lik tekrar</a:t>
              </a:r>
            </a:p>
            <a:p>
              <a:pPr algn="ctr" eaLnBrk="1" hangingPunct="1"/>
              <a:r>
                <a:rPr lang="tr-TR" sz="1000">
                  <a:solidFill>
                    <a:srgbClr val="254061"/>
                  </a:solidFill>
                </a:rPr>
                <a:t> birimi</a:t>
              </a:r>
            </a:p>
          </p:txBody>
        </p:sp>
        <p:sp>
          <p:nvSpPr>
            <p:cNvPr id="55306" name="Metin kutusu 10"/>
            <p:cNvSpPr txBox="1">
              <a:spLocks noChangeArrowheads="1"/>
            </p:cNvSpPr>
            <p:nvPr/>
          </p:nvSpPr>
          <p:spPr bwMode="auto">
            <a:xfrm>
              <a:off x="6078432" y="3449806"/>
              <a:ext cx="1014601" cy="57784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000">
                  <a:solidFill>
                    <a:srgbClr val="254061"/>
                  </a:solidFill>
                </a:rPr>
                <a:t>Kopan </a:t>
              </a:r>
            </a:p>
            <a:p>
              <a:pPr algn="ctr" eaLnBrk="1" hangingPunct="1"/>
              <a:r>
                <a:rPr lang="tr-TR" sz="1000">
                  <a:solidFill>
                    <a:srgbClr val="254061"/>
                  </a:solidFill>
                </a:rPr>
                <a:t>nükleozom </a:t>
              </a:r>
            </a:p>
            <a:p>
              <a:pPr algn="ctr" eaLnBrk="1" hangingPunct="1"/>
              <a:r>
                <a:rPr lang="tr-TR" sz="1000">
                  <a:solidFill>
                    <a:srgbClr val="254061"/>
                  </a:solidFill>
                </a:rPr>
                <a:t>Boncuğu</a:t>
              </a:r>
            </a:p>
          </p:txBody>
        </p:sp>
        <p:sp>
          <p:nvSpPr>
            <p:cNvPr id="55307" name="Metin kutusu 11"/>
            <p:cNvSpPr txBox="1">
              <a:spLocks noChangeArrowheads="1"/>
            </p:cNvSpPr>
            <p:nvPr/>
          </p:nvSpPr>
          <p:spPr bwMode="auto">
            <a:xfrm>
              <a:off x="6006981" y="4292766"/>
              <a:ext cx="1013014" cy="57784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000">
                  <a:solidFill>
                    <a:srgbClr val="254061"/>
                  </a:solidFill>
                </a:rPr>
                <a:t>Oktamerik</a:t>
              </a:r>
            </a:p>
            <a:p>
              <a:pPr algn="ctr" eaLnBrk="1" hangingPunct="1"/>
              <a:r>
                <a:rPr lang="tr-TR" sz="1000">
                  <a:solidFill>
                    <a:srgbClr val="254061"/>
                  </a:solidFill>
                </a:rPr>
                <a:t> histon </a:t>
              </a:r>
            </a:p>
            <a:p>
              <a:pPr algn="ctr" eaLnBrk="1" hangingPunct="1"/>
              <a:r>
                <a:rPr lang="tr-TR" sz="1000">
                  <a:solidFill>
                    <a:srgbClr val="254061"/>
                  </a:solidFill>
                </a:rPr>
                <a:t>çekirdeği</a:t>
              </a:r>
            </a:p>
          </p:txBody>
        </p:sp>
        <p:sp>
          <p:nvSpPr>
            <p:cNvPr id="55308" name="Metin kutusu 12"/>
            <p:cNvSpPr txBox="1">
              <a:spLocks noChangeArrowheads="1"/>
            </p:cNvSpPr>
            <p:nvPr/>
          </p:nvSpPr>
          <p:spPr bwMode="auto">
            <a:xfrm>
              <a:off x="7596365" y="4076867"/>
              <a:ext cx="1224190" cy="700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000">
                  <a:solidFill>
                    <a:srgbClr val="254061"/>
                  </a:solidFill>
                </a:rPr>
                <a:t>Yüksek </a:t>
              </a:r>
            </a:p>
            <a:p>
              <a:pPr algn="ctr" eaLnBrk="1" hangingPunct="1"/>
              <a:r>
                <a:rPr lang="tr-TR" sz="1000">
                  <a:solidFill>
                    <a:srgbClr val="254061"/>
                  </a:solidFill>
                </a:rPr>
                <a:t>Tuz Konsantrasyonu</a:t>
              </a:r>
            </a:p>
            <a:p>
              <a:pPr algn="ctr" eaLnBrk="1" hangingPunct="1"/>
              <a:endParaRPr lang="tr-TR" sz="800">
                <a:solidFill>
                  <a:srgbClr val="254061"/>
                </a:solidFill>
              </a:endParaRPr>
            </a:p>
          </p:txBody>
        </p:sp>
        <p:sp>
          <p:nvSpPr>
            <p:cNvPr id="55309" name="Metin kutusu 13"/>
            <p:cNvSpPr txBox="1">
              <a:spLocks noChangeArrowheads="1"/>
            </p:cNvSpPr>
            <p:nvPr/>
          </p:nvSpPr>
          <p:spPr bwMode="auto">
            <a:xfrm>
              <a:off x="7556670" y="5373852"/>
              <a:ext cx="1284528" cy="41433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000">
                  <a:solidFill>
                    <a:srgbClr val="254061"/>
                  </a:solidFill>
                </a:rPr>
                <a:t>146 bp</a:t>
              </a:r>
              <a:r>
                <a:rPr lang="ja-JP" altLang="tr-TR" sz="1000">
                  <a:solidFill>
                    <a:srgbClr val="254061"/>
                  </a:solidFill>
                </a:rPr>
                <a:t>’</a:t>
              </a:r>
              <a:r>
                <a:rPr lang="tr-TR" altLang="ja-JP" sz="1000">
                  <a:solidFill>
                    <a:srgbClr val="254061"/>
                  </a:solidFill>
                </a:rPr>
                <a:t>lik </a:t>
              </a:r>
            </a:p>
            <a:p>
              <a:pPr eaLnBrk="1" hangingPunct="1"/>
              <a:r>
                <a:rPr lang="tr-TR" sz="1000">
                  <a:solidFill>
                    <a:srgbClr val="254061"/>
                  </a:solidFill>
                </a:rPr>
                <a:t>çift iplikli DNA</a:t>
              </a:r>
            </a:p>
          </p:txBody>
        </p:sp>
        <p:sp>
          <p:nvSpPr>
            <p:cNvPr id="55310" name="Metin kutusu 14"/>
            <p:cNvSpPr txBox="1">
              <a:spLocks noChangeArrowheads="1"/>
            </p:cNvSpPr>
            <p:nvPr/>
          </p:nvSpPr>
          <p:spPr bwMode="auto">
            <a:xfrm>
              <a:off x="6156234" y="5580227"/>
              <a:ext cx="1284528" cy="254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000">
                  <a:solidFill>
                    <a:srgbClr val="254061"/>
                  </a:solidFill>
                </a:rPr>
                <a:t>Dağılma</a:t>
              </a:r>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a:latin typeface="Comic Sans MS" charset="0"/>
              </a:rPr>
              <a:t>05_23_histone core.jpg</a:t>
            </a:r>
          </a:p>
        </p:txBody>
      </p:sp>
      <p:pic>
        <p:nvPicPr>
          <p:cNvPr id="57346" name="Picture 3" descr="05_23_histone 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71463"/>
            <a:ext cx="8218487"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4"/>
          <p:cNvSpPr txBox="1">
            <a:spLocks noChangeArrowheads="1"/>
          </p:cNvSpPr>
          <p:nvPr/>
        </p:nvSpPr>
        <p:spPr bwMode="auto">
          <a:xfrm>
            <a:off x="1371600" y="381000"/>
            <a:ext cx="762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b="1">
                <a:solidFill>
                  <a:schemeClr val="bg1"/>
                </a:solidFill>
              </a:rPr>
              <a:t>DNA </a:t>
            </a:r>
            <a:r>
              <a:rPr lang="tr-TR" b="1">
                <a:solidFill>
                  <a:schemeClr val="bg1"/>
                </a:solidFill>
              </a:rPr>
              <a:t>histon kompleksi etrafından 1.65 tur atar. </a:t>
            </a:r>
            <a:endParaRPr lang="en-US" b="1">
              <a:solidFill>
                <a:schemeClr val="bg1"/>
              </a:solidFill>
            </a:endParaRPr>
          </a:p>
        </p:txBody>
      </p:sp>
      <p:sp>
        <p:nvSpPr>
          <p:cNvPr id="57348" name="Text Box 5"/>
          <p:cNvSpPr txBox="1">
            <a:spLocks noChangeArrowheads="1"/>
          </p:cNvSpPr>
          <p:nvPr/>
        </p:nvSpPr>
        <p:spPr bwMode="auto">
          <a:xfrm>
            <a:off x="5257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b="1"/>
              <a:t>**</a:t>
            </a:r>
            <a:r>
              <a:rPr lang="tr-TR" b="1">
                <a:solidFill>
                  <a:schemeClr val="bg1"/>
                </a:solidFill>
              </a:rPr>
              <a:t>Histon kuyruğu</a:t>
            </a:r>
            <a:endParaRPr lang="en-US" b="1" u="sng">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up 8"/>
          <p:cNvGrpSpPr>
            <a:grpSpLocks/>
          </p:cNvGrpSpPr>
          <p:nvPr/>
        </p:nvGrpSpPr>
        <p:grpSpPr bwMode="auto">
          <a:xfrm>
            <a:off x="34925" y="314325"/>
            <a:ext cx="9074150" cy="4062413"/>
            <a:chOff x="35495" y="548681"/>
            <a:chExt cx="9073009" cy="4062879"/>
          </a:xfrm>
        </p:grpSpPr>
        <p:pic>
          <p:nvPicPr>
            <p:cNvPr id="59402"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04" y="548681"/>
              <a:ext cx="9072000" cy="406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Metin kutusu 2"/>
            <p:cNvSpPr txBox="1">
              <a:spLocks noChangeArrowheads="1"/>
            </p:cNvSpPr>
            <p:nvPr/>
          </p:nvSpPr>
          <p:spPr bwMode="auto">
            <a:xfrm flipH="1">
              <a:off x="4543386" y="548681"/>
              <a:ext cx="2762595"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chemeClr val="bg1"/>
                  </a:solidFill>
                </a:rPr>
                <a:t>Transkripsiyon gerçekleşebilir</a:t>
              </a:r>
            </a:p>
          </p:txBody>
        </p:sp>
        <p:sp>
          <p:nvSpPr>
            <p:cNvPr id="59404" name="Metin kutusu 4"/>
            <p:cNvSpPr txBox="1">
              <a:spLocks noChangeArrowheads="1"/>
            </p:cNvSpPr>
            <p:nvPr/>
          </p:nvSpPr>
          <p:spPr bwMode="auto">
            <a:xfrm flipH="1">
              <a:off x="4236615" y="4221088"/>
              <a:ext cx="2855665"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chemeClr val="bg1"/>
                  </a:solidFill>
                </a:rPr>
                <a:t>Transkripsiyon gerçekleşemez</a:t>
              </a:r>
            </a:p>
          </p:txBody>
        </p:sp>
        <p:sp>
          <p:nvSpPr>
            <p:cNvPr id="59405" name="Metin kutusu 5"/>
            <p:cNvSpPr txBox="1">
              <a:spLocks noChangeArrowheads="1"/>
            </p:cNvSpPr>
            <p:nvPr/>
          </p:nvSpPr>
          <p:spPr bwMode="auto">
            <a:xfrm flipH="1">
              <a:off x="37083" y="870981"/>
              <a:ext cx="2303172" cy="1200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chemeClr val="bg1"/>
                  </a:solidFill>
                </a:rPr>
                <a:t>Gen </a:t>
              </a:r>
              <a:r>
                <a:rPr lang="ja-JP" altLang="tr-TR" sz="1200" b="1">
                  <a:solidFill>
                    <a:schemeClr val="bg1"/>
                  </a:solidFill>
                </a:rPr>
                <a:t>‘’</a:t>
              </a:r>
              <a:r>
                <a:rPr lang="tr-TR" altLang="ja-JP" sz="1200" b="1">
                  <a:solidFill>
                    <a:schemeClr val="bg1"/>
                  </a:solidFill>
                </a:rPr>
                <a:t>Açık</a:t>
              </a:r>
              <a:r>
                <a:rPr lang="ja-JP" altLang="tr-TR" sz="1200" b="1">
                  <a:solidFill>
                    <a:schemeClr val="bg1"/>
                  </a:solidFill>
                </a:rPr>
                <a:t>‘’</a:t>
              </a:r>
              <a:endParaRPr lang="tr-TR" altLang="ja-JP" sz="1200" b="1">
                <a:solidFill>
                  <a:schemeClr val="bg1"/>
                </a:solidFill>
              </a:endParaRPr>
            </a:p>
            <a:p>
              <a:pPr eaLnBrk="1" hangingPunct="1">
                <a:buFont typeface="Arial" charset="0"/>
                <a:buChar char="•"/>
              </a:pPr>
              <a:r>
                <a:rPr lang="tr-TR" sz="1200" b="1">
                  <a:solidFill>
                    <a:schemeClr val="bg1"/>
                  </a:solidFill>
                </a:rPr>
                <a:t>Aktif kromatin</a:t>
              </a:r>
            </a:p>
            <a:p>
              <a:pPr eaLnBrk="1" hangingPunct="1">
                <a:buFont typeface="Arial" charset="0"/>
                <a:buChar char="•"/>
              </a:pPr>
              <a:r>
                <a:rPr lang="tr-TR" sz="1200" b="1">
                  <a:solidFill>
                    <a:schemeClr val="bg1"/>
                  </a:solidFill>
                </a:rPr>
                <a:t>Metillenmemiş sitozin (beyaz daireler)</a:t>
              </a:r>
            </a:p>
            <a:p>
              <a:pPr eaLnBrk="1" hangingPunct="1">
                <a:buFont typeface="Arial" charset="0"/>
                <a:buChar char="•"/>
              </a:pPr>
              <a:r>
                <a:rPr lang="tr-TR" sz="1200" b="1">
                  <a:solidFill>
                    <a:schemeClr val="bg1"/>
                  </a:solidFill>
                </a:rPr>
                <a:t>Asetillenmiş histonlar</a:t>
              </a:r>
            </a:p>
            <a:p>
              <a:pPr eaLnBrk="1" hangingPunct="1">
                <a:buFont typeface="Arial" charset="0"/>
                <a:buChar char="•"/>
              </a:pPr>
              <a:endParaRPr lang="tr-TR" sz="1200" b="1">
                <a:solidFill>
                  <a:schemeClr val="bg1"/>
                </a:solidFill>
              </a:endParaRPr>
            </a:p>
          </p:txBody>
        </p:sp>
        <p:sp>
          <p:nvSpPr>
            <p:cNvPr id="59406" name="Metin kutusu 6"/>
            <p:cNvSpPr txBox="1">
              <a:spLocks noChangeArrowheads="1"/>
            </p:cNvSpPr>
            <p:nvPr/>
          </p:nvSpPr>
          <p:spPr bwMode="auto">
            <a:xfrm flipH="1">
              <a:off x="539552" y="2132856"/>
              <a:ext cx="2100559"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chemeClr val="bg1"/>
                  </a:solidFill>
                </a:rPr>
                <a:t>Transkripsiyon faktörleri</a:t>
              </a:r>
            </a:p>
            <a:p>
              <a:pPr eaLnBrk="1" hangingPunct="1"/>
              <a:r>
                <a:rPr lang="tr-TR" sz="1200" b="1">
                  <a:solidFill>
                    <a:schemeClr val="bg1"/>
                  </a:solidFill>
                </a:rPr>
                <a:t>/Ko-aktivatörler </a:t>
              </a:r>
            </a:p>
          </p:txBody>
        </p:sp>
        <p:sp>
          <p:nvSpPr>
            <p:cNvPr id="59407" name="Metin kutusu 7"/>
            <p:cNvSpPr txBox="1">
              <a:spLocks noChangeArrowheads="1"/>
            </p:cNvSpPr>
            <p:nvPr/>
          </p:nvSpPr>
          <p:spPr bwMode="auto">
            <a:xfrm flipH="1">
              <a:off x="35495" y="2925442"/>
              <a:ext cx="2604760" cy="1200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chemeClr val="bg1"/>
                  </a:solidFill>
                </a:rPr>
                <a:t>Gen </a:t>
              </a:r>
              <a:r>
                <a:rPr lang="ja-JP" altLang="tr-TR" sz="1200" b="1">
                  <a:solidFill>
                    <a:schemeClr val="bg1"/>
                  </a:solidFill>
                </a:rPr>
                <a:t>‘’</a:t>
              </a:r>
              <a:r>
                <a:rPr lang="tr-TR" altLang="ja-JP" sz="1200" b="1">
                  <a:solidFill>
                    <a:schemeClr val="bg1"/>
                  </a:solidFill>
                </a:rPr>
                <a:t>Kapalı</a:t>
              </a:r>
              <a:r>
                <a:rPr lang="ja-JP" altLang="tr-TR" sz="1200" b="1">
                  <a:solidFill>
                    <a:schemeClr val="bg1"/>
                  </a:solidFill>
                </a:rPr>
                <a:t>‘’</a:t>
              </a:r>
              <a:endParaRPr lang="tr-TR" altLang="ja-JP" sz="1200" b="1">
                <a:solidFill>
                  <a:schemeClr val="bg1"/>
                </a:solidFill>
              </a:endParaRPr>
            </a:p>
            <a:p>
              <a:pPr eaLnBrk="1" hangingPunct="1">
                <a:buFont typeface="Arial" charset="0"/>
                <a:buChar char="•"/>
              </a:pPr>
              <a:r>
                <a:rPr lang="tr-TR" sz="1200" b="1">
                  <a:solidFill>
                    <a:schemeClr val="bg1"/>
                  </a:solidFill>
                </a:rPr>
                <a:t>Katlanmış kromatin</a:t>
              </a:r>
            </a:p>
            <a:p>
              <a:pPr eaLnBrk="1" hangingPunct="1">
                <a:buFont typeface="Arial" charset="0"/>
                <a:buChar char="•"/>
              </a:pPr>
              <a:r>
                <a:rPr lang="tr-TR" sz="1200" b="1">
                  <a:solidFill>
                    <a:schemeClr val="bg1"/>
                  </a:solidFill>
                </a:rPr>
                <a:t>Metillenmiş sitozin (kırmızı daireler)</a:t>
              </a:r>
            </a:p>
            <a:p>
              <a:pPr eaLnBrk="1" hangingPunct="1">
                <a:buFont typeface="Arial" charset="0"/>
                <a:buChar char="•"/>
              </a:pPr>
              <a:r>
                <a:rPr lang="tr-TR" sz="1200" b="1">
                  <a:solidFill>
                    <a:schemeClr val="bg1"/>
                  </a:solidFill>
                </a:rPr>
                <a:t>Deasetillenmiş histonlar</a:t>
              </a:r>
            </a:p>
            <a:p>
              <a:pPr eaLnBrk="1" hangingPunct="1">
                <a:buFont typeface="Arial" charset="0"/>
                <a:buChar char="•"/>
              </a:pPr>
              <a:endParaRPr lang="tr-TR" sz="1200" b="1">
                <a:solidFill>
                  <a:schemeClr val="bg1"/>
                </a:solidFill>
              </a:endParaRPr>
            </a:p>
          </p:txBody>
        </p:sp>
      </p:grpSp>
      <p:grpSp>
        <p:nvGrpSpPr>
          <p:cNvPr id="59394" name="Grup 21"/>
          <p:cNvGrpSpPr>
            <a:grpSpLocks/>
          </p:cNvGrpSpPr>
          <p:nvPr/>
        </p:nvGrpSpPr>
        <p:grpSpPr bwMode="auto">
          <a:xfrm>
            <a:off x="1965325" y="4643438"/>
            <a:ext cx="4767263" cy="1449387"/>
            <a:chOff x="683568" y="4643263"/>
            <a:chExt cx="4766358" cy="1450033"/>
          </a:xfrm>
        </p:grpSpPr>
        <p:sp>
          <p:nvSpPr>
            <p:cNvPr id="10" name="Metin kutusu 9"/>
            <p:cNvSpPr txBox="1"/>
            <p:nvPr/>
          </p:nvSpPr>
          <p:spPr>
            <a:xfrm>
              <a:off x="683568" y="5084785"/>
              <a:ext cx="2206206" cy="308112"/>
            </a:xfrm>
            <a:prstGeom prst="rect">
              <a:avLst/>
            </a:prstGeom>
            <a:solidFill>
              <a:schemeClr val="bg2">
                <a:lumMod val="5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sz="1400" smtClean="0">
                  <a:cs typeface="+mn-cs"/>
                </a:rPr>
                <a:t>Histon modifikasyonları </a:t>
              </a:r>
            </a:p>
          </p:txBody>
        </p:sp>
        <p:cxnSp>
          <p:nvCxnSpPr>
            <p:cNvPr id="12" name="Düz Ok Bağlayıcısı 11"/>
            <p:cNvCxnSpPr>
              <a:cxnSpLocks noChangeShapeType="1"/>
            </p:cNvCxnSpPr>
            <p:nvPr/>
          </p:nvCxnSpPr>
          <p:spPr bwMode="auto">
            <a:xfrm flipV="1">
              <a:off x="3002466" y="4797319"/>
              <a:ext cx="993586" cy="384346"/>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Düz Ok Bağlayıcısı 13"/>
            <p:cNvCxnSpPr>
              <a:cxnSpLocks noChangeShapeType="1"/>
            </p:cNvCxnSpPr>
            <p:nvPr/>
          </p:nvCxnSpPr>
          <p:spPr bwMode="auto">
            <a:xfrm>
              <a:off x="2988180" y="5369073"/>
              <a:ext cx="1144371" cy="0"/>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5" name="Düz Ok Bağlayıcısı 14"/>
            <p:cNvCxnSpPr>
              <a:cxnSpLocks noChangeShapeType="1"/>
            </p:cNvCxnSpPr>
            <p:nvPr/>
          </p:nvCxnSpPr>
          <p:spPr bwMode="auto">
            <a:xfrm>
              <a:off x="3002466" y="5589835"/>
              <a:ext cx="1065010" cy="358935"/>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3" name="Metin kutusu 22"/>
            <p:cNvSpPr txBox="1"/>
            <p:nvPr/>
          </p:nvSpPr>
          <p:spPr>
            <a:xfrm>
              <a:off x="4137312" y="4643263"/>
              <a:ext cx="1149132" cy="308112"/>
            </a:xfrm>
            <a:prstGeom prst="rect">
              <a:avLst/>
            </a:prstGeom>
            <a:solidFill>
              <a:schemeClr val="bg2">
                <a:lumMod val="50000"/>
              </a:schemeClr>
            </a:solidFill>
          </p:spPr>
          <p:txBody>
            <a:bodyPr wrap="none">
              <a:spAutoFit/>
            </a:bodyPr>
            <a:lstStyle/>
            <a:p>
              <a:pPr>
                <a:defRPr/>
              </a:pPr>
              <a:r>
                <a:rPr lang="tr-TR" sz="1400" dirty="0" err="1">
                  <a:latin typeface="Comic Sans MS" pitchFamily="66" charset="0"/>
                  <a:ea typeface="+mn-ea"/>
                  <a:cs typeface="+mn-cs"/>
                </a:rPr>
                <a:t>Asetilasyon</a:t>
              </a:r>
              <a:endParaRPr lang="tr-TR" sz="1400" dirty="0">
                <a:latin typeface="Comic Sans MS" pitchFamily="66" charset="0"/>
                <a:ea typeface="+mn-ea"/>
                <a:cs typeface="+mn-cs"/>
              </a:endParaRPr>
            </a:p>
          </p:txBody>
        </p:sp>
        <p:sp>
          <p:nvSpPr>
            <p:cNvPr id="24" name="Metin kutusu 23"/>
            <p:cNvSpPr txBox="1"/>
            <p:nvPr/>
          </p:nvSpPr>
          <p:spPr>
            <a:xfrm>
              <a:off x="4140487" y="5229311"/>
              <a:ext cx="1087232" cy="308112"/>
            </a:xfrm>
            <a:prstGeom prst="rect">
              <a:avLst/>
            </a:prstGeom>
            <a:solidFill>
              <a:schemeClr val="bg2">
                <a:lumMod val="50000"/>
              </a:schemeClr>
            </a:solidFill>
          </p:spPr>
          <p:txBody>
            <a:bodyPr wrap="none">
              <a:spAutoFit/>
            </a:bodyPr>
            <a:lstStyle/>
            <a:p>
              <a:pPr>
                <a:defRPr/>
              </a:pPr>
              <a:r>
                <a:rPr lang="tr-TR" sz="1400" dirty="0" err="1">
                  <a:latin typeface="Comic Sans MS" pitchFamily="66" charset="0"/>
                  <a:ea typeface="+mn-ea"/>
                  <a:cs typeface="+mn-cs"/>
                </a:rPr>
                <a:t>Metilasyon</a:t>
              </a:r>
              <a:endParaRPr lang="tr-TR" sz="1400" dirty="0">
                <a:latin typeface="Comic Sans MS" pitchFamily="66" charset="0"/>
                <a:ea typeface="+mn-ea"/>
                <a:cs typeface="+mn-cs"/>
              </a:endParaRPr>
            </a:p>
          </p:txBody>
        </p:sp>
        <p:sp>
          <p:nvSpPr>
            <p:cNvPr id="25" name="Metin kutusu 24"/>
            <p:cNvSpPr txBox="1"/>
            <p:nvPr/>
          </p:nvSpPr>
          <p:spPr>
            <a:xfrm>
              <a:off x="4140487" y="5785184"/>
              <a:ext cx="1309439" cy="308112"/>
            </a:xfrm>
            <a:prstGeom prst="rect">
              <a:avLst/>
            </a:prstGeom>
            <a:solidFill>
              <a:schemeClr val="bg2">
                <a:lumMod val="50000"/>
              </a:schemeClr>
            </a:solidFill>
          </p:spPr>
          <p:txBody>
            <a:bodyPr wrap="none">
              <a:spAutoFit/>
            </a:bodyPr>
            <a:lstStyle/>
            <a:p>
              <a:pPr>
                <a:defRPr/>
              </a:pPr>
              <a:r>
                <a:rPr lang="tr-TR" sz="1400" dirty="0" err="1">
                  <a:latin typeface="Comic Sans MS" pitchFamily="66" charset="0"/>
                  <a:ea typeface="+mn-ea"/>
                  <a:cs typeface="+mn-cs"/>
                </a:rPr>
                <a:t>Fosforilasyon</a:t>
              </a:r>
              <a:endParaRPr lang="tr-TR" sz="1400" dirty="0">
                <a:latin typeface="Comic Sans MS" pitchFamily="66" charset="0"/>
                <a:ea typeface="+mn-ea"/>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192213" y="44450"/>
            <a:ext cx="7772400" cy="1143000"/>
          </a:xfrm>
        </p:spPr>
        <p:txBody>
          <a:bodyPr/>
          <a:lstStyle/>
          <a:p>
            <a:pPr algn="r"/>
            <a:r>
              <a:rPr lang="tr-TR" sz="3600" i="1">
                <a:solidFill>
                  <a:schemeClr val="tx2"/>
                </a:solidFill>
                <a:latin typeface="Comic Sans MS" charset="0"/>
              </a:rPr>
              <a:t>Histon</a:t>
            </a:r>
            <a:r>
              <a:rPr lang="tr-TR" sz="3600" b="1" i="1">
                <a:solidFill>
                  <a:schemeClr val="tx2"/>
                </a:solidFill>
                <a:latin typeface="Comic Sans MS" charset="0"/>
              </a:rPr>
              <a:t> </a:t>
            </a:r>
            <a:r>
              <a:rPr lang="tr-TR" sz="3600" i="1">
                <a:solidFill>
                  <a:schemeClr val="tx2"/>
                </a:solidFill>
                <a:latin typeface="Comic Sans MS" charset="0"/>
              </a:rPr>
              <a:t>Asetiltransferazlar</a:t>
            </a:r>
            <a:endParaRPr lang="en-GB" sz="3600" i="1">
              <a:solidFill>
                <a:schemeClr val="tx2"/>
              </a:solidFill>
              <a:latin typeface="Comic Sans MS" charset="0"/>
            </a:endParaRPr>
          </a:p>
        </p:txBody>
      </p:sp>
      <p:graphicFrame>
        <p:nvGraphicFramePr>
          <p:cNvPr id="61442" name="Object 3"/>
          <p:cNvGraphicFramePr>
            <a:graphicFrameLocks/>
          </p:cNvGraphicFramePr>
          <p:nvPr/>
        </p:nvGraphicFramePr>
        <p:xfrm>
          <a:off x="684213" y="1268413"/>
          <a:ext cx="7632700" cy="4752975"/>
        </p:xfrm>
        <a:graphic>
          <a:graphicData uri="http://schemas.openxmlformats.org/presentationml/2006/ole">
            <mc:AlternateContent xmlns:mc="http://schemas.openxmlformats.org/markup-compatibility/2006">
              <mc:Choice xmlns:v="urn:schemas-microsoft-com:vml" Requires="v">
                <p:oleObj spid="_x0000_s61443" name="Image" r:id="rId3" imgW="7306742" imgH="5235439" progId="Photoshop.Image.6">
                  <p:embed/>
                </p:oleObj>
              </mc:Choice>
              <mc:Fallback>
                <p:oleObj name="Image" r:id="rId3" imgW="7306742" imgH="5235439" progId="Photoshop.Image.6">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268413"/>
                        <a:ext cx="76327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algn="r"/>
            <a:r>
              <a:rPr lang="tr-TR" sz="3600" i="1">
                <a:solidFill>
                  <a:schemeClr val="tx2"/>
                </a:solidFill>
                <a:latin typeface="Comic Sans MS" charset="0"/>
              </a:rPr>
              <a:t>Histon deasetilazlar ve Histon metiltransferazlar</a:t>
            </a:r>
            <a:endParaRPr lang="en-GB" sz="3600" i="1">
              <a:solidFill>
                <a:schemeClr val="tx2"/>
              </a:solidFill>
              <a:latin typeface="Comic Sans MS" charset="0"/>
            </a:endParaRPr>
          </a:p>
        </p:txBody>
      </p:sp>
      <p:sp>
        <p:nvSpPr>
          <p:cNvPr id="62466" name="Line 3"/>
          <p:cNvSpPr>
            <a:spLocks noChangeShapeType="1"/>
          </p:cNvSpPr>
          <p:nvPr/>
        </p:nvSpPr>
        <p:spPr bwMode="auto">
          <a:xfrm>
            <a:off x="3352800" y="3230563"/>
            <a:ext cx="990600"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67" name="Line 4"/>
          <p:cNvSpPr>
            <a:spLocks noChangeShapeType="1"/>
          </p:cNvSpPr>
          <p:nvPr/>
        </p:nvSpPr>
        <p:spPr bwMode="auto">
          <a:xfrm>
            <a:off x="6248400" y="3230563"/>
            <a:ext cx="1295400" cy="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468" name="Picture 5" descr="410120ae"/>
          <p:cNvPicPr>
            <a:picLocks noChangeAspect="1" noChangeArrowheads="1"/>
          </p:cNvPicPr>
          <p:nvPr/>
        </p:nvPicPr>
        <p:blipFill>
          <a:blip r:embed="rId2">
            <a:extLst>
              <a:ext uri="{28A0092B-C50C-407E-A947-70E740481C1C}">
                <a14:useLocalDpi xmlns:a14="http://schemas.microsoft.com/office/drawing/2010/main" val="0"/>
              </a:ext>
            </a:extLst>
          </a:blip>
          <a:srcRect l="43039" t="8463" r="5064" b="32304"/>
          <a:stretch>
            <a:fillRect/>
          </a:stretch>
        </p:blipFill>
        <p:spPr bwMode="auto">
          <a:xfrm>
            <a:off x="3810000" y="2239963"/>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Line 6"/>
          <p:cNvSpPr>
            <a:spLocks noChangeShapeType="1"/>
          </p:cNvSpPr>
          <p:nvPr/>
        </p:nvSpPr>
        <p:spPr bwMode="auto">
          <a:xfrm flipH="1">
            <a:off x="1143000" y="3154363"/>
            <a:ext cx="990600" cy="1600200"/>
          </a:xfrm>
          <a:prstGeom prst="line">
            <a:avLst/>
          </a:prstGeom>
          <a:noFill/>
          <a:ln w="38100" cmpd="dbl">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0" name="Oval 7"/>
          <p:cNvSpPr>
            <a:spLocks noChangeArrowheads="1"/>
          </p:cNvSpPr>
          <p:nvPr/>
        </p:nvSpPr>
        <p:spPr bwMode="auto">
          <a:xfrm>
            <a:off x="685800" y="4906963"/>
            <a:ext cx="762000" cy="457200"/>
          </a:xfrm>
          <a:prstGeom prst="ellipse">
            <a:avLst/>
          </a:prstGeom>
          <a:solidFill>
            <a:srgbClr val="FFCC00"/>
          </a:solidFill>
          <a:ln w="9525">
            <a:solidFill>
              <a:schemeClr val="tx1"/>
            </a:solidFill>
            <a:round/>
            <a:headEnd/>
            <a:tailEnd/>
          </a:ln>
        </p:spPr>
        <p:txBody>
          <a:bodyPr wrap="none" anchor="ctr"/>
          <a:lstStyle/>
          <a:p>
            <a:pPr algn="ctr"/>
            <a:r>
              <a:rPr lang="en-GB" b="1">
                <a:latin typeface="Times New Roman" charset="0"/>
              </a:rPr>
              <a:t>E2F</a:t>
            </a:r>
            <a:endParaRPr lang="en-US" b="1">
              <a:latin typeface="Times New Roman" charset="0"/>
            </a:endParaRPr>
          </a:p>
        </p:txBody>
      </p:sp>
      <p:sp>
        <p:nvSpPr>
          <p:cNvPr id="62471" name="Text Box 8"/>
          <p:cNvSpPr txBox="1">
            <a:spLocks noChangeArrowheads="1"/>
          </p:cNvSpPr>
          <p:nvPr/>
        </p:nvSpPr>
        <p:spPr bwMode="auto">
          <a:xfrm>
            <a:off x="7286625" y="2857500"/>
            <a:ext cx="178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en-GB" sz="1800" b="1"/>
              <a:t>Trans</a:t>
            </a:r>
            <a:r>
              <a:rPr lang="tr-TR" sz="1800" b="1"/>
              <a:t>k</a:t>
            </a:r>
            <a:r>
              <a:rPr lang="en-GB" sz="1800" b="1"/>
              <a:t>rip</a:t>
            </a:r>
            <a:r>
              <a:rPr lang="tr-TR" sz="1800" b="1"/>
              <a:t>siyon</a:t>
            </a:r>
            <a:endParaRPr lang="en-GB" sz="1800" b="1"/>
          </a:p>
          <a:p>
            <a:pPr algn="ctr" eaLnBrk="1" hangingPunct="1"/>
            <a:r>
              <a:rPr lang="tr-TR" sz="1800" b="1">
                <a:solidFill>
                  <a:srgbClr val="FF0000"/>
                </a:solidFill>
              </a:rPr>
              <a:t>KAPALI</a:t>
            </a:r>
            <a:endParaRPr lang="en-US" sz="1800" b="1">
              <a:solidFill>
                <a:srgbClr val="FF0000"/>
              </a:solidFill>
            </a:endParaRPr>
          </a:p>
        </p:txBody>
      </p:sp>
      <p:sp>
        <p:nvSpPr>
          <p:cNvPr id="62472" name="Line 9"/>
          <p:cNvSpPr>
            <a:spLocks noChangeShapeType="1"/>
          </p:cNvSpPr>
          <p:nvPr/>
        </p:nvSpPr>
        <p:spPr bwMode="auto">
          <a:xfrm>
            <a:off x="1524000" y="5364163"/>
            <a:ext cx="1905000" cy="0"/>
          </a:xfrm>
          <a:prstGeom prst="line">
            <a:avLst/>
          </a:prstGeom>
          <a:noFill/>
          <a:ln w="57150" cmpd="thickThin">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Text Box 10"/>
          <p:cNvSpPr txBox="1">
            <a:spLocks noChangeArrowheads="1"/>
          </p:cNvSpPr>
          <p:nvPr/>
        </p:nvSpPr>
        <p:spPr bwMode="auto">
          <a:xfrm>
            <a:off x="3559175" y="4983163"/>
            <a:ext cx="1966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en-GB" sz="2000" b="1"/>
              <a:t>Trans</a:t>
            </a:r>
            <a:r>
              <a:rPr lang="tr-TR" sz="2000" b="1"/>
              <a:t>kripsiyon</a:t>
            </a:r>
          </a:p>
          <a:p>
            <a:pPr algn="ctr" eaLnBrk="1" hangingPunct="1"/>
            <a:r>
              <a:rPr lang="tr-TR" sz="2000" b="1">
                <a:solidFill>
                  <a:srgbClr val="66FF33"/>
                </a:solidFill>
              </a:rPr>
              <a:t>AÇIK</a:t>
            </a:r>
            <a:endParaRPr lang="en-US" sz="2000" b="1">
              <a:solidFill>
                <a:srgbClr val="66FF33"/>
              </a:solidFill>
            </a:endParaRPr>
          </a:p>
        </p:txBody>
      </p:sp>
      <p:grpSp>
        <p:nvGrpSpPr>
          <p:cNvPr id="62474" name="Group 11"/>
          <p:cNvGrpSpPr>
            <a:grpSpLocks/>
          </p:cNvGrpSpPr>
          <p:nvPr/>
        </p:nvGrpSpPr>
        <p:grpSpPr bwMode="auto">
          <a:xfrm>
            <a:off x="1981200" y="1935163"/>
            <a:ext cx="1600200" cy="1752600"/>
            <a:chOff x="1392" y="960"/>
            <a:chExt cx="1008" cy="1104"/>
          </a:xfrm>
        </p:grpSpPr>
        <p:sp>
          <p:nvSpPr>
            <p:cNvPr id="62477" name="Oval 12"/>
            <p:cNvSpPr>
              <a:spLocks noChangeArrowheads="1"/>
            </p:cNvSpPr>
            <p:nvPr/>
          </p:nvSpPr>
          <p:spPr bwMode="auto">
            <a:xfrm>
              <a:off x="1392" y="1344"/>
              <a:ext cx="528" cy="384"/>
            </a:xfrm>
            <a:prstGeom prst="ellipse">
              <a:avLst/>
            </a:prstGeom>
            <a:solidFill>
              <a:srgbClr val="FF6600"/>
            </a:solidFill>
            <a:ln w="9525">
              <a:solidFill>
                <a:schemeClr val="tx1"/>
              </a:solidFill>
              <a:round/>
              <a:headEnd/>
              <a:tailEnd/>
            </a:ln>
          </p:spPr>
          <p:txBody>
            <a:bodyPr wrap="none" anchor="ctr"/>
            <a:lstStyle/>
            <a:p>
              <a:pPr algn="ctr"/>
              <a:r>
                <a:rPr lang="en-GB" b="1">
                  <a:latin typeface="Times New Roman" charset="0"/>
                </a:rPr>
                <a:t>Rb</a:t>
              </a:r>
              <a:endParaRPr lang="en-US" b="1">
                <a:latin typeface="Times New Roman" charset="0"/>
              </a:endParaRPr>
            </a:p>
          </p:txBody>
        </p:sp>
        <p:sp>
          <p:nvSpPr>
            <p:cNvPr id="62478" name="Oval 13"/>
            <p:cNvSpPr>
              <a:spLocks noChangeArrowheads="1"/>
            </p:cNvSpPr>
            <p:nvPr/>
          </p:nvSpPr>
          <p:spPr bwMode="auto">
            <a:xfrm>
              <a:off x="1824" y="1296"/>
              <a:ext cx="576" cy="432"/>
            </a:xfrm>
            <a:prstGeom prst="ellipse">
              <a:avLst/>
            </a:prstGeom>
            <a:solidFill>
              <a:srgbClr val="0000FF"/>
            </a:solidFill>
            <a:ln w="9525">
              <a:solidFill>
                <a:schemeClr val="tx1"/>
              </a:solidFill>
              <a:round/>
              <a:headEnd/>
              <a:tailEnd/>
            </a:ln>
          </p:spPr>
          <p:txBody>
            <a:bodyPr wrap="none" anchor="ctr"/>
            <a:lstStyle/>
            <a:p>
              <a:pPr algn="ctr"/>
              <a:r>
                <a:rPr lang="en-GB" sz="1400" b="1">
                  <a:solidFill>
                    <a:schemeClr val="tx2"/>
                  </a:solidFill>
                  <a:latin typeface="Times New Roman" charset="0"/>
                </a:rPr>
                <a:t>HDAC1</a:t>
              </a:r>
              <a:endParaRPr lang="en-US" sz="1400" b="1">
                <a:solidFill>
                  <a:schemeClr val="tx2"/>
                </a:solidFill>
                <a:latin typeface="Times New Roman" charset="0"/>
              </a:endParaRPr>
            </a:p>
          </p:txBody>
        </p:sp>
        <p:sp>
          <p:nvSpPr>
            <p:cNvPr id="62479" name="Oval 14"/>
            <p:cNvSpPr>
              <a:spLocks noChangeArrowheads="1"/>
            </p:cNvSpPr>
            <p:nvPr/>
          </p:nvSpPr>
          <p:spPr bwMode="auto">
            <a:xfrm>
              <a:off x="1776" y="1632"/>
              <a:ext cx="288" cy="432"/>
            </a:xfrm>
            <a:prstGeom prst="ellipse">
              <a:avLst/>
            </a:prstGeom>
            <a:solidFill>
              <a:schemeClr val="accent1"/>
            </a:solidFill>
            <a:ln w="9525">
              <a:solidFill>
                <a:schemeClr val="tx1"/>
              </a:solidFill>
              <a:round/>
              <a:headEnd/>
              <a:tailEnd/>
            </a:ln>
          </p:spPr>
          <p:txBody>
            <a:bodyPr wrap="none" anchor="ctr"/>
            <a:lstStyle/>
            <a:p>
              <a:pPr algn="ctr"/>
              <a:r>
                <a:rPr lang="en-GB" sz="1400" b="1">
                  <a:solidFill>
                    <a:schemeClr val="tx2"/>
                  </a:solidFill>
                  <a:latin typeface="Times New Roman" charset="0"/>
                </a:rPr>
                <a:t>Lys</a:t>
              </a:r>
            </a:p>
            <a:p>
              <a:pPr algn="ctr"/>
              <a:r>
                <a:rPr lang="en-GB" sz="1400" b="1">
                  <a:solidFill>
                    <a:schemeClr val="tx2"/>
                  </a:solidFill>
                  <a:latin typeface="Times New Roman" charset="0"/>
                </a:rPr>
                <a:t>deAc</a:t>
              </a:r>
              <a:endParaRPr lang="en-US" sz="1400" b="1">
                <a:solidFill>
                  <a:schemeClr val="tx2"/>
                </a:solidFill>
                <a:latin typeface="Times New Roman" charset="0"/>
              </a:endParaRPr>
            </a:p>
          </p:txBody>
        </p:sp>
        <p:sp>
          <p:nvSpPr>
            <p:cNvPr id="62480" name="Oval 15"/>
            <p:cNvSpPr>
              <a:spLocks noChangeArrowheads="1"/>
            </p:cNvSpPr>
            <p:nvPr/>
          </p:nvSpPr>
          <p:spPr bwMode="auto">
            <a:xfrm>
              <a:off x="1488" y="960"/>
              <a:ext cx="576" cy="432"/>
            </a:xfrm>
            <a:prstGeom prst="ellipse">
              <a:avLst/>
            </a:prstGeom>
            <a:solidFill>
              <a:srgbClr val="CC99FF"/>
            </a:solidFill>
            <a:ln w="9525">
              <a:solidFill>
                <a:schemeClr val="tx1"/>
              </a:solidFill>
              <a:round/>
              <a:headEnd/>
              <a:tailEnd/>
            </a:ln>
          </p:spPr>
          <p:txBody>
            <a:bodyPr wrap="none" anchor="ctr"/>
            <a:lstStyle/>
            <a:p>
              <a:pPr algn="ctr"/>
              <a:r>
                <a:rPr lang="en-GB" sz="1400" b="1">
                  <a:latin typeface="Times New Roman" charset="0"/>
                </a:rPr>
                <a:t>HDAC2</a:t>
              </a:r>
              <a:endParaRPr lang="en-US" sz="1400" b="1">
                <a:latin typeface="Times New Roman" charset="0"/>
              </a:endParaRPr>
            </a:p>
          </p:txBody>
        </p:sp>
      </p:grpSp>
      <p:pic>
        <p:nvPicPr>
          <p:cNvPr id="62475" name="Picture 16" descr="410120ae"/>
          <p:cNvPicPr>
            <a:picLocks noChangeAspect="1" noChangeArrowheads="1"/>
          </p:cNvPicPr>
          <p:nvPr/>
        </p:nvPicPr>
        <p:blipFill>
          <a:blip r:embed="rId2">
            <a:extLst>
              <a:ext uri="{28A0092B-C50C-407E-A947-70E740481C1C}">
                <a14:useLocalDpi xmlns:a14="http://schemas.microsoft.com/office/drawing/2010/main" val="0"/>
              </a:ext>
            </a:extLst>
          </a:blip>
          <a:srcRect l="5040" t="33865" r="67087" b="32286"/>
          <a:stretch>
            <a:fillRect/>
          </a:stretch>
        </p:blipFill>
        <p:spPr bwMode="auto">
          <a:xfrm>
            <a:off x="152400" y="2392363"/>
            <a:ext cx="1677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Oval 17"/>
          <p:cNvSpPr>
            <a:spLocks noChangeArrowheads="1"/>
          </p:cNvSpPr>
          <p:nvPr/>
        </p:nvSpPr>
        <p:spPr bwMode="auto">
          <a:xfrm>
            <a:off x="4800600" y="1935163"/>
            <a:ext cx="838200" cy="533400"/>
          </a:xfrm>
          <a:prstGeom prst="ellipse">
            <a:avLst/>
          </a:prstGeom>
          <a:solidFill>
            <a:srgbClr val="FF6600"/>
          </a:solidFill>
          <a:ln w="9525">
            <a:solidFill>
              <a:schemeClr val="tx1"/>
            </a:solidFill>
            <a:round/>
            <a:headEnd/>
            <a:tailEnd/>
          </a:ln>
        </p:spPr>
        <p:txBody>
          <a:bodyPr wrap="none" anchor="ctr"/>
          <a:lstStyle/>
          <a:p>
            <a:pPr algn="ctr"/>
            <a:r>
              <a:rPr lang="en-GB" b="1">
                <a:latin typeface="Times New Roman" charset="0"/>
              </a:rPr>
              <a:t>Rb</a:t>
            </a:r>
            <a:endParaRPr lang="en-US" b="1">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3" y="115888"/>
            <a:ext cx="40116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3375"/>
            <a:ext cx="66294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116013" y="-26988"/>
            <a:ext cx="7772400" cy="1143001"/>
          </a:xfrm>
        </p:spPr>
        <p:txBody>
          <a:bodyPr/>
          <a:lstStyle/>
          <a:p>
            <a:pPr algn="r"/>
            <a:r>
              <a:rPr lang="tr-TR" sz="3200" b="1" i="1">
                <a:solidFill>
                  <a:schemeClr val="tx2"/>
                </a:solidFill>
                <a:latin typeface="Comic Sans MS" charset="0"/>
              </a:rPr>
              <a:t>Heterokromatin-Ökromatin</a:t>
            </a:r>
            <a:endParaRPr lang="en-US" sz="3200" b="1" i="1">
              <a:solidFill>
                <a:schemeClr val="tx2"/>
              </a:solidFill>
              <a:latin typeface="Comic Sans MS" charset="0"/>
            </a:endParaRPr>
          </a:p>
        </p:txBody>
      </p:sp>
      <p:sp>
        <p:nvSpPr>
          <p:cNvPr id="65538" name="Rectangle 3"/>
          <p:cNvSpPr>
            <a:spLocks noGrp="1" noChangeArrowheads="1"/>
          </p:cNvSpPr>
          <p:nvPr>
            <p:ph type="body" idx="1"/>
          </p:nvPr>
        </p:nvSpPr>
        <p:spPr>
          <a:xfrm>
            <a:off x="5891213" y="2552700"/>
            <a:ext cx="3249612" cy="2116138"/>
          </a:xfrm>
        </p:spPr>
        <p:txBody>
          <a:bodyPr/>
          <a:lstStyle/>
          <a:p>
            <a:r>
              <a:rPr lang="tr-TR" sz="2800">
                <a:solidFill>
                  <a:schemeClr val="tx2"/>
                </a:solidFill>
                <a:latin typeface="Comic Sans MS" charset="0"/>
              </a:rPr>
              <a:t>Heterokromatin koyu renkli</a:t>
            </a:r>
            <a:endParaRPr lang="en-US" sz="2800">
              <a:solidFill>
                <a:schemeClr val="tx2"/>
              </a:solidFill>
              <a:latin typeface="Comic Sans MS" charset="0"/>
            </a:endParaRPr>
          </a:p>
          <a:p>
            <a:r>
              <a:rPr lang="tr-TR" sz="2800">
                <a:solidFill>
                  <a:schemeClr val="tx2"/>
                </a:solidFill>
                <a:latin typeface="Comic Sans MS" charset="0"/>
              </a:rPr>
              <a:t>Ökromatin açık renklidir.</a:t>
            </a:r>
            <a:r>
              <a:rPr lang="tr-TR" sz="2800">
                <a:latin typeface="Comic Sans MS" charset="0"/>
              </a:rPr>
              <a:t> </a:t>
            </a:r>
            <a:endParaRPr lang="en-US" sz="2800">
              <a:latin typeface="Comic Sans MS" charset="0"/>
            </a:endParaRPr>
          </a:p>
        </p:txBody>
      </p:sp>
      <p:pic>
        <p:nvPicPr>
          <p:cNvPr id="65539" name="Picture 4" descr="12_13"/>
          <p:cNvPicPr>
            <a:picLocks noChangeAspect="1" noChangeArrowheads="1"/>
          </p:cNvPicPr>
          <p:nvPr/>
        </p:nvPicPr>
        <p:blipFill>
          <a:blip r:embed="rId3">
            <a:extLst>
              <a:ext uri="{28A0092B-C50C-407E-A947-70E740481C1C}">
                <a14:useLocalDpi xmlns:a14="http://schemas.microsoft.com/office/drawing/2010/main" val="0"/>
              </a:ext>
            </a:extLst>
          </a:blip>
          <a:srcRect t="2678"/>
          <a:stretch>
            <a:fillRect/>
          </a:stretch>
        </p:blipFill>
        <p:spPr bwMode="auto">
          <a:xfrm>
            <a:off x="142875" y="836613"/>
            <a:ext cx="57150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3579813" y="404813"/>
            <a:ext cx="518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en-US" b="1" i="1">
                <a:solidFill>
                  <a:schemeClr val="tx2"/>
                </a:solidFill>
              </a:rPr>
              <a:t>Griffith</a:t>
            </a:r>
            <a:r>
              <a:rPr lang="tr-TR" b="1" i="1">
                <a:solidFill>
                  <a:schemeClr val="tx2"/>
                </a:solidFill>
              </a:rPr>
              <a:t>  1928</a:t>
            </a:r>
            <a:endParaRPr lang="en-US" b="1" i="1">
              <a:solidFill>
                <a:schemeClr val="tx2"/>
              </a:solidFill>
            </a:endParaRPr>
          </a:p>
        </p:txBody>
      </p:sp>
      <p:grpSp>
        <p:nvGrpSpPr>
          <p:cNvPr id="18434" name="Grup 3"/>
          <p:cNvGrpSpPr>
            <a:grpSpLocks/>
          </p:cNvGrpSpPr>
          <p:nvPr/>
        </p:nvGrpSpPr>
        <p:grpSpPr bwMode="auto">
          <a:xfrm>
            <a:off x="900113" y="1125538"/>
            <a:ext cx="7426325" cy="5521325"/>
            <a:chOff x="900113" y="1125538"/>
            <a:chExt cx="7426325" cy="5521325"/>
          </a:xfrm>
        </p:grpSpPr>
        <p:pic>
          <p:nvPicPr>
            <p:cNvPr id="18435" name="Picture 2" descr="05_03_Griff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25538"/>
              <a:ext cx="742632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Metin kutusu 1"/>
            <p:cNvSpPr txBox="1">
              <a:spLocks noChangeArrowheads="1"/>
            </p:cNvSpPr>
            <p:nvPr/>
          </p:nvSpPr>
          <p:spPr bwMode="auto">
            <a:xfrm>
              <a:off x="3713163" y="1895475"/>
              <a:ext cx="1290637" cy="460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S suşu enjekte</a:t>
              </a:r>
            </a:p>
            <a:p>
              <a:pPr eaLnBrk="1" hangingPunct="1"/>
              <a:r>
                <a:rPr lang="tr-TR" sz="1200">
                  <a:solidFill>
                    <a:srgbClr val="17375E"/>
                  </a:solidFill>
                </a:rPr>
                <a:t> edilen fare </a:t>
              </a:r>
            </a:p>
          </p:txBody>
        </p:sp>
        <p:sp>
          <p:nvSpPr>
            <p:cNvPr id="18437" name="Metin kutusu 4"/>
            <p:cNvSpPr txBox="1">
              <a:spLocks noChangeArrowheads="1"/>
            </p:cNvSpPr>
            <p:nvPr/>
          </p:nvSpPr>
          <p:spPr bwMode="auto">
            <a:xfrm>
              <a:off x="5724525" y="1895475"/>
              <a:ext cx="976313"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Fare ölür   </a:t>
              </a:r>
            </a:p>
          </p:txBody>
        </p:sp>
        <p:sp>
          <p:nvSpPr>
            <p:cNvPr id="18438" name="Metin kutusu 5"/>
            <p:cNvSpPr txBox="1">
              <a:spLocks noChangeArrowheads="1"/>
            </p:cNvSpPr>
            <p:nvPr/>
          </p:nvSpPr>
          <p:spPr bwMode="auto">
            <a:xfrm>
              <a:off x="3754438" y="3141663"/>
              <a:ext cx="1249362" cy="460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R suşu enjekte</a:t>
              </a:r>
            </a:p>
            <a:p>
              <a:pPr eaLnBrk="1" hangingPunct="1"/>
              <a:r>
                <a:rPr lang="tr-TR" sz="1200">
                  <a:solidFill>
                    <a:srgbClr val="17375E"/>
                  </a:solidFill>
                </a:rPr>
                <a:t> edilen fare </a:t>
              </a:r>
            </a:p>
          </p:txBody>
        </p:sp>
        <p:sp>
          <p:nvSpPr>
            <p:cNvPr id="18439" name="Metin kutusu 6"/>
            <p:cNvSpPr txBox="1">
              <a:spLocks noChangeArrowheads="1"/>
            </p:cNvSpPr>
            <p:nvPr/>
          </p:nvSpPr>
          <p:spPr bwMode="auto">
            <a:xfrm>
              <a:off x="5651500" y="3154363"/>
              <a:ext cx="1041400"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Fare yaşar  </a:t>
              </a:r>
            </a:p>
          </p:txBody>
        </p:sp>
        <p:sp>
          <p:nvSpPr>
            <p:cNvPr id="18440" name="Metin kutusu 7"/>
            <p:cNvSpPr txBox="1">
              <a:spLocks noChangeArrowheads="1"/>
            </p:cNvSpPr>
            <p:nvPr/>
          </p:nvSpPr>
          <p:spPr bwMode="auto">
            <a:xfrm>
              <a:off x="2184400" y="4092575"/>
              <a:ext cx="13081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Isı ile muamele </a:t>
              </a:r>
            </a:p>
            <a:p>
              <a:pPr eaLnBrk="1" hangingPunct="1"/>
              <a:r>
                <a:rPr lang="tr-TR" sz="1200">
                  <a:solidFill>
                    <a:srgbClr val="17375E"/>
                  </a:solidFill>
                </a:rPr>
                <a:t>edilen S suşu</a:t>
              </a:r>
            </a:p>
          </p:txBody>
        </p:sp>
        <p:sp>
          <p:nvSpPr>
            <p:cNvPr id="18441" name="Metin kutusu 8"/>
            <p:cNvSpPr txBox="1">
              <a:spLocks noChangeArrowheads="1"/>
            </p:cNvSpPr>
            <p:nvPr/>
          </p:nvSpPr>
          <p:spPr bwMode="auto">
            <a:xfrm>
              <a:off x="5580063" y="4414838"/>
              <a:ext cx="1041400"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Fare yaşar  </a:t>
              </a:r>
            </a:p>
          </p:txBody>
        </p:sp>
        <p:sp>
          <p:nvSpPr>
            <p:cNvPr id="10" name="Metin kutusu 9"/>
            <p:cNvSpPr txBox="1"/>
            <p:nvPr/>
          </p:nvSpPr>
          <p:spPr>
            <a:xfrm>
              <a:off x="3916363" y="4448175"/>
              <a:ext cx="1397000" cy="277813"/>
            </a:xfrm>
            <a:prstGeom prst="rect">
              <a:avLst/>
            </a:prstGeom>
            <a:solidFill>
              <a:schemeClr val="tx1"/>
            </a:solidFill>
          </p:spPr>
          <p:txBody>
            <a:bodyPr wrap="none">
              <a:spAutoFit/>
            </a:bodyPr>
            <a:lstStyle/>
            <a:p>
              <a:pPr>
                <a:defRPr/>
              </a:pPr>
              <a:r>
                <a:rPr lang="tr-TR" sz="1200" dirty="0">
                  <a:solidFill>
                    <a:schemeClr val="bg2">
                      <a:lumMod val="75000"/>
                    </a:schemeClr>
                  </a:solidFill>
                  <a:latin typeface="Comic Sans MS" pitchFamily="66" charset="0"/>
                  <a:ea typeface="+mn-ea"/>
                  <a:cs typeface="+mn-cs"/>
                </a:rPr>
                <a:t>Fare enjeksiyonu</a:t>
              </a:r>
            </a:p>
          </p:txBody>
        </p:sp>
        <p:sp>
          <p:nvSpPr>
            <p:cNvPr id="11" name="Metin kutusu 10"/>
            <p:cNvSpPr txBox="1"/>
            <p:nvPr/>
          </p:nvSpPr>
          <p:spPr>
            <a:xfrm>
              <a:off x="2755900" y="5732463"/>
              <a:ext cx="1160463" cy="461962"/>
            </a:xfrm>
            <a:prstGeom prst="rect">
              <a:avLst/>
            </a:prstGeom>
            <a:solidFill>
              <a:schemeClr val="tx1"/>
            </a:solidFill>
          </p:spPr>
          <p:txBody>
            <a:bodyPr>
              <a:spAutoFit/>
            </a:bodyPr>
            <a:lstStyle/>
            <a:p>
              <a:pPr>
                <a:defRPr/>
              </a:pPr>
              <a:r>
                <a:rPr lang="tr-TR" sz="1200" dirty="0">
                  <a:solidFill>
                    <a:schemeClr val="bg2">
                      <a:lumMod val="75000"/>
                    </a:schemeClr>
                  </a:solidFill>
                  <a:latin typeface="Comic Sans MS" pitchFamily="66" charset="0"/>
                  <a:ea typeface="+mn-ea"/>
                  <a:cs typeface="+mn-cs"/>
                </a:rPr>
                <a:t>Fare enjeksiyonu</a:t>
              </a:r>
            </a:p>
          </p:txBody>
        </p:sp>
        <p:sp>
          <p:nvSpPr>
            <p:cNvPr id="18444" name="Metin kutusu 11"/>
            <p:cNvSpPr txBox="1">
              <a:spLocks noChangeArrowheads="1"/>
            </p:cNvSpPr>
            <p:nvPr/>
          </p:nvSpPr>
          <p:spPr bwMode="auto">
            <a:xfrm>
              <a:off x="1176338" y="5775325"/>
              <a:ext cx="13081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Isı ile muamele </a:t>
              </a:r>
            </a:p>
            <a:p>
              <a:pPr eaLnBrk="1" hangingPunct="1"/>
              <a:r>
                <a:rPr lang="tr-TR" sz="1200">
                  <a:solidFill>
                    <a:srgbClr val="17375E"/>
                  </a:solidFill>
                </a:rPr>
                <a:t>edilen S suşu</a:t>
              </a:r>
            </a:p>
          </p:txBody>
        </p:sp>
        <p:sp>
          <p:nvSpPr>
            <p:cNvPr id="18445" name="Metin kutusu 12"/>
            <p:cNvSpPr txBox="1">
              <a:spLocks noChangeArrowheads="1"/>
            </p:cNvSpPr>
            <p:nvPr/>
          </p:nvSpPr>
          <p:spPr bwMode="auto">
            <a:xfrm>
              <a:off x="4067175" y="5775325"/>
              <a:ext cx="739775"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Fare </a:t>
              </a:r>
            </a:p>
            <a:p>
              <a:pPr eaLnBrk="1" hangingPunct="1"/>
              <a:r>
                <a:rPr lang="tr-TR" sz="1200">
                  <a:solidFill>
                    <a:srgbClr val="17375E"/>
                  </a:solidFill>
                </a:rPr>
                <a:t>ölür      </a:t>
              </a:r>
            </a:p>
          </p:txBody>
        </p:sp>
        <p:sp>
          <p:nvSpPr>
            <p:cNvPr id="14" name="Metin kutusu 13"/>
            <p:cNvSpPr txBox="1"/>
            <p:nvPr/>
          </p:nvSpPr>
          <p:spPr>
            <a:xfrm>
              <a:off x="5140325" y="5802313"/>
              <a:ext cx="1160463" cy="461962"/>
            </a:xfrm>
            <a:prstGeom prst="rect">
              <a:avLst/>
            </a:prstGeom>
            <a:solidFill>
              <a:schemeClr val="tx1"/>
            </a:solidFill>
          </p:spPr>
          <p:txBody>
            <a:bodyPr>
              <a:spAutoFit/>
            </a:bodyPr>
            <a:lstStyle/>
            <a:p>
              <a:pPr>
                <a:defRPr/>
              </a:pPr>
              <a:r>
                <a:rPr lang="tr-TR" sz="1200" dirty="0">
                  <a:solidFill>
                    <a:schemeClr val="bg2">
                      <a:lumMod val="75000"/>
                    </a:schemeClr>
                  </a:solidFill>
                  <a:latin typeface="Comic Sans MS" pitchFamily="66" charset="0"/>
                  <a:ea typeface="+mn-ea"/>
                  <a:cs typeface="+mn-cs"/>
                </a:rPr>
                <a:t>Fare enjeksiyonu</a:t>
              </a:r>
            </a:p>
          </p:txBody>
        </p:sp>
        <p:sp>
          <p:nvSpPr>
            <p:cNvPr id="18447" name="Metin kutusu 14"/>
            <p:cNvSpPr txBox="1">
              <a:spLocks noChangeArrowheads="1"/>
            </p:cNvSpPr>
            <p:nvPr/>
          </p:nvSpPr>
          <p:spPr bwMode="auto">
            <a:xfrm>
              <a:off x="6569075" y="5805488"/>
              <a:ext cx="739775"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Fare </a:t>
              </a:r>
            </a:p>
            <a:p>
              <a:pPr eaLnBrk="1" hangingPunct="1"/>
              <a:r>
                <a:rPr lang="tr-TR" sz="1200">
                  <a:solidFill>
                    <a:srgbClr val="17375E"/>
                  </a:solidFill>
                </a:rPr>
                <a:t>ölür      </a:t>
              </a:r>
            </a:p>
          </p:txBody>
        </p:sp>
        <p:sp>
          <p:nvSpPr>
            <p:cNvPr id="18448" name="Metin kutusu 15"/>
            <p:cNvSpPr txBox="1">
              <a:spLocks noChangeArrowheads="1"/>
            </p:cNvSpPr>
            <p:nvPr/>
          </p:nvSpPr>
          <p:spPr bwMode="auto">
            <a:xfrm>
              <a:off x="1403350" y="4868863"/>
              <a:ext cx="685800"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R suşu </a:t>
              </a:r>
            </a:p>
          </p:txBody>
        </p:sp>
        <p:sp>
          <p:nvSpPr>
            <p:cNvPr id="18449" name="Metin kutusu 16"/>
            <p:cNvSpPr txBox="1">
              <a:spLocks noChangeArrowheads="1"/>
            </p:cNvSpPr>
            <p:nvPr/>
          </p:nvSpPr>
          <p:spPr bwMode="auto">
            <a:xfrm>
              <a:off x="4284663" y="4776788"/>
              <a:ext cx="1223962"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rgbClr val="17375E"/>
                  </a:solidFill>
                </a:rPr>
                <a:t>Yaşayan </a:t>
              </a:r>
            </a:p>
            <a:p>
              <a:pPr eaLnBrk="1" hangingPunct="1"/>
              <a:r>
                <a:rPr lang="tr-TR" sz="1200">
                  <a:solidFill>
                    <a:srgbClr val="17375E"/>
                  </a:solidFill>
                </a:rPr>
                <a:t>S suşları</a:t>
              </a:r>
            </a:p>
          </p:txBody>
        </p:sp>
        <p:sp>
          <p:nvSpPr>
            <p:cNvPr id="18450" name="Metin kutusu 17"/>
            <p:cNvSpPr txBox="1">
              <a:spLocks noChangeArrowheads="1"/>
            </p:cNvSpPr>
            <p:nvPr/>
          </p:nvSpPr>
          <p:spPr bwMode="auto">
            <a:xfrm>
              <a:off x="2528888" y="1455738"/>
              <a:ext cx="1284287" cy="460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i="1">
                  <a:solidFill>
                    <a:srgbClr val="17375E"/>
                  </a:solidFill>
                </a:rPr>
                <a:t>S.pneumoniae</a:t>
              </a:r>
            </a:p>
            <a:p>
              <a:pPr eaLnBrk="1" hangingPunct="1"/>
              <a:r>
                <a:rPr lang="tr-TR" sz="1200" b="1" i="1">
                  <a:solidFill>
                    <a:srgbClr val="17375E"/>
                  </a:solidFill>
                </a:rPr>
                <a:t>S suşu</a:t>
              </a:r>
            </a:p>
          </p:txBody>
        </p:sp>
        <p:sp>
          <p:nvSpPr>
            <p:cNvPr id="18451" name="Metin kutusu 18"/>
            <p:cNvSpPr txBox="1">
              <a:spLocks noChangeArrowheads="1"/>
            </p:cNvSpPr>
            <p:nvPr/>
          </p:nvSpPr>
          <p:spPr bwMode="auto">
            <a:xfrm>
              <a:off x="2563813" y="2687638"/>
              <a:ext cx="1249362"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i="1">
                  <a:solidFill>
                    <a:srgbClr val="17375E"/>
                  </a:solidFill>
                </a:rPr>
                <a:t>S.pneumoniae</a:t>
              </a:r>
            </a:p>
            <a:p>
              <a:pPr eaLnBrk="1" hangingPunct="1"/>
              <a:r>
                <a:rPr lang="tr-TR" sz="1200" b="1" i="1">
                  <a:solidFill>
                    <a:srgbClr val="17375E"/>
                  </a:solidFill>
                </a:rPr>
                <a:t>R suşu</a:t>
              </a:r>
            </a:p>
          </p:txBody>
        </p:sp>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1008063"/>
            <a:ext cx="35147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6" name="Grup 1"/>
          <p:cNvGrpSpPr>
            <a:grpSpLocks/>
          </p:cNvGrpSpPr>
          <p:nvPr/>
        </p:nvGrpSpPr>
        <p:grpSpPr bwMode="auto">
          <a:xfrm>
            <a:off x="611188" y="776288"/>
            <a:ext cx="5108575" cy="5614987"/>
            <a:chOff x="611188" y="776984"/>
            <a:chExt cx="5108575" cy="5613562"/>
          </a:xfrm>
        </p:grpSpPr>
        <p:grpSp>
          <p:nvGrpSpPr>
            <p:cNvPr id="67587" name="Group 23"/>
            <p:cNvGrpSpPr>
              <a:grpSpLocks/>
            </p:cNvGrpSpPr>
            <p:nvPr/>
          </p:nvGrpSpPr>
          <p:grpSpPr bwMode="auto">
            <a:xfrm>
              <a:off x="611188" y="776984"/>
              <a:ext cx="192776" cy="5259388"/>
              <a:chOff x="816" y="1008"/>
              <a:chExt cx="96" cy="2688"/>
            </a:xfrm>
          </p:grpSpPr>
          <p:sp>
            <p:nvSpPr>
              <p:cNvPr id="67594" name="Rectangle 24"/>
              <p:cNvSpPr>
                <a:spLocks noChangeArrowheads="1"/>
              </p:cNvSpPr>
              <p:nvPr/>
            </p:nvSpPr>
            <p:spPr bwMode="auto">
              <a:xfrm>
                <a:off x="816" y="1152"/>
                <a:ext cx="96" cy="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25"/>
              <p:cNvSpPr>
                <a:spLocks noChangeArrowheads="1"/>
              </p:cNvSpPr>
              <p:nvPr/>
            </p:nvSpPr>
            <p:spPr bwMode="auto">
              <a:xfrm>
                <a:off x="816" y="1008"/>
                <a:ext cx="96"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7596" name="Rectangle 26"/>
              <p:cNvSpPr>
                <a:spLocks noChangeArrowheads="1"/>
              </p:cNvSpPr>
              <p:nvPr/>
            </p:nvSpPr>
            <p:spPr bwMode="auto">
              <a:xfrm>
                <a:off x="816" y="3552"/>
                <a:ext cx="96" cy="144"/>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7597" name="Rectangle 27"/>
              <p:cNvSpPr>
                <a:spLocks noChangeArrowheads="1"/>
              </p:cNvSpPr>
              <p:nvPr/>
            </p:nvSpPr>
            <p:spPr bwMode="auto">
              <a:xfrm>
                <a:off x="816" y="1920"/>
                <a:ext cx="96" cy="144"/>
              </a:xfrm>
              <a:prstGeom prst="rect">
                <a:avLst/>
              </a:prstGeom>
              <a:solidFill>
                <a:schemeClr val="tx2"/>
              </a:solidFill>
              <a:ln w="9525">
                <a:solidFill>
                  <a:schemeClr val="tx1"/>
                </a:solidFill>
                <a:miter lim="800000"/>
                <a:headEnd/>
                <a:tailEnd/>
              </a:ln>
            </p:spPr>
            <p:txBody>
              <a:bodyPr wrap="none" anchor="ctr"/>
              <a:lstStyle/>
              <a:p>
                <a:endParaRPr lang="en-US"/>
              </a:p>
            </p:txBody>
          </p:sp>
        </p:grpSp>
        <p:sp>
          <p:nvSpPr>
            <p:cNvPr id="67588" name="Text Box 28"/>
            <p:cNvSpPr txBox="1">
              <a:spLocks noChangeArrowheads="1"/>
            </p:cNvSpPr>
            <p:nvPr/>
          </p:nvSpPr>
          <p:spPr bwMode="auto">
            <a:xfrm>
              <a:off x="1450569" y="5559549"/>
              <a:ext cx="26372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GB">
                  <a:solidFill>
                    <a:srgbClr val="FF0000"/>
                  </a:solidFill>
                </a:rPr>
                <a:t>Telomer</a:t>
              </a:r>
            </a:p>
            <a:p>
              <a:r>
                <a:rPr lang="tr-TR">
                  <a:solidFill>
                    <a:srgbClr val="FF0000"/>
                  </a:solidFill>
                </a:rPr>
                <a:t>- </a:t>
              </a:r>
              <a:r>
                <a:rPr lang="en-GB">
                  <a:solidFill>
                    <a:srgbClr val="FF0000"/>
                  </a:solidFill>
                </a:rPr>
                <a:t>hetero</a:t>
              </a:r>
              <a:r>
                <a:rPr lang="tr-TR">
                  <a:solidFill>
                    <a:srgbClr val="FF0000"/>
                  </a:solidFill>
                </a:rPr>
                <a:t>kr</a:t>
              </a:r>
              <a:r>
                <a:rPr lang="en-GB">
                  <a:solidFill>
                    <a:srgbClr val="FF0000"/>
                  </a:solidFill>
                </a:rPr>
                <a:t>omatin</a:t>
              </a:r>
              <a:endParaRPr lang="en-GB"/>
            </a:p>
          </p:txBody>
        </p:sp>
        <p:sp>
          <p:nvSpPr>
            <p:cNvPr id="67589" name="Text Box 29"/>
            <p:cNvSpPr txBox="1">
              <a:spLocks noChangeArrowheads="1"/>
            </p:cNvSpPr>
            <p:nvPr/>
          </p:nvSpPr>
          <p:spPr bwMode="auto">
            <a:xfrm>
              <a:off x="1382294" y="2393150"/>
              <a:ext cx="26372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tr-TR">
                  <a:solidFill>
                    <a:schemeClr val="tx2"/>
                  </a:solidFill>
                </a:rPr>
                <a:t>S</a:t>
              </a:r>
              <a:r>
                <a:rPr lang="en-GB">
                  <a:solidFill>
                    <a:schemeClr val="tx2"/>
                  </a:solidFill>
                </a:rPr>
                <a:t>entromer</a:t>
              </a:r>
            </a:p>
            <a:p>
              <a:r>
                <a:rPr lang="tr-TR">
                  <a:solidFill>
                    <a:schemeClr val="tx2"/>
                  </a:solidFill>
                </a:rPr>
                <a:t>- </a:t>
              </a:r>
              <a:r>
                <a:rPr lang="en-GB">
                  <a:solidFill>
                    <a:schemeClr val="tx2"/>
                  </a:solidFill>
                </a:rPr>
                <a:t>hetero</a:t>
              </a:r>
              <a:r>
                <a:rPr lang="tr-TR">
                  <a:solidFill>
                    <a:schemeClr val="tx2"/>
                  </a:solidFill>
                </a:rPr>
                <a:t>k</a:t>
              </a:r>
              <a:r>
                <a:rPr lang="en-GB">
                  <a:solidFill>
                    <a:schemeClr val="tx2"/>
                  </a:solidFill>
                </a:rPr>
                <a:t>romatin</a:t>
              </a:r>
              <a:endParaRPr lang="en-GB"/>
            </a:p>
          </p:txBody>
        </p:sp>
        <p:sp>
          <p:nvSpPr>
            <p:cNvPr id="67590" name="Text Box 30"/>
            <p:cNvSpPr txBox="1">
              <a:spLocks noChangeArrowheads="1"/>
            </p:cNvSpPr>
            <p:nvPr/>
          </p:nvSpPr>
          <p:spPr bwMode="auto">
            <a:xfrm>
              <a:off x="1332091" y="876771"/>
              <a:ext cx="43876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GB"/>
                <a:t>Gen</a:t>
              </a:r>
              <a:r>
                <a:rPr lang="tr-TR"/>
                <a:t>ler</a:t>
              </a:r>
              <a:r>
                <a:rPr lang="en-GB"/>
                <a:t>, </a:t>
              </a:r>
              <a:r>
                <a:rPr lang="tr-TR"/>
                <a:t>tekrarlı diziler</a:t>
              </a:r>
              <a:r>
                <a:rPr lang="en-GB"/>
                <a:t>,</a:t>
              </a:r>
            </a:p>
            <a:p>
              <a:r>
                <a:rPr lang="en-GB"/>
                <a:t>Repli</a:t>
              </a:r>
              <a:r>
                <a:rPr lang="tr-TR"/>
                <a:t>kasyon </a:t>
              </a:r>
              <a:r>
                <a:rPr lang="en-GB"/>
                <a:t>origin</a:t>
              </a:r>
              <a:r>
                <a:rPr lang="tr-TR"/>
                <a:t>leri</a:t>
              </a:r>
              <a:r>
                <a:rPr lang="en-GB"/>
                <a:t> </a:t>
              </a:r>
            </a:p>
            <a:p>
              <a:r>
                <a:rPr lang="tr-TR"/>
                <a:t>- çoğunlukla ökromatin</a:t>
              </a:r>
              <a:endParaRPr lang="en-GB"/>
            </a:p>
          </p:txBody>
        </p:sp>
        <p:sp>
          <p:nvSpPr>
            <p:cNvPr id="67591" name="Line 31"/>
            <p:cNvSpPr>
              <a:spLocks noChangeShapeType="1"/>
            </p:cNvSpPr>
            <p:nvPr/>
          </p:nvSpPr>
          <p:spPr bwMode="auto">
            <a:xfrm flipH="1">
              <a:off x="1042927" y="1810078"/>
              <a:ext cx="2891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31"/>
            <p:cNvSpPr>
              <a:spLocks noChangeShapeType="1"/>
            </p:cNvSpPr>
            <p:nvPr/>
          </p:nvSpPr>
          <p:spPr bwMode="auto">
            <a:xfrm flipH="1">
              <a:off x="1043608" y="2708920"/>
              <a:ext cx="2891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31"/>
            <p:cNvSpPr>
              <a:spLocks noChangeShapeType="1"/>
            </p:cNvSpPr>
            <p:nvPr/>
          </p:nvSpPr>
          <p:spPr bwMode="auto">
            <a:xfrm flipH="1">
              <a:off x="1043608" y="5877272"/>
              <a:ext cx="28916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r" eaLnBrk="1" hangingPunct="1"/>
            <a:r>
              <a:rPr lang="tr-TR" sz="3600" i="1">
                <a:latin typeface="Comic Sans MS" charset="0"/>
              </a:rPr>
              <a:t>Sentromer</a:t>
            </a:r>
          </a:p>
        </p:txBody>
      </p:sp>
      <p:sp>
        <p:nvSpPr>
          <p:cNvPr id="69634" name="Rectangle 3"/>
          <p:cNvSpPr>
            <a:spLocks noGrp="1" noChangeArrowheads="1"/>
          </p:cNvSpPr>
          <p:nvPr>
            <p:ph type="body" idx="1"/>
          </p:nvPr>
        </p:nvSpPr>
        <p:spPr>
          <a:xfrm>
            <a:off x="3284538" y="1773238"/>
            <a:ext cx="5410200" cy="4953000"/>
          </a:xfrm>
        </p:spPr>
        <p:txBody>
          <a:bodyPr/>
          <a:lstStyle/>
          <a:p>
            <a:pPr eaLnBrk="1" hangingPunct="1">
              <a:lnSpc>
                <a:spcPct val="90000"/>
              </a:lnSpc>
            </a:pPr>
            <a:r>
              <a:rPr lang="tr-TR" sz="2000">
                <a:latin typeface="Comic Sans MS" charset="0"/>
              </a:rPr>
              <a:t>	</a:t>
            </a:r>
          </a:p>
        </p:txBody>
      </p:sp>
      <p:grpSp>
        <p:nvGrpSpPr>
          <p:cNvPr id="69635" name="Grup 2"/>
          <p:cNvGrpSpPr>
            <a:grpSpLocks/>
          </p:cNvGrpSpPr>
          <p:nvPr/>
        </p:nvGrpSpPr>
        <p:grpSpPr bwMode="auto">
          <a:xfrm>
            <a:off x="511175" y="1025525"/>
            <a:ext cx="3124200" cy="4059238"/>
            <a:chOff x="799728" y="1693927"/>
            <a:chExt cx="3124200" cy="4059148"/>
          </a:xfrm>
        </p:grpSpPr>
        <p:pic>
          <p:nvPicPr>
            <p:cNvPr id="69641" name="Picture 6" descr="Scalable Visua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93927"/>
              <a:ext cx="3048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 Box 7"/>
            <p:cNvSpPr txBox="1">
              <a:spLocks noChangeArrowheads="1"/>
            </p:cNvSpPr>
            <p:nvPr/>
          </p:nvSpPr>
          <p:spPr bwMode="auto">
            <a:xfrm>
              <a:off x="799728" y="52292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1400"/>
                <a:t>FISH yöntemiyle sentromer ve iğ iplikçikleri</a:t>
              </a:r>
            </a:p>
          </p:txBody>
        </p:sp>
      </p:grpSp>
      <p:grpSp>
        <p:nvGrpSpPr>
          <p:cNvPr id="69636" name="Grup 3"/>
          <p:cNvGrpSpPr>
            <a:grpSpLocks/>
          </p:cNvGrpSpPr>
          <p:nvPr/>
        </p:nvGrpSpPr>
        <p:grpSpPr bwMode="auto">
          <a:xfrm>
            <a:off x="4695825" y="2205038"/>
            <a:ext cx="3692525" cy="3600450"/>
            <a:chOff x="3923928" y="2323246"/>
            <a:chExt cx="3692461" cy="3600000"/>
          </a:xfrm>
        </p:grpSpPr>
        <p:grpSp>
          <p:nvGrpSpPr>
            <p:cNvPr id="69637" name="Grup 1"/>
            <p:cNvGrpSpPr>
              <a:grpSpLocks/>
            </p:cNvGrpSpPr>
            <p:nvPr/>
          </p:nvGrpSpPr>
          <p:grpSpPr bwMode="auto">
            <a:xfrm>
              <a:off x="3923928" y="2852936"/>
              <a:ext cx="2088232" cy="2880000"/>
              <a:chOff x="4788024" y="2123745"/>
              <a:chExt cx="2088232" cy="2880000"/>
            </a:xfrm>
          </p:grpSpPr>
          <p:pic>
            <p:nvPicPr>
              <p:cNvPr id="69639" name="Picture 9" descr="fig_a_0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123745"/>
                <a:ext cx="2082916"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Metin kutusu 6"/>
              <p:cNvSpPr txBox="1">
                <a:spLocks noChangeArrowheads="1"/>
              </p:cNvSpPr>
              <p:nvPr/>
            </p:nvSpPr>
            <p:spPr bwMode="auto">
              <a:xfrm>
                <a:off x="5832699" y="2996952"/>
                <a:ext cx="1043557"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a:solidFill>
                      <a:schemeClr val="bg1"/>
                    </a:solidFill>
                  </a:rPr>
                  <a:t>Sentromer</a:t>
                </a:r>
              </a:p>
            </p:txBody>
          </p:sp>
        </p:grpSp>
        <p:pic>
          <p:nvPicPr>
            <p:cNvPr id="6963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323246"/>
              <a:ext cx="14602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rot="10800000" flipV="1">
            <a:off x="214313" y="2947988"/>
            <a:ext cx="871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tr-TR" sz="2400" baseline="30000">
                <a:solidFill>
                  <a:srgbClr val="002060"/>
                </a:solidFill>
                <a:cs typeface="Times New Roman" charset="0"/>
                <a:sym typeface="Symbol" charset="0"/>
              </a:rPr>
              <a:t/>
            </a:r>
            <a:br>
              <a:rPr lang="tr-TR" sz="2400" baseline="30000">
                <a:solidFill>
                  <a:srgbClr val="002060"/>
                </a:solidFill>
                <a:cs typeface="Times New Roman" charset="0"/>
                <a:sym typeface="Symbol" charset="0"/>
              </a:rPr>
            </a:br>
            <a:endParaRPr lang="tr-TR" sz="2400" baseline="30000">
              <a:solidFill>
                <a:srgbClr val="002060"/>
              </a:solidFill>
              <a:cs typeface="Times New Roman" charset="0"/>
              <a:sym typeface="Symbol" charset="0"/>
            </a:endParaRPr>
          </a:p>
        </p:txBody>
      </p:sp>
      <p:graphicFrame>
        <p:nvGraphicFramePr>
          <p:cNvPr id="3" name="Diagram 2"/>
          <p:cNvGraphicFramePr/>
          <p:nvPr/>
        </p:nvGraphicFramePr>
        <p:xfrm>
          <a:off x="428596" y="1142984"/>
          <a:ext cx="8358246"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3" name="TextBox 3"/>
          <p:cNvSpPr txBox="1">
            <a:spLocks noChangeArrowheads="1"/>
          </p:cNvSpPr>
          <p:nvPr/>
        </p:nvSpPr>
        <p:spPr bwMode="auto">
          <a:xfrm>
            <a:off x="285750" y="117475"/>
            <a:ext cx="8572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r>
              <a:rPr lang="tr-TR" sz="2800" i="1">
                <a:solidFill>
                  <a:srgbClr val="002060"/>
                </a:solidFill>
                <a:cs typeface="Times New Roman" charset="0"/>
              </a:rPr>
              <a:t>Kromozomların biçimini sentromerin bulunduğu yer olan birincil boğum belirler</a:t>
            </a:r>
            <a:endParaRPr lang="tr-TR" sz="2800" i="1">
              <a:latin typeface="Calibri"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r>
              <a:rPr lang="tr-TR" sz="3600" i="1"/>
              <a:t>Telomer</a:t>
            </a:r>
          </a:p>
        </p:txBody>
      </p:sp>
      <p:pic>
        <p:nvPicPr>
          <p:cNvPr id="73730"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289050"/>
            <a:ext cx="25209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Resim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75" y="3213100"/>
            <a:ext cx="2879725"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2" name="Grup 15"/>
          <p:cNvGrpSpPr>
            <a:grpSpLocks/>
          </p:cNvGrpSpPr>
          <p:nvPr/>
        </p:nvGrpSpPr>
        <p:grpSpPr bwMode="auto">
          <a:xfrm>
            <a:off x="3735388" y="1341438"/>
            <a:ext cx="5013325" cy="5019675"/>
            <a:chOff x="3599891" y="1308563"/>
            <a:chExt cx="5013581" cy="5019675"/>
          </a:xfrm>
        </p:grpSpPr>
        <p:pic>
          <p:nvPicPr>
            <p:cNvPr id="73733" name="Resim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7622" y="1308563"/>
              <a:ext cx="48958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Metin kutusu 5"/>
            <p:cNvSpPr txBox="1">
              <a:spLocks noChangeArrowheads="1"/>
            </p:cNvSpPr>
            <p:nvPr/>
          </p:nvSpPr>
          <p:spPr bwMode="auto">
            <a:xfrm>
              <a:off x="3752299" y="1989600"/>
              <a:ext cx="792202" cy="460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a:solidFill>
                    <a:srgbClr val="10253F"/>
                  </a:solidFill>
                </a:rPr>
                <a:t>Embriyonik kök </a:t>
              </a:r>
            </a:p>
            <a:p>
              <a:pPr algn="ctr" eaLnBrk="1" hangingPunct="1"/>
              <a:r>
                <a:rPr lang="tr-TR" sz="800">
                  <a:solidFill>
                    <a:srgbClr val="10253F"/>
                  </a:solidFill>
                </a:rPr>
                <a:t>hücre</a:t>
              </a:r>
            </a:p>
          </p:txBody>
        </p:sp>
        <p:sp>
          <p:nvSpPr>
            <p:cNvPr id="7" name="Metin kutusu 6"/>
            <p:cNvSpPr txBox="1"/>
            <p:nvPr/>
          </p:nvSpPr>
          <p:spPr>
            <a:xfrm>
              <a:off x="3779287" y="2692863"/>
              <a:ext cx="685835" cy="215900"/>
            </a:xfrm>
            <a:prstGeom prst="rect">
              <a:avLst/>
            </a:prstGeom>
            <a:solidFill>
              <a:schemeClr val="tx1"/>
            </a:solidFill>
          </p:spPr>
          <p:txBody>
            <a:bodyPr>
              <a:spAutoFit/>
            </a:bodyPr>
            <a:lstStyle/>
            <a:p>
              <a:pPr algn="ctr">
                <a:defRPr/>
              </a:pPr>
              <a:r>
                <a:rPr lang="tr-TR" sz="800" dirty="0">
                  <a:solidFill>
                    <a:schemeClr val="bg2">
                      <a:lumMod val="50000"/>
                    </a:schemeClr>
                  </a:solidFill>
                  <a:latin typeface="Comic Sans MS" pitchFamily="66" charset="0"/>
                  <a:ea typeface="+mn-ea"/>
                  <a:cs typeface="+mn-cs"/>
                </a:rPr>
                <a:t>Kromozom</a:t>
              </a:r>
            </a:p>
          </p:txBody>
        </p:sp>
        <p:sp>
          <p:nvSpPr>
            <p:cNvPr id="73736" name="Metin kutusu 7"/>
            <p:cNvSpPr txBox="1">
              <a:spLocks noChangeArrowheads="1"/>
            </p:cNvSpPr>
            <p:nvPr/>
          </p:nvSpPr>
          <p:spPr bwMode="auto">
            <a:xfrm>
              <a:off x="4752475" y="1902288"/>
              <a:ext cx="539778" cy="446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700">
                  <a:solidFill>
                    <a:srgbClr val="10253F"/>
                  </a:solidFill>
                </a:rPr>
                <a:t>Yetişkin</a:t>
              </a:r>
            </a:p>
            <a:p>
              <a:pPr algn="ctr" eaLnBrk="1" hangingPunct="1"/>
              <a:r>
                <a:rPr lang="tr-TR" sz="800">
                  <a:solidFill>
                    <a:srgbClr val="10253F"/>
                  </a:solidFill>
                </a:rPr>
                <a:t>kök </a:t>
              </a:r>
            </a:p>
            <a:p>
              <a:pPr algn="ctr" eaLnBrk="1" hangingPunct="1"/>
              <a:r>
                <a:rPr lang="tr-TR" sz="800">
                  <a:solidFill>
                    <a:srgbClr val="10253F"/>
                  </a:solidFill>
                </a:rPr>
                <a:t>hücre</a:t>
              </a:r>
            </a:p>
          </p:txBody>
        </p:sp>
        <p:sp>
          <p:nvSpPr>
            <p:cNvPr id="73737" name="Metin kutusu 8"/>
            <p:cNvSpPr txBox="1">
              <a:spLocks noChangeArrowheads="1"/>
            </p:cNvSpPr>
            <p:nvPr/>
          </p:nvSpPr>
          <p:spPr bwMode="auto">
            <a:xfrm>
              <a:off x="3851920" y="1700808"/>
              <a:ext cx="685210" cy="2154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a:solidFill>
                    <a:srgbClr val="C00000"/>
                  </a:solidFill>
                </a:rPr>
                <a:t>Telomer</a:t>
              </a:r>
            </a:p>
          </p:txBody>
        </p:sp>
        <p:sp>
          <p:nvSpPr>
            <p:cNvPr id="10" name="Metin kutusu 9"/>
            <p:cNvSpPr txBox="1"/>
            <p:nvPr/>
          </p:nvSpPr>
          <p:spPr>
            <a:xfrm>
              <a:off x="3744360" y="3861263"/>
              <a:ext cx="684248" cy="338137"/>
            </a:xfrm>
            <a:prstGeom prst="rect">
              <a:avLst/>
            </a:prstGeom>
            <a:solidFill>
              <a:schemeClr val="tx1"/>
            </a:solidFill>
          </p:spPr>
          <p:txBody>
            <a:bodyPr>
              <a:spAutoFit/>
            </a:bodyPr>
            <a:lstStyle/>
            <a:p>
              <a:pPr algn="ctr">
                <a:defRPr/>
              </a:pPr>
              <a:r>
                <a:rPr lang="tr-TR" sz="800" dirty="0">
                  <a:solidFill>
                    <a:schemeClr val="bg2">
                      <a:lumMod val="50000"/>
                    </a:schemeClr>
                  </a:solidFill>
                  <a:latin typeface="Comic Sans MS" pitchFamily="66" charset="0"/>
                  <a:ea typeface="+mn-ea"/>
                  <a:cs typeface="+mn-cs"/>
                </a:rPr>
                <a:t>Uzun </a:t>
              </a:r>
              <a:r>
                <a:rPr lang="tr-TR" sz="800" dirty="0" err="1">
                  <a:solidFill>
                    <a:schemeClr val="bg2">
                      <a:lumMod val="50000"/>
                    </a:schemeClr>
                  </a:solidFill>
                  <a:latin typeface="Comic Sans MS" pitchFamily="66" charset="0"/>
                  <a:ea typeface="+mn-ea"/>
                  <a:cs typeface="+mn-cs"/>
                </a:rPr>
                <a:t>telomer</a:t>
              </a:r>
              <a:endParaRPr lang="tr-TR" sz="800" dirty="0">
                <a:solidFill>
                  <a:schemeClr val="bg2">
                    <a:lumMod val="50000"/>
                  </a:schemeClr>
                </a:solidFill>
                <a:latin typeface="Comic Sans MS" pitchFamily="66" charset="0"/>
                <a:ea typeface="+mn-ea"/>
                <a:cs typeface="+mn-cs"/>
              </a:endParaRPr>
            </a:p>
          </p:txBody>
        </p:sp>
        <p:sp>
          <p:nvSpPr>
            <p:cNvPr id="73739" name="Metin kutusu 10"/>
            <p:cNvSpPr txBox="1">
              <a:spLocks noChangeArrowheads="1"/>
            </p:cNvSpPr>
            <p:nvPr/>
          </p:nvSpPr>
          <p:spPr bwMode="auto">
            <a:xfrm>
              <a:off x="4644519" y="3932700"/>
              <a:ext cx="635032"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a:solidFill>
                    <a:srgbClr val="10253F"/>
                  </a:solidFill>
                </a:rPr>
                <a:t>Kısa</a:t>
              </a:r>
            </a:p>
            <a:p>
              <a:pPr algn="ctr" eaLnBrk="1" hangingPunct="1"/>
              <a:r>
                <a:rPr lang="tr-TR" sz="800">
                  <a:solidFill>
                    <a:srgbClr val="10253F"/>
                  </a:solidFill>
                </a:rPr>
                <a:t>telomer</a:t>
              </a:r>
            </a:p>
          </p:txBody>
        </p:sp>
        <p:sp>
          <p:nvSpPr>
            <p:cNvPr id="12" name="Metin kutusu 11"/>
            <p:cNvSpPr txBox="1"/>
            <p:nvPr/>
          </p:nvSpPr>
          <p:spPr>
            <a:xfrm>
              <a:off x="3599891" y="4358150"/>
              <a:ext cx="684247" cy="339725"/>
            </a:xfrm>
            <a:prstGeom prst="rect">
              <a:avLst/>
            </a:prstGeom>
            <a:solidFill>
              <a:schemeClr val="tx1"/>
            </a:solidFill>
          </p:spPr>
          <p:txBody>
            <a:bodyPr>
              <a:spAutoFit/>
            </a:bodyPr>
            <a:lstStyle/>
            <a:p>
              <a:pPr algn="ctr">
                <a:defRPr/>
              </a:pPr>
              <a:r>
                <a:rPr lang="tr-TR" sz="800" dirty="0" err="1">
                  <a:solidFill>
                    <a:schemeClr val="bg2">
                      <a:lumMod val="50000"/>
                    </a:schemeClr>
                  </a:solidFill>
                  <a:latin typeface="Comic Sans MS" pitchFamily="66" charset="0"/>
                  <a:ea typeface="+mn-ea"/>
                  <a:cs typeface="+mn-cs"/>
                </a:rPr>
                <a:t>Telomeraz</a:t>
              </a:r>
              <a:endParaRPr lang="tr-TR" sz="800" dirty="0">
                <a:solidFill>
                  <a:schemeClr val="bg2">
                    <a:lumMod val="50000"/>
                  </a:schemeClr>
                </a:solidFill>
                <a:latin typeface="Comic Sans MS" pitchFamily="66" charset="0"/>
                <a:ea typeface="+mn-ea"/>
                <a:cs typeface="+mn-cs"/>
              </a:endParaRPr>
            </a:p>
            <a:p>
              <a:pPr algn="ctr">
                <a:defRPr/>
              </a:pPr>
              <a:r>
                <a:rPr lang="tr-TR" sz="800" dirty="0">
                  <a:solidFill>
                    <a:schemeClr val="bg2">
                      <a:lumMod val="50000"/>
                    </a:schemeClr>
                  </a:solidFill>
                  <a:latin typeface="Comic Sans MS" pitchFamily="66" charset="0"/>
                  <a:ea typeface="+mn-ea"/>
                  <a:cs typeface="+mn-cs"/>
                </a:rPr>
                <a:t>aktif</a:t>
              </a:r>
            </a:p>
          </p:txBody>
        </p:sp>
        <p:sp>
          <p:nvSpPr>
            <p:cNvPr id="73741" name="Metin kutusu 12"/>
            <p:cNvSpPr txBox="1">
              <a:spLocks noChangeArrowheads="1"/>
            </p:cNvSpPr>
            <p:nvPr/>
          </p:nvSpPr>
          <p:spPr bwMode="auto">
            <a:xfrm>
              <a:off x="4895357" y="4437525"/>
              <a:ext cx="792202"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800">
                  <a:solidFill>
                    <a:srgbClr val="10253F"/>
                  </a:solidFill>
                </a:rPr>
                <a:t>Telomeraz</a:t>
              </a:r>
            </a:p>
            <a:p>
              <a:pPr algn="ctr" eaLnBrk="1" hangingPunct="1"/>
              <a:r>
                <a:rPr lang="tr-TR" sz="800">
                  <a:solidFill>
                    <a:srgbClr val="10253F"/>
                  </a:solidFill>
                </a:rPr>
                <a:t>İnaktif/yok</a:t>
              </a:r>
            </a:p>
          </p:txBody>
        </p:sp>
        <p:sp>
          <p:nvSpPr>
            <p:cNvPr id="14" name="Metin kutusu 13"/>
            <p:cNvSpPr txBox="1"/>
            <p:nvPr/>
          </p:nvSpPr>
          <p:spPr>
            <a:xfrm>
              <a:off x="4931871" y="5013788"/>
              <a:ext cx="787440" cy="584200"/>
            </a:xfrm>
            <a:prstGeom prst="rect">
              <a:avLst/>
            </a:prstGeom>
            <a:solidFill>
              <a:schemeClr val="tx1"/>
            </a:solidFill>
          </p:spPr>
          <p:txBody>
            <a:bodyPr>
              <a:spAutoFit/>
            </a:bodyPr>
            <a:lstStyle/>
            <a:p>
              <a:pPr algn="ctr">
                <a:defRPr/>
              </a:pPr>
              <a:r>
                <a:rPr lang="tr-TR" sz="800" dirty="0" err="1">
                  <a:solidFill>
                    <a:schemeClr val="bg2">
                      <a:lumMod val="50000"/>
                    </a:schemeClr>
                  </a:solidFill>
                  <a:latin typeface="Comic Sans MS" pitchFamily="66" charset="0"/>
                  <a:ea typeface="+mn-ea"/>
                  <a:cs typeface="+mn-cs"/>
                </a:rPr>
                <a:t>Telomer</a:t>
              </a:r>
              <a:r>
                <a:rPr lang="tr-TR" sz="800" dirty="0">
                  <a:solidFill>
                    <a:schemeClr val="bg2">
                      <a:lumMod val="50000"/>
                    </a:schemeClr>
                  </a:solidFill>
                  <a:latin typeface="Comic Sans MS" pitchFamily="66" charset="0"/>
                  <a:ea typeface="+mn-ea"/>
                  <a:cs typeface="+mn-cs"/>
                </a:rPr>
                <a:t> tekrarlayan </a:t>
              </a:r>
            </a:p>
            <a:p>
              <a:pPr algn="ctr">
                <a:defRPr/>
              </a:pPr>
              <a:r>
                <a:rPr lang="tr-TR" sz="800" dirty="0">
                  <a:solidFill>
                    <a:schemeClr val="bg2">
                      <a:lumMod val="50000"/>
                    </a:schemeClr>
                  </a:solidFill>
                  <a:latin typeface="Comic Sans MS" pitchFamily="66" charset="0"/>
                  <a:ea typeface="+mn-ea"/>
                  <a:cs typeface="+mn-cs"/>
                </a:rPr>
                <a:t>DNA dizisidir</a:t>
              </a:r>
            </a:p>
          </p:txBody>
        </p:sp>
        <p:sp>
          <p:nvSpPr>
            <p:cNvPr id="15" name="Metin kutusu 14"/>
            <p:cNvSpPr txBox="1"/>
            <p:nvPr/>
          </p:nvSpPr>
          <p:spPr>
            <a:xfrm>
              <a:off x="6130364" y="1758008"/>
              <a:ext cx="1934846" cy="230832"/>
            </a:xfrm>
            <a:prstGeom prst="rect">
              <a:avLst/>
            </a:prstGeom>
            <a:solidFill>
              <a:schemeClr val="tx1"/>
            </a:solidFill>
          </p:spPr>
          <p:txBody>
            <a:bodyPr>
              <a:spAutoFit/>
            </a:bodyPr>
            <a:lstStyle/>
            <a:p>
              <a:pPr algn="ctr">
                <a:defRPr/>
              </a:pPr>
              <a:r>
                <a:rPr lang="tr-TR" sz="900" dirty="0" err="1">
                  <a:ln>
                    <a:solidFill>
                      <a:schemeClr val="bg1"/>
                    </a:solidFill>
                  </a:ln>
                  <a:latin typeface="Comic Sans MS" pitchFamily="66" charset="0"/>
                  <a:ea typeface="+mn-ea"/>
                  <a:cs typeface="+mn-cs"/>
                </a:rPr>
                <a:t>Telomerin</a:t>
              </a:r>
              <a:r>
                <a:rPr lang="tr-TR" sz="900" dirty="0">
                  <a:ln>
                    <a:solidFill>
                      <a:schemeClr val="bg1"/>
                    </a:solidFill>
                  </a:ln>
                  <a:latin typeface="Comic Sans MS" pitchFamily="66" charset="0"/>
                  <a:ea typeface="+mn-ea"/>
                  <a:cs typeface="+mn-cs"/>
                </a:rPr>
                <a:t> boyunun uzaması</a:t>
              </a:r>
              <a:endParaRPr lang="tr-TR" sz="900" dirty="0">
                <a:latin typeface="Comic Sans MS" pitchFamily="66" charset="0"/>
                <a:ea typeface="+mn-ea"/>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txBox="1">
            <a:spLocks noChangeArrowheads="1"/>
          </p:cNvSpPr>
          <p:nvPr/>
        </p:nvSpPr>
        <p:spPr bwMode="auto">
          <a:xfrm>
            <a:off x="663575"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tr-TR" sz="3200" b="1" i="1">
                <a:solidFill>
                  <a:schemeClr val="tx2"/>
                </a:solidFill>
              </a:rPr>
              <a:t>Kromozom Bantlama  </a:t>
            </a:r>
            <a:endParaRPr lang="en-US" sz="3200" b="1" i="1">
              <a:solidFill>
                <a:schemeClr val="tx2"/>
              </a:solidFill>
            </a:endParaRPr>
          </a:p>
        </p:txBody>
      </p:sp>
      <p:grpSp>
        <p:nvGrpSpPr>
          <p:cNvPr id="75778" name="Grup 11"/>
          <p:cNvGrpSpPr>
            <a:grpSpLocks/>
          </p:cNvGrpSpPr>
          <p:nvPr/>
        </p:nvGrpSpPr>
        <p:grpSpPr bwMode="auto">
          <a:xfrm>
            <a:off x="458788" y="1203325"/>
            <a:ext cx="4689475" cy="5105400"/>
            <a:chOff x="323528" y="992863"/>
            <a:chExt cx="4689475" cy="5105400"/>
          </a:xfrm>
        </p:grpSpPr>
        <p:pic>
          <p:nvPicPr>
            <p:cNvPr id="75779" name="Picture 5" descr="12_06"/>
            <p:cNvPicPr>
              <a:picLocks noChangeAspect="1" noChangeArrowheads="1"/>
            </p:cNvPicPr>
            <p:nvPr/>
          </p:nvPicPr>
          <p:blipFill>
            <a:blip r:embed="rId3">
              <a:extLst>
                <a:ext uri="{28A0092B-C50C-407E-A947-70E740481C1C}">
                  <a14:useLocalDpi xmlns:a14="http://schemas.microsoft.com/office/drawing/2010/main" val="0"/>
                </a:ext>
              </a:extLst>
            </a:blip>
            <a:srcRect l="6349" t="56250" r="61905"/>
            <a:stretch>
              <a:fillRect/>
            </a:stretch>
          </p:blipFill>
          <p:spPr bwMode="auto">
            <a:xfrm>
              <a:off x="323528" y="992863"/>
              <a:ext cx="46894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Metin kutusu 9"/>
            <p:cNvSpPr txBox="1">
              <a:spLocks noChangeArrowheads="1"/>
            </p:cNvSpPr>
            <p:nvPr/>
          </p:nvSpPr>
          <p:spPr bwMode="auto">
            <a:xfrm>
              <a:off x="2123728" y="4941168"/>
              <a:ext cx="2889275"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600" b="1">
                  <a:solidFill>
                    <a:schemeClr val="bg1"/>
                  </a:solidFill>
                </a:rPr>
                <a:t>Renkkörlüğü ile ilgili </a:t>
              </a:r>
            </a:p>
            <a:p>
              <a:pPr eaLnBrk="1" hangingPunct="1"/>
              <a:r>
                <a:rPr lang="tr-TR" sz="1600" b="1">
                  <a:solidFill>
                    <a:schemeClr val="bg1"/>
                  </a:solidFill>
                </a:rPr>
                <a:t>genlerin lokasyonu</a:t>
              </a:r>
            </a:p>
            <a:p>
              <a:pPr eaLnBrk="1" hangingPunct="1"/>
              <a:r>
                <a:rPr lang="tr-TR" sz="1600" b="1">
                  <a:solidFill>
                    <a:schemeClr val="bg1"/>
                  </a:solidFill>
                </a:rPr>
                <a:t>(q27-qter)</a:t>
              </a:r>
            </a:p>
          </p:txBody>
        </p:sp>
        <p:sp>
          <p:nvSpPr>
            <p:cNvPr id="75781" name="Metin kutusu 10"/>
            <p:cNvSpPr txBox="1">
              <a:spLocks noChangeArrowheads="1"/>
            </p:cNvSpPr>
            <p:nvPr/>
          </p:nvSpPr>
          <p:spPr bwMode="auto">
            <a:xfrm>
              <a:off x="658990" y="5759709"/>
              <a:ext cx="2328833"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600" b="1">
                  <a:solidFill>
                    <a:schemeClr val="bg1"/>
                  </a:solidFill>
                </a:rPr>
                <a:t>X kromozomu</a:t>
              </a:r>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285750"/>
            <a:ext cx="5767387"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 Box 4"/>
          <p:cNvSpPr txBox="1">
            <a:spLocks noChangeArrowheads="1"/>
          </p:cNvSpPr>
          <p:nvPr/>
        </p:nvSpPr>
        <p:spPr bwMode="auto">
          <a:xfrm>
            <a:off x="0" y="2143125"/>
            <a:ext cx="32369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solidFill>
                  <a:schemeClr val="tx2"/>
                </a:solidFill>
              </a:rPr>
              <a:t>G-ban</a:t>
            </a:r>
            <a:r>
              <a:rPr lang="tr-TR">
                <a:solidFill>
                  <a:schemeClr val="tx2"/>
                </a:solidFill>
              </a:rPr>
              <a:t>tları</a:t>
            </a:r>
            <a:r>
              <a:rPr lang="en-US">
                <a:solidFill>
                  <a:schemeClr val="tx2"/>
                </a:solidFill>
              </a:rPr>
              <a:t>: Giemsa </a:t>
            </a:r>
          </a:p>
          <a:p>
            <a:pPr eaLnBrk="1" hangingPunct="1"/>
            <a:r>
              <a:rPr lang="tr-TR">
                <a:solidFill>
                  <a:schemeClr val="tx2"/>
                </a:solidFill>
              </a:rPr>
              <a:t>boyama</a:t>
            </a:r>
            <a:endParaRPr lang="en-US">
              <a:solidFill>
                <a:schemeClr val="tx2"/>
              </a:solidFill>
            </a:endParaRPr>
          </a:p>
          <a:p>
            <a:pPr eaLnBrk="1" hangingPunct="1"/>
            <a:r>
              <a:rPr lang="en-US">
                <a:solidFill>
                  <a:schemeClr val="tx2"/>
                </a:solidFill>
              </a:rPr>
              <a:t>-A:T rich</a:t>
            </a:r>
          </a:p>
          <a:p>
            <a:pPr eaLnBrk="1" hangingPunct="1"/>
            <a:endParaRPr lang="en-US">
              <a:solidFill>
                <a:schemeClr val="tx2"/>
              </a:solidFill>
            </a:endParaRPr>
          </a:p>
          <a:p>
            <a:pPr eaLnBrk="1" hangingPunct="1"/>
            <a:r>
              <a:rPr lang="en-US">
                <a:solidFill>
                  <a:schemeClr val="tx2"/>
                </a:solidFill>
              </a:rPr>
              <a:t>R-band</a:t>
            </a:r>
            <a:r>
              <a:rPr lang="tr-TR">
                <a:solidFill>
                  <a:schemeClr val="tx2"/>
                </a:solidFill>
              </a:rPr>
              <a:t>ları</a:t>
            </a:r>
            <a:r>
              <a:rPr lang="en-US">
                <a:solidFill>
                  <a:schemeClr val="tx2"/>
                </a:solidFill>
              </a:rPr>
              <a:t>: “Reverse”</a:t>
            </a:r>
          </a:p>
          <a:p>
            <a:pPr eaLnBrk="1" hangingPunct="1"/>
            <a:r>
              <a:rPr lang="en-US">
                <a:solidFill>
                  <a:schemeClr val="tx2"/>
                </a:solidFill>
              </a:rPr>
              <a:t>-G:C rich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atin typeface="Comic Sans MS" charset="0"/>
              </a:rPr>
              <a:t>05_13_chromo_banding.jpg</a:t>
            </a:r>
          </a:p>
        </p:txBody>
      </p:sp>
      <p:pic>
        <p:nvPicPr>
          <p:cNvPr id="79874" name="Picture 3" descr="05_13_chromo_b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814705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642938" y="285750"/>
            <a:ext cx="4786312"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2 Dikdörtgen"/>
          <p:cNvSpPr>
            <a:spLocks noChangeArrowheads="1"/>
          </p:cNvSpPr>
          <p:nvPr/>
        </p:nvSpPr>
        <p:spPr bwMode="auto">
          <a:xfrm>
            <a:off x="5786438" y="2928938"/>
            <a:ext cx="3000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2000">
                <a:solidFill>
                  <a:srgbClr val="002060"/>
                </a:solidFill>
              </a:rPr>
              <a:t>İnsanda bir erkek bireyin, (a) karyotipi, (b) idiogramı (De Robertis</a:t>
            </a:r>
            <a:r>
              <a:rPr lang="ja-JP" altLang="tr-TR" sz="2000">
                <a:solidFill>
                  <a:srgbClr val="002060"/>
                </a:solidFill>
              </a:rPr>
              <a:t>’</a:t>
            </a:r>
            <a:r>
              <a:rPr lang="tr-TR" altLang="ja-JP" sz="2000">
                <a:solidFill>
                  <a:srgbClr val="002060"/>
                </a:solidFill>
              </a:rPr>
              <a:t>den).</a:t>
            </a:r>
            <a:endParaRPr lang="tr-TR" sz="2000">
              <a:solidFill>
                <a:srgbClr val="00206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2916238" y="260350"/>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tr-TR" b="1" i="1">
                <a:solidFill>
                  <a:schemeClr val="tx2"/>
                </a:solidFill>
              </a:rPr>
              <a:t>Avery, Macleod ve McCarty 1943</a:t>
            </a:r>
            <a:endParaRPr lang="en-US" b="1" i="1">
              <a:solidFill>
                <a:schemeClr val="tx2"/>
              </a:solidFill>
            </a:endParaRPr>
          </a:p>
        </p:txBody>
      </p:sp>
      <p:grpSp>
        <p:nvGrpSpPr>
          <p:cNvPr id="20482" name="Grup 3"/>
          <p:cNvGrpSpPr>
            <a:grpSpLocks/>
          </p:cNvGrpSpPr>
          <p:nvPr/>
        </p:nvGrpSpPr>
        <p:grpSpPr bwMode="auto">
          <a:xfrm>
            <a:off x="931863" y="836613"/>
            <a:ext cx="7354887" cy="5468937"/>
            <a:chOff x="931458" y="836613"/>
            <a:chExt cx="7354888" cy="5468937"/>
          </a:xfrm>
        </p:grpSpPr>
        <p:pic>
          <p:nvPicPr>
            <p:cNvPr id="20483" name="Picture 2" descr="05_04_Avery_MacLe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458" y="836613"/>
              <a:ext cx="7354888"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Metin kutusu 1"/>
            <p:cNvSpPr txBox="1">
              <a:spLocks noChangeArrowheads="1"/>
            </p:cNvSpPr>
            <p:nvPr/>
          </p:nvSpPr>
          <p:spPr bwMode="auto">
            <a:xfrm>
              <a:off x="4079470" y="1052513"/>
              <a:ext cx="1139825" cy="3381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600" b="1">
                  <a:solidFill>
                    <a:srgbClr val="17375E"/>
                  </a:solidFill>
                </a:rPr>
                <a:t>S suşları </a:t>
              </a:r>
            </a:p>
          </p:txBody>
        </p:sp>
        <p:sp>
          <p:nvSpPr>
            <p:cNvPr id="20485" name="Metin kutusu 4"/>
            <p:cNvSpPr txBox="1">
              <a:spLocks noChangeArrowheads="1"/>
            </p:cNvSpPr>
            <p:nvPr/>
          </p:nvSpPr>
          <p:spPr bwMode="auto">
            <a:xfrm>
              <a:off x="4684309" y="1989138"/>
              <a:ext cx="2408237"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600" b="1">
                  <a:solidFill>
                    <a:srgbClr val="17375E"/>
                  </a:solidFill>
                </a:rPr>
                <a:t>Hücre içi moleküllerin </a:t>
              </a:r>
            </a:p>
            <a:p>
              <a:pPr eaLnBrk="1" hangingPunct="1"/>
              <a:r>
                <a:rPr lang="tr-TR" sz="1600" b="1">
                  <a:solidFill>
                    <a:srgbClr val="17375E"/>
                  </a:solidFill>
                </a:rPr>
                <a:t>ayrıştırılması </a:t>
              </a:r>
            </a:p>
          </p:txBody>
        </p:sp>
        <p:sp>
          <p:nvSpPr>
            <p:cNvPr id="20486" name="Metin kutusu 5"/>
            <p:cNvSpPr txBox="1">
              <a:spLocks noChangeArrowheads="1"/>
            </p:cNvSpPr>
            <p:nvPr/>
          </p:nvSpPr>
          <p:spPr bwMode="auto">
            <a:xfrm>
              <a:off x="2339570" y="3656013"/>
              <a:ext cx="5037139"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17375E"/>
                  </a:solidFill>
                </a:rPr>
                <a:t>Moleküller R suşlarını transformasyon için test edildiler</a:t>
              </a:r>
            </a:p>
          </p:txBody>
        </p:sp>
        <p:sp>
          <p:nvSpPr>
            <p:cNvPr id="7" name="Metin kutusu 6"/>
            <p:cNvSpPr txBox="1"/>
            <p:nvPr/>
          </p:nvSpPr>
          <p:spPr>
            <a:xfrm>
              <a:off x="5724121" y="3141663"/>
              <a:ext cx="1292225" cy="306387"/>
            </a:xfrm>
            <a:prstGeom prst="rect">
              <a:avLst/>
            </a:prstGeom>
            <a:solidFill>
              <a:schemeClr val="tx1"/>
            </a:solidFill>
          </p:spPr>
          <p:txBody>
            <a:bodyPr wrap="none">
              <a:spAutoFit/>
            </a:bodyPr>
            <a:lstStyle/>
            <a:p>
              <a:pPr>
                <a:defRPr/>
              </a:pPr>
              <a:r>
                <a:rPr lang="tr-TR" sz="1400" b="1" dirty="0">
                  <a:solidFill>
                    <a:schemeClr val="bg2">
                      <a:lumMod val="75000"/>
                    </a:schemeClr>
                  </a:solidFill>
                  <a:latin typeface="Comic Sans MS" pitchFamily="66" charset="0"/>
                  <a:ea typeface="+mn-ea"/>
                  <a:cs typeface="+mn-cs"/>
                </a:rPr>
                <a:t>karbonhidrat</a:t>
              </a:r>
            </a:p>
          </p:txBody>
        </p:sp>
        <p:sp>
          <p:nvSpPr>
            <p:cNvPr id="8" name="Metin kutusu 7"/>
            <p:cNvSpPr txBox="1"/>
            <p:nvPr/>
          </p:nvSpPr>
          <p:spPr>
            <a:xfrm>
              <a:off x="5147859" y="3141663"/>
              <a:ext cx="585787" cy="306387"/>
            </a:xfrm>
            <a:prstGeom prst="rect">
              <a:avLst/>
            </a:prstGeom>
            <a:solidFill>
              <a:schemeClr val="tx1"/>
            </a:solidFill>
          </p:spPr>
          <p:txBody>
            <a:bodyPr wrap="none">
              <a:spAutoFit/>
            </a:bodyPr>
            <a:lstStyle/>
            <a:p>
              <a:pPr>
                <a:defRPr/>
              </a:pPr>
              <a:r>
                <a:rPr lang="tr-TR" sz="1400" b="1" dirty="0" err="1">
                  <a:solidFill>
                    <a:schemeClr val="bg2">
                      <a:lumMod val="75000"/>
                    </a:schemeClr>
                  </a:solidFill>
                  <a:latin typeface="Comic Sans MS" pitchFamily="66" charset="0"/>
                  <a:ea typeface="+mn-ea"/>
                  <a:cs typeface="+mn-cs"/>
                </a:rPr>
                <a:t>Lipid</a:t>
              </a:r>
              <a:endParaRPr lang="tr-TR" sz="1400" b="1" dirty="0">
                <a:solidFill>
                  <a:schemeClr val="bg2">
                    <a:lumMod val="75000"/>
                  </a:schemeClr>
                </a:solidFill>
                <a:latin typeface="Comic Sans MS" pitchFamily="66" charset="0"/>
                <a:ea typeface="+mn-ea"/>
                <a:cs typeface="+mn-cs"/>
              </a:endParaRPr>
            </a:p>
          </p:txBody>
        </p:sp>
        <p:sp>
          <p:nvSpPr>
            <p:cNvPr id="9" name="Metin kutusu 8"/>
            <p:cNvSpPr txBox="1"/>
            <p:nvPr/>
          </p:nvSpPr>
          <p:spPr>
            <a:xfrm>
              <a:off x="4355695" y="3160713"/>
              <a:ext cx="592138" cy="307975"/>
            </a:xfrm>
            <a:prstGeom prst="rect">
              <a:avLst/>
            </a:prstGeom>
            <a:solidFill>
              <a:schemeClr val="tx1"/>
            </a:solidFill>
          </p:spPr>
          <p:txBody>
            <a:bodyPr wrap="none">
              <a:spAutoFit/>
            </a:bodyPr>
            <a:lstStyle/>
            <a:p>
              <a:pPr>
                <a:defRPr/>
              </a:pPr>
              <a:r>
                <a:rPr lang="tr-TR" sz="1400" b="1" dirty="0">
                  <a:solidFill>
                    <a:schemeClr val="bg2">
                      <a:lumMod val="75000"/>
                    </a:schemeClr>
                  </a:solidFill>
                  <a:latin typeface="Comic Sans MS" pitchFamily="66" charset="0"/>
                  <a:ea typeface="+mn-ea"/>
                  <a:cs typeface="+mn-cs"/>
                </a:rPr>
                <a:t>DNA</a:t>
              </a:r>
            </a:p>
          </p:txBody>
        </p:sp>
        <p:sp>
          <p:nvSpPr>
            <p:cNvPr id="10" name="Metin kutusu 9"/>
            <p:cNvSpPr txBox="1"/>
            <p:nvPr/>
          </p:nvSpPr>
          <p:spPr>
            <a:xfrm>
              <a:off x="3442883" y="3141663"/>
              <a:ext cx="869950" cy="306387"/>
            </a:xfrm>
            <a:prstGeom prst="rect">
              <a:avLst/>
            </a:prstGeom>
            <a:solidFill>
              <a:schemeClr val="tx1"/>
            </a:solidFill>
          </p:spPr>
          <p:txBody>
            <a:bodyPr wrap="none">
              <a:spAutoFit/>
            </a:bodyPr>
            <a:lstStyle/>
            <a:p>
              <a:pPr>
                <a:defRPr/>
              </a:pPr>
              <a:r>
                <a:rPr lang="tr-TR" sz="1400" b="1" dirty="0">
                  <a:solidFill>
                    <a:schemeClr val="bg2">
                      <a:lumMod val="75000"/>
                    </a:schemeClr>
                  </a:solidFill>
                  <a:latin typeface="Comic Sans MS" pitchFamily="66" charset="0"/>
                  <a:ea typeface="+mn-ea"/>
                  <a:cs typeface="+mn-cs"/>
                </a:rPr>
                <a:t>Protein </a:t>
              </a:r>
            </a:p>
          </p:txBody>
        </p:sp>
        <p:sp>
          <p:nvSpPr>
            <p:cNvPr id="11" name="Metin kutusu 10"/>
            <p:cNvSpPr txBox="1"/>
            <p:nvPr/>
          </p:nvSpPr>
          <p:spPr>
            <a:xfrm>
              <a:off x="2769783" y="3121025"/>
              <a:ext cx="577850" cy="307975"/>
            </a:xfrm>
            <a:prstGeom prst="rect">
              <a:avLst/>
            </a:prstGeom>
            <a:solidFill>
              <a:schemeClr val="tx1"/>
            </a:solidFill>
          </p:spPr>
          <p:txBody>
            <a:bodyPr wrap="none">
              <a:spAutoFit/>
            </a:bodyPr>
            <a:lstStyle/>
            <a:p>
              <a:pPr>
                <a:defRPr/>
              </a:pPr>
              <a:r>
                <a:rPr lang="tr-TR" sz="1400" b="1" dirty="0">
                  <a:solidFill>
                    <a:schemeClr val="bg2">
                      <a:lumMod val="75000"/>
                    </a:schemeClr>
                  </a:solidFill>
                  <a:latin typeface="Comic Sans MS" pitchFamily="66" charset="0"/>
                  <a:ea typeface="+mn-ea"/>
                  <a:cs typeface="+mn-cs"/>
                </a:rPr>
                <a:t>RNA</a:t>
              </a:r>
            </a:p>
          </p:txBody>
        </p:sp>
        <p:sp>
          <p:nvSpPr>
            <p:cNvPr id="20492" name="Metin kutusu 11"/>
            <p:cNvSpPr txBox="1">
              <a:spLocks noChangeArrowheads="1"/>
            </p:cNvSpPr>
            <p:nvPr/>
          </p:nvSpPr>
          <p:spPr bwMode="auto">
            <a:xfrm>
              <a:off x="2844395" y="4489450"/>
              <a:ext cx="5461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17375E"/>
                  </a:solidFill>
                </a:rPr>
                <a:t>R </a:t>
              </a:r>
            </a:p>
            <a:p>
              <a:pPr eaLnBrk="1" hangingPunct="1"/>
              <a:r>
                <a:rPr lang="tr-TR" sz="1400" b="1">
                  <a:solidFill>
                    <a:srgbClr val="17375E"/>
                  </a:solidFill>
                </a:rPr>
                <a:t>suşu</a:t>
              </a:r>
            </a:p>
          </p:txBody>
        </p:sp>
        <p:sp>
          <p:nvSpPr>
            <p:cNvPr id="20493" name="Metin kutusu 12"/>
            <p:cNvSpPr txBox="1">
              <a:spLocks noChangeArrowheads="1"/>
            </p:cNvSpPr>
            <p:nvPr/>
          </p:nvSpPr>
          <p:spPr bwMode="auto">
            <a:xfrm>
              <a:off x="3604808" y="4510088"/>
              <a:ext cx="547687" cy="5222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17375E"/>
                  </a:solidFill>
                </a:rPr>
                <a:t>R </a:t>
              </a:r>
            </a:p>
            <a:p>
              <a:pPr eaLnBrk="1" hangingPunct="1"/>
              <a:r>
                <a:rPr lang="tr-TR" sz="1400" b="1">
                  <a:solidFill>
                    <a:srgbClr val="17375E"/>
                  </a:solidFill>
                </a:rPr>
                <a:t>suşu</a:t>
              </a:r>
            </a:p>
          </p:txBody>
        </p:sp>
        <p:sp>
          <p:nvSpPr>
            <p:cNvPr id="20494" name="Metin kutusu 13"/>
            <p:cNvSpPr txBox="1">
              <a:spLocks noChangeArrowheads="1"/>
            </p:cNvSpPr>
            <p:nvPr/>
          </p:nvSpPr>
          <p:spPr bwMode="auto">
            <a:xfrm>
              <a:off x="4385858" y="4508500"/>
              <a:ext cx="5461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17375E"/>
                  </a:solidFill>
                </a:rPr>
                <a:t>S </a:t>
              </a:r>
            </a:p>
            <a:p>
              <a:pPr eaLnBrk="1" hangingPunct="1"/>
              <a:r>
                <a:rPr lang="tr-TR" sz="1400" b="1">
                  <a:solidFill>
                    <a:srgbClr val="17375E"/>
                  </a:solidFill>
                </a:rPr>
                <a:t>suşu</a:t>
              </a:r>
            </a:p>
          </p:txBody>
        </p:sp>
        <p:sp>
          <p:nvSpPr>
            <p:cNvPr id="20495" name="Metin kutusu 14"/>
            <p:cNvSpPr txBox="1">
              <a:spLocks noChangeArrowheads="1"/>
            </p:cNvSpPr>
            <p:nvPr/>
          </p:nvSpPr>
          <p:spPr bwMode="auto">
            <a:xfrm>
              <a:off x="5868584" y="4489450"/>
              <a:ext cx="5461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17375E"/>
                  </a:solidFill>
                </a:rPr>
                <a:t>R </a:t>
              </a:r>
            </a:p>
            <a:p>
              <a:pPr eaLnBrk="1" hangingPunct="1"/>
              <a:r>
                <a:rPr lang="tr-TR" sz="1400" b="1">
                  <a:solidFill>
                    <a:srgbClr val="17375E"/>
                  </a:solidFill>
                </a:rPr>
                <a:t>suşu</a:t>
              </a:r>
            </a:p>
          </p:txBody>
        </p:sp>
        <p:sp>
          <p:nvSpPr>
            <p:cNvPr id="20496" name="Metin kutusu 15"/>
            <p:cNvSpPr txBox="1">
              <a:spLocks noChangeArrowheads="1"/>
            </p:cNvSpPr>
            <p:nvPr/>
          </p:nvSpPr>
          <p:spPr bwMode="auto">
            <a:xfrm>
              <a:off x="5147859" y="4508500"/>
              <a:ext cx="547687"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400" b="1">
                  <a:solidFill>
                    <a:srgbClr val="17375E"/>
                  </a:solidFill>
                </a:rPr>
                <a:t>R </a:t>
              </a:r>
            </a:p>
            <a:p>
              <a:pPr eaLnBrk="1" hangingPunct="1"/>
              <a:r>
                <a:rPr lang="tr-TR" sz="1400" b="1">
                  <a:solidFill>
                    <a:srgbClr val="17375E"/>
                  </a:solidFill>
                </a:rPr>
                <a:t>suşu</a:t>
              </a:r>
            </a:p>
          </p:txBody>
        </p:sp>
        <p:sp>
          <p:nvSpPr>
            <p:cNvPr id="20497" name="Metin kutusu 16"/>
            <p:cNvSpPr txBox="1">
              <a:spLocks noChangeArrowheads="1"/>
            </p:cNvSpPr>
            <p:nvPr/>
          </p:nvSpPr>
          <p:spPr bwMode="auto">
            <a:xfrm>
              <a:off x="2052233" y="5013325"/>
              <a:ext cx="5759451"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tr-TR" sz="1800" b="1">
                <a:solidFill>
                  <a:srgbClr val="C00000"/>
                </a:solidFill>
              </a:endParaRPr>
            </a:p>
            <a:p>
              <a:pPr eaLnBrk="1" hangingPunct="1"/>
              <a:r>
                <a:rPr lang="tr-TR" sz="1800" b="1">
                  <a:solidFill>
                    <a:srgbClr val="C00000"/>
                  </a:solidFill>
                </a:rPr>
                <a:t>SONUÇ; Kalıtım bilgisini taşıyan molekül DNA </a:t>
              </a:r>
              <a:r>
                <a:rPr lang="ja-JP" altLang="tr-TR" sz="1800" b="1">
                  <a:solidFill>
                    <a:srgbClr val="C00000"/>
                  </a:solidFill>
                </a:rPr>
                <a:t>‘</a:t>
              </a:r>
              <a:r>
                <a:rPr lang="tr-TR" altLang="ja-JP" sz="1800" b="1">
                  <a:solidFill>
                    <a:srgbClr val="C00000"/>
                  </a:solidFill>
                </a:rPr>
                <a:t>dır</a:t>
              </a:r>
            </a:p>
            <a:p>
              <a:pPr eaLnBrk="1" hangingPunct="1"/>
              <a:endParaRPr lang="tr-TR" sz="1800" b="1">
                <a:solidFill>
                  <a:srgbClr val="17375E"/>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2339975" y="188913"/>
            <a:ext cx="669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tr-TR" b="1" i="1">
                <a:solidFill>
                  <a:schemeClr val="tx2"/>
                </a:solidFill>
              </a:rPr>
              <a:t>Hersey ve Chase 1952</a:t>
            </a:r>
            <a:endParaRPr lang="en-US" b="1" i="1">
              <a:solidFill>
                <a:schemeClr val="tx2"/>
              </a:solidFill>
            </a:endParaRPr>
          </a:p>
        </p:txBody>
      </p:sp>
      <p:grpSp>
        <p:nvGrpSpPr>
          <p:cNvPr id="22530" name="Grup 3"/>
          <p:cNvGrpSpPr>
            <a:grpSpLocks/>
          </p:cNvGrpSpPr>
          <p:nvPr/>
        </p:nvGrpSpPr>
        <p:grpSpPr bwMode="auto">
          <a:xfrm>
            <a:off x="395288" y="930275"/>
            <a:ext cx="8223250" cy="4824413"/>
            <a:chOff x="395536" y="930507"/>
            <a:chExt cx="8223641" cy="4824536"/>
          </a:xfrm>
        </p:grpSpPr>
        <p:pic>
          <p:nvPicPr>
            <p:cNvPr id="22531"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30507"/>
              <a:ext cx="8223641"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Metin kutusu 2"/>
            <p:cNvSpPr txBox="1">
              <a:spLocks noChangeArrowheads="1"/>
            </p:cNvSpPr>
            <p:nvPr/>
          </p:nvSpPr>
          <p:spPr bwMode="auto">
            <a:xfrm>
              <a:off x="900385" y="2973672"/>
              <a:ext cx="2444866" cy="46197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rgbClr val="254061"/>
                  </a:solidFill>
                </a:rPr>
                <a:t>Fajın protein kılıfı radyoaktif </a:t>
              </a:r>
            </a:p>
            <a:p>
              <a:pPr eaLnBrk="1" hangingPunct="1"/>
              <a:r>
                <a:rPr lang="tr-TR" sz="1200" b="1">
                  <a:solidFill>
                    <a:srgbClr val="254061"/>
                  </a:solidFill>
                </a:rPr>
                <a:t>olarak işaretlenir</a:t>
              </a:r>
            </a:p>
          </p:txBody>
        </p:sp>
        <p:sp>
          <p:nvSpPr>
            <p:cNvPr id="22533" name="Metin kutusu 6"/>
            <p:cNvSpPr txBox="1">
              <a:spLocks noChangeArrowheads="1"/>
            </p:cNvSpPr>
            <p:nvPr/>
          </p:nvSpPr>
          <p:spPr bwMode="auto">
            <a:xfrm>
              <a:off x="3635777" y="2967322"/>
              <a:ext cx="1927317" cy="46197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rgbClr val="254061"/>
                  </a:solidFill>
                </a:rPr>
                <a:t>Bakteri faj tarafından </a:t>
              </a:r>
            </a:p>
            <a:p>
              <a:pPr eaLnBrk="1" hangingPunct="1"/>
              <a:r>
                <a:rPr lang="tr-TR" sz="1200" b="1">
                  <a:solidFill>
                    <a:srgbClr val="254061"/>
                  </a:solidFill>
                </a:rPr>
                <a:t>enfekte edilir.</a:t>
              </a:r>
            </a:p>
          </p:txBody>
        </p:sp>
        <p:sp>
          <p:nvSpPr>
            <p:cNvPr id="22534" name="Metin kutusu 7"/>
            <p:cNvSpPr txBox="1">
              <a:spLocks noChangeArrowheads="1"/>
            </p:cNvSpPr>
            <p:nvPr/>
          </p:nvSpPr>
          <p:spPr bwMode="auto">
            <a:xfrm>
              <a:off x="6515639" y="2924458"/>
              <a:ext cx="1903504" cy="461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rgbClr val="254061"/>
                  </a:solidFill>
                </a:rPr>
                <a:t>Hücreye radyoaktivite </a:t>
              </a:r>
            </a:p>
            <a:p>
              <a:pPr eaLnBrk="1" hangingPunct="1"/>
              <a:r>
                <a:rPr lang="tr-TR" sz="1200" b="1">
                  <a:solidFill>
                    <a:srgbClr val="254061"/>
                  </a:solidFill>
                </a:rPr>
                <a:t>girmez</a:t>
              </a:r>
            </a:p>
          </p:txBody>
        </p:sp>
        <p:sp>
          <p:nvSpPr>
            <p:cNvPr id="22535" name="Metin kutusu 8"/>
            <p:cNvSpPr txBox="1">
              <a:spLocks noChangeArrowheads="1"/>
            </p:cNvSpPr>
            <p:nvPr/>
          </p:nvSpPr>
          <p:spPr bwMode="auto">
            <a:xfrm>
              <a:off x="900385" y="5156540"/>
              <a:ext cx="2027333" cy="461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rgbClr val="254061"/>
                  </a:solidFill>
                </a:rPr>
                <a:t>Fajın DNA</a:t>
              </a:r>
              <a:r>
                <a:rPr lang="ja-JP" altLang="tr-TR" sz="1200" b="1">
                  <a:solidFill>
                    <a:srgbClr val="254061"/>
                  </a:solidFill>
                </a:rPr>
                <a:t>’</a:t>
              </a:r>
              <a:r>
                <a:rPr lang="tr-TR" altLang="ja-JP" sz="1200" b="1">
                  <a:solidFill>
                    <a:srgbClr val="254061"/>
                  </a:solidFill>
                </a:rPr>
                <a:t>sı radyoaktif </a:t>
              </a:r>
            </a:p>
            <a:p>
              <a:pPr eaLnBrk="1" hangingPunct="1"/>
              <a:r>
                <a:rPr lang="tr-TR" sz="1200" b="1">
                  <a:solidFill>
                    <a:srgbClr val="254061"/>
                  </a:solidFill>
                </a:rPr>
                <a:t>olarak işaretlenir</a:t>
              </a:r>
            </a:p>
          </p:txBody>
        </p:sp>
        <p:sp>
          <p:nvSpPr>
            <p:cNvPr id="22536" name="Metin kutusu 9"/>
            <p:cNvSpPr txBox="1">
              <a:spLocks noChangeArrowheads="1"/>
            </p:cNvSpPr>
            <p:nvPr/>
          </p:nvSpPr>
          <p:spPr bwMode="auto">
            <a:xfrm>
              <a:off x="3659591" y="5156540"/>
              <a:ext cx="1927317" cy="461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rgbClr val="254061"/>
                  </a:solidFill>
                </a:rPr>
                <a:t>Bakteri faj tarafından </a:t>
              </a:r>
            </a:p>
            <a:p>
              <a:pPr eaLnBrk="1" hangingPunct="1"/>
              <a:r>
                <a:rPr lang="tr-TR" sz="1200" b="1">
                  <a:solidFill>
                    <a:srgbClr val="254061"/>
                  </a:solidFill>
                </a:rPr>
                <a:t>enfekte edilir</a:t>
              </a:r>
            </a:p>
          </p:txBody>
        </p:sp>
        <p:sp>
          <p:nvSpPr>
            <p:cNvPr id="22537" name="Metin kutusu 10"/>
            <p:cNvSpPr txBox="1">
              <a:spLocks noChangeArrowheads="1"/>
            </p:cNvSpPr>
            <p:nvPr/>
          </p:nvSpPr>
          <p:spPr bwMode="auto">
            <a:xfrm>
              <a:off x="6515639" y="5156540"/>
              <a:ext cx="1908266" cy="461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rgbClr val="254061"/>
                  </a:solidFill>
                </a:rPr>
                <a:t>Hücrede radyoaktivite </a:t>
              </a:r>
            </a:p>
            <a:p>
              <a:pPr eaLnBrk="1" hangingPunct="1"/>
              <a:r>
                <a:rPr lang="tr-TR" sz="1200" b="1">
                  <a:solidFill>
                    <a:srgbClr val="254061"/>
                  </a:solidFill>
                </a:rPr>
                <a:t>tespit edilir</a:t>
              </a:r>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up 17"/>
          <p:cNvGrpSpPr>
            <a:grpSpLocks/>
          </p:cNvGrpSpPr>
          <p:nvPr/>
        </p:nvGrpSpPr>
        <p:grpSpPr bwMode="auto">
          <a:xfrm>
            <a:off x="431800" y="69850"/>
            <a:ext cx="8101013" cy="6743700"/>
            <a:chOff x="390441" y="69990"/>
            <a:chExt cx="7164288" cy="6743386"/>
          </a:xfrm>
        </p:grpSpPr>
        <p:grpSp>
          <p:nvGrpSpPr>
            <p:cNvPr id="24578" name="Grup 3"/>
            <p:cNvGrpSpPr>
              <a:grpSpLocks/>
            </p:cNvGrpSpPr>
            <p:nvPr/>
          </p:nvGrpSpPr>
          <p:grpSpPr bwMode="auto">
            <a:xfrm>
              <a:off x="390441" y="69990"/>
              <a:ext cx="7164288" cy="6743386"/>
              <a:chOff x="390441" y="69990"/>
              <a:chExt cx="7164288" cy="6743386"/>
            </a:xfrm>
          </p:grpSpPr>
          <p:pic>
            <p:nvPicPr>
              <p:cNvPr id="2458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441" y="69990"/>
                <a:ext cx="7164288" cy="674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Metin kutusu 2"/>
              <p:cNvSpPr txBox="1">
                <a:spLocks noChangeArrowheads="1"/>
              </p:cNvSpPr>
              <p:nvPr/>
            </p:nvSpPr>
            <p:spPr bwMode="auto">
              <a:xfrm>
                <a:off x="5712764" y="5881557"/>
                <a:ext cx="1523271" cy="6460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200" b="1">
                    <a:solidFill>
                      <a:srgbClr val="254061"/>
                    </a:solidFill>
                  </a:rPr>
                  <a:t>Komplementer </a:t>
                </a:r>
              </a:p>
              <a:p>
                <a:pPr eaLnBrk="1" hangingPunct="1"/>
                <a:r>
                  <a:rPr lang="tr-TR" sz="1200" b="1">
                    <a:solidFill>
                      <a:srgbClr val="254061"/>
                    </a:solidFill>
                  </a:rPr>
                  <a:t>bazlar arasındaki </a:t>
                </a:r>
              </a:p>
              <a:p>
                <a:pPr eaLnBrk="1" hangingPunct="1"/>
                <a:r>
                  <a:rPr lang="tr-TR" sz="1200" b="1">
                    <a:solidFill>
                      <a:srgbClr val="254061"/>
                    </a:solidFill>
                  </a:rPr>
                  <a:t>hidrojen bağları</a:t>
                </a:r>
              </a:p>
            </p:txBody>
          </p:sp>
        </p:grpSp>
        <p:sp>
          <p:nvSpPr>
            <p:cNvPr id="24579" name="Dikdörtgen 5"/>
            <p:cNvSpPr>
              <a:spLocks noChangeArrowheads="1"/>
            </p:cNvSpPr>
            <p:nvPr/>
          </p:nvSpPr>
          <p:spPr bwMode="auto">
            <a:xfrm>
              <a:off x="1583668" y="6037838"/>
              <a:ext cx="17641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tr-TR" sz="1400" b="1">
                  <a:solidFill>
                    <a:schemeClr val="bg2"/>
                  </a:solidFill>
                </a:rPr>
                <a:t>Deoksiriboz şeker</a:t>
              </a:r>
              <a:endParaRPr lang="en-US" b="1">
                <a:solidFill>
                  <a:schemeClr val="bg2"/>
                </a:solidFill>
              </a:endParaRPr>
            </a:p>
          </p:txBody>
        </p:sp>
        <p:sp>
          <p:nvSpPr>
            <p:cNvPr id="24580" name="Dikdörtgen 6"/>
            <p:cNvSpPr>
              <a:spLocks noChangeArrowheads="1"/>
            </p:cNvSpPr>
            <p:nvPr/>
          </p:nvSpPr>
          <p:spPr bwMode="auto">
            <a:xfrm>
              <a:off x="1835696" y="4869160"/>
              <a:ext cx="136815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tr-TR" sz="1400" b="1">
                  <a:solidFill>
                    <a:schemeClr val="bg2"/>
                  </a:solidFill>
                </a:rPr>
                <a:t>Fosfat grubu</a:t>
              </a:r>
            </a:p>
          </p:txBody>
        </p:sp>
        <p:cxnSp>
          <p:nvCxnSpPr>
            <p:cNvPr id="9" name="Düz Ok Bağlayıcısı 8"/>
            <p:cNvCxnSpPr>
              <a:cxnSpLocks noChangeShapeType="1"/>
            </p:cNvCxnSpPr>
            <p:nvPr/>
          </p:nvCxnSpPr>
          <p:spPr bwMode="auto">
            <a:xfrm flipV="1">
              <a:off x="3383633" y="6245077"/>
              <a:ext cx="1114726" cy="3175"/>
            </a:xfrm>
            <a:prstGeom prst="straightConnector1">
              <a:avLst/>
            </a:prstGeom>
            <a:noFill/>
            <a:ln w="25400">
              <a:solidFill>
                <a:srgbClr val="25406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582" name="Dikdörtgen 9"/>
            <p:cNvSpPr>
              <a:spLocks noChangeArrowheads="1"/>
            </p:cNvSpPr>
            <p:nvPr/>
          </p:nvSpPr>
          <p:spPr bwMode="auto">
            <a:xfrm>
              <a:off x="5466144" y="2204864"/>
              <a:ext cx="1350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tr-TR" sz="1400" b="1">
                  <a:solidFill>
                    <a:schemeClr val="bg2"/>
                  </a:solidFill>
                </a:rPr>
                <a:t>Azotlu bazlar</a:t>
              </a:r>
              <a:endParaRPr lang="en-US" sz="1400" b="1">
                <a:solidFill>
                  <a:schemeClr val="bg2"/>
                </a:solidFill>
              </a:endParaRPr>
            </a:p>
          </p:txBody>
        </p:sp>
        <p:cxnSp>
          <p:nvCxnSpPr>
            <p:cNvPr id="13" name="Düz Ok Bağlayıcısı 12"/>
            <p:cNvCxnSpPr>
              <a:cxnSpLocks noChangeShapeType="1"/>
            </p:cNvCxnSpPr>
            <p:nvPr/>
          </p:nvCxnSpPr>
          <p:spPr bwMode="auto">
            <a:xfrm>
              <a:off x="3195506" y="5114830"/>
              <a:ext cx="840958" cy="0"/>
            </a:xfrm>
            <a:prstGeom prst="straightConnector1">
              <a:avLst/>
            </a:prstGeom>
            <a:noFill/>
            <a:ln w="25400">
              <a:solidFill>
                <a:srgbClr val="25406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Düz Ok Bağlayıcısı 14"/>
            <p:cNvCxnSpPr>
              <a:cxnSpLocks noChangeShapeType="1"/>
            </p:cNvCxnSpPr>
            <p:nvPr/>
          </p:nvCxnSpPr>
          <p:spPr bwMode="auto">
            <a:xfrm flipH="1">
              <a:off x="5329489" y="2781314"/>
              <a:ext cx="383275" cy="1092149"/>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Düz Ok Bağlayıcısı 16"/>
            <p:cNvCxnSpPr>
              <a:cxnSpLocks noChangeShapeType="1"/>
            </p:cNvCxnSpPr>
            <p:nvPr/>
          </p:nvCxnSpPr>
          <p:spPr bwMode="auto">
            <a:xfrm flipH="1">
              <a:off x="4947619" y="2636858"/>
              <a:ext cx="704776" cy="863560"/>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857250" y="260350"/>
            <a:ext cx="7939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r>
              <a:rPr lang="en-US" sz="3200" b="1" i="1">
                <a:solidFill>
                  <a:schemeClr val="tx2"/>
                </a:solidFill>
              </a:rPr>
              <a:t>DNA </a:t>
            </a:r>
            <a:r>
              <a:rPr lang="tr-TR" sz="3200" b="1" i="1">
                <a:solidFill>
                  <a:schemeClr val="tx2"/>
                </a:solidFill>
              </a:rPr>
              <a:t>zincirleri eşlenik ve antiparaleldir</a:t>
            </a:r>
            <a:endParaRPr lang="en-US" sz="3200" b="1" i="1">
              <a:solidFill>
                <a:schemeClr val="tx2"/>
              </a:solidFill>
            </a:endParaRPr>
          </a:p>
        </p:txBody>
      </p:sp>
      <p:grpSp>
        <p:nvGrpSpPr>
          <p:cNvPr id="26626" name="Grup 10"/>
          <p:cNvGrpSpPr>
            <a:grpSpLocks/>
          </p:cNvGrpSpPr>
          <p:nvPr/>
        </p:nvGrpSpPr>
        <p:grpSpPr bwMode="auto">
          <a:xfrm>
            <a:off x="360363" y="914400"/>
            <a:ext cx="8432800" cy="5572125"/>
            <a:chOff x="360740" y="914400"/>
            <a:chExt cx="8432354" cy="5572125"/>
          </a:xfrm>
        </p:grpSpPr>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t="6163"/>
            <a:stretch>
              <a:fillRect/>
            </a:stretch>
          </p:blipFill>
          <p:spPr bwMode="auto">
            <a:xfrm>
              <a:off x="1804988" y="914400"/>
              <a:ext cx="552926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360740" y="1268413"/>
              <a:ext cx="1339779" cy="1477962"/>
            </a:xfrm>
            <a:prstGeom prst="rect">
              <a:avLst/>
            </a:prstGeom>
            <a:solidFill>
              <a:schemeClr val="bg2">
                <a:lumMod val="7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tr-TR" b="1" smtClean="0">
                  <a:cs typeface="+mn-cs"/>
                </a:rPr>
                <a:t>Pürin</a:t>
              </a:r>
            </a:p>
            <a:p>
              <a:pPr eaLnBrk="1" hangingPunct="1">
                <a:defRPr/>
              </a:pPr>
              <a:r>
                <a:rPr lang="tr-TR" b="1" smtClean="0">
                  <a:cs typeface="+mn-cs"/>
                </a:rPr>
                <a:t>iki halkalı </a:t>
              </a:r>
            </a:p>
            <a:p>
              <a:pPr eaLnBrk="1" hangingPunct="1">
                <a:defRPr/>
              </a:pPr>
              <a:endParaRPr lang="tr-TR" b="1" smtClean="0">
                <a:cs typeface="+mn-cs"/>
              </a:endParaRPr>
            </a:p>
            <a:p>
              <a:pPr eaLnBrk="1" hangingPunct="1">
                <a:defRPr/>
              </a:pPr>
              <a:r>
                <a:rPr lang="tr-TR" b="1" smtClean="0">
                  <a:cs typeface="+mn-cs"/>
                </a:rPr>
                <a:t>Adenin</a:t>
              </a:r>
            </a:p>
            <a:p>
              <a:pPr eaLnBrk="1" hangingPunct="1">
                <a:defRPr/>
              </a:pPr>
              <a:r>
                <a:rPr lang="tr-TR" b="1" smtClean="0">
                  <a:cs typeface="+mn-cs"/>
                </a:rPr>
                <a:t>Guanin</a:t>
              </a:r>
            </a:p>
          </p:txBody>
        </p:sp>
        <p:cxnSp>
          <p:nvCxnSpPr>
            <p:cNvPr id="4" name="Düz Ok Bağlayıcısı 3"/>
            <p:cNvCxnSpPr>
              <a:cxnSpLocks noChangeShapeType="1"/>
              <a:stCxn id="2" idx="3"/>
            </p:cNvCxnSpPr>
            <p:nvPr/>
          </p:nvCxnSpPr>
          <p:spPr bwMode="auto">
            <a:xfrm flipV="1">
              <a:off x="1700519" y="1892300"/>
              <a:ext cx="1215961" cy="115888"/>
            </a:xfrm>
            <a:prstGeom prst="straightConnector1">
              <a:avLst/>
            </a:prstGeom>
            <a:noFill/>
            <a:ln w="25400">
              <a:solidFill>
                <a:srgbClr val="25406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630" name="Metin kutusu 6"/>
            <p:cNvSpPr txBox="1">
              <a:spLocks noChangeArrowheads="1"/>
            </p:cNvSpPr>
            <p:nvPr/>
          </p:nvSpPr>
          <p:spPr bwMode="auto">
            <a:xfrm>
              <a:off x="7441442" y="987023"/>
              <a:ext cx="1351652" cy="14773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800" b="1"/>
                <a:t>Pirimidin</a:t>
              </a:r>
            </a:p>
            <a:p>
              <a:pPr eaLnBrk="1" hangingPunct="1"/>
              <a:r>
                <a:rPr lang="tr-TR" sz="1800" b="1"/>
                <a:t>tek halkalı</a:t>
              </a:r>
            </a:p>
            <a:p>
              <a:pPr eaLnBrk="1" hangingPunct="1"/>
              <a:endParaRPr lang="tr-TR" sz="1800" b="1"/>
            </a:p>
            <a:p>
              <a:pPr eaLnBrk="1" hangingPunct="1"/>
              <a:r>
                <a:rPr lang="tr-TR" sz="1800" b="1"/>
                <a:t>Timin </a:t>
              </a:r>
            </a:p>
            <a:p>
              <a:pPr eaLnBrk="1" hangingPunct="1"/>
              <a:r>
                <a:rPr lang="tr-TR" sz="1800" b="1"/>
                <a:t>Sitozin </a:t>
              </a:r>
            </a:p>
          </p:txBody>
        </p:sp>
        <p:cxnSp>
          <p:nvCxnSpPr>
            <p:cNvPr id="8" name="Düz Ok Bağlayıcısı 7"/>
            <p:cNvCxnSpPr>
              <a:cxnSpLocks noChangeShapeType="1"/>
              <a:stCxn id="26630" idx="1"/>
            </p:cNvCxnSpPr>
            <p:nvPr/>
          </p:nvCxnSpPr>
          <p:spPr bwMode="auto">
            <a:xfrm flipH="1" flipV="1">
              <a:off x="4716610" y="1412875"/>
              <a:ext cx="2725593" cy="312738"/>
            </a:xfrm>
            <a:prstGeom prst="straightConnector1">
              <a:avLst/>
            </a:prstGeom>
            <a:noFill/>
            <a:ln w="38100">
              <a:solidFill>
                <a:srgbClr val="FF0000"/>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up 2"/>
          <p:cNvGrpSpPr>
            <a:grpSpLocks/>
          </p:cNvGrpSpPr>
          <p:nvPr/>
        </p:nvGrpSpPr>
        <p:grpSpPr bwMode="auto">
          <a:xfrm>
            <a:off x="185738" y="746125"/>
            <a:ext cx="8645525" cy="3827463"/>
            <a:chOff x="457200" y="1863725"/>
            <a:chExt cx="8226425" cy="3124200"/>
          </a:xfrm>
        </p:grpSpPr>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63725"/>
              <a:ext cx="8226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Metin kutusu 1"/>
            <p:cNvSpPr txBox="1">
              <a:spLocks noChangeArrowheads="1"/>
            </p:cNvSpPr>
            <p:nvPr/>
          </p:nvSpPr>
          <p:spPr bwMode="auto">
            <a:xfrm>
              <a:off x="1188304" y="2060688"/>
              <a:ext cx="1731084" cy="36930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800" b="1">
                  <a:solidFill>
                    <a:srgbClr val="254061"/>
                  </a:solidFill>
                </a:rPr>
                <a:t>Büyük Oluk </a:t>
              </a:r>
            </a:p>
          </p:txBody>
        </p:sp>
        <p:sp>
          <p:nvSpPr>
            <p:cNvPr id="28677" name="Metin kutusu 3"/>
            <p:cNvSpPr txBox="1">
              <a:spLocks noChangeArrowheads="1"/>
            </p:cNvSpPr>
            <p:nvPr/>
          </p:nvSpPr>
          <p:spPr bwMode="auto">
            <a:xfrm>
              <a:off x="1185282" y="4293370"/>
              <a:ext cx="1731084" cy="36930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800" b="1">
                  <a:solidFill>
                    <a:srgbClr val="254061"/>
                  </a:solidFill>
                </a:rPr>
                <a:t>Küçük Oluk </a:t>
              </a:r>
            </a:p>
          </p:txBody>
        </p:sp>
        <p:sp>
          <p:nvSpPr>
            <p:cNvPr id="28678" name="Metin kutusu 4"/>
            <p:cNvSpPr txBox="1">
              <a:spLocks noChangeArrowheads="1"/>
            </p:cNvSpPr>
            <p:nvPr/>
          </p:nvSpPr>
          <p:spPr bwMode="auto">
            <a:xfrm>
              <a:off x="6153463" y="1989419"/>
              <a:ext cx="1731084" cy="36930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800" b="1">
                  <a:solidFill>
                    <a:srgbClr val="604A7B"/>
                  </a:solidFill>
                </a:rPr>
                <a:t>Büyük Oluk </a:t>
              </a:r>
            </a:p>
          </p:txBody>
        </p:sp>
        <p:sp>
          <p:nvSpPr>
            <p:cNvPr id="28679" name="Metin kutusu 5"/>
            <p:cNvSpPr txBox="1">
              <a:spLocks noChangeArrowheads="1"/>
            </p:cNvSpPr>
            <p:nvPr/>
          </p:nvSpPr>
          <p:spPr bwMode="auto">
            <a:xfrm>
              <a:off x="6225194" y="4427820"/>
              <a:ext cx="1731182"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tr-TR" sz="1800" b="1">
                  <a:solidFill>
                    <a:srgbClr val="FF0000"/>
                  </a:solidFill>
                </a:rPr>
                <a:t>Küçük Oluk </a:t>
              </a:r>
            </a:p>
          </p:txBody>
        </p:sp>
      </p:grpSp>
      <p:sp>
        <p:nvSpPr>
          <p:cNvPr id="28674" name="Metin kutusu 6"/>
          <p:cNvSpPr txBox="1">
            <a:spLocks noChangeArrowheads="1"/>
          </p:cNvSpPr>
          <p:nvPr/>
        </p:nvSpPr>
        <p:spPr bwMode="auto">
          <a:xfrm>
            <a:off x="185738" y="5157788"/>
            <a:ext cx="864552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150000"/>
              </a:lnSpc>
              <a:buFont typeface="Wingdings" charset="0"/>
              <a:buChar char="Ø"/>
            </a:pPr>
            <a:r>
              <a:rPr lang="tr-TR" sz="2000"/>
              <a:t>Sarmalın her bir tam dönüşü, 3.4nm</a:t>
            </a:r>
            <a:r>
              <a:rPr lang="ja-JP" altLang="tr-TR" sz="2000"/>
              <a:t>’</a:t>
            </a:r>
            <a:r>
              <a:rPr lang="tr-TR" altLang="ja-JP" sz="2000"/>
              <a:t>dir.  Her dönüşte 10 baz yer alır</a:t>
            </a:r>
            <a:r>
              <a:rPr lang="tr-TR" altLang="ja-JP" sz="1800"/>
              <a:t>.</a:t>
            </a:r>
          </a:p>
          <a:p>
            <a:pPr eaLnBrk="1" hangingPunct="1">
              <a:lnSpc>
                <a:spcPct val="150000"/>
              </a:lnSpc>
              <a:buFont typeface="Wingdings" charset="0"/>
              <a:buChar char="Ø"/>
            </a:pPr>
            <a:r>
              <a:rPr lang="tr-TR" sz="1800"/>
              <a:t> Sarmalın çapı 2nm</a:t>
            </a:r>
            <a:r>
              <a:rPr lang="ja-JP" altLang="tr-TR" sz="1800"/>
              <a:t>’</a:t>
            </a:r>
            <a:r>
              <a:rPr lang="tr-TR" altLang="ja-JP" sz="1800"/>
              <a:t>dir. </a:t>
            </a:r>
          </a:p>
          <a:p>
            <a:pPr eaLnBrk="1" hangingPunct="1">
              <a:buFont typeface="Wingdings" charset="0"/>
              <a:buChar char="Ø"/>
            </a:pPr>
            <a:endParaRPr lang="tr-TR" sz="1800"/>
          </a:p>
          <a:p>
            <a:pPr eaLnBrk="1" hangingPunct="1"/>
            <a:endParaRPr lang="tr-TR" sz="18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extLst>
              <a:ext uri="{28A0092B-C50C-407E-A947-70E740481C1C}">
                <a14:useLocalDpi xmlns:a14="http://schemas.microsoft.com/office/drawing/2010/main" val="0"/>
              </a:ext>
            </a:extLst>
          </a:blip>
          <a:srcRect b="47536"/>
          <a:stretch>
            <a:fillRect/>
          </a:stretch>
        </p:blipFill>
        <p:spPr bwMode="auto">
          <a:xfrm>
            <a:off x="1974850" y="1814513"/>
            <a:ext cx="5192713"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3"/>
          <p:cNvSpPr txBox="1">
            <a:spLocks noChangeArrowheads="1"/>
          </p:cNvSpPr>
          <p:nvPr/>
        </p:nvSpPr>
        <p:spPr bwMode="auto">
          <a:xfrm>
            <a:off x="5775325" y="5318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a:latin typeface="Times" charset="0"/>
            </a:endParaRPr>
          </a:p>
        </p:txBody>
      </p:sp>
      <p:sp>
        <p:nvSpPr>
          <p:cNvPr id="29699" name="Text Box 8"/>
          <p:cNvSpPr txBox="1">
            <a:spLocks noChangeArrowheads="1"/>
          </p:cNvSpPr>
          <p:nvPr/>
        </p:nvSpPr>
        <p:spPr bwMode="auto">
          <a:xfrm>
            <a:off x="419100" y="457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tr-TR" sz="3200" b="1" i="1">
                <a:solidFill>
                  <a:schemeClr val="tx2"/>
                </a:solidFill>
              </a:rPr>
              <a:t>DNA</a:t>
            </a:r>
            <a:r>
              <a:rPr lang="ja-JP" altLang="tr-TR" sz="3200" b="1" i="1">
                <a:solidFill>
                  <a:schemeClr val="tx2"/>
                </a:solidFill>
              </a:rPr>
              <a:t>’</a:t>
            </a:r>
            <a:r>
              <a:rPr lang="tr-TR" altLang="ja-JP" sz="3200" b="1" i="1">
                <a:solidFill>
                  <a:schemeClr val="tx2"/>
                </a:solidFill>
              </a:rPr>
              <a:t>nın üç helikal formu</a:t>
            </a:r>
            <a:endParaRPr lang="en-US" sz="3200" b="1" i="1">
              <a:solidFill>
                <a:schemeClr val="tx2"/>
              </a:solidFill>
            </a:endParaRPr>
          </a:p>
        </p:txBody>
      </p:sp>
      <p:sp>
        <p:nvSpPr>
          <p:cNvPr id="29700" name="Text Box 9"/>
          <p:cNvSpPr txBox="1">
            <a:spLocks noChangeArrowheads="1"/>
          </p:cNvSpPr>
          <p:nvPr/>
        </p:nvSpPr>
        <p:spPr bwMode="auto">
          <a:xfrm>
            <a:off x="3949700" y="5029200"/>
            <a:ext cx="1414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2000"/>
              <a:t>Fizyolojik </a:t>
            </a:r>
          </a:p>
          <a:p>
            <a:pPr algn="ctr" eaLnBrk="1" hangingPunct="1"/>
            <a:r>
              <a:rPr lang="tr-TR" sz="2000"/>
              <a:t>Koşullarda</a:t>
            </a:r>
            <a:endParaRPr lang="en-US" sz="2000"/>
          </a:p>
          <a:p>
            <a:pPr algn="ctr" eaLnBrk="1" hangingPunct="1"/>
            <a:endParaRPr lang="en-US" sz="2000">
              <a:solidFill>
                <a:schemeClr val="bg2"/>
              </a:solidFill>
              <a:latin typeface="Times" charset="0"/>
            </a:endParaRPr>
          </a:p>
        </p:txBody>
      </p:sp>
      <p:sp>
        <p:nvSpPr>
          <p:cNvPr id="13318" name="Text Box 10"/>
          <p:cNvSpPr txBox="1">
            <a:spLocks noChangeArrowheads="1"/>
          </p:cNvSpPr>
          <p:nvPr/>
        </p:nvSpPr>
        <p:spPr bwMode="auto">
          <a:xfrm>
            <a:off x="5732463" y="5029200"/>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pitchFamily="-44" charset="0"/>
              </a:defRPr>
            </a:lvl1pPr>
            <a:lvl2pPr marL="742950" indent="-285750">
              <a:defRPr sz="2400">
                <a:solidFill>
                  <a:schemeClr val="bg1"/>
                </a:solidFill>
                <a:latin typeface="Times" pitchFamily="-44" charset="0"/>
              </a:defRPr>
            </a:lvl2pPr>
            <a:lvl3pPr marL="1143000" indent="-228600">
              <a:defRPr sz="2400">
                <a:solidFill>
                  <a:schemeClr val="bg1"/>
                </a:solidFill>
                <a:latin typeface="Times" pitchFamily="-44" charset="0"/>
              </a:defRPr>
            </a:lvl3pPr>
            <a:lvl4pPr marL="1600200" indent="-228600">
              <a:defRPr sz="2400">
                <a:solidFill>
                  <a:schemeClr val="bg1"/>
                </a:solidFill>
                <a:latin typeface="Times" pitchFamily="-44" charset="0"/>
              </a:defRPr>
            </a:lvl4pPr>
            <a:lvl5pPr marL="2057400" indent="-228600">
              <a:defRPr sz="2400">
                <a:solidFill>
                  <a:schemeClr val="bg1"/>
                </a:solidFill>
                <a:latin typeface="Times" pitchFamily="-44" charset="0"/>
              </a:defRPr>
            </a:lvl5pPr>
            <a:lvl6pPr marL="2514600" indent="-228600" eaLnBrk="0" fontAlgn="base" hangingPunct="0">
              <a:spcBef>
                <a:spcPct val="0"/>
              </a:spcBef>
              <a:spcAft>
                <a:spcPct val="0"/>
              </a:spcAft>
              <a:defRPr sz="2400">
                <a:solidFill>
                  <a:schemeClr val="bg1"/>
                </a:solidFill>
                <a:latin typeface="Times" pitchFamily="-44" charset="0"/>
              </a:defRPr>
            </a:lvl6pPr>
            <a:lvl7pPr marL="2971800" indent="-228600" eaLnBrk="0" fontAlgn="base" hangingPunct="0">
              <a:spcBef>
                <a:spcPct val="0"/>
              </a:spcBef>
              <a:spcAft>
                <a:spcPct val="0"/>
              </a:spcAft>
              <a:defRPr sz="2400">
                <a:solidFill>
                  <a:schemeClr val="bg1"/>
                </a:solidFill>
                <a:latin typeface="Times" pitchFamily="-44" charset="0"/>
              </a:defRPr>
            </a:lvl7pPr>
            <a:lvl8pPr marL="3429000" indent="-228600" eaLnBrk="0" fontAlgn="base" hangingPunct="0">
              <a:spcBef>
                <a:spcPct val="0"/>
              </a:spcBef>
              <a:spcAft>
                <a:spcPct val="0"/>
              </a:spcAft>
              <a:defRPr sz="2400">
                <a:solidFill>
                  <a:schemeClr val="bg1"/>
                </a:solidFill>
                <a:latin typeface="Times" pitchFamily="-44" charset="0"/>
              </a:defRPr>
            </a:lvl8pPr>
            <a:lvl9pPr marL="3886200" indent="-228600" eaLnBrk="0" fontAlgn="base" hangingPunct="0">
              <a:spcBef>
                <a:spcPct val="0"/>
              </a:spcBef>
              <a:spcAft>
                <a:spcPct val="0"/>
              </a:spcAft>
              <a:defRPr sz="2400">
                <a:solidFill>
                  <a:schemeClr val="bg1"/>
                </a:solidFill>
                <a:latin typeface="Times" pitchFamily="-44" charset="0"/>
              </a:defRPr>
            </a:lvl9pPr>
          </a:lstStyle>
          <a:p>
            <a:pPr algn="ctr">
              <a:defRPr/>
            </a:pPr>
            <a:r>
              <a:rPr lang="tr-TR" sz="2000" dirty="0" smtClean="0">
                <a:solidFill>
                  <a:schemeClr val="tx1"/>
                </a:solidFill>
                <a:latin typeface="+mn-lt"/>
                <a:ea typeface="+mn-ea"/>
                <a:cs typeface="+mn-cs"/>
              </a:rPr>
              <a:t>Nadiren</a:t>
            </a:r>
            <a:endParaRPr lang="en-US" sz="2000" dirty="0" smtClean="0">
              <a:solidFill>
                <a:schemeClr val="tx1"/>
              </a:solidFill>
              <a:latin typeface="+mn-lt"/>
              <a:ea typeface="+mn-ea"/>
              <a:cs typeface="+mn-cs"/>
            </a:endParaRPr>
          </a:p>
          <a:p>
            <a:pPr algn="ctr">
              <a:defRPr/>
            </a:pPr>
            <a:endParaRPr lang="en-US" sz="2000" dirty="0" smtClean="0">
              <a:solidFill>
                <a:schemeClr val="bg2"/>
              </a:solidFill>
              <a:ea typeface="+mn-ea"/>
              <a:cs typeface="+mn-cs"/>
            </a:endParaRPr>
          </a:p>
        </p:txBody>
      </p:sp>
      <p:sp>
        <p:nvSpPr>
          <p:cNvPr id="29702" name="Text Box 11"/>
          <p:cNvSpPr txBox="1">
            <a:spLocks noChangeArrowheads="1"/>
          </p:cNvSpPr>
          <p:nvPr/>
        </p:nvSpPr>
        <p:spPr bwMode="auto">
          <a:xfrm>
            <a:off x="1758950" y="5029200"/>
            <a:ext cx="2017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2000"/>
              <a:t>Yüksek Tuz </a:t>
            </a:r>
          </a:p>
          <a:p>
            <a:pPr algn="ctr" eaLnBrk="1" hangingPunct="1"/>
            <a:r>
              <a:rPr lang="tr-TR" sz="2000"/>
              <a:t>konsantrasyonu</a:t>
            </a:r>
            <a:endParaRPr lang="en-US" sz="2000"/>
          </a:p>
          <a:p>
            <a:pPr algn="ctr" eaLnBrk="1" hangingPunct="1"/>
            <a:endParaRPr lang="en-US" sz="2000">
              <a:solidFill>
                <a:schemeClr val="bg2"/>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Yeşim's choice">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4899</TotalTime>
  <Words>2056</Words>
  <Application>Microsoft Macintosh PowerPoint</Application>
  <PresentationFormat>On-screen Show (4:3)</PresentationFormat>
  <Paragraphs>380</Paragraphs>
  <Slides>37</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8" baseType="lpstr">
      <vt:lpstr>Comic Sans MS</vt:lpstr>
      <vt:lpstr>ＭＳ Ｐゴシック</vt:lpstr>
      <vt:lpstr>Arial</vt:lpstr>
      <vt:lpstr>Calibri</vt:lpstr>
      <vt:lpstr>Wingdings</vt:lpstr>
      <vt:lpstr>Times</vt:lpstr>
      <vt:lpstr>Times New Roman</vt:lpstr>
      <vt:lpstr>Symbol</vt:lpstr>
      <vt:lpstr>Ofis Teması</vt:lpstr>
      <vt:lpstr>Microsoft Word Belgesi</vt:lpstr>
      <vt:lpstr>Adobe Photoshop Image</vt:lpstr>
      <vt:lpstr>PowerPoint Presentation</vt:lpstr>
      <vt:lpstr>Santral Dogma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05_23_histone core.jpg</vt:lpstr>
      <vt:lpstr>PowerPoint Presentation</vt:lpstr>
      <vt:lpstr>Histon Asetiltransferazlar</vt:lpstr>
      <vt:lpstr>Histon deasetilazlar ve Histon metiltransferazlar</vt:lpstr>
      <vt:lpstr>PowerPoint Presentation</vt:lpstr>
      <vt:lpstr>PowerPoint Presentation</vt:lpstr>
      <vt:lpstr>Heterokromatin-Ökromatin</vt:lpstr>
      <vt:lpstr>PowerPoint Presentation</vt:lpstr>
      <vt:lpstr>Sentromer</vt:lpstr>
      <vt:lpstr>PowerPoint Presentation</vt:lpstr>
      <vt:lpstr>PowerPoint Presentation</vt:lpstr>
      <vt:lpstr>PowerPoint Presentation</vt:lpstr>
      <vt:lpstr>PowerPoint Presentation</vt:lpstr>
      <vt:lpstr>05_13_chromo_banding.jpg</vt:lpstr>
      <vt:lpstr>PowerPoint Presentation</vt:lpstr>
    </vt:vector>
  </TitlesOfParts>
  <Company>bteml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Moleküler Genetik </dc:title>
  <dc:creator>genom</dc:creator>
  <cp:lastModifiedBy>HILAL OZDAG</cp:lastModifiedBy>
  <cp:revision>185</cp:revision>
  <dcterms:created xsi:type="dcterms:W3CDTF">2013-07-22T06:51:53Z</dcterms:created>
  <dcterms:modified xsi:type="dcterms:W3CDTF">2013-10-07T06:19:15Z</dcterms:modified>
</cp:coreProperties>
</file>