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624" r:id="rId3"/>
    <p:sldId id="595" r:id="rId4"/>
    <p:sldId id="569" r:id="rId5"/>
    <p:sldId id="577" r:id="rId6"/>
    <p:sldId id="576" r:id="rId7"/>
    <p:sldId id="611" r:id="rId8"/>
    <p:sldId id="574" r:id="rId9"/>
    <p:sldId id="575" r:id="rId10"/>
    <p:sldId id="580" r:id="rId11"/>
    <p:sldId id="583" r:id="rId12"/>
    <p:sldId id="614" r:id="rId13"/>
    <p:sldId id="615" r:id="rId14"/>
    <p:sldId id="616" r:id="rId15"/>
    <p:sldId id="618" r:id="rId16"/>
    <p:sldId id="612" r:id="rId17"/>
    <p:sldId id="581" r:id="rId18"/>
    <p:sldId id="613" r:id="rId19"/>
    <p:sldId id="619" r:id="rId20"/>
    <p:sldId id="582" r:id="rId21"/>
    <p:sldId id="621" r:id="rId22"/>
    <p:sldId id="620" r:id="rId23"/>
    <p:sldId id="622" r:id="rId24"/>
    <p:sldId id="589" r:id="rId2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04" autoAdjust="0"/>
  </p:normalViewPr>
  <p:slideViewPr>
    <p:cSldViewPr>
      <p:cViewPr>
        <p:scale>
          <a:sx n="50" d="100"/>
          <a:sy n="50" d="100"/>
        </p:scale>
        <p:origin x="-2333" y="-8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31F05A-C8F2-4F49-BC10-CD18CB1AAB1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60799-3328-439F-AB8E-A8E00AC4C76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552DC-AD6C-4F06-8B26-006FC11D647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C0472-DF7C-47ED-A827-6AE46A724AC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B01DA-94EC-4799-B0AC-E5E5A14226C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3335D-5B96-4972-AF74-8DFB7BE3C4C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9267-8BD3-4B05-A228-75B39D330B0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0D51-5168-4806-B27F-FFB2ECCEF7D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7A2F0-EC66-4253-85FE-6615A8ED565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AFAAA-A2FE-4F17-863D-8D9DDAFE923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DE6A-ECC0-4CD3-9AA7-7F200CE95A4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2C77E5-F2A7-48C2-BB4F-9622F95C3F43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41973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PALEONTOLOJI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55875" y="38608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i="1"/>
              <a:t>Ders-7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779912" y="4365104"/>
            <a:ext cx="2016646" cy="359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M.Görmüş</a:t>
            </a:r>
            <a:endParaRPr lang="tr-T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755650" y="981075"/>
            <a:ext cx="781208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Mercanlar ile ilgili önemli terimler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Korallum: Koloni</a:t>
            </a:r>
          </a:p>
          <a:p>
            <a:pPr>
              <a:spcBef>
                <a:spcPct val="50000"/>
              </a:spcBef>
            </a:pPr>
            <a:r>
              <a:rPr lang="tr-TR"/>
              <a:t>Korallit: Kolonideki bireylerin biri</a:t>
            </a:r>
          </a:p>
          <a:p>
            <a:pPr>
              <a:spcBef>
                <a:spcPct val="50000"/>
              </a:spcBef>
            </a:pPr>
            <a:r>
              <a:rPr lang="tr-TR"/>
              <a:t>Fossula: Bölmelerin oluşturduğu belirgin boşluklar</a:t>
            </a:r>
          </a:p>
          <a:p>
            <a:pPr>
              <a:spcBef>
                <a:spcPct val="50000"/>
              </a:spcBef>
            </a:pPr>
            <a:r>
              <a:rPr lang="tr-TR"/>
              <a:t>Dissepiment: Korallumda bölmelerin arasında yer alan daha küçük konveks levhalar</a:t>
            </a:r>
          </a:p>
          <a:p>
            <a:pPr>
              <a:spcBef>
                <a:spcPct val="50000"/>
              </a:spcBef>
            </a:pPr>
            <a:r>
              <a:rPr lang="tr-TR"/>
              <a:t>Kalis: Korallumun üst kısmında çanak şekilli çukurluk</a:t>
            </a:r>
          </a:p>
          <a:p>
            <a:pPr>
              <a:spcBef>
                <a:spcPct val="50000"/>
              </a:spcBef>
            </a:pPr>
            <a:r>
              <a:rPr lang="tr-TR"/>
              <a:t>Kolumel: Çubuk şekilli orta kısımda gelişen yapı </a:t>
            </a:r>
          </a:p>
          <a:p>
            <a:pPr>
              <a:spcBef>
                <a:spcPct val="50000"/>
              </a:spcBef>
            </a:pPr>
            <a:r>
              <a:rPr lang="tr-TR"/>
              <a:t>Fasikül: Korallitler serbest ise </a:t>
            </a:r>
          </a:p>
          <a:p>
            <a:pPr>
              <a:spcBef>
                <a:spcPct val="50000"/>
              </a:spcBef>
            </a:pPr>
            <a:r>
              <a:rPr lang="tr-TR"/>
              <a:t>Masif: Korallitler birbiri ile dokanak halinde ise 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2" name="Picture 4" descr="Scan10018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21031" t="12834" r="48755" b="14766"/>
          <a:stretch>
            <a:fillRect/>
          </a:stretch>
        </p:blipFill>
        <p:spPr bwMode="auto">
          <a:xfrm>
            <a:off x="0" y="0"/>
            <a:ext cx="3851275" cy="6858000"/>
          </a:xfrm>
          <a:prstGeom prst="rect">
            <a:avLst/>
          </a:prstGeom>
          <a:noFill/>
        </p:spPr>
      </p:pic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4067175" y="119697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Bir Mercan kesiti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Scan10018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 l="59154" t="12834" r="7233" b="14766"/>
          <a:stretch>
            <a:fillRect/>
          </a:stretch>
        </p:blipFill>
        <p:spPr bwMode="auto">
          <a:xfrm>
            <a:off x="0" y="0"/>
            <a:ext cx="4284663" cy="6858000"/>
          </a:xfrm>
          <a:prstGeom prst="rect">
            <a:avLst/>
          </a:prstGeom>
          <a:noFill/>
        </p:spPr>
      </p:pic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4859338" y="1052513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İlgili terimlere şekillerde dikkat ediniz.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/>
          <p:cNvPicPr>
            <a:picLocks noChangeAspect="1" noChangeArrowheads="1"/>
          </p:cNvPicPr>
          <p:nvPr/>
        </p:nvPicPr>
        <p:blipFill>
          <a:blip r:embed="rId2" cstate="print"/>
          <a:srcRect l="32715" t="26237" r="35417" b="68716"/>
          <a:stretch>
            <a:fillRect/>
          </a:stretch>
        </p:blipFill>
        <p:spPr bwMode="auto">
          <a:xfrm>
            <a:off x="4894263" y="1628775"/>
            <a:ext cx="42497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1692275" y="6491288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http://geology.er.usgs.gov/paleo/coralstable1.shtml</a:t>
            </a:r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2" cstate="print"/>
          <a:srcRect l="21381" t="30286" r="63501" b="15715"/>
          <a:stretch>
            <a:fillRect/>
          </a:stretch>
        </p:blipFill>
        <p:spPr bwMode="auto">
          <a:xfrm>
            <a:off x="0" y="1052513"/>
            <a:ext cx="2016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5" name="Picture 5"/>
          <p:cNvPicPr>
            <a:picLocks noChangeAspect="1" noChangeArrowheads="1"/>
          </p:cNvPicPr>
          <p:nvPr/>
        </p:nvPicPr>
        <p:blipFill>
          <a:blip r:embed="rId2" cstate="print"/>
          <a:srcRect l="43785" t="78825" r="40286" b="17572"/>
          <a:stretch>
            <a:fillRect/>
          </a:stretch>
        </p:blipFill>
        <p:spPr bwMode="auto">
          <a:xfrm>
            <a:off x="0" y="5949950"/>
            <a:ext cx="2124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6" name="Picture 6"/>
          <p:cNvPicPr>
            <a:picLocks noChangeAspect="1" noChangeArrowheads="1"/>
          </p:cNvPicPr>
          <p:nvPr/>
        </p:nvPicPr>
        <p:blipFill>
          <a:blip r:embed="rId2" cstate="print"/>
          <a:srcRect l="59178" t="30286" r="20036" b="15715"/>
          <a:stretch>
            <a:fillRect/>
          </a:stretch>
        </p:blipFill>
        <p:spPr bwMode="auto">
          <a:xfrm>
            <a:off x="2051050" y="1052513"/>
            <a:ext cx="2771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7" name="Picture 7"/>
          <p:cNvPicPr>
            <a:picLocks noChangeAspect="1" noChangeArrowheads="1"/>
          </p:cNvPicPr>
          <p:nvPr/>
        </p:nvPicPr>
        <p:blipFill>
          <a:blip r:embed="rId2" cstate="print"/>
          <a:srcRect l="4095" t="25523" r="67285" b="68716"/>
          <a:stretch>
            <a:fillRect/>
          </a:stretch>
        </p:blipFill>
        <p:spPr bwMode="auto">
          <a:xfrm>
            <a:off x="4932363" y="1052513"/>
            <a:ext cx="38163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6648" name="Picture 8"/>
          <p:cNvPicPr>
            <a:picLocks noChangeAspect="1" noChangeArrowheads="1"/>
          </p:cNvPicPr>
          <p:nvPr/>
        </p:nvPicPr>
        <p:blipFill>
          <a:blip r:embed="rId2" cstate="print"/>
          <a:srcRect l="64572" t="26237" r="8965" b="70160"/>
          <a:stretch>
            <a:fillRect/>
          </a:stretch>
        </p:blipFill>
        <p:spPr bwMode="auto">
          <a:xfrm>
            <a:off x="4932363" y="2133600"/>
            <a:ext cx="3529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6649" name="Text Box 9"/>
          <p:cNvSpPr txBox="1">
            <a:spLocks noChangeArrowheads="1"/>
          </p:cNvSpPr>
          <p:nvPr/>
        </p:nvSpPr>
        <p:spPr bwMode="auto">
          <a:xfrm>
            <a:off x="1042988" y="333375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Sınıflama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/>
          <p:cNvPicPr>
            <a:picLocks noChangeAspect="1" noChangeArrowheads="1"/>
          </p:cNvPicPr>
          <p:nvPr/>
        </p:nvPicPr>
        <p:blipFill>
          <a:blip r:embed="rId2" cstate="print"/>
          <a:srcRect l="35417" t="26237" r="30559" b="49286"/>
          <a:stretch>
            <a:fillRect/>
          </a:stretch>
        </p:blipFill>
        <p:spPr bwMode="auto">
          <a:xfrm>
            <a:off x="0" y="260350"/>
            <a:ext cx="9144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7667" name="Rectangle 3"/>
          <p:cNvSpPr>
            <a:spLocks noChangeArrowheads="1"/>
          </p:cNvSpPr>
          <p:nvPr/>
        </p:nvSpPr>
        <p:spPr bwMode="auto">
          <a:xfrm>
            <a:off x="1547813" y="5373688"/>
            <a:ext cx="608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http://paleo.cortland.edu/tutorial/Cnidarians/cnidarians.htm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 l="6262" t="13286" r="2477" b="18318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763713" y="6491288"/>
            <a:ext cx="608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http://paleo.cortland.edu/tutorial/Cnidarians/cnidarians.htm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Scan10015"/>
          <p:cNvPicPr>
            <a:picLocks noChangeAspect="1" noChangeArrowheads="1"/>
          </p:cNvPicPr>
          <p:nvPr/>
        </p:nvPicPr>
        <p:blipFill>
          <a:blip r:embed="rId2" cstate="print"/>
          <a:srcRect l="58072" t="13779" r="10263" b="19513"/>
          <a:stretch>
            <a:fillRect/>
          </a:stretch>
        </p:blipFill>
        <p:spPr bwMode="auto">
          <a:xfrm>
            <a:off x="-14288" y="0"/>
            <a:ext cx="4602163" cy="6858000"/>
          </a:xfrm>
          <a:prstGeom prst="rect">
            <a:avLst/>
          </a:prstGeom>
          <a:noFill/>
        </p:spPr>
      </p:pic>
      <p:sp>
        <p:nvSpPr>
          <p:cNvPr id="493571" name="Text Box 3"/>
          <p:cNvSpPr txBox="1">
            <a:spLocks noChangeArrowheads="1"/>
          </p:cNvSpPr>
          <p:nvPr/>
        </p:nvSpPr>
        <p:spPr bwMode="auto">
          <a:xfrm>
            <a:off x="4572000" y="908050"/>
            <a:ext cx="48593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Rugosa Mercanlar  -tek veya koloni halinde yaşarlar. Önemli seçilmiş cinsleri:</a:t>
            </a:r>
          </a:p>
          <a:p>
            <a:pPr>
              <a:spcBef>
                <a:spcPct val="50000"/>
              </a:spcBef>
            </a:pPr>
            <a:r>
              <a:rPr lang="tr-TR"/>
              <a:t>Zaphrentis –Devoniyen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Phillipsastrea- Devoniyen </a:t>
            </a:r>
          </a:p>
          <a:p>
            <a:pPr>
              <a:spcBef>
                <a:spcPct val="50000"/>
              </a:spcBef>
            </a:pPr>
            <a:r>
              <a:rPr lang="tr-TR"/>
              <a:t>Haxagonaria- Devoniyen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Kodonophyllum-Silüriyen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4" name="Picture 4" descr="Scan1001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9679" t="11888" r="45952" b="11909"/>
          <a:stretch>
            <a:fillRect/>
          </a:stretch>
        </p:blipFill>
        <p:spPr bwMode="auto">
          <a:xfrm>
            <a:off x="0" y="0"/>
            <a:ext cx="4635500" cy="6858000"/>
          </a:xfrm>
          <a:prstGeom prst="rect">
            <a:avLst/>
          </a:prstGeom>
          <a:noFill/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4859338" y="765175"/>
            <a:ext cx="38893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Lithostration- Karbonifer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Calceola-Devoniyen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 descr="Scan1001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8755" t="17601" r="7233" b="29994"/>
          <a:stretch>
            <a:fillRect/>
          </a:stretch>
        </p:blipFill>
        <p:spPr bwMode="auto">
          <a:xfrm>
            <a:off x="0" y="0"/>
            <a:ext cx="6294438" cy="6858000"/>
          </a:xfrm>
          <a:prstGeom prst="rect">
            <a:avLst/>
          </a:prstGeom>
          <a:noFill/>
        </p:spPr>
      </p:pic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6516688" y="981075"/>
            <a:ext cx="20875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Türkiye de bulunan bazı rugosa mercanlar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/>
          <p:cNvPicPr>
            <a:picLocks noChangeAspect="1" noChangeArrowheads="1"/>
          </p:cNvPicPr>
          <p:nvPr/>
        </p:nvPicPr>
        <p:blipFill>
          <a:blip r:embed="rId2" cstate="print"/>
          <a:srcRect l="5727" t="15715" r="3024" b="31285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1692275" y="6491288"/>
            <a:ext cx="608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http://paleo.cortland.edu/tutorial/Cnidarians/cnidarians.htm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76327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endParaRPr lang="tr-TR"/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tr-TR"/>
          </a:p>
          <a:p>
            <a:pPr marL="342900" indent="-342900">
              <a:spcBef>
                <a:spcPct val="50000"/>
              </a:spcBef>
            </a:pPr>
            <a:r>
              <a:rPr lang="tr-TR"/>
              <a:t>      </a:t>
            </a:r>
          </a:p>
          <a:p>
            <a:pPr marL="342900" indent="-342900">
              <a:spcBef>
                <a:spcPct val="50000"/>
              </a:spcBef>
            </a:pPr>
            <a:r>
              <a:rPr lang="tr-TR"/>
              <a:t>      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1441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Konular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8280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 err="1"/>
              <a:t>Cnidaria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dirty="0" err="1"/>
              <a:t>Scyphozoa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dirty="0" err="1"/>
              <a:t>Hydrozoa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dirty="0" err="1"/>
              <a:t>Anthozoa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Rugusa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Tabulat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Scleractin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	</a:t>
            </a:r>
            <a:r>
              <a:rPr lang="tr-TR" dirty="0" err="1"/>
              <a:t>Hexacorallid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 err="1"/>
              <a:t>Bryzoa</a:t>
            </a:r>
            <a:endParaRPr lang="tr-TR" dirty="0"/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9" name="Picture 5" descr="Scan10017"/>
          <p:cNvPicPr>
            <a:picLocks noChangeAspect="1" noChangeArrowheads="1"/>
          </p:cNvPicPr>
          <p:nvPr/>
        </p:nvPicPr>
        <p:blipFill>
          <a:blip r:embed="rId2" cstate="print"/>
          <a:srcRect l="76251" t="57614" r="7797" b="20100"/>
          <a:stretch>
            <a:fillRect/>
          </a:stretch>
        </p:blipFill>
        <p:spPr bwMode="auto">
          <a:xfrm>
            <a:off x="0" y="4403725"/>
            <a:ext cx="2484438" cy="2454275"/>
          </a:xfrm>
          <a:prstGeom prst="rect">
            <a:avLst/>
          </a:prstGeom>
          <a:noFill/>
        </p:spPr>
      </p:pic>
      <p:pic>
        <p:nvPicPr>
          <p:cNvPr id="461830" name="Picture 6" descr="Scan10017"/>
          <p:cNvPicPr>
            <a:picLocks noChangeAspect="1" noChangeArrowheads="1"/>
          </p:cNvPicPr>
          <p:nvPr/>
        </p:nvPicPr>
        <p:blipFill>
          <a:blip r:embed="rId2" cstate="print"/>
          <a:srcRect l="18996" t="15691" r="62825" b="50955"/>
          <a:stretch>
            <a:fillRect/>
          </a:stretch>
        </p:blipFill>
        <p:spPr bwMode="auto">
          <a:xfrm>
            <a:off x="1193800" y="4763"/>
            <a:ext cx="2473325" cy="3208337"/>
          </a:xfrm>
          <a:prstGeom prst="rect">
            <a:avLst/>
          </a:prstGeom>
          <a:noFill/>
        </p:spPr>
      </p:pic>
      <p:pic>
        <p:nvPicPr>
          <p:cNvPr id="461831" name="Picture 7" descr="Scan10017"/>
          <p:cNvPicPr>
            <a:picLocks noChangeAspect="1" noChangeArrowheads="1"/>
          </p:cNvPicPr>
          <p:nvPr/>
        </p:nvPicPr>
        <p:blipFill>
          <a:blip r:embed="rId2" cstate="print"/>
          <a:srcRect l="18996" t="52847" r="69553" b="25246"/>
          <a:stretch>
            <a:fillRect/>
          </a:stretch>
        </p:blipFill>
        <p:spPr bwMode="auto">
          <a:xfrm>
            <a:off x="3779838" y="1557338"/>
            <a:ext cx="1223962" cy="1655762"/>
          </a:xfrm>
          <a:prstGeom prst="rect">
            <a:avLst/>
          </a:prstGeom>
          <a:noFill/>
        </p:spPr>
      </p:pic>
      <p:pic>
        <p:nvPicPr>
          <p:cNvPr id="461832" name="Picture 8" descr="Scan10017"/>
          <p:cNvPicPr>
            <a:picLocks noChangeAspect="1" noChangeArrowheads="1"/>
          </p:cNvPicPr>
          <p:nvPr/>
        </p:nvPicPr>
        <p:blipFill>
          <a:blip r:embed="rId2" cstate="print"/>
          <a:srcRect l="37859" t="32829" r="45967" b="51921"/>
          <a:stretch>
            <a:fillRect/>
          </a:stretch>
        </p:blipFill>
        <p:spPr bwMode="auto">
          <a:xfrm>
            <a:off x="5148263" y="1484313"/>
            <a:ext cx="2736850" cy="1824037"/>
          </a:xfrm>
          <a:prstGeom prst="rect">
            <a:avLst/>
          </a:prstGeom>
          <a:noFill/>
        </p:spPr>
      </p:pic>
      <p:pic>
        <p:nvPicPr>
          <p:cNvPr id="461833" name="Picture 9" descr="Scan10017"/>
          <p:cNvPicPr>
            <a:picLocks noChangeAspect="1" noChangeArrowheads="1"/>
          </p:cNvPicPr>
          <p:nvPr/>
        </p:nvPicPr>
        <p:blipFill>
          <a:blip r:embed="rId2" cstate="print"/>
          <a:srcRect l="56720" t="14725" r="19397" b="64313"/>
          <a:stretch>
            <a:fillRect/>
          </a:stretch>
        </p:blipFill>
        <p:spPr bwMode="auto">
          <a:xfrm>
            <a:off x="5399088" y="4533900"/>
            <a:ext cx="3744912" cy="2324100"/>
          </a:xfrm>
          <a:prstGeom prst="rect">
            <a:avLst/>
          </a:prstGeom>
          <a:noFill/>
        </p:spPr>
      </p:pic>
      <p:pic>
        <p:nvPicPr>
          <p:cNvPr id="461834" name="Picture 10" descr="Scan10017"/>
          <p:cNvPicPr>
            <a:picLocks noChangeAspect="1" noChangeArrowheads="1"/>
          </p:cNvPicPr>
          <p:nvPr/>
        </p:nvPicPr>
        <p:blipFill>
          <a:blip r:embed="rId2" cstate="print"/>
          <a:srcRect l="79355" t="14725" r="9595" b="64313"/>
          <a:stretch>
            <a:fillRect/>
          </a:stretch>
        </p:blipFill>
        <p:spPr bwMode="auto">
          <a:xfrm>
            <a:off x="8286750" y="3357563"/>
            <a:ext cx="857250" cy="1150937"/>
          </a:xfrm>
          <a:prstGeom prst="rect">
            <a:avLst/>
          </a:prstGeom>
          <a:noFill/>
        </p:spPr>
      </p:pic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0" y="2924175"/>
            <a:ext cx="914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Heliolites                 Favosites          Thamnopora    Alveolites         Pleurodictyum</a:t>
            </a:r>
          </a:p>
          <a:p>
            <a:pPr>
              <a:spcBef>
                <a:spcPct val="50000"/>
              </a:spcBef>
            </a:pPr>
            <a:r>
              <a:rPr lang="tr-TR"/>
              <a:t>Alt Sil.-Orta Dev.      Üst Ord. Dev.    Sil-Perm.         Sil.-Dev.           Alt Dev.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4" name="Picture 2" descr="Scan10017"/>
          <p:cNvPicPr>
            <a:picLocks noChangeAspect="1" noChangeArrowheads="1"/>
          </p:cNvPicPr>
          <p:nvPr/>
        </p:nvPicPr>
        <p:blipFill>
          <a:blip r:embed="rId2" cstate="print"/>
          <a:srcRect l="57388" t="59505" r="25085" b="21423"/>
          <a:stretch>
            <a:fillRect/>
          </a:stretch>
        </p:blipFill>
        <p:spPr bwMode="auto">
          <a:xfrm>
            <a:off x="0" y="0"/>
            <a:ext cx="1873250" cy="1441450"/>
          </a:xfrm>
          <a:prstGeom prst="rect">
            <a:avLst/>
          </a:prstGeom>
          <a:noFill/>
        </p:spPr>
      </p:pic>
      <p:pic>
        <p:nvPicPr>
          <p:cNvPr id="504840" name="Picture 8" descr="Scan10017"/>
          <p:cNvPicPr>
            <a:picLocks noChangeAspect="1" noChangeArrowheads="1"/>
          </p:cNvPicPr>
          <p:nvPr/>
        </p:nvPicPr>
        <p:blipFill>
          <a:blip r:embed="rId2" cstate="print"/>
          <a:srcRect l="56720" t="36653" r="9595" b="42386"/>
          <a:stretch>
            <a:fillRect/>
          </a:stretch>
        </p:blipFill>
        <p:spPr bwMode="auto">
          <a:xfrm>
            <a:off x="4103688" y="0"/>
            <a:ext cx="5040312" cy="2217738"/>
          </a:xfrm>
          <a:prstGeom prst="rect">
            <a:avLst/>
          </a:prstGeom>
          <a:noFill/>
        </p:spPr>
      </p:pic>
      <p:pic>
        <p:nvPicPr>
          <p:cNvPr id="504841" name="Picture 9" descr="Scan10017"/>
          <p:cNvPicPr>
            <a:picLocks noChangeAspect="1" noChangeArrowheads="1"/>
          </p:cNvPicPr>
          <p:nvPr/>
        </p:nvPicPr>
        <p:blipFill>
          <a:blip r:embed="rId2" cstate="print"/>
          <a:srcRect l="37190" t="16635" r="46651" b="67171"/>
          <a:stretch>
            <a:fillRect/>
          </a:stretch>
        </p:blipFill>
        <p:spPr bwMode="auto">
          <a:xfrm>
            <a:off x="0" y="4689475"/>
            <a:ext cx="3059113" cy="2168525"/>
          </a:xfrm>
          <a:prstGeom prst="rect">
            <a:avLst/>
          </a:prstGeom>
          <a:noFill/>
        </p:spPr>
      </p:pic>
      <p:pic>
        <p:nvPicPr>
          <p:cNvPr id="504842" name="Picture 10" descr="Scan10017"/>
          <p:cNvPicPr>
            <a:picLocks noChangeAspect="1" noChangeArrowheads="1"/>
          </p:cNvPicPr>
          <p:nvPr/>
        </p:nvPicPr>
        <p:blipFill>
          <a:blip r:embed="rId2" cstate="print"/>
          <a:srcRect l="30447" t="52847" r="45967" b="22391"/>
          <a:stretch>
            <a:fillRect/>
          </a:stretch>
        </p:blipFill>
        <p:spPr bwMode="auto">
          <a:xfrm>
            <a:off x="4284663" y="3213100"/>
            <a:ext cx="4859337" cy="3608388"/>
          </a:xfrm>
          <a:prstGeom prst="rect">
            <a:avLst/>
          </a:prstGeom>
          <a:noFill/>
        </p:spPr>
      </p:pic>
      <p:sp>
        <p:nvSpPr>
          <p:cNvPr id="504843" name="Text Box 11"/>
          <p:cNvSpPr txBox="1">
            <a:spLocks noChangeArrowheads="1"/>
          </p:cNvSpPr>
          <p:nvPr/>
        </p:nvSpPr>
        <p:spPr bwMode="auto">
          <a:xfrm>
            <a:off x="0" y="1989138"/>
            <a:ext cx="3779838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Michelina-Üst Dev. Perm</a:t>
            </a:r>
          </a:p>
          <a:p>
            <a:pPr>
              <a:spcBef>
                <a:spcPct val="50000"/>
              </a:spcBef>
            </a:pPr>
            <a:r>
              <a:rPr lang="tr-TR"/>
              <a:t>Halysites – Ord.-Sil.</a:t>
            </a:r>
          </a:p>
          <a:p>
            <a:pPr>
              <a:spcBef>
                <a:spcPct val="50000"/>
              </a:spcBef>
            </a:pPr>
            <a:r>
              <a:rPr lang="tr-TR"/>
              <a:t>Aulopora – Devoniyen</a:t>
            </a:r>
          </a:p>
          <a:p>
            <a:pPr>
              <a:spcBef>
                <a:spcPct val="50000"/>
              </a:spcBef>
            </a:pPr>
            <a:r>
              <a:rPr lang="tr-TR"/>
              <a:t>Syringopora- Sil.-Perm.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ChangeAspect="1" noChangeArrowheads="1"/>
          </p:cNvPicPr>
          <p:nvPr/>
        </p:nvPicPr>
        <p:blipFill>
          <a:blip r:embed="rId2" cstate="print"/>
          <a:srcRect l="33798" t="29128" r="28940" b="31999"/>
          <a:stretch>
            <a:fillRect/>
          </a:stretch>
        </p:blipFill>
        <p:spPr bwMode="auto">
          <a:xfrm>
            <a:off x="468313" y="0"/>
            <a:ext cx="8027987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1692275" y="6491288"/>
            <a:ext cx="608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http://paleo.cortland.edu/tutorial/Cnidarians/cnidarians.htm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 descr="Scan20001"/>
          <p:cNvPicPr>
            <a:picLocks noChangeAspect="1" noChangeArrowheads="1"/>
          </p:cNvPicPr>
          <p:nvPr/>
        </p:nvPicPr>
        <p:blipFill>
          <a:blip r:embed="rId2" cstate="print"/>
          <a:srcRect l="21889" t="31883" r="70221" b="53813"/>
          <a:stretch>
            <a:fillRect/>
          </a:stretch>
        </p:blipFill>
        <p:spPr bwMode="auto">
          <a:xfrm>
            <a:off x="0" y="260350"/>
            <a:ext cx="2978150" cy="3816350"/>
          </a:xfrm>
          <a:prstGeom prst="rect">
            <a:avLst/>
          </a:prstGeom>
          <a:noFill/>
        </p:spPr>
      </p:pic>
      <p:pic>
        <p:nvPicPr>
          <p:cNvPr id="506883" name="Picture 3" descr="Scan20001"/>
          <p:cNvPicPr>
            <a:picLocks noChangeAspect="1" noChangeArrowheads="1"/>
          </p:cNvPicPr>
          <p:nvPr/>
        </p:nvPicPr>
        <p:blipFill>
          <a:blip r:embed="rId2" cstate="print"/>
          <a:srcRect l="32481" t="31883" r="46635" b="50957"/>
          <a:stretch>
            <a:fillRect/>
          </a:stretch>
        </p:blipFill>
        <p:spPr bwMode="auto">
          <a:xfrm>
            <a:off x="2555875" y="260350"/>
            <a:ext cx="6588125" cy="3827463"/>
          </a:xfrm>
          <a:prstGeom prst="rect">
            <a:avLst/>
          </a:prstGeom>
          <a:noFill/>
        </p:spPr>
      </p:pic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88201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Orta-Jura				Kretase-Eosen</a:t>
            </a:r>
          </a:p>
          <a:p>
            <a:pPr>
              <a:spcBef>
                <a:spcPct val="50000"/>
              </a:spcBef>
            </a:pPr>
            <a:r>
              <a:rPr lang="tr-TR"/>
              <a:t>Kretase </a:t>
            </a:r>
          </a:p>
        </p:txBody>
      </p:sp>
      <p:pic>
        <p:nvPicPr>
          <p:cNvPr id="506885" name="Picture 5" descr="Scan20001"/>
          <p:cNvPicPr>
            <a:picLocks noChangeAspect="1" noChangeArrowheads="1"/>
          </p:cNvPicPr>
          <p:nvPr/>
        </p:nvPicPr>
        <p:blipFill>
          <a:blip r:embed="rId2" cstate="print"/>
          <a:srcRect l="36522" t="49989" r="47987" b="19513"/>
          <a:stretch>
            <a:fillRect/>
          </a:stretch>
        </p:blipFill>
        <p:spPr bwMode="auto">
          <a:xfrm>
            <a:off x="6816725" y="3617913"/>
            <a:ext cx="2327275" cy="3240087"/>
          </a:xfrm>
          <a:prstGeom prst="rect">
            <a:avLst/>
          </a:prstGeom>
          <a:noFill/>
        </p:spPr>
      </p:pic>
      <p:sp>
        <p:nvSpPr>
          <p:cNvPr id="506886" name="Text Box 6"/>
          <p:cNvSpPr txBox="1">
            <a:spLocks noChangeArrowheads="1"/>
          </p:cNvSpPr>
          <p:nvPr/>
        </p:nvSpPr>
        <p:spPr bwMode="auto">
          <a:xfrm>
            <a:off x="3924300" y="61658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Funguia-Miyosen/Güncel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6" name="Picture 4" descr="Scan2000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61444" t="14745" r="7233" b="16656"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5076825" y="148431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Diğer Scleractin mercanlar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2" cstate="print"/>
          <a:srcRect l="34601" t="15715" r="28940" b="564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5138" name="WordArt 2"/>
          <p:cNvSpPr>
            <a:spLocks noChangeArrowheads="1" noChangeShapeType="1" noTextEdit="1"/>
          </p:cNvSpPr>
          <p:nvPr/>
        </p:nvSpPr>
        <p:spPr bwMode="auto">
          <a:xfrm>
            <a:off x="2700338" y="2636838"/>
            <a:ext cx="410368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Cnidaria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676650" y="6237288"/>
            <a:ext cx="546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http://www.ucmp.berkeley.edu/vendian/vendian.html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2" cstate="print"/>
          <a:srcRect l="38655" t="20476" r="34677" b="44952"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755650" y="5661025"/>
            <a:ext cx="608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http://paleo.cortland.edu/tutorial/Cnidarians/cnidarians.htm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2" cstate="print"/>
          <a:srcRect l="31642" t="13286" r="26785" b="38477"/>
          <a:stretch>
            <a:fillRect/>
          </a:stretch>
        </p:blipFill>
        <p:spPr bwMode="auto">
          <a:xfrm>
            <a:off x="755650" y="0"/>
            <a:ext cx="7812088" cy="67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1547813" y="5734050"/>
            <a:ext cx="534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http://www.ucmp.berkeley.edu/cnidaria/fungiid.html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3059113" y="6092825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http://tolweb.org/Cnidaria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39750" y="404813"/>
            <a:ext cx="82089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Mercanlar, deniz şakayıkları, deniz anaları ve küçük hydroidler bu filumun temsilcileridir.</a:t>
            </a:r>
          </a:p>
          <a:p>
            <a:pPr>
              <a:spcBef>
                <a:spcPct val="50000"/>
              </a:spcBef>
            </a:pPr>
            <a:r>
              <a:rPr lang="tr-TR"/>
              <a:t>Çok hücreli organizmaların en basit tiplerini kapsarlar. </a:t>
            </a:r>
          </a:p>
          <a:p>
            <a:pPr>
              <a:spcBef>
                <a:spcPct val="50000"/>
              </a:spcBef>
            </a:pPr>
            <a:r>
              <a:rPr lang="tr-TR"/>
              <a:t>İki tip birey vardır. POLİP-Silindir şekilli bağlı olarak yaşayan bireylerdir</a:t>
            </a:r>
          </a:p>
          <a:p>
            <a:pPr>
              <a:spcBef>
                <a:spcPct val="50000"/>
              </a:spcBef>
            </a:pPr>
            <a:r>
              <a:rPr lang="tr-TR"/>
              <a:t>		MEDÜZ- Su içinde serbest ve yüzer durumda planktik, 		şemsiye şekilli bireylerdir.</a:t>
            </a:r>
          </a:p>
          <a:p>
            <a:pPr>
              <a:spcBef>
                <a:spcPct val="50000"/>
              </a:spcBef>
            </a:pPr>
            <a:r>
              <a:rPr lang="tr-TR"/>
              <a:t>		</a:t>
            </a:r>
          </a:p>
        </p:txBody>
      </p:sp>
      <p:pic>
        <p:nvPicPr>
          <p:cNvPr id="455689" name="Picture 9"/>
          <p:cNvPicPr>
            <a:picLocks noChangeAspect="1" noChangeArrowheads="1"/>
          </p:cNvPicPr>
          <p:nvPr/>
        </p:nvPicPr>
        <p:blipFill>
          <a:blip r:embed="rId2" cstate="print"/>
          <a:srcRect l="9500" t="26509" r="47298" b="49730"/>
          <a:stretch>
            <a:fillRect/>
          </a:stretch>
        </p:blipFill>
        <p:spPr bwMode="auto">
          <a:xfrm>
            <a:off x="539750" y="2708275"/>
            <a:ext cx="78851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 cstate="print"/>
          <a:srcRect l="22464" t="32001" r="27321" b="42793"/>
          <a:stretch>
            <a:fillRect/>
          </a:stretch>
        </p:blipFill>
        <p:spPr bwMode="auto">
          <a:xfrm>
            <a:off x="0" y="2349500"/>
            <a:ext cx="9144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0" y="5805488"/>
            <a:ext cx="272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http://tolweb.org/Cnidaria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2" cstate="print"/>
          <a:srcRect l="5179" t="12555" r="20297" b="7524"/>
          <a:stretch>
            <a:fillRect/>
          </a:stretch>
        </p:blipFill>
        <p:spPr bwMode="auto">
          <a:xfrm>
            <a:off x="-468313" y="0"/>
            <a:ext cx="9937751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2" cstate="print"/>
          <a:srcRect l="5727" t="30556" r="21381" b="6079"/>
          <a:stretch>
            <a:fillRect/>
          </a:stretch>
        </p:blipFill>
        <p:spPr bwMode="auto">
          <a:xfrm>
            <a:off x="-323850" y="-387350"/>
            <a:ext cx="97202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4661" name="Rectangle 5"/>
          <p:cNvSpPr>
            <a:spLocks noChangeArrowheads="1"/>
          </p:cNvSpPr>
          <p:nvPr/>
        </p:nvSpPr>
        <p:spPr bwMode="auto">
          <a:xfrm>
            <a:off x="827088" y="6092825"/>
            <a:ext cx="803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http://www.fossilmuseum.net/Tree_of_Life/PhylumCnidaria/Rugosa-Coral.htm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zme">
  <a:themeElements>
    <a:clrScheme name="Huz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uz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z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2464</TotalTime>
  <Words>221</Words>
  <Application>Microsoft Office PowerPoint</Application>
  <PresentationFormat>Ekran Gösterisi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Huzme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muhittin</dc:creator>
  <cp:lastModifiedBy>gormus</cp:lastModifiedBy>
  <cp:revision>255</cp:revision>
  <dcterms:created xsi:type="dcterms:W3CDTF">2006-02-12T07:46:52Z</dcterms:created>
  <dcterms:modified xsi:type="dcterms:W3CDTF">2018-02-27T07:37:20Z</dcterms:modified>
</cp:coreProperties>
</file>