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5" r:id="rId9"/>
    <p:sldId id="263"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31.03.2020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31.03.2020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31.03.2020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SHB 118 Drama</a:t>
            </a:r>
          </a:p>
          <a:p>
            <a:pPr algn="just"/>
            <a:endParaRPr lang="tr-TR" sz="3000" dirty="0">
              <a:solidFill>
                <a:schemeClr val="tx1"/>
              </a:solidFill>
              <a:latin typeface="Calibri" pitchFamily="34" charset="0"/>
              <a:cs typeface="Calibri" pitchFamily="34" charset="0"/>
            </a:endParaRP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İlter BATURAY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a:t>Bu farklı oyun türlerine günlük eğitim programında dengeli bir şekilde yer vererek çocukların gelişimlerini en üst seviyede desteklemek mümkün olabilecektir.</a:t>
            </a:r>
          </a:p>
          <a:p>
            <a:endParaRPr lang="tr-TR" dirty="0"/>
          </a:p>
        </p:txBody>
      </p:sp>
    </p:spTree>
    <p:extLst>
      <p:ext uri="{BB962C8B-B14F-4D97-AF65-F5344CB8AC3E}">
        <p14:creationId xmlns:p14="http://schemas.microsoft.com/office/powerpoint/2010/main" val="2508645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260648"/>
            <a:ext cx="8229600" cy="5896312"/>
          </a:xfrm>
        </p:spPr>
        <p:txBody>
          <a:bodyPr>
            <a:normAutofit/>
          </a:bodyPr>
          <a:lstStyle/>
          <a:p>
            <a:pPr marL="0" indent="0" algn="ctr">
              <a:buNone/>
            </a:pPr>
            <a:r>
              <a:rPr lang="tr-TR" b="1" dirty="0"/>
              <a:t>OYUN VE DRAMANIN ÖNEMİ KAZANIMLAR VE HEDEFLER:</a:t>
            </a:r>
            <a:endParaRPr lang="tr-TR" dirty="0"/>
          </a:p>
          <a:p>
            <a:pPr marL="0" indent="0">
              <a:buNone/>
            </a:pPr>
            <a:endParaRPr lang="tr-TR" dirty="0"/>
          </a:p>
          <a:p>
            <a:pPr marL="0" indent="0">
              <a:buNone/>
            </a:pPr>
            <a:r>
              <a:rPr lang="tr-TR" b="1" dirty="0"/>
              <a:t>Oyun Etkinliği:</a:t>
            </a:r>
            <a:endParaRPr lang="tr-TR" dirty="0"/>
          </a:p>
          <a:p>
            <a:pPr algn="just"/>
            <a:r>
              <a:rPr lang="tr-TR" dirty="0"/>
              <a:t>Oyun, çocukların uzmanlık alanıdır. Dünyanın her yerinde çocuklar her koşulda, her zaman, her şeyle oyun oynayabilirler. Oyun sadece çocukların değil yaşam boyu bireylerin haz verici uğraşı olarak önemini sürdürür. Çocukluk döneminin vazgeçilmez uğraşı olan oyundan en etkili öğrenme fırsatı olarak yararlanılmalıdır. Çocuklar öğrenme deneyimlerini oyunları aracılığı ile geliştirirler ve zenginleştirirler. </a:t>
            </a:r>
            <a:endParaRPr lang="tr-TR" dirty="0"/>
          </a:p>
        </p:txBody>
      </p:sp>
    </p:spTree>
    <p:extLst>
      <p:ext uri="{BB962C8B-B14F-4D97-AF65-F5344CB8AC3E}">
        <p14:creationId xmlns:p14="http://schemas.microsoft.com/office/powerpoint/2010/main" val="3302068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dirty="0"/>
              <a:t>Oyun, çocukların eylem düzeyinde katılım gösterdikleri, düşünce ve duygularını ifade ettikleri, meraklarını giderecek araştırma ve gözlem yapma olanağı buldukları, yeni keşiflerde bulundukları, nesnelerle ve kişilerle etkileşim içinde bulundukları haz verici bir etkinliktir. Oyun çocukların zorunlu değil gönüllü eylemidir. Oyun çocukları fiziksel ve duygusal olarak rahatlattığı için zihinsel olarak da öğrenmeye elverişli bir ortam sağlar. Çocuklar oyun oynayarak tüm deneyim alanlarında gelişim gösterirler bir başka deyişle oyun çocuğu geliştirir, ancak aynı zamanda oyunun kendisi de gelişimsel bir süreçtir</a:t>
            </a:r>
            <a:r>
              <a:rPr lang="tr-TR" dirty="0" smtClean="0"/>
              <a:t>.</a:t>
            </a:r>
            <a:endParaRPr lang="tr-TR" dirty="0"/>
          </a:p>
        </p:txBody>
      </p:sp>
    </p:spTree>
    <p:extLst>
      <p:ext uri="{BB962C8B-B14F-4D97-AF65-F5344CB8AC3E}">
        <p14:creationId xmlns:p14="http://schemas.microsoft.com/office/powerpoint/2010/main" val="2688265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lnSpcReduction="10000"/>
          </a:bodyPr>
          <a:lstStyle/>
          <a:p>
            <a:pPr algn="just"/>
            <a:r>
              <a:rPr lang="tr-TR" dirty="0"/>
              <a:t> Yani, çocukların yaşlarıyla paralel olarak oyunları da gelişir. Bu nedenle çocukların yaşlarına, gelişimsel gereksinimlerine ve ilgilerine göre farklı oyun fırsatları sunmak gerekmektedir. Örneğin sadece sınıf içinde değil, çocuklar açık havada da oyun oynayabilecekleri fırsatlardan yararlandırılmalıdır. Ayrıca çocuklara yeni ve orijinal oyunlar üretebilecekleri çeşitli oyun materyalleri de sunmak önemlidir. Çocuklar sadece eğitsel materyal olarak yapılmış oyuncaklarla oynamazlar, onlar için sağlık ve güvenlik tedbiri alınmış her şey etkili bir eğitsel materyale dönüştürülebilir. Bu bağlamda çocukların öğrenme deneyimlerini destekleyecek uyarıcılar yönünden zenginleştirilmiş çevreler de önemlidir</a:t>
            </a:r>
            <a:r>
              <a:rPr lang="tr-TR" dirty="0" smtClean="0"/>
              <a:t>.</a:t>
            </a:r>
            <a:endParaRPr lang="tr-TR" dirty="0"/>
          </a:p>
        </p:txBody>
      </p:sp>
    </p:spTree>
    <p:extLst>
      <p:ext uri="{BB962C8B-B14F-4D97-AF65-F5344CB8AC3E}">
        <p14:creationId xmlns:p14="http://schemas.microsoft.com/office/powerpoint/2010/main" val="2889470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dirty="0"/>
              <a:t>Oyun çocukların hareket gereksinimini de karşıladığı gibi oynanan oyunun türüne göre hayal dünyasını zenginleştirir. Ayrıca oyunda günlük yaşamsal deneyimlerin provasının yapıldığını, gerçek yaşam becerilerinin temellerinin atıldığını, çocuğun kendisini ve çevresini tanıma fırsatı bulduğu duygusal güvenlik alanı yarattığını da vurgulamak gerekir.</a:t>
            </a:r>
          </a:p>
          <a:p>
            <a:pPr algn="just"/>
            <a:r>
              <a:rPr lang="tr-TR" dirty="0"/>
              <a:t>Çocukların oyun oynama gereksinimini karşılayabilmek için, günlük eğitim programı kapsamında farklı türlerde, farklı kazanımlara hizmet edecek çeşitli oyun oynama fırsatları sunmak </a:t>
            </a:r>
            <a:r>
              <a:rPr lang="tr-TR" dirty="0" smtClean="0"/>
              <a:t>önemlidir.</a:t>
            </a:r>
            <a:endParaRPr lang="tr-TR" dirty="0"/>
          </a:p>
          <a:p>
            <a:endParaRPr lang="tr-TR" dirty="0"/>
          </a:p>
        </p:txBody>
      </p:sp>
    </p:spTree>
    <p:extLst>
      <p:ext uri="{BB962C8B-B14F-4D97-AF65-F5344CB8AC3E}">
        <p14:creationId xmlns:p14="http://schemas.microsoft.com/office/powerpoint/2010/main" val="555996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b="1" dirty="0"/>
              <a:t>Yapılandırılmamış oyun/serbest oyun: </a:t>
            </a:r>
            <a:endParaRPr lang="tr-TR" b="1" dirty="0" smtClean="0"/>
          </a:p>
          <a:p>
            <a:pPr marL="0" indent="0" algn="just">
              <a:buNone/>
            </a:pPr>
            <a:r>
              <a:rPr lang="tr-TR" dirty="0" smtClean="0"/>
              <a:t>Oyun </a:t>
            </a:r>
            <a:r>
              <a:rPr lang="tr-TR" dirty="0"/>
              <a:t>köşelerinde-merkezlerinde bireysel, eşli, küçük ya da büyük grup halinde oynanan oyunlar sırasında çocuklar tamamen kişisel ilgi ve tercihleri doğrultusunda oynarlar. Nerede, kiminle, ne ile ve nasıl oynayacaklarına çocuklar karar verirler. Çocukların çok yönlü gelişimini göz ardı eden akademik hedeflere odaklanmış okullarda çocukların bu oyun türünde oyun oynaması çok sınırlı olabilir, bu nedenle çocukların oyun oynama haklarını koruyacak tüm tedbirlerin alınması gerekmektedir. </a:t>
            </a:r>
            <a:endParaRPr lang="tr-TR" dirty="0"/>
          </a:p>
        </p:txBody>
      </p:sp>
    </p:spTree>
    <p:extLst>
      <p:ext uri="{BB962C8B-B14F-4D97-AF65-F5344CB8AC3E}">
        <p14:creationId xmlns:p14="http://schemas.microsoft.com/office/powerpoint/2010/main" val="3514737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dirty="0"/>
              <a:t>Tüm günlük okul programlarında sabah okula gelişte ve akşamüstü okuldan ayrılmadan önce mutlaka yapılandırılmamış oyun köşelerinde serbest oyun oynanması sağlanmalıdır.</a:t>
            </a:r>
          </a:p>
          <a:p>
            <a:endParaRPr lang="tr-TR" dirty="0"/>
          </a:p>
        </p:txBody>
      </p:sp>
    </p:spTree>
    <p:extLst>
      <p:ext uri="{BB962C8B-B14F-4D97-AF65-F5344CB8AC3E}">
        <p14:creationId xmlns:p14="http://schemas.microsoft.com/office/powerpoint/2010/main" val="4075094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b="1" dirty="0"/>
              <a:t>Yarı-yapılandırılmış oyun etkinlikleri: </a:t>
            </a:r>
            <a:endParaRPr lang="tr-TR" b="1" dirty="0" smtClean="0"/>
          </a:p>
          <a:p>
            <a:pPr marL="0" indent="0" algn="just">
              <a:buNone/>
            </a:pPr>
            <a:r>
              <a:rPr lang="tr-TR" dirty="0" smtClean="0"/>
              <a:t>Çocukların </a:t>
            </a:r>
            <a:r>
              <a:rPr lang="tr-TR" dirty="0"/>
              <a:t>gelişiminin tüm boyutlarda desteklenmesini hedefleyen, öğretmen ya da çocuk tarafından başlatılan, çocukların aktif katılımı ile sürdürülen, çocuk merkezli, açık uçlu bir süreç olarak işleyen yaratıcı oyun etkinliklerinden oluşan oyunlardır. Oyunun bir öğretim yöntemi olarak kullanıldığı bu etkinliklere, günlük eğitim programı içinde mutlaka yer verilmelidir.</a:t>
            </a:r>
          </a:p>
          <a:p>
            <a:endParaRPr lang="tr-TR" dirty="0"/>
          </a:p>
        </p:txBody>
      </p:sp>
    </p:spTree>
    <p:extLst>
      <p:ext uri="{BB962C8B-B14F-4D97-AF65-F5344CB8AC3E}">
        <p14:creationId xmlns:p14="http://schemas.microsoft.com/office/powerpoint/2010/main" val="805229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b="1" dirty="0"/>
              <a:t>Yapılandırılmış oyun etkinlikleri: </a:t>
            </a:r>
            <a:endParaRPr lang="tr-TR" b="1" dirty="0" smtClean="0"/>
          </a:p>
          <a:p>
            <a:pPr marL="0" indent="0" algn="just">
              <a:buNone/>
            </a:pPr>
            <a:r>
              <a:rPr lang="tr-TR" dirty="0" smtClean="0"/>
              <a:t>Çocukların </a:t>
            </a:r>
            <a:r>
              <a:rPr lang="tr-TR" dirty="0"/>
              <a:t>gelişimsel ilerlemelerini desteklemek amacıyla kuralları başkası tarafından belirlenmiş oyun etkinliklerine küçük ve büyük gruplarda katılmasını kapsayan oyunlardır. Geleneksel çocuk oyunları bu kategorideki oyunlardır. Özellikle her ay en az beş geleneksel çocuk oyununun sürece dâhil edilmesi sağlanmalıdır.</a:t>
            </a:r>
          </a:p>
          <a:p>
            <a:endParaRPr lang="tr-TR" dirty="0"/>
          </a:p>
        </p:txBody>
      </p:sp>
    </p:spTree>
    <p:extLst>
      <p:ext uri="{BB962C8B-B14F-4D97-AF65-F5344CB8AC3E}">
        <p14:creationId xmlns:p14="http://schemas.microsoft.com/office/powerpoint/2010/main" val="2348265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18</TotalTime>
  <Words>548</Words>
  <Application>Microsoft Office PowerPoint</Application>
  <PresentationFormat>Ekran Gösterisi (4:3)</PresentationFormat>
  <Paragraphs>21</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2020-03-31T12:40:23Z</dcterms:modified>
</cp:coreProperties>
</file>