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ED29F-A72C-45BA-8E37-4B103131D102}" type="datetimeFigureOut">
              <a:rPr lang="tr-TR" smtClean="0"/>
              <a:t>4.4.2018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93C2A-DD37-4349-9E31-DC8CB270BC6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67834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07030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529547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77933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93687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00035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59604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37249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206934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61222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16324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906420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77072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6462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5225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62599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29558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14519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48167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25654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289C4-543E-47B5-96F2-6231B7D92B78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50989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8208912" cy="2952328"/>
          </a:xfrm>
        </p:spPr>
        <p:txBody>
          <a:bodyPr/>
          <a:lstStyle/>
          <a:p>
            <a:r>
              <a:rPr lang="tr-TR" dirty="0" smtClean="0"/>
              <a:t>Örgüt Sosyolojisi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Örgüt </a:t>
            </a:r>
            <a:r>
              <a:rPr lang="tr-TR" sz="2800" dirty="0" smtClean="0"/>
              <a:t>ve </a:t>
            </a:r>
            <a:r>
              <a:rPr lang="tr-TR" sz="2800" dirty="0" err="1" smtClean="0"/>
              <a:t>Modernizm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1000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Bilimlerde;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Modern kavramı arzulanan belli bir ekonomik ve sosyal düzenin işleyişine ilişkin özellikler bütününü tanımlamak için kullanılmaktadır.</a:t>
            </a:r>
          </a:p>
          <a:p>
            <a:r>
              <a:rPr lang="tr-TR" sz="2800" dirty="0" smtClean="0"/>
              <a:t>Örgütlere sosyolojik bir bakışta; modern kavramının yukarıda belirtilen anlamda kullanılması daha uygun görülmektedir.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381505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Türk Dil Kurumu tanımında </a:t>
            </a:r>
            <a:r>
              <a:rPr lang="tr-TR" sz="2800" dirty="0" smtClean="0">
                <a:solidFill>
                  <a:srgbClr val="FF0000"/>
                </a:solidFill>
              </a:rPr>
              <a:t>modern</a:t>
            </a:r>
            <a:r>
              <a:rPr lang="tr-TR" sz="2800" dirty="0" smtClean="0"/>
              <a:t> «</a:t>
            </a:r>
            <a:r>
              <a:rPr lang="tr-TR" sz="2800" i="1" dirty="0" smtClean="0"/>
              <a:t>çağa uygun olan, çağcıl, çağdaş</a:t>
            </a:r>
            <a:r>
              <a:rPr lang="tr-TR" sz="2800" dirty="0" smtClean="0"/>
              <a:t>» anlamındadır.</a:t>
            </a:r>
          </a:p>
          <a:p>
            <a:r>
              <a:rPr lang="tr-TR" sz="2800" dirty="0" smtClean="0"/>
              <a:t>Çağdaş yaşanılan döneme ait olan biçimindedir. Latince </a:t>
            </a:r>
            <a:r>
              <a:rPr lang="tr-TR" sz="2800" dirty="0" err="1" smtClean="0"/>
              <a:t>Modo’dan</a:t>
            </a:r>
            <a:r>
              <a:rPr lang="tr-TR" sz="2800" dirty="0" smtClean="0"/>
              <a:t> gelen sözcük «hemen şimdi» anlamına gelmektedir. </a:t>
            </a:r>
          </a:p>
          <a:p>
            <a:r>
              <a:rPr lang="tr-TR" sz="2800" dirty="0" err="1" smtClean="0"/>
              <a:t>Modernus</a:t>
            </a:r>
            <a:r>
              <a:rPr lang="tr-TR" sz="2800" dirty="0" smtClean="0"/>
              <a:t> sözcüğü ise, M.S. 5. yüzyılın sonuna doğru Roma İmparatorluğunda Hristiyanlığın kabulüyle eski putperest geçmişten kopmak için kullanılmıştır.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75152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Aydınlanma Felsefesinde;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sz="2800" dirty="0" smtClean="0"/>
              <a:t>Aydınlanma filozofları « sürekli ve doğrusal bir ilerleme anlayışına dayanmaktadır».</a:t>
            </a:r>
          </a:p>
          <a:p>
            <a:r>
              <a:rPr lang="tr-TR" sz="2800" dirty="0" smtClean="0"/>
              <a:t>Amaç nedir? ideal bir toplumu oluşturmaktır.</a:t>
            </a:r>
          </a:p>
          <a:p>
            <a:r>
              <a:rPr lang="tr-TR" sz="2800" dirty="0" smtClean="0"/>
              <a:t>Bu anlamıyla </a:t>
            </a:r>
            <a:r>
              <a:rPr lang="tr-TR" sz="2800" dirty="0" err="1" smtClean="0">
                <a:solidFill>
                  <a:srgbClr val="FF0000"/>
                </a:solidFill>
              </a:rPr>
              <a:t>moderniz</a:t>
            </a:r>
            <a:r>
              <a:rPr lang="tr-TR" sz="2800" dirty="0" err="1" smtClean="0"/>
              <a:t>m</a:t>
            </a:r>
            <a:r>
              <a:rPr lang="tr-TR" sz="2800" dirty="0" smtClean="0"/>
              <a:t> aydınlanma ilkelerini esas alan bir toplumsal projeyi tanımlamaktadır.</a:t>
            </a:r>
          </a:p>
          <a:p>
            <a:r>
              <a:rPr lang="tr-TR" sz="2800" dirty="0" smtClean="0"/>
              <a:t>Aydınlanma ilkeleri ise, sanayi öncesi toplumsal düzenin (geleneksel orta çağ) benimsemiş olduğu doğruların reddi ve yerine yenilerinin konulmasına yöneliktir.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73850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01608" cy="1359024"/>
          </a:xfrm>
        </p:spPr>
        <p:txBody>
          <a:bodyPr>
            <a:normAutofit/>
          </a:bodyPr>
          <a:lstStyle/>
          <a:p>
            <a:r>
              <a:rPr lang="tr-TR" dirty="0" smtClean="0"/>
              <a:t>Yeni toplumsal düzenin temel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İnanç yerine bilgi</a:t>
            </a:r>
          </a:p>
          <a:p>
            <a:r>
              <a:rPr lang="tr-TR" sz="2800" dirty="0" smtClean="0"/>
              <a:t>Teoloji yerine bilim</a:t>
            </a:r>
          </a:p>
          <a:p>
            <a:r>
              <a:rPr lang="tr-TR" sz="2800" dirty="0" smtClean="0"/>
              <a:t>Gelenekler yerine akıl</a:t>
            </a:r>
          </a:p>
          <a:p>
            <a:pPr marL="0" indent="0">
              <a:buNone/>
            </a:pPr>
            <a:r>
              <a:rPr lang="tr-TR" sz="2800" dirty="0" smtClean="0"/>
              <a:t>Bu ilkeler geleneksel olandan kopuşu 	vurgularken, aynı zamanda batı toplumu için öngörülen bir toplumsal düzeni de tanımlamaktadır.</a:t>
            </a:r>
            <a:endParaRPr lang="tr-TR" sz="28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4084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99592" y="4437112"/>
            <a:ext cx="7992887" cy="2079104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tr-TR" dirty="0" smtClean="0"/>
              <a:t>Yeni ekonomik ve toplumsal düzeni biçimlendiren düşünürler-1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83568" y="908720"/>
            <a:ext cx="8085584" cy="3528392"/>
          </a:xfrm>
        </p:spPr>
        <p:txBody>
          <a:bodyPr>
            <a:noAutofit/>
          </a:bodyPr>
          <a:lstStyle/>
          <a:p>
            <a:r>
              <a:rPr lang="tr-TR" sz="2000" dirty="0" smtClean="0"/>
              <a:t>Thomas </a:t>
            </a:r>
            <a:r>
              <a:rPr lang="tr-TR" sz="2000" dirty="0" err="1" smtClean="0"/>
              <a:t>Hobbes</a:t>
            </a:r>
            <a:r>
              <a:rPr lang="tr-TR" sz="2000" dirty="0" smtClean="0"/>
              <a:t> (1588-1679): Rasyonel seçim, öngörülebilir ve kontrol edilebilir insan davranışı ve ekonomik fayda.</a:t>
            </a:r>
          </a:p>
          <a:p>
            <a:r>
              <a:rPr lang="tr-TR" sz="2000" dirty="0" smtClean="0"/>
              <a:t>John Locke (1632-1704): Doğal haklar, özel mülkiyet, özgür sözleşme yapma ve serbest girişim.</a:t>
            </a:r>
          </a:p>
          <a:p>
            <a:r>
              <a:rPr lang="tr-TR" sz="2000" dirty="0" smtClean="0"/>
              <a:t>David </a:t>
            </a:r>
            <a:r>
              <a:rPr lang="tr-TR" sz="2000" dirty="0" err="1" smtClean="0"/>
              <a:t>Hume</a:t>
            </a:r>
            <a:r>
              <a:rPr lang="tr-TR" sz="2000" dirty="0" smtClean="0"/>
              <a:t> (1711-1776): Deneyimden bağımsız olarak elde edilen bilgiyi yadsıma, iktisadi faaliyeti bireysel menfaat ve birikime dayandırma, Serbest rekabet.</a:t>
            </a:r>
          </a:p>
        </p:txBody>
      </p:sp>
    </p:spTree>
    <p:extLst>
      <p:ext uri="{BB962C8B-B14F-4D97-AF65-F5344CB8AC3E}">
        <p14:creationId xmlns="" xmlns:p14="http://schemas.microsoft.com/office/powerpoint/2010/main" val="223637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475656" y="4797152"/>
            <a:ext cx="7334201" cy="1654120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tr-TR" sz="4000" dirty="0" smtClean="0"/>
              <a:t>Yeni ekonomik ve toplumsal düzeni biçimlendiren düşünürler-2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99592" y="731520"/>
            <a:ext cx="7632848" cy="4137640"/>
          </a:xfrm>
        </p:spPr>
        <p:txBody>
          <a:bodyPr>
            <a:normAutofit/>
          </a:bodyPr>
          <a:lstStyle/>
          <a:p>
            <a:r>
              <a:rPr lang="tr-TR" sz="2400" dirty="0" err="1"/>
              <a:t>Jeremy</a:t>
            </a:r>
            <a:r>
              <a:rPr lang="tr-TR" sz="2400" dirty="0"/>
              <a:t> Bentham (1748-1832): Faydacılık.</a:t>
            </a:r>
          </a:p>
          <a:p>
            <a:r>
              <a:rPr lang="tr-TR" sz="2400" dirty="0"/>
              <a:t>Adam Smith (1723-1790): Kişisel çıkar güdüsü ile hareket eden insan ve kamu otoritesinin müdahalesi olmadan gerçekleşen ekonomik düzen.</a:t>
            </a:r>
          </a:p>
          <a:p>
            <a:r>
              <a:rPr lang="tr-TR" sz="2400" dirty="0" err="1"/>
              <a:t>İmmanuel</a:t>
            </a:r>
            <a:r>
              <a:rPr lang="tr-TR" sz="2400" dirty="0"/>
              <a:t> Kant (1724-1804): Akılcılık, kendi aklını kullanma cesaretini gösterme. Aydınlanma parolası: iyi istenç, koşulsuz buyruk ve özgürlük. Bunların gerçekleşmesi ise önyargısız düşünmeye, geleneksel düşünceden kurtulmaya bağlıdır.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8059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63272" cy="1298408"/>
          </a:xfrm>
        </p:spPr>
        <p:txBody>
          <a:bodyPr>
            <a:normAutofit/>
          </a:bodyPr>
          <a:lstStyle/>
          <a:p>
            <a:r>
              <a:rPr lang="tr-TR" dirty="0" err="1" smtClean="0"/>
              <a:t>Weber</a:t>
            </a:r>
            <a:r>
              <a:rPr lang="tr-TR" dirty="0" smtClean="0"/>
              <a:t> modernliği iki özellik ile açıklar: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1. Büyü bozumu: dinin, geleneklerin ve aydınlanma öncesi otoritenin saf dışı edilmesi.</a:t>
            </a:r>
          </a:p>
          <a:p>
            <a:r>
              <a:rPr lang="tr-TR" dirty="0" smtClean="0"/>
              <a:t>2. Rasyonelleşme, yani büyünün yerine aklın kullanılması.</a:t>
            </a:r>
          </a:p>
          <a:p>
            <a:pPr marL="0" indent="0">
              <a:buNone/>
            </a:pPr>
            <a:r>
              <a:rPr lang="tr-TR" dirty="0" smtClean="0"/>
              <a:t>Rasyonelleşme batı dışındaki toplumlarda dünyaya uyum gösterme biçiminde olurken; batıda toplumsal bir düzlemde, kültür dünyasını oluşturmasıdır.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928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1370416"/>
          </a:xfrm>
        </p:spPr>
        <p:txBody>
          <a:bodyPr>
            <a:normAutofit/>
          </a:bodyPr>
          <a:lstStyle/>
          <a:p>
            <a:r>
              <a:rPr lang="tr-TR" dirty="0" err="1" smtClean="0"/>
              <a:t>Moderniteye</a:t>
            </a:r>
            <a:r>
              <a:rPr lang="tr-TR" dirty="0" smtClean="0"/>
              <a:t> geçişi belirleyen devrimler: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Bilimsel devrim: </a:t>
            </a:r>
            <a:r>
              <a:rPr lang="tr-TR" dirty="0" err="1" smtClean="0"/>
              <a:t>Newtonla</a:t>
            </a:r>
            <a:r>
              <a:rPr lang="tr-TR" dirty="0" smtClean="0"/>
              <a:t> başlar.</a:t>
            </a:r>
          </a:p>
          <a:p>
            <a:r>
              <a:rPr lang="tr-TR" dirty="0" smtClean="0"/>
              <a:t>Siyasal devrim: Modern demokrasi (İngiltere, Amerika ve Fransa), Demokrasinin tek rasyonel devlet biçimi haline gelmesi.</a:t>
            </a:r>
          </a:p>
          <a:p>
            <a:r>
              <a:rPr lang="tr-TR" dirty="0" smtClean="0"/>
              <a:t>Kültürel devrim: Yeni fiziksel dünya görüşü, düşüncenin laikleşmesi.</a:t>
            </a:r>
          </a:p>
          <a:p>
            <a:r>
              <a:rPr lang="tr-TR" dirty="0" smtClean="0"/>
              <a:t>Endüstri devrimi: Emeğin soyutlanması.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9540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Modernizmin</a:t>
            </a:r>
            <a:r>
              <a:rPr lang="tr-TR" dirty="0" smtClean="0"/>
              <a:t> düşünsel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Bireycilik: Bireysel hak ve özgürlükler, bireysel çıkar.</a:t>
            </a:r>
          </a:p>
          <a:p>
            <a:r>
              <a:rPr lang="tr-TR" dirty="0" smtClean="0"/>
              <a:t>Akılcılık: Geleneğin yerini akılcılığın alması, toplumsal düzenin akılcı biçimde planlanabileceği inancı.</a:t>
            </a:r>
          </a:p>
          <a:p>
            <a:r>
              <a:rPr lang="tr-TR" dirty="0" smtClean="0"/>
              <a:t>Bilmenin niteliği: </a:t>
            </a:r>
            <a:r>
              <a:rPr lang="tr-TR" dirty="0" err="1" smtClean="0"/>
              <a:t>Varolanı</a:t>
            </a:r>
            <a:r>
              <a:rPr lang="tr-TR" dirty="0" smtClean="0"/>
              <a:t> olduğu gibi açıklamaya yönelme.</a:t>
            </a:r>
          </a:p>
          <a:p>
            <a:r>
              <a:rPr lang="tr-TR" dirty="0" smtClean="0"/>
              <a:t>Bilimsellik: Teoloji yerine bilim.</a:t>
            </a:r>
          </a:p>
          <a:p>
            <a:r>
              <a:rPr lang="tr-TR" dirty="0" smtClean="0"/>
              <a:t>Bilimsel yöntem: Pozitivizm</a:t>
            </a:r>
          </a:p>
          <a:p>
            <a:r>
              <a:rPr lang="tr-TR" dirty="0" smtClean="0"/>
              <a:t>Determinizm: Evrendeki her olgunun başka olgulara bağlı olduğu, dolayısıyla önceden kestirilebileceği inancı.</a:t>
            </a:r>
          </a:p>
          <a:p>
            <a:r>
              <a:rPr lang="tr-TR" dirty="0" smtClean="0"/>
              <a:t>Dışsal otoriteyi reddetme(kamu otoritesi)</a:t>
            </a:r>
          </a:p>
        </p:txBody>
      </p:sp>
    </p:spTree>
    <p:extLst>
      <p:ext uri="{BB962C8B-B14F-4D97-AF65-F5344CB8AC3E}">
        <p14:creationId xmlns="" xmlns:p14="http://schemas.microsoft.com/office/powerpoint/2010/main" val="20674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Modernliğin temel parametreleri: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Kapitalizm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 </a:t>
            </a:r>
            <a:r>
              <a:rPr lang="tr-TR" dirty="0" smtClean="0"/>
              <a:t>Endüstriyalizm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Kentlilik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Demokrasi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Akılcılaşma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Bürokrasi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Uzmanlaşma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Farklılaşma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Bilimsel </a:t>
            </a:r>
            <a:r>
              <a:rPr lang="tr-TR" dirty="0"/>
              <a:t>bilgi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Teknoloji</a:t>
            </a:r>
            <a:r>
              <a:rPr lang="tr-TR" dirty="0"/>
              <a:t> 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Ulus </a:t>
            </a:r>
            <a:r>
              <a:rPr lang="tr-TR" dirty="0"/>
              <a:t>devlet </a:t>
            </a:r>
          </a:p>
        </p:txBody>
      </p:sp>
    </p:spTree>
    <p:extLst>
      <p:ext uri="{BB962C8B-B14F-4D97-AF65-F5344CB8AC3E}">
        <p14:creationId xmlns="" xmlns:p14="http://schemas.microsoft.com/office/powerpoint/2010/main" val="76622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Örgütsel alanda makro çalışmaların yaygınlaşmasına paralel olarak klasik ve modern kavramları da tartışmalı hale gelmiştir.</a:t>
            </a:r>
          </a:p>
          <a:p>
            <a:r>
              <a:rPr lang="tr-TR" sz="2800" dirty="0" smtClean="0"/>
              <a:t>Bunun iki nedeni vardır: </a:t>
            </a:r>
          </a:p>
          <a:p>
            <a:pPr lvl="1"/>
            <a:r>
              <a:rPr lang="tr-TR" dirty="0" smtClean="0"/>
              <a:t>1. Kavrama yüklenen anlam; yani geleneksel olandan farklılık ve güncel olanı ifade etmesi. </a:t>
            </a:r>
          </a:p>
          <a:p>
            <a:pPr lvl="1"/>
            <a:r>
              <a:rPr lang="tr-TR" dirty="0" smtClean="0"/>
              <a:t>2. Kavramın aynı zamanda bir toplumsal yaşam biçimini, ağırlıklı olarak da batı toplumlarının yaşam biçimini kapsamasıdır. </a:t>
            </a:r>
          </a:p>
          <a:p>
            <a:pPr marL="393192" lvl="1" indent="0">
              <a:buNone/>
            </a:pPr>
            <a:r>
              <a:rPr lang="tr-TR" dirty="0" smtClean="0"/>
              <a:t>Bu açıdan modern kavramı geleneksel toplumsal düzene karşıt bir toplumsal düzen için kullanılmaktadır.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1213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11760" y="4509120"/>
            <a:ext cx="6048672" cy="1440160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tr-TR" b="1" dirty="0" err="1" smtClean="0"/>
              <a:t>Modernizme</a:t>
            </a:r>
            <a:r>
              <a:rPr lang="tr-TR" b="1" dirty="0" smtClean="0"/>
              <a:t> Karşı Görüşler-1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8301608" cy="3312368"/>
          </a:xfrm>
        </p:spPr>
        <p:txBody>
          <a:bodyPr>
            <a:noAutofit/>
          </a:bodyPr>
          <a:lstStyle/>
          <a:p>
            <a:r>
              <a:rPr lang="tr-TR" sz="2200" dirty="0" smtClean="0"/>
              <a:t>Modernleşme </a:t>
            </a:r>
            <a:r>
              <a:rPr lang="tr-TR" sz="2200" dirty="0"/>
              <a:t>geleneksel toplumdan, modern topluma doğru kaçınılmaz bir süreç değildir. </a:t>
            </a:r>
            <a:r>
              <a:rPr lang="tr-TR" sz="2200" dirty="0" smtClean="0"/>
              <a:t>Tarihin </a:t>
            </a:r>
            <a:r>
              <a:rPr lang="tr-TR" sz="2200" dirty="0"/>
              <a:t>gelişim sürecinde her toplum, farklı bir biçimde örgütlenir</a:t>
            </a:r>
            <a:r>
              <a:rPr lang="tr-TR" sz="2200" dirty="0" smtClean="0"/>
              <a:t>. Batı </a:t>
            </a:r>
            <a:r>
              <a:rPr lang="tr-TR" sz="2200" dirty="0"/>
              <a:t>kendi içinde sürekli bir değişim göstermektedir</a:t>
            </a:r>
            <a:r>
              <a:rPr lang="tr-TR" sz="2200" dirty="0" smtClean="0"/>
              <a:t>. Bu </a:t>
            </a:r>
            <a:r>
              <a:rPr lang="tr-TR" sz="2200" dirty="0"/>
              <a:t>insanlığın geldiği son nokta mıdır?</a:t>
            </a:r>
          </a:p>
          <a:p>
            <a:r>
              <a:rPr lang="tr-TR" sz="2200" dirty="0" err="1" smtClean="0"/>
              <a:t>Modernistler</a:t>
            </a:r>
            <a:r>
              <a:rPr lang="tr-TR" sz="2200" dirty="0" smtClean="0"/>
              <a:t> </a:t>
            </a:r>
            <a:r>
              <a:rPr lang="tr-TR" sz="2200" dirty="0"/>
              <a:t>geleneksel </a:t>
            </a:r>
            <a:r>
              <a:rPr lang="tr-TR" sz="2200" dirty="0" smtClean="0"/>
              <a:t>toplumları demokratik </a:t>
            </a:r>
            <a:r>
              <a:rPr lang="tr-TR" sz="2200" dirty="0"/>
              <a:t>olmayan siyasi örgütlenmelerle suçlar. Batı toplumuna göre artık bu süreç tamamlanmalı siyasi rejimler demokratikleşmelidir </a:t>
            </a:r>
            <a:r>
              <a:rPr lang="tr-TR" sz="2200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3843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699792" y="4725144"/>
            <a:ext cx="6048672" cy="1368152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tr-TR" dirty="0" err="1" smtClean="0"/>
              <a:t>Modernizme</a:t>
            </a:r>
            <a:r>
              <a:rPr lang="tr-TR" dirty="0" smtClean="0"/>
              <a:t> Karşı Görüşler-2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143000" y="731520"/>
            <a:ext cx="7245424" cy="3474720"/>
          </a:xfrm>
        </p:spPr>
        <p:txBody>
          <a:bodyPr>
            <a:normAutofit/>
          </a:bodyPr>
          <a:lstStyle/>
          <a:p>
            <a:r>
              <a:rPr lang="tr-TR" dirty="0"/>
              <a:t>Eleştirel teori ise modern toplumun mutlaka demokratik olma zorunluğu </a:t>
            </a:r>
            <a:r>
              <a:rPr lang="tr-TR" dirty="0" smtClean="0"/>
              <a:t>olmadığını, gelişmiş </a:t>
            </a:r>
            <a:r>
              <a:rPr lang="tr-TR" dirty="0"/>
              <a:t>iletişim ağlarına sahip, teknik yönden üstün ama totaliter yönetimle idare edilen toplumları örnek gösterirler</a:t>
            </a:r>
          </a:p>
          <a:p>
            <a:r>
              <a:rPr lang="tr-TR" dirty="0" err="1"/>
              <a:t>Modernizmin</a:t>
            </a:r>
            <a:r>
              <a:rPr lang="tr-TR" dirty="0"/>
              <a:t> tek boyutlu bir toplum ve kültür hedefi vardır.</a:t>
            </a:r>
          </a:p>
        </p:txBody>
      </p:sp>
    </p:spTree>
    <p:extLst>
      <p:ext uri="{BB962C8B-B14F-4D97-AF65-F5344CB8AC3E}">
        <p14:creationId xmlns="" xmlns:p14="http://schemas.microsoft.com/office/powerpoint/2010/main" val="135367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19872" y="4365104"/>
            <a:ext cx="5328592" cy="2088232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tr-TR" sz="3600" dirty="0" smtClean="0"/>
              <a:t>Kavramın güncel olanı yansıtması bazı sorulara neden olur: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692697"/>
            <a:ext cx="8064896" cy="4032447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1. Bazı sınıflandırmalarda çağdaş yönetim düşüncesi bir bütün olarak alınmakta ve geleneksel dönem bir alt ayrım olarak kavramlaştırılmaktadır.</a:t>
            </a:r>
          </a:p>
          <a:p>
            <a:r>
              <a:rPr lang="tr-TR" dirty="0" smtClean="0"/>
              <a:t>2. Klasik kuramın geleneksel olarak nitelendirilmesi modernin çağdaş olarak kullanılması ile ilgilidir.</a:t>
            </a:r>
          </a:p>
          <a:p>
            <a:r>
              <a:rPr lang="tr-TR" dirty="0" smtClean="0"/>
              <a:t>3. </a:t>
            </a:r>
            <a:r>
              <a:rPr lang="tr-TR" b="1" dirty="0" smtClean="0"/>
              <a:t>Sistem ve </a:t>
            </a:r>
            <a:r>
              <a:rPr lang="tr-TR" b="1" dirty="0" err="1" smtClean="0"/>
              <a:t>durumsallık</a:t>
            </a:r>
            <a:r>
              <a:rPr lang="tr-TR" b="1" dirty="0" smtClean="0"/>
              <a:t> </a:t>
            </a:r>
            <a:r>
              <a:rPr lang="tr-TR" dirty="0" smtClean="0"/>
              <a:t>yaklaşımları da </a:t>
            </a:r>
            <a:r>
              <a:rPr lang="tr-TR" b="1" dirty="0" smtClean="0"/>
              <a:t>modern sonrası yaklaşımlar</a:t>
            </a:r>
            <a:r>
              <a:rPr lang="tr-TR" dirty="0" smtClean="0"/>
              <a:t> olarak kavramlaştırılmaktadır.</a:t>
            </a:r>
          </a:p>
          <a:p>
            <a:r>
              <a:rPr lang="tr-TR" dirty="0" smtClean="0"/>
              <a:t>4. Sanayi devriminden başlayıp günümüze kadar devam eden </a:t>
            </a:r>
            <a:r>
              <a:rPr lang="tr-TR" dirty="0" smtClean="0">
                <a:solidFill>
                  <a:srgbClr val="FF0000"/>
                </a:solidFill>
              </a:rPr>
              <a:t>ekonomik ve sosyal düzen bağlamında klasik dönem uygulamalarının devam ettiği göz ardı edilmektedir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8687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1370416"/>
          </a:xfrm>
        </p:spPr>
        <p:txBody>
          <a:bodyPr>
            <a:normAutofit/>
          </a:bodyPr>
          <a:lstStyle/>
          <a:p>
            <a:r>
              <a:rPr lang="tr-TR" dirty="0" smtClean="0"/>
              <a:t>Örgüt kuramı üç kaynaktan temellenmektedir: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1. </a:t>
            </a:r>
            <a:r>
              <a:rPr lang="tr-TR" sz="2800" b="1" dirty="0" smtClean="0"/>
              <a:t>Verimlilik ve etkililik </a:t>
            </a:r>
            <a:r>
              <a:rPr lang="tr-TR" sz="2800" dirty="0" smtClean="0"/>
              <a:t>adına yol gösterici </a:t>
            </a:r>
            <a:r>
              <a:rPr lang="tr-TR" sz="2800" dirty="0" err="1" smtClean="0"/>
              <a:t>nietlik</a:t>
            </a:r>
            <a:r>
              <a:rPr lang="tr-TR" sz="2800" dirty="0" smtClean="0"/>
              <a:t> taşıyan teorisyenlerin çalışmaları (</a:t>
            </a:r>
            <a:r>
              <a:rPr lang="tr-TR" sz="2800" dirty="0" err="1" smtClean="0"/>
              <a:t>Taylorizm</a:t>
            </a:r>
            <a:r>
              <a:rPr lang="tr-TR" sz="2800" dirty="0"/>
              <a:t>)</a:t>
            </a:r>
            <a:endParaRPr lang="tr-TR" sz="2800" dirty="0" smtClean="0"/>
          </a:p>
          <a:p>
            <a:r>
              <a:rPr lang="tr-TR" sz="2800" dirty="0" smtClean="0"/>
              <a:t>2. </a:t>
            </a:r>
            <a:r>
              <a:rPr lang="tr-TR" sz="2800" b="1" dirty="0" err="1" smtClean="0"/>
              <a:t>Max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Weber</a:t>
            </a:r>
            <a:r>
              <a:rPr lang="tr-TR" sz="2800" b="1" dirty="0" smtClean="0"/>
              <a:t> kaynaklı sosyolojik </a:t>
            </a:r>
            <a:r>
              <a:rPr lang="tr-TR" sz="2800" dirty="0" smtClean="0"/>
              <a:t>çalışmalar (bürokrasi)</a:t>
            </a:r>
          </a:p>
          <a:p>
            <a:r>
              <a:rPr lang="tr-TR" sz="2800" dirty="0" smtClean="0"/>
              <a:t>3. Örgütlerde insan unsurunu ve insan ilişkilerini temel alan </a:t>
            </a:r>
            <a:r>
              <a:rPr lang="tr-TR" sz="2800" b="1" dirty="0" smtClean="0"/>
              <a:t>davranışçı teoriler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61276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Örgüt Kuramları ve Sanayi Devrimi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Yönetim ve örgüt kuramlarının evrimleşmesinde sanayi devrimi esas alınarak </a:t>
            </a:r>
            <a:r>
              <a:rPr lang="tr-TR" sz="2800" b="1" dirty="0" smtClean="0"/>
              <a:t>gelenekse</a:t>
            </a:r>
            <a:r>
              <a:rPr lang="tr-TR" sz="2800" dirty="0" smtClean="0"/>
              <a:t>l ve </a:t>
            </a:r>
            <a:r>
              <a:rPr lang="tr-TR" sz="2800" b="1" dirty="0" smtClean="0"/>
              <a:t>çağdaş ayrımı</a:t>
            </a:r>
            <a:r>
              <a:rPr lang="tr-TR" sz="2800" dirty="0" smtClean="0"/>
              <a:t> yapılmaktadır.</a:t>
            </a:r>
          </a:p>
          <a:p>
            <a:r>
              <a:rPr lang="tr-TR" sz="2800" dirty="0" smtClean="0"/>
              <a:t>Çağdaş örgüt kuramlarında </a:t>
            </a:r>
            <a:r>
              <a:rPr lang="tr-TR" sz="2800" i="1" dirty="0" smtClean="0"/>
              <a:t>klasik</a:t>
            </a:r>
            <a:r>
              <a:rPr lang="tr-TR" sz="2800" dirty="0" smtClean="0"/>
              <a:t>, </a:t>
            </a:r>
            <a:r>
              <a:rPr lang="tr-TR" sz="2800" i="1" dirty="0" err="1" smtClean="0"/>
              <a:t>neo</a:t>
            </a:r>
            <a:r>
              <a:rPr lang="tr-TR" sz="2800" i="1" dirty="0" smtClean="0"/>
              <a:t>-klasik</a:t>
            </a:r>
            <a:r>
              <a:rPr lang="tr-TR" sz="2800" dirty="0" smtClean="0"/>
              <a:t> ve </a:t>
            </a:r>
            <a:r>
              <a:rPr lang="tr-TR" sz="2800" i="1" dirty="0" smtClean="0"/>
              <a:t>modern şeklinde </a:t>
            </a:r>
            <a:r>
              <a:rPr lang="tr-TR" sz="2800" dirty="0" smtClean="0"/>
              <a:t>alt ayrımlaştırmalarda bulunulmaktadır.</a:t>
            </a:r>
            <a:endParaRPr lang="tr-TR" sz="2800" dirty="0"/>
          </a:p>
          <a:p>
            <a:r>
              <a:rPr lang="tr-TR" sz="2800" dirty="0" smtClean="0"/>
              <a:t>Bu ayrıma batı dünyasında da yaygın olarak rastlanmaktadır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1384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ayrımlar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/>
              <a:t>Klasik yönetim ve örgüt kuramlarının oluşumunda ekonomik ve sosyal düşünce ve varsayımların etkili olduğu vurgulanmaktadır. </a:t>
            </a:r>
          </a:p>
          <a:p>
            <a:r>
              <a:rPr lang="tr-TR" sz="2400" dirty="0" smtClean="0"/>
              <a:t>Modern kavramına yüklenen anlam; sanayi kapitalizmi biçimindeki ekonomik ve sosyal düzene denk gelmektedir. </a:t>
            </a:r>
          </a:p>
          <a:p>
            <a:r>
              <a:rPr lang="tr-TR" sz="2400" dirty="0" smtClean="0"/>
              <a:t>Bu nedenle </a:t>
            </a:r>
            <a:r>
              <a:rPr lang="tr-TR" sz="2400" b="1" dirty="0" smtClean="0"/>
              <a:t>sanayi devriminden </a:t>
            </a:r>
            <a:r>
              <a:rPr lang="tr-TR" sz="2400" dirty="0" smtClean="0"/>
              <a:t>başlayıp, </a:t>
            </a:r>
            <a:r>
              <a:rPr lang="tr-TR" sz="2400" b="1" dirty="0" smtClean="0"/>
              <a:t>sistem ve </a:t>
            </a:r>
            <a:r>
              <a:rPr lang="tr-TR" sz="2400" b="1" dirty="0" err="1" smtClean="0"/>
              <a:t>durumsallık</a:t>
            </a:r>
            <a:r>
              <a:rPr lang="tr-TR" sz="2400" b="1" dirty="0" smtClean="0"/>
              <a:t> yaklaşımların</a:t>
            </a:r>
            <a:r>
              <a:rPr lang="tr-TR" sz="2400" dirty="0" smtClean="0"/>
              <a:t>ı da kapsayan uzun bir tarih dilimindeki yaklaşımlar </a:t>
            </a:r>
            <a:r>
              <a:rPr lang="tr-TR" sz="2400" b="1" dirty="0" smtClean="0"/>
              <a:t>çağdaş</a:t>
            </a:r>
            <a:r>
              <a:rPr lang="tr-TR" sz="2400" dirty="0" smtClean="0"/>
              <a:t> olarak nitelendirilmiştir. </a:t>
            </a:r>
          </a:p>
          <a:p>
            <a:r>
              <a:rPr lang="tr-TR" sz="2400" dirty="0" smtClean="0"/>
              <a:t>Bu dersimizde, </a:t>
            </a:r>
            <a:r>
              <a:rPr lang="tr-TR" sz="2400" b="1" dirty="0" smtClean="0"/>
              <a:t>modern</a:t>
            </a:r>
            <a:r>
              <a:rPr lang="tr-TR" sz="2400" dirty="0" smtClean="0"/>
              <a:t> kavramı güncel anlamında kullanılmıştır. </a:t>
            </a:r>
            <a:r>
              <a:rPr lang="tr-TR" sz="2400" b="1" dirty="0" smtClean="0"/>
              <a:t>Çağdaş</a:t>
            </a:r>
            <a:r>
              <a:rPr lang="tr-TR" sz="2400" dirty="0" smtClean="0"/>
              <a:t> ise daha geniş bir anlama sahiptir. 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25458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Sosyolojik temelli çalışmalarda;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Yönetim ve örgüt kuramlarının evrimleşmesi farklı sınıflandırılmıştır. </a:t>
            </a:r>
          </a:p>
          <a:p>
            <a:r>
              <a:rPr lang="tr-TR" sz="2400" dirty="0" smtClean="0"/>
              <a:t>Örneğin; Kurthan Fişek yönetim düşüncesinin evrimleşmesini toplum biçimlerinin gelişmesine paralel olarak, sosyal işbölümü temelinde açıklamıştır.</a:t>
            </a:r>
          </a:p>
          <a:p>
            <a:r>
              <a:rPr lang="tr-TR" sz="2400" dirty="0" smtClean="0"/>
              <a:t>Buna göre; ilkel </a:t>
            </a:r>
            <a:r>
              <a:rPr lang="tr-TR" sz="2400" dirty="0" err="1" smtClean="0"/>
              <a:t>komünal</a:t>
            </a:r>
            <a:r>
              <a:rPr lang="tr-TR" sz="2400" dirty="0" smtClean="0"/>
              <a:t> toplumdan başlayarak günümüze kadar gelen süreçte yönetimsiz dönem, anaerkil dönem, bilimsel yönetim, insan ilişkileri yaklaşımı, katılmalı yönetim ayrımına gitmiştir.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7520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kuramlarını ise;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Geleneksel örgüt kuramları (bilimsel yönetim ve bürokrasi kuramı), davranışçı kuram, </a:t>
            </a:r>
            <a:r>
              <a:rPr lang="tr-TR" sz="2800" dirty="0" err="1" smtClean="0"/>
              <a:t>Simoncu</a:t>
            </a:r>
            <a:r>
              <a:rPr lang="tr-TR" sz="2800" dirty="0" smtClean="0"/>
              <a:t> örgüt kuramı ve katılmalı örgüt kuramı biçimden sınıflandırmıştır. Bu ayrımda da klasik dönem geleneksel olarak kavramlaştırılmıştır.</a:t>
            </a:r>
          </a:p>
          <a:p>
            <a:r>
              <a:rPr lang="tr-TR" sz="2800" dirty="0" smtClean="0"/>
              <a:t>Klasik kuramın geleneksel olarak sınıflandırılması, onun çağdaş olma özelliğini yitirdiğini varsaymaktadır. 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25926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Modern=Çağdaş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Modern kavramı çağdaş olanı ifade etmek için kullanılsa da güncel olana işaret ettiği için, güncel olan bir süre sonra güncel olmaktan çıkmaktadır. </a:t>
            </a:r>
          </a:p>
          <a:p>
            <a:r>
              <a:rPr lang="tr-TR" sz="2800" dirty="0" smtClean="0"/>
              <a:t>Bu da kuramları modern kavramı altında sınıflandırmayı sorunlu hale getirmektedir. </a:t>
            </a:r>
          </a:p>
        </p:txBody>
      </p:sp>
    </p:spTree>
    <p:extLst>
      <p:ext uri="{BB962C8B-B14F-4D97-AF65-F5344CB8AC3E}">
        <p14:creationId xmlns="" xmlns:p14="http://schemas.microsoft.com/office/powerpoint/2010/main" val="65791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1008</Words>
  <Application>Microsoft Office PowerPoint</Application>
  <PresentationFormat>Ekran Gösterisi (4:3)</PresentationFormat>
  <Paragraphs>116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Cumba</vt:lpstr>
      <vt:lpstr>Örgüt Sosyolojisi  </vt:lpstr>
      <vt:lpstr>Slayt 2</vt:lpstr>
      <vt:lpstr>Kavramın güncel olanı yansıtması bazı sorulara neden olur: </vt:lpstr>
      <vt:lpstr>Örgüt kuramı üç kaynaktan temellenmektedir: </vt:lpstr>
      <vt:lpstr>Örgüt Kuramları ve Sanayi Devrimi</vt:lpstr>
      <vt:lpstr>Bu ayrımlar</vt:lpstr>
      <vt:lpstr>Sosyolojik temelli çalışmalarda; </vt:lpstr>
      <vt:lpstr>Örgüt kuramlarını ise; </vt:lpstr>
      <vt:lpstr>Modern=Çağdaş</vt:lpstr>
      <vt:lpstr>Sosyal Bilimlerde; </vt:lpstr>
      <vt:lpstr>Modern Kavramı</vt:lpstr>
      <vt:lpstr>Aydınlanma Felsefesinde; </vt:lpstr>
      <vt:lpstr>Yeni toplumsal düzenin temel ilkeleri</vt:lpstr>
      <vt:lpstr>Yeni ekonomik ve toplumsal düzeni biçimlendiren düşünürler-1</vt:lpstr>
      <vt:lpstr>Yeni ekonomik ve toplumsal düzeni biçimlendiren düşünürler-2</vt:lpstr>
      <vt:lpstr>Weber modernliği iki özellik ile açıklar: </vt:lpstr>
      <vt:lpstr>Moderniteye geçişi belirleyen devrimler: </vt:lpstr>
      <vt:lpstr>Modernizmin düşünsel yapısı</vt:lpstr>
      <vt:lpstr>Modernliğin temel parametreleri:</vt:lpstr>
      <vt:lpstr>Modernizme Karşı Görüşler-1</vt:lpstr>
      <vt:lpstr>Modernizme Karşı Görüşler-2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 Sosyolojisi  </dc:title>
  <dc:creator>irem yilmaz</dc:creator>
  <cp:lastModifiedBy>iremyilmaz</cp:lastModifiedBy>
  <cp:revision>1</cp:revision>
  <dcterms:created xsi:type="dcterms:W3CDTF">2018-04-04T18:53:39Z</dcterms:created>
  <dcterms:modified xsi:type="dcterms:W3CDTF">2018-04-04T18:54:57Z</dcterms:modified>
</cp:coreProperties>
</file>