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7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9D4CD0B2-2E46-4388-A927-E3492B9EE308}" type="datetimeFigureOut">
              <a:rPr lang="tr-TR" smtClean="0"/>
              <a:t>11.12.2017</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82871163-87BE-4AD9-A2DF-FF5CBCB3042F}" type="slidenum">
              <a:rPr lang="tr-TR" smtClean="0"/>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D4CD0B2-2E46-4388-A927-E3492B9EE308}" type="datetimeFigureOut">
              <a:rPr lang="tr-TR" smtClean="0"/>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2871163-87BE-4AD9-A2DF-FF5CBCB3042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D4CD0B2-2E46-4388-A927-E3492B9EE308}" type="datetimeFigureOut">
              <a:rPr lang="tr-TR" smtClean="0"/>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2871163-87BE-4AD9-A2DF-FF5CBCB3042F}" type="slidenum">
              <a:rPr lang="tr-TR" smtClean="0"/>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9D4CD0B2-2E46-4388-A927-E3492B9EE308}" type="datetimeFigureOut">
              <a:rPr lang="tr-TR" smtClean="0"/>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2871163-87BE-4AD9-A2DF-FF5CBCB3042F}" type="slidenum">
              <a:rPr lang="tr-TR" smtClean="0"/>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9D4CD0B2-2E46-4388-A927-E3492B9EE308}" type="datetimeFigureOut">
              <a:rPr lang="tr-TR" smtClean="0"/>
              <a:t>11.12.2017</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82871163-87BE-4AD9-A2DF-FF5CBCB3042F}" type="slidenum">
              <a:rPr lang="tr-TR" smtClean="0"/>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9D4CD0B2-2E46-4388-A927-E3492B9EE308}" type="datetimeFigureOut">
              <a:rPr lang="tr-TR" smtClean="0"/>
              <a:t>11.12.2017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2871163-87BE-4AD9-A2DF-FF5CBCB3042F}" type="slidenum">
              <a:rPr lang="tr-TR" smtClean="0"/>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9D4CD0B2-2E46-4388-A927-E3492B9EE308}" type="datetimeFigureOut">
              <a:rPr lang="tr-TR" smtClean="0"/>
              <a:t>11.12.2017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2871163-87BE-4AD9-A2DF-FF5CBCB3042F}" type="slidenum">
              <a:rPr lang="tr-TR" smtClean="0"/>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9D4CD0B2-2E46-4388-A927-E3492B9EE308}" type="datetimeFigureOut">
              <a:rPr lang="tr-TR" smtClean="0"/>
              <a:t>11.12.2017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2871163-87BE-4AD9-A2DF-FF5CBCB3042F}" type="slidenum">
              <a:rPr lang="tr-TR" smtClean="0"/>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D4CD0B2-2E46-4388-A927-E3492B9EE308}" type="datetimeFigureOut">
              <a:rPr lang="tr-TR" smtClean="0"/>
              <a:t>11.12.2017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2871163-87BE-4AD9-A2DF-FF5CBCB3042F}" type="slidenum">
              <a:rPr lang="tr-TR" smtClean="0"/>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D4CD0B2-2E46-4388-A927-E3492B9EE308}" type="datetimeFigureOut">
              <a:rPr lang="tr-TR" smtClean="0"/>
              <a:t>11.12.2017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2871163-87BE-4AD9-A2DF-FF5CBCB3042F}" type="slidenum">
              <a:rPr lang="tr-TR" smtClean="0"/>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D4CD0B2-2E46-4388-A927-E3492B9EE308}" type="datetimeFigureOut">
              <a:rPr lang="tr-TR" smtClean="0"/>
              <a:t>11.12.2017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2871163-87BE-4AD9-A2DF-FF5CBCB3042F}" type="slidenum">
              <a:rPr lang="tr-TR" smtClean="0"/>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D4CD0B2-2E46-4388-A927-E3492B9EE308}" type="datetimeFigureOut">
              <a:rPr lang="tr-TR" smtClean="0"/>
              <a:t>11.12.2017</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2871163-87BE-4AD9-A2DF-FF5CBCB3042F}" type="slidenum">
              <a:rPr lang="tr-TR" smtClean="0"/>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fenprojem.com/modules.php?name=SiteKonulari&amp;Sayfa=KonuOku&amp;konuid=2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Başlık"/>
          <p:cNvSpPr>
            <a:spLocks noGrp="1"/>
          </p:cNvSpPr>
          <p:nvPr>
            <p:ph type="ctrTitle"/>
          </p:nvPr>
        </p:nvSpPr>
        <p:spPr>
          <a:xfrm>
            <a:off x="571500" y="3429000"/>
            <a:ext cx="7772400" cy="1470025"/>
          </a:xfrm>
          <a:solidFill>
            <a:srgbClr val="FFC000"/>
          </a:solidFill>
        </p:spPr>
        <p:txBody>
          <a:bodyPr/>
          <a:lstStyle/>
          <a:p>
            <a:pPr eaLnBrk="1" hangingPunct="1"/>
            <a:r>
              <a:rPr lang="tr-TR" smtClean="0"/>
              <a:t>PROJE TABANLI ÖĞRENME</a:t>
            </a:r>
            <a:br>
              <a:rPr lang="tr-TR" smtClean="0"/>
            </a:br>
            <a:r>
              <a:rPr lang="tr-TR" smtClean="0"/>
              <a:t>(PTÖ)</a:t>
            </a:r>
          </a:p>
        </p:txBody>
      </p:sp>
      <p:pic>
        <p:nvPicPr>
          <p:cNvPr id="2052" name="Picture 2" descr="C:\Users\acer\Pictures\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00063"/>
            <a:ext cx="7767638"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aşlık 1"/>
          <p:cNvSpPr>
            <a:spLocks noGrp="1"/>
          </p:cNvSpPr>
          <p:nvPr>
            <p:ph type="subTitle" idx="1"/>
          </p:nvPr>
        </p:nvSpPr>
        <p:spPr/>
        <p:txBody>
          <a:bodyPr/>
          <a:lstStyle/>
          <a:p>
            <a:endParaRPr lang="tr-TR"/>
          </a:p>
        </p:txBody>
      </p:sp>
    </p:spTree>
    <p:extLst>
      <p:ext uri="{BB962C8B-B14F-4D97-AF65-F5344CB8AC3E}">
        <p14:creationId xmlns:p14="http://schemas.microsoft.com/office/powerpoint/2010/main" val="114847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İçerik Yer Tutucusu"/>
          <p:cNvSpPr>
            <a:spLocks noGrp="1"/>
          </p:cNvSpPr>
          <p:nvPr>
            <p:ph idx="1"/>
          </p:nvPr>
        </p:nvSpPr>
        <p:spPr/>
        <p:txBody>
          <a:bodyPr/>
          <a:lstStyle/>
          <a:p>
            <a:pPr eaLnBrk="1" hangingPunct="1">
              <a:buFont typeface="Arial" charset="0"/>
              <a:buNone/>
            </a:pPr>
            <a:r>
              <a:rPr lang="tr-TR" b="1" smtClean="0">
                <a:solidFill>
                  <a:srgbClr val="FF0000"/>
                </a:solidFill>
              </a:rPr>
              <a:t> 5. Grafikler, Tablolar, Çizimler, Modeller</a:t>
            </a:r>
            <a:endParaRPr lang="tr-TR" smtClean="0"/>
          </a:p>
          <a:p>
            <a:pPr eaLnBrk="1" hangingPunct="1"/>
            <a:r>
              <a:rPr lang="tr-TR" smtClean="0"/>
              <a:t>Ne oldu? </a:t>
            </a:r>
          </a:p>
          <a:p>
            <a:pPr eaLnBrk="1" hangingPunct="1"/>
            <a:r>
              <a:rPr lang="tr-TR" smtClean="0"/>
              <a:t>Bulduğunuz sonuç nedir? </a:t>
            </a:r>
          </a:p>
          <a:p>
            <a:pPr eaLnBrk="1" hangingPunct="1"/>
            <a:r>
              <a:rPr lang="tr-TR" smtClean="0"/>
              <a:t>Sonuçlarınızı grafikler, tablolar, çizimler yolu ile gösterin. </a:t>
            </a:r>
          </a:p>
          <a:p>
            <a:pPr eaLnBrk="1" hangingPunct="1"/>
            <a:r>
              <a:rPr lang="tr-TR" smtClean="0"/>
              <a:t>Bulduğunuz sonucu gösterecek maketler (modeller) de yapabilirsiniz.</a:t>
            </a:r>
          </a:p>
        </p:txBody>
      </p:sp>
    </p:spTree>
    <p:extLst>
      <p:ext uri="{BB962C8B-B14F-4D97-AF65-F5344CB8AC3E}">
        <p14:creationId xmlns:p14="http://schemas.microsoft.com/office/powerpoint/2010/main" val="1344924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457200" y="714375"/>
            <a:ext cx="8229600" cy="5411788"/>
          </a:xfrm>
        </p:spPr>
        <p:txBody>
          <a:bodyPr/>
          <a:lstStyle/>
          <a:p>
            <a:pPr eaLnBrk="1" hangingPunct="1"/>
            <a:r>
              <a:rPr lang="tr-TR" b="1" smtClean="0">
                <a:solidFill>
                  <a:srgbClr val="FF0000"/>
                </a:solidFill>
              </a:rPr>
              <a:t>6. Yaptığını Göster:</a:t>
            </a:r>
            <a:endParaRPr lang="tr-TR" smtClean="0"/>
          </a:p>
          <a:p>
            <a:pPr eaLnBrk="1" hangingPunct="1"/>
            <a:r>
              <a:rPr lang="tr-TR" smtClean="0"/>
              <a:t>Çalışmanız basit ve düzenli olmalı ama bir şeyin aynısı olmamalı. </a:t>
            </a:r>
          </a:p>
          <a:p>
            <a:pPr eaLnBrk="1" hangingPunct="1"/>
            <a:r>
              <a:rPr lang="tr-TR" smtClean="0"/>
              <a:t>Yaptığınız maket, deney insanların anlayabileceği şekilde düzenlenmeli, ayrıca yaptığınız çalışmaya eğlence de katabilirsiniz.</a:t>
            </a:r>
          </a:p>
          <a:p>
            <a:pPr eaLnBrk="1" hangingPunct="1"/>
            <a:r>
              <a:rPr lang="tr-TR" smtClean="0"/>
              <a:t>Bunu, renkleri kullanarak, insanları şaşırtacak, eğlendirecek düzenlemelerle yapabilirsiniz.</a:t>
            </a:r>
          </a:p>
          <a:p>
            <a:pPr eaLnBrk="1" hangingPunct="1"/>
            <a:r>
              <a:rPr lang="tr-TR" smtClean="0"/>
              <a:t>Buradaki yaratıcılık size kalmış. Kullandığınız bilimsel yöntemi gösterin.</a:t>
            </a:r>
          </a:p>
        </p:txBody>
      </p:sp>
    </p:spTree>
    <p:extLst>
      <p:ext uri="{BB962C8B-B14F-4D97-AF65-F5344CB8AC3E}">
        <p14:creationId xmlns:p14="http://schemas.microsoft.com/office/powerpoint/2010/main" val="1140509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İçerik Yer Tutucusu"/>
          <p:cNvSpPr>
            <a:spLocks noGrp="1"/>
          </p:cNvSpPr>
          <p:nvPr>
            <p:ph idx="1"/>
          </p:nvPr>
        </p:nvSpPr>
        <p:spPr/>
        <p:txBody>
          <a:bodyPr/>
          <a:lstStyle/>
          <a:p>
            <a:pPr eaLnBrk="1" hangingPunct="1"/>
            <a:r>
              <a:rPr lang="tr-TR" b="1" smtClean="0">
                <a:solidFill>
                  <a:srgbClr val="FF0000"/>
                </a:solidFill>
              </a:rPr>
              <a:t>7. Rapor Yazma :</a:t>
            </a:r>
            <a:endParaRPr lang="tr-TR" smtClean="0"/>
          </a:p>
          <a:p>
            <a:pPr eaLnBrk="1" hangingPunct="1"/>
            <a:r>
              <a:rPr lang="tr-TR" smtClean="0"/>
              <a:t>Projenizin öyküsünü anlatın ne yapmak istediniz ve nasıl yaptınız? </a:t>
            </a:r>
          </a:p>
          <a:p>
            <a:pPr eaLnBrk="1" hangingPunct="1"/>
            <a:r>
              <a:rPr lang="tr-TR" smtClean="0"/>
              <a:t>Bilimsel bir projenin raporu da belirli kurallara ve belirli sıraya göre yazılır. Bu kurallara ve sıraya uymalısınız.</a:t>
            </a:r>
          </a:p>
        </p:txBody>
      </p:sp>
    </p:spTree>
    <p:extLst>
      <p:ext uri="{BB962C8B-B14F-4D97-AF65-F5344CB8AC3E}">
        <p14:creationId xmlns:p14="http://schemas.microsoft.com/office/powerpoint/2010/main" val="1691908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14313"/>
            <a:ext cx="5000625" cy="6072187"/>
          </a:xfrm>
        </p:spPr>
        <p:txBody>
          <a:bodyPr rtlCol="0">
            <a:normAutofit fontScale="92500" lnSpcReduction="10000"/>
          </a:bodyPr>
          <a:lstStyle/>
          <a:p>
            <a:pPr eaLnBrk="1" fontAlgn="auto" hangingPunct="1">
              <a:spcAft>
                <a:spcPts val="0"/>
              </a:spcAft>
              <a:buFont typeface="Arial" pitchFamily="34" charset="0"/>
              <a:buChar char="•"/>
              <a:defRPr/>
            </a:pPr>
            <a:r>
              <a:rPr lang="tr-TR" b="1" dirty="0" smtClean="0">
                <a:solidFill>
                  <a:srgbClr val="FF0000"/>
                </a:solidFill>
              </a:rPr>
              <a:t>8. Sunuş :</a:t>
            </a:r>
            <a:endParaRPr lang="tr-TR" dirty="0" smtClean="0"/>
          </a:p>
          <a:p>
            <a:pPr eaLnBrk="1" fontAlgn="auto" hangingPunct="1">
              <a:spcAft>
                <a:spcPts val="0"/>
              </a:spcAft>
              <a:buFont typeface="Arial" pitchFamily="34" charset="0"/>
              <a:buChar char="•"/>
              <a:defRPr/>
            </a:pPr>
            <a:r>
              <a:rPr lang="tr-TR" dirty="0" smtClean="0"/>
              <a:t>Bilimsel bir projenin mutlaka sunuşu yapılır. Siz de projenizi arkadaşlarınıza, öğretmenlerinize, ailenize, jüriye ve tanımadığınız pek çok insana sunacaksınız. Bu yüzden heyecanlanmamak elde değil. Projeyi sunuş pratikleri yapın. Bir arkadaşınıza, ailenize, öğretmeninize sunun, bunu bir kez yaptıktan sonra daha rahat edeceksiniz.</a:t>
            </a:r>
          </a:p>
          <a:p>
            <a:pPr eaLnBrk="1" fontAlgn="auto" hangingPunct="1">
              <a:spcAft>
                <a:spcPts val="0"/>
              </a:spcAft>
              <a:buFont typeface="Arial" pitchFamily="34" charset="0"/>
              <a:buChar char="•"/>
              <a:defRPr/>
            </a:pPr>
            <a:r>
              <a:rPr lang="tr-TR" b="1" i="1" dirty="0" smtClean="0"/>
              <a:t>Ayrıca unutmayın konunuzu en iyi siz biliyorsunuz. </a:t>
            </a:r>
            <a:r>
              <a:rPr lang="tr-TR" dirty="0" smtClean="0"/>
              <a:t>Çok uğraştınız, emek harcadınız, şimdi sizin bildiğiniz bilgileri diğer insanlarla paylaşma zamanı geldi. Her şey çok güzel olacak.</a:t>
            </a:r>
            <a:endParaRPr lang="tr-TR" dirty="0"/>
          </a:p>
        </p:txBody>
      </p:sp>
      <p:pic>
        <p:nvPicPr>
          <p:cNvPr id="1843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1778000"/>
            <a:ext cx="3643312"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655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pPr eaLnBrk="1" hangingPunct="1"/>
            <a:r>
              <a:rPr lang="tr-TR" b="1" smtClean="0">
                <a:solidFill>
                  <a:srgbClr val="FF0000"/>
                </a:solidFill>
              </a:rPr>
              <a:t>PTÖ YAKLAŞIMININ AVANTAJLARI</a:t>
            </a:r>
          </a:p>
        </p:txBody>
      </p:sp>
      <p:sp>
        <p:nvSpPr>
          <p:cNvPr id="3" name="2 İçerik Yer Tutucusu"/>
          <p:cNvSpPr>
            <a:spLocks noGrp="1"/>
          </p:cNvSpPr>
          <p:nvPr>
            <p:ph idx="1"/>
          </p:nvPr>
        </p:nvSpPr>
        <p:spPr/>
        <p:txBody>
          <a:bodyPr rtlCol="0">
            <a:normAutofit fontScale="92500"/>
          </a:bodyPr>
          <a:lstStyle/>
          <a:p>
            <a:pPr marL="514350" indent="-514350" eaLnBrk="1" fontAlgn="auto" hangingPunct="1">
              <a:spcAft>
                <a:spcPts val="0"/>
              </a:spcAft>
              <a:buFont typeface="+mj-lt"/>
              <a:buAutoNum type="arabicPeriod"/>
              <a:defRPr/>
            </a:pPr>
            <a:r>
              <a:rPr lang="tr-TR" dirty="0" smtClean="0"/>
              <a:t>Öğrencilerin öğrenme becerilerini geliştirir ve zenginleştirir.</a:t>
            </a:r>
          </a:p>
          <a:p>
            <a:pPr marL="514350" indent="-514350" eaLnBrk="1" fontAlgn="auto" hangingPunct="1">
              <a:spcAft>
                <a:spcPts val="0"/>
              </a:spcAft>
              <a:buFont typeface="+mj-lt"/>
              <a:buAutoNum type="arabicPeriod"/>
              <a:defRPr/>
            </a:pPr>
            <a:r>
              <a:rPr lang="tr-TR" dirty="0" smtClean="0"/>
              <a:t>Yaşam boyu öğrenmeyi sağlar.</a:t>
            </a:r>
          </a:p>
          <a:p>
            <a:pPr marL="514350" indent="-514350" eaLnBrk="1" fontAlgn="auto" hangingPunct="1">
              <a:spcAft>
                <a:spcPts val="0"/>
              </a:spcAft>
              <a:buFont typeface="+mj-lt"/>
              <a:buAutoNum type="arabicPeriod"/>
              <a:defRPr/>
            </a:pPr>
            <a:r>
              <a:rPr lang="tr-TR" dirty="0" smtClean="0"/>
              <a:t>Grupla çalışma ve işbirliğine dayalı öğrenme etkinliklerine katılımı sağlar.</a:t>
            </a:r>
          </a:p>
          <a:p>
            <a:pPr marL="514350" indent="-514350" eaLnBrk="1" fontAlgn="auto" hangingPunct="1">
              <a:spcAft>
                <a:spcPts val="0"/>
              </a:spcAft>
              <a:buFont typeface="+mj-lt"/>
              <a:buAutoNum type="arabicPeriod"/>
              <a:defRPr/>
            </a:pPr>
            <a:r>
              <a:rPr lang="tr-TR" dirty="0" smtClean="0"/>
              <a:t>Öğrencilerin bilgilerini yansıtmaları ve katılımları için çoklu yollar önerir.</a:t>
            </a:r>
          </a:p>
          <a:p>
            <a:pPr marL="514350" indent="-514350" eaLnBrk="1" fontAlgn="auto" hangingPunct="1">
              <a:spcAft>
                <a:spcPts val="0"/>
              </a:spcAft>
              <a:buFont typeface="+mj-lt"/>
              <a:buAutoNum type="arabicPeriod"/>
              <a:defRPr/>
            </a:pPr>
            <a:r>
              <a:rPr lang="tr-TR" dirty="0" smtClean="0"/>
              <a:t>Zekanın farklı boyutlarının kullanımına izin verir (kinetik, uzamsal, mantık, dil, vb.)</a:t>
            </a:r>
          </a:p>
          <a:p>
            <a:pPr marL="514350" indent="-514350" eaLnBrk="1" fontAlgn="auto" hangingPunct="1">
              <a:spcAft>
                <a:spcPts val="0"/>
              </a:spcAft>
              <a:buFont typeface="+mj-lt"/>
              <a:buAutoNum type="arabicPeriod"/>
              <a:defRPr/>
            </a:pPr>
            <a:r>
              <a:rPr lang="tr-TR" dirty="0" smtClean="0"/>
              <a:t>Öğrenci performansı hakkında aileye, öğretmene ve okul yönetimine anlamlı bilgiler verir.</a:t>
            </a:r>
          </a:p>
          <a:p>
            <a:pPr marL="514350" indent="-514350" eaLnBrk="1" fontAlgn="auto" hangingPunct="1">
              <a:spcAft>
                <a:spcPts val="0"/>
              </a:spcAft>
              <a:buFont typeface="+mj-lt"/>
              <a:buAutoNum type="arabicPeriod"/>
              <a:defRPr/>
            </a:pPr>
            <a:r>
              <a:rPr lang="tr-TR" dirty="0" smtClean="0"/>
              <a:t>Problem çözme becerilerini ve probleme dayalı öğrenme becerilerini geliştirir.</a:t>
            </a:r>
            <a:endParaRPr lang="tr-TR" dirty="0"/>
          </a:p>
        </p:txBody>
      </p:sp>
    </p:spTree>
    <p:extLst>
      <p:ext uri="{BB962C8B-B14F-4D97-AF65-F5344CB8AC3E}">
        <p14:creationId xmlns:p14="http://schemas.microsoft.com/office/powerpoint/2010/main" val="584837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solidFill>
                  <a:srgbClr val="FF0000"/>
                </a:solidFill>
              </a:rPr>
              <a:t>Öğrencilere çeşitli beceriler kazandırır:</a:t>
            </a:r>
            <a:endParaRPr lang="tr-TR" b="1" dirty="0">
              <a:solidFill>
                <a:srgbClr val="FF0000"/>
              </a:solidFill>
            </a:endParaRPr>
          </a:p>
        </p:txBody>
      </p:sp>
      <p:sp>
        <p:nvSpPr>
          <p:cNvPr id="3" name="2 İçerik Yer Tutucusu"/>
          <p:cNvSpPr>
            <a:spLocks noGrp="1"/>
          </p:cNvSpPr>
          <p:nvPr>
            <p:ph idx="1"/>
          </p:nvPr>
        </p:nvSpPr>
        <p:spPr>
          <a:xfrm>
            <a:off x="3500438" y="1600200"/>
            <a:ext cx="5186362" cy="4525963"/>
          </a:xfrm>
        </p:spPr>
        <p:txBody>
          <a:bodyPr rtlCol="0">
            <a:normAutofit/>
          </a:bodyPr>
          <a:lstStyle/>
          <a:p>
            <a:pPr marL="514350" indent="-514350" eaLnBrk="1" fontAlgn="auto" hangingPunct="1">
              <a:spcAft>
                <a:spcPts val="0"/>
              </a:spcAft>
              <a:buFont typeface="+mj-lt"/>
              <a:buAutoNum type="alphaLcParenR"/>
              <a:defRPr/>
            </a:pPr>
            <a:r>
              <a:rPr lang="tr-TR" dirty="0" smtClean="0"/>
              <a:t>Yaşamsal beceriler</a:t>
            </a:r>
          </a:p>
          <a:p>
            <a:pPr marL="514350" indent="-514350" eaLnBrk="1" fontAlgn="auto" hangingPunct="1">
              <a:spcAft>
                <a:spcPts val="0"/>
              </a:spcAft>
              <a:buFont typeface="+mj-lt"/>
              <a:buAutoNum type="alphaLcParenR"/>
              <a:defRPr/>
            </a:pPr>
            <a:r>
              <a:rPr lang="tr-TR" dirty="0" smtClean="0"/>
              <a:t>Teknolojiyi kullanma becerisi</a:t>
            </a:r>
          </a:p>
          <a:p>
            <a:pPr marL="514350" indent="-514350" eaLnBrk="1" fontAlgn="auto" hangingPunct="1">
              <a:spcAft>
                <a:spcPts val="0"/>
              </a:spcAft>
              <a:buFont typeface="+mj-lt"/>
              <a:buAutoNum type="alphaLcParenR"/>
              <a:defRPr/>
            </a:pPr>
            <a:r>
              <a:rPr lang="tr-TR" dirty="0" smtClean="0"/>
              <a:t>Bilişsel süreç becerileri</a:t>
            </a:r>
          </a:p>
          <a:p>
            <a:pPr marL="514350" indent="-514350" eaLnBrk="1" fontAlgn="auto" hangingPunct="1">
              <a:spcAft>
                <a:spcPts val="0"/>
              </a:spcAft>
              <a:buFont typeface="+mj-lt"/>
              <a:buAutoNum type="alphaLcParenR"/>
              <a:defRPr/>
            </a:pPr>
            <a:r>
              <a:rPr lang="tr-TR" dirty="0" smtClean="0"/>
              <a:t>Öz-denetim becerileri</a:t>
            </a:r>
          </a:p>
          <a:p>
            <a:pPr marL="514350" indent="-514350" eaLnBrk="1" fontAlgn="auto" hangingPunct="1">
              <a:spcAft>
                <a:spcPts val="0"/>
              </a:spcAft>
              <a:buFont typeface="+mj-lt"/>
              <a:buAutoNum type="alphaLcParenR"/>
              <a:defRPr/>
            </a:pPr>
            <a:r>
              <a:rPr lang="tr-TR" dirty="0" smtClean="0"/>
              <a:t>Tutumlar</a:t>
            </a:r>
          </a:p>
          <a:p>
            <a:pPr marL="514350" indent="-514350" eaLnBrk="1" fontAlgn="auto" hangingPunct="1">
              <a:spcAft>
                <a:spcPts val="0"/>
              </a:spcAft>
              <a:buFont typeface="+mj-lt"/>
              <a:buAutoNum type="alphaLcParenR"/>
              <a:defRPr/>
            </a:pPr>
            <a:r>
              <a:rPr lang="tr-TR" dirty="0" smtClean="0"/>
              <a:t>Eğilimler (başarı hissi)</a:t>
            </a:r>
          </a:p>
          <a:p>
            <a:pPr marL="514350" indent="-514350" eaLnBrk="1" fontAlgn="auto" hangingPunct="1">
              <a:spcAft>
                <a:spcPts val="0"/>
              </a:spcAft>
              <a:buFont typeface="+mj-lt"/>
              <a:buAutoNum type="alphaLcParenR"/>
              <a:defRPr/>
            </a:pPr>
            <a:r>
              <a:rPr lang="tr-TR" dirty="0" smtClean="0"/>
              <a:t>İnançlar (öz-yeterlik inancı)</a:t>
            </a:r>
            <a:endParaRPr lang="tr-TR" dirty="0"/>
          </a:p>
        </p:txBody>
      </p:sp>
      <p:pic>
        <p:nvPicPr>
          <p:cNvPr id="2048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3286125"/>
            <a:ext cx="2663825"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711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solidFill>
                  <a:srgbClr val="FF0000"/>
                </a:solidFill>
              </a:rPr>
              <a:t>PTÖ YAKLAŞIMININ</a:t>
            </a:r>
            <a:br>
              <a:rPr lang="tr-TR" b="1" dirty="0" smtClean="0">
                <a:solidFill>
                  <a:srgbClr val="FF0000"/>
                </a:solidFill>
              </a:rPr>
            </a:br>
            <a:r>
              <a:rPr lang="tr-TR" b="1" dirty="0" smtClean="0">
                <a:solidFill>
                  <a:srgbClr val="FF0000"/>
                </a:solidFill>
              </a:rPr>
              <a:t> DEZAVANTAJLARI</a:t>
            </a:r>
            <a:endParaRPr lang="tr-TR" b="1" dirty="0">
              <a:solidFill>
                <a:srgbClr val="FF0000"/>
              </a:solidFill>
            </a:endParaRPr>
          </a:p>
        </p:txBody>
      </p:sp>
      <p:sp>
        <p:nvSpPr>
          <p:cNvPr id="21507" name="2 İçerik Yer Tutucusu"/>
          <p:cNvSpPr>
            <a:spLocks noGrp="1"/>
          </p:cNvSpPr>
          <p:nvPr>
            <p:ph idx="1"/>
          </p:nvPr>
        </p:nvSpPr>
        <p:spPr/>
        <p:txBody>
          <a:bodyPr/>
          <a:lstStyle/>
          <a:p>
            <a:pPr marL="514350" indent="-514350" eaLnBrk="1" hangingPunct="1">
              <a:buFont typeface="Calibri" pitchFamily="34" charset="0"/>
              <a:buAutoNum type="arabicPeriod"/>
            </a:pPr>
            <a:r>
              <a:rPr lang="tr-TR" smtClean="0"/>
              <a:t>Öğretmenin iş yükünü ve sorumluluklarını arttırabilir.</a:t>
            </a:r>
          </a:p>
          <a:p>
            <a:pPr marL="514350" indent="-514350" eaLnBrk="1" hangingPunct="1">
              <a:buFont typeface="Calibri" pitchFamily="34" charset="0"/>
              <a:buAutoNum type="arabicPeriod"/>
            </a:pPr>
            <a:r>
              <a:rPr lang="tr-TR" smtClean="0"/>
              <a:t>Öğrenme için gereken süre artabilir.</a:t>
            </a:r>
          </a:p>
          <a:p>
            <a:pPr marL="514350" indent="-514350" eaLnBrk="1" hangingPunct="1">
              <a:buFont typeface="Calibri" pitchFamily="34" charset="0"/>
              <a:buAutoNum type="arabicPeriod"/>
            </a:pPr>
            <a:r>
              <a:rPr lang="tr-TR" smtClean="0"/>
              <a:t>Araştırmanın sınırları iyi çizilemezse, konuda aşırı bir sapma ve dağılma gözlenebilir.</a:t>
            </a:r>
          </a:p>
        </p:txBody>
      </p:sp>
    </p:spTree>
    <p:extLst>
      <p:ext uri="{BB962C8B-B14F-4D97-AF65-F5344CB8AC3E}">
        <p14:creationId xmlns:p14="http://schemas.microsoft.com/office/powerpoint/2010/main" val="3473247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pPr eaLnBrk="1" hangingPunct="1"/>
            <a:endParaRPr lang="tr-TR" smtClean="0"/>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00063"/>
            <a:ext cx="9144000" cy="6357937"/>
          </a:xfrm>
        </p:spPr>
      </p:pic>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257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47188" cy="6858000"/>
          </a:xfrm>
        </p:spPr>
      </p:pic>
    </p:spTree>
    <p:extLst>
      <p:ext uri="{BB962C8B-B14F-4D97-AF65-F5344CB8AC3E}">
        <p14:creationId xmlns:p14="http://schemas.microsoft.com/office/powerpoint/2010/main" val="1086664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140188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428625" y="0"/>
            <a:ext cx="8229600" cy="1143000"/>
          </a:xfrm>
          <a:solidFill>
            <a:srgbClr val="FFC000"/>
          </a:solidFill>
        </p:spPr>
        <p:txBody>
          <a:bodyPr/>
          <a:lstStyle/>
          <a:p>
            <a:pPr eaLnBrk="1" hangingPunct="1"/>
            <a:r>
              <a:rPr lang="tr-TR" smtClean="0"/>
              <a:t>PROJE NEDİR?</a:t>
            </a:r>
          </a:p>
        </p:txBody>
      </p:sp>
      <p:sp>
        <p:nvSpPr>
          <p:cNvPr id="3075" name="2 İçerik Yer Tutucusu"/>
          <p:cNvSpPr>
            <a:spLocks noGrp="1"/>
          </p:cNvSpPr>
          <p:nvPr>
            <p:ph idx="1"/>
          </p:nvPr>
        </p:nvSpPr>
        <p:spPr>
          <a:xfrm>
            <a:off x="457200" y="1214438"/>
            <a:ext cx="8229600" cy="4911725"/>
          </a:xfrm>
        </p:spPr>
        <p:txBody>
          <a:bodyPr/>
          <a:lstStyle/>
          <a:p>
            <a:pPr eaLnBrk="1" hangingPunct="1"/>
            <a:r>
              <a:rPr lang="tr-TR" smtClean="0"/>
              <a:t>Proje, önceden belirlenmiş bir süre içersinde </a:t>
            </a:r>
            <a:r>
              <a:rPr lang="tr-TR" i="1" smtClean="0">
                <a:solidFill>
                  <a:srgbClr val="FF0000"/>
                </a:solidFill>
              </a:rPr>
              <a:t>değişim</a:t>
            </a:r>
            <a:r>
              <a:rPr lang="tr-TR" smtClean="0"/>
              <a:t> yaratmayı hedefleyen, </a:t>
            </a:r>
            <a:r>
              <a:rPr lang="tr-TR" i="1" smtClean="0">
                <a:solidFill>
                  <a:srgbClr val="FF0000"/>
                </a:solidFill>
              </a:rPr>
              <a:t>birbiriyle ilişkili </a:t>
            </a:r>
            <a:r>
              <a:rPr lang="tr-TR" smtClean="0"/>
              <a:t>amaç ve </a:t>
            </a:r>
            <a:r>
              <a:rPr lang="tr-TR" i="1" smtClean="0">
                <a:solidFill>
                  <a:srgbClr val="FF0000"/>
                </a:solidFill>
              </a:rPr>
              <a:t>hedefleri </a:t>
            </a:r>
            <a:r>
              <a:rPr lang="tr-TR" smtClean="0"/>
              <a:t>olan, uygulanması sonucunda çeşitli </a:t>
            </a:r>
            <a:r>
              <a:rPr lang="tr-TR" i="1" smtClean="0">
                <a:solidFill>
                  <a:srgbClr val="FF0000"/>
                </a:solidFill>
              </a:rPr>
              <a:t>ürünlerin</a:t>
            </a:r>
            <a:r>
              <a:rPr lang="tr-TR" smtClean="0"/>
              <a:t> elde edildiği bir çalışmadır. </a:t>
            </a:r>
          </a:p>
          <a:p>
            <a:pPr eaLnBrk="1" hangingPunct="1"/>
            <a:endParaRPr lang="tr-TR" smtClean="0"/>
          </a:p>
        </p:txBody>
      </p:sp>
    </p:spTree>
    <p:extLst>
      <p:ext uri="{BB962C8B-B14F-4D97-AF65-F5344CB8AC3E}">
        <p14:creationId xmlns:p14="http://schemas.microsoft.com/office/powerpoint/2010/main" val="354227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sers\acer\Pictures\fbili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1600200"/>
            <a:ext cx="8215312" cy="5257800"/>
          </a:xfrm>
          <a:noFill/>
        </p:spPr>
      </p:pic>
      <p:sp>
        <p:nvSpPr>
          <p:cNvPr id="6" name="1 Başlık"/>
          <p:cNvSpPr>
            <a:spLocks noGrp="1"/>
          </p:cNvSpPr>
          <p:nvPr>
            <p:ph type="title"/>
          </p:nvPr>
        </p:nvSpPr>
        <p:spPr>
          <a:xfrm>
            <a:off x="457200" y="0"/>
            <a:ext cx="8229600" cy="1417638"/>
          </a:xfrm>
        </p:spPr>
        <p:style>
          <a:lnRef idx="1">
            <a:schemeClr val="accent6"/>
          </a:lnRef>
          <a:fillRef idx="2">
            <a:schemeClr val="accent6"/>
          </a:fillRef>
          <a:effectRef idx="1">
            <a:schemeClr val="accent6"/>
          </a:effectRef>
          <a:fontRef idx="minor">
            <a:schemeClr val="dk1"/>
          </a:fontRef>
        </p:style>
        <p:txBody>
          <a:bodyPr rtlCol="0">
            <a:noAutofit/>
          </a:bodyPr>
          <a:lstStyle/>
          <a:p>
            <a:pPr eaLnBrk="1" fontAlgn="auto" hangingPunct="1">
              <a:spcAft>
                <a:spcPts val="0"/>
              </a:spcAft>
              <a:defRPr/>
            </a:pPr>
            <a:r>
              <a:rPr lang="tr-TR" sz="2800" b="1" dirty="0" smtClean="0">
                <a:solidFill>
                  <a:srgbClr val="FF0000"/>
                </a:solidFill>
              </a:rPr>
              <a:t>PTÖ’YE DAYALI EĞİTİM DURUMLARININ VE PROJELERİN VİTRİNİ:</a:t>
            </a:r>
            <a:br>
              <a:rPr lang="tr-TR" sz="2800" b="1" dirty="0" smtClean="0">
                <a:solidFill>
                  <a:srgbClr val="FF0000"/>
                </a:solidFill>
              </a:rPr>
            </a:br>
            <a:r>
              <a:rPr lang="tr-TR" sz="2800" b="1" dirty="0" smtClean="0">
                <a:solidFill>
                  <a:srgbClr val="FF0000"/>
                </a:solidFill>
              </a:rPr>
              <a:t>BİLİM ŞENLİĞİ</a:t>
            </a:r>
            <a:endParaRPr lang="tr-TR" sz="2800" b="1" dirty="0">
              <a:solidFill>
                <a:srgbClr val="FF0000"/>
              </a:solidFill>
            </a:endParaRPr>
          </a:p>
        </p:txBody>
      </p:sp>
    </p:spTree>
    <p:extLst>
      <p:ext uri="{BB962C8B-B14F-4D97-AF65-F5344CB8AC3E}">
        <p14:creationId xmlns:p14="http://schemas.microsoft.com/office/powerpoint/2010/main" val="1992508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17638"/>
          </a:xfrm>
        </p:spPr>
        <p:style>
          <a:lnRef idx="1">
            <a:schemeClr val="accent6"/>
          </a:lnRef>
          <a:fillRef idx="2">
            <a:schemeClr val="accent6"/>
          </a:fillRef>
          <a:effectRef idx="1">
            <a:schemeClr val="accent6"/>
          </a:effectRef>
          <a:fontRef idx="minor">
            <a:schemeClr val="dk1"/>
          </a:fontRef>
        </p:style>
        <p:txBody>
          <a:bodyPr rtlCol="0">
            <a:noAutofit/>
          </a:bodyPr>
          <a:lstStyle/>
          <a:p>
            <a:pPr eaLnBrk="1" fontAlgn="auto" hangingPunct="1">
              <a:spcAft>
                <a:spcPts val="0"/>
              </a:spcAft>
              <a:defRPr/>
            </a:pPr>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BİLİM ŞENLİĞİ NEDİR?</a:t>
            </a:r>
            <a:endParaRPr lang="tr-TR" sz="2800" b="1" dirty="0">
              <a:solidFill>
                <a:srgbClr val="FF0000"/>
              </a:solidFill>
            </a:endParaRPr>
          </a:p>
        </p:txBody>
      </p:sp>
      <p:sp>
        <p:nvSpPr>
          <p:cNvPr id="28675" name="2 İçerik Yer Tutucusu"/>
          <p:cNvSpPr>
            <a:spLocks noGrp="1"/>
          </p:cNvSpPr>
          <p:nvPr>
            <p:ph idx="1"/>
          </p:nvPr>
        </p:nvSpPr>
        <p:spPr>
          <a:xfrm>
            <a:off x="457200" y="1600200"/>
            <a:ext cx="8229600" cy="2114550"/>
          </a:xfrm>
        </p:spPr>
        <p:txBody>
          <a:bodyPr/>
          <a:lstStyle/>
          <a:p>
            <a:pPr eaLnBrk="1" hangingPunct="1"/>
            <a:r>
              <a:rPr lang="tr-TR" smtClean="0"/>
              <a:t>Bilim şenliği, öğrenenin bilimsel araştırma sürecine uygulamalı olarak doğrudan katılmasına olanak veren öğrenci projelerinin sunulduğu ve paylaşıldığı organizasyonlardır.</a:t>
            </a:r>
          </a:p>
        </p:txBody>
      </p:sp>
      <p:pic>
        <p:nvPicPr>
          <p:cNvPr id="28676" name="Picture 2" descr="C:\Users\acer\Pictures\atom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786313"/>
            <a:ext cx="15716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085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5938" y="285750"/>
            <a:ext cx="5715000" cy="6289675"/>
          </a:xfrm>
          <a:noFill/>
        </p:spPr>
      </p:pic>
    </p:spTree>
    <p:extLst>
      <p:ext uri="{BB962C8B-B14F-4D97-AF65-F5344CB8AC3E}">
        <p14:creationId xmlns:p14="http://schemas.microsoft.com/office/powerpoint/2010/main" val="3971024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3 İçerik Yer Tutucusu" descr="56b.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Tree>
    <p:extLst>
      <p:ext uri="{BB962C8B-B14F-4D97-AF65-F5344CB8AC3E}">
        <p14:creationId xmlns:p14="http://schemas.microsoft.com/office/powerpoint/2010/main" val="3872743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3 İçerik Yer Tutucusu" descr="13b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28813" y="1600200"/>
            <a:ext cx="4340225" cy="4525963"/>
          </a:xfrm>
        </p:spPr>
      </p:pic>
    </p:spTree>
    <p:extLst>
      <p:ext uri="{BB962C8B-B14F-4D97-AF65-F5344CB8AC3E}">
        <p14:creationId xmlns:p14="http://schemas.microsoft.com/office/powerpoint/2010/main" val="3184052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3 İçerik Yer Tutucusu" descr="36b.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357313"/>
            <a:ext cx="6035675" cy="4768850"/>
          </a:xfrm>
        </p:spPr>
      </p:pic>
    </p:spTree>
    <p:extLst>
      <p:ext uri="{BB962C8B-B14F-4D97-AF65-F5344CB8AC3E}">
        <p14:creationId xmlns:p14="http://schemas.microsoft.com/office/powerpoint/2010/main" val="1933536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17638"/>
          </a:xfr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tr-TR" dirty="0" smtClean="0">
                <a:solidFill>
                  <a:srgbClr val="FF0000"/>
                </a:solidFill>
              </a:rPr>
              <a:t>PROJE RAPORUNDA YER ALAN BAŞLIKLAR</a:t>
            </a:r>
            <a:endParaRPr lang="tr-TR" dirty="0">
              <a:solidFill>
                <a:srgbClr val="FF0000"/>
              </a:solidFill>
            </a:endParaRPr>
          </a:p>
        </p:txBody>
      </p:sp>
      <p:sp>
        <p:nvSpPr>
          <p:cNvPr id="3" name="2 İçerik Yer Tutucusu"/>
          <p:cNvSpPr>
            <a:spLocks noGrp="1"/>
          </p:cNvSpPr>
          <p:nvPr>
            <p:ph idx="1"/>
          </p:nvPr>
        </p:nvSpPr>
        <p:spPr>
          <a:xfrm>
            <a:off x="0" y="1428750"/>
            <a:ext cx="9144000" cy="5429250"/>
          </a:xfrm>
          <a:solidFill>
            <a:srgbClr val="92D050"/>
          </a:solidFill>
        </p:spPr>
        <p:style>
          <a:lnRef idx="0">
            <a:scrgbClr r="0" g="0" b="0"/>
          </a:lnRef>
          <a:fillRef idx="1002">
            <a:schemeClr val="dk2"/>
          </a:fillRef>
          <a:effectRef idx="0">
            <a:scrgbClr r="0" g="0" b="0"/>
          </a:effectRef>
          <a:fontRef idx="major"/>
        </p:style>
        <p:txBody>
          <a:bodyPr rtlCol="0">
            <a:normAutofit lnSpcReduction="10000"/>
          </a:bodyPr>
          <a:lstStyle/>
          <a:p>
            <a:pPr eaLnBrk="1" fontAlgn="auto" hangingPunct="1">
              <a:spcAft>
                <a:spcPts val="0"/>
              </a:spcAft>
              <a:buFont typeface="Arial" pitchFamily="34" charset="0"/>
              <a:buChar char="•"/>
              <a:defRPr/>
            </a:pPr>
            <a:r>
              <a:rPr lang="tr-TR" dirty="0" smtClean="0"/>
              <a:t>PROJENİN ADI</a:t>
            </a:r>
          </a:p>
          <a:p>
            <a:pPr eaLnBrk="1" fontAlgn="auto" hangingPunct="1">
              <a:spcAft>
                <a:spcPts val="0"/>
              </a:spcAft>
              <a:buFont typeface="Arial" pitchFamily="34" charset="0"/>
              <a:buChar char="•"/>
              <a:defRPr/>
            </a:pPr>
            <a:r>
              <a:rPr lang="tr-TR" dirty="0" smtClean="0"/>
              <a:t>PROJE EKİBİ</a:t>
            </a:r>
          </a:p>
          <a:p>
            <a:pPr eaLnBrk="1" fontAlgn="auto" hangingPunct="1">
              <a:spcAft>
                <a:spcPts val="0"/>
              </a:spcAft>
              <a:buFont typeface="Arial" pitchFamily="34" charset="0"/>
              <a:buChar char="•"/>
              <a:defRPr/>
            </a:pPr>
            <a:r>
              <a:rPr lang="tr-TR" dirty="0" smtClean="0"/>
              <a:t>PROJE SÜRESİ</a:t>
            </a:r>
          </a:p>
          <a:p>
            <a:pPr eaLnBrk="1" fontAlgn="auto" hangingPunct="1">
              <a:spcAft>
                <a:spcPts val="0"/>
              </a:spcAft>
              <a:buFont typeface="Arial" pitchFamily="34" charset="0"/>
              <a:buChar char="•"/>
              <a:defRPr/>
            </a:pPr>
            <a:r>
              <a:rPr lang="tr-TR" dirty="0" smtClean="0"/>
              <a:t>PROJE SUNU TARİHİ</a:t>
            </a:r>
          </a:p>
          <a:p>
            <a:pPr eaLnBrk="1" fontAlgn="auto" hangingPunct="1">
              <a:spcAft>
                <a:spcPts val="0"/>
              </a:spcAft>
              <a:buFont typeface="Arial" pitchFamily="34" charset="0"/>
              <a:buChar char="•"/>
              <a:defRPr/>
            </a:pPr>
            <a:r>
              <a:rPr lang="tr-TR" dirty="0" smtClean="0"/>
              <a:t>PROJE REHBER ÖĞRETMENİ</a:t>
            </a:r>
          </a:p>
          <a:p>
            <a:pPr eaLnBrk="1" fontAlgn="auto" hangingPunct="1">
              <a:spcAft>
                <a:spcPts val="0"/>
              </a:spcAft>
              <a:buFont typeface="Arial" pitchFamily="34" charset="0"/>
              <a:buChar char="•"/>
              <a:defRPr/>
            </a:pPr>
            <a:r>
              <a:rPr lang="tr-TR" dirty="0" smtClean="0"/>
              <a:t>PROJE KONUSU</a:t>
            </a:r>
          </a:p>
          <a:p>
            <a:pPr eaLnBrk="1" fontAlgn="auto" hangingPunct="1">
              <a:spcAft>
                <a:spcPts val="0"/>
              </a:spcAft>
              <a:buFont typeface="Arial" pitchFamily="34" charset="0"/>
              <a:buChar char="•"/>
              <a:defRPr/>
            </a:pPr>
            <a:r>
              <a:rPr lang="tr-TR" dirty="0" smtClean="0"/>
              <a:t>PROJENİN AMACI</a:t>
            </a:r>
          </a:p>
          <a:p>
            <a:pPr eaLnBrk="1" fontAlgn="auto" hangingPunct="1">
              <a:spcAft>
                <a:spcPts val="0"/>
              </a:spcAft>
              <a:buFont typeface="Arial" pitchFamily="34" charset="0"/>
              <a:buChar char="•"/>
              <a:defRPr/>
            </a:pPr>
            <a:r>
              <a:rPr lang="tr-TR" dirty="0" smtClean="0"/>
              <a:t>PROJEDE KAZANILABİLECEK BİLİMSEL SÜREÇ BECERİLERİ</a:t>
            </a:r>
          </a:p>
          <a:p>
            <a:pPr eaLnBrk="1" fontAlgn="auto" hangingPunct="1">
              <a:spcAft>
                <a:spcPts val="0"/>
              </a:spcAft>
              <a:buFont typeface="Arial" pitchFamily="34" charset="0"/>
              <a:buChar char="•"/>
              <a:defRPr/>
            </a:pPr>
            <a:r>
              <a:rPr lang="tr-TR" dirty="0" smtClean="0"/>
              <a:t>PROJE İÇİN GEREKLİ OLAN MALZEMELER</a:t>
            </a:r>
          </a:p>
          <a:p>
            <a:pPr eaLnBrk="1" fontAlgn="auto" hangingPunct="1">
              <a:spcAft>
                <a:spcPts val="0"/>
              </a:spcAft>
              <a:buFont typeface="Arial" pitchFamily="34" charset="0"/>
              <a:buChar char="•"/>
              <a:defRPr/>
            </a:pPr>
            <a:r>
              <a:rPr lang="tr-TR" dirty="0" smtClean="0"/>
              <a:t>İŞLEM BASAMAKLARI</a:t>
            </a:r>
          </a:p>
          <a:p>
            <a:pPr eaLnBrk="1" fontAlgn="auto" hangingPunct="1">
              <a:spcAft>
                <a:spcPts val="0"/>
              </a:spcAft>
              <a:buFont typeface="Arial" pitchFamily="34" charset="0"/>
              <a:buChar char="•"/>
              <a:defRPr/>
            </a:pPr>
            <a:r>
              <a:rPr lang="tr-TR" dirty="0" smtClean="0"/>
              <a:t>KAYNAK</a:t>
            </a:r>
            <a:endParaRPr lang="tr-TR" dirty="0"/>
          </a:p>
        </p:txBody>
      </p:sp>
    </p:spTree>
    <p:extLst>
      <p:ext uri="{BB962C8B-B14F-4D97-AF65-F5344CB8AC3E}">
        <p14:creationId xmlns:p14="http://schemas.microsoft.com/office/powerpoint/2010/main" val="692143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457200" y="274638"/>
            <a:ext cx="8229600" cy="796925"/>
          </a:xfrm>
        </p:spPr>
        <p:txBody>
          <a:bodyPr/>
          <a:lstStyle/>
          <a:p>
            <a:pPr eaLnBrk="1" hangingPunct="1"/>
            <a:r>
              <a:rPr lang="tr-TR" smtClean="0"/>
              <a:t>ÖRNEK BİR PROJE RAPORU</a:t>
            </a:r>
          </a:p>
        </p:txBody>
      </p:sp>
      <p:sp>
        <p:nvSpPr>
          <p:cNvPr id="4" name="2 İçerik Yer Tutucusu"/>
          <p:cNvSpPr>
            <a:spLocks noGrp="1"/>
          </p:cNvSpPr>
          <p:nvPr>
            <p:ph idx="1"/>
          </p:nvPr>
        </p:nvSpPr>
        <p:spPr>
          <a:xfrm>
            <a:off x="0" y="1071563"/>
            <a:ext cx="8686800" cy="5786437"/>
          </a:xfrm>
          <a:solidFill>
            <a:srgbClr val="92D050"/>
          </a:solidFill>
        </p:spPr>
        <p:style>
          <a:lnRef idx="0">
            <a:scrgbClr r="0" g="0" b="0"/>
          </a:lnRef>
          <a:fillRef idx="1002">
            <a:schemeClr val="dk2"/>
          </a:fillRef>
          <a:effectRef idx="0">
            <a:scrgbClr r="0" g="0" b="0"/>
          </a:effectRef>
          <a:fontRef idx="major"/>
        </p:style>
        <p:txBody>
          <a:bodyPr rtlCol="0">
            <a:normAutofit fontScale="85000" lnSpcReduction="20000"/>
          </a:bodyPr>
          <a:lstStyle/>
          <a:p>
            <a:pPr eaLnBrk="1" fontAlgn="auto" hangingPunct="1">
              <a:spcAft>
                <a:spcPts val="0"/>
              </a:spcAft>
              <a:buFont typeface="Arial" pitchFamily="34" charset="0"/>
              <a:buChar char="•"/>
              <a:defRPr/>
            </a:pPr>
            <a:r>
              <a:rPr lang="tr-TR" b="1" dirty="0" smtClean="0">
                <a:solidFill>
                  <a:srgbClr val="FF0000"/>
                </a:solidFill>
              </a:rPr>
              <a:t>PROJENİN ADI</a:t>
            </a:r>
            <a:r>
              <a:rPr lang="tr-TR" dirty="0" smtClean="0"/>
              <a:t>: SUYUN TEMİZLENMESİNİ SAĞLAYAN SÜZGEÇ</a:t>
            </a:r>
          </a:p>
          <a:p>
            <a:pPr eaLnBrk="1" fontAlgn="auto" hangingPunct="1">
              <a:spcAft>
                <a:spcPts val="0"/>
              </a:spcAft>
              <a:buFont typeface="Arial" pitchFamily="34" charset="0"/>
              <a:buChar char="•"/>
              <a:defRPr/>
            </a:pPr>
            <a:r>
              <a:rPr lang="tr-TR" b="1" dirty="0" smtClean="0">
                <a:solidFill>
                  <a:srgbClr val="FF0000"/>
                </a:solidFill>
              </a:rPr>
              <a:t>PROJE EKİBİ: </a:t>
            </a:r>
            <a:r>
              <a:rPr lang="tr-TR" dirty="0" smtClean="0"/>
              <a:t>5’er kişilik öğrencilerde oluşan gruplar</a:t>
            </a:r>
          </a:p>
          <a:p>
            <a:pPr eaLnBrk="1" fontAlgn="auto" hangingPunct="1">
              <a:spcAft>
                <a:spcPts val="0"/>
              </a:spcAft>
              <a:buFont typeface="Arial" pitchFamily="34" charset="0"/>
              <a:buChar char="•"/>
              <a:defRPr/>
            </a:pPr>
            <a:r>
              <a:rPr lang="tr-TR" b="1" dirty="0" smtClean="0">
                <a:solidFill>
                  <a:srgbClr val="FF0000"/>
                </a:solidFill>
              </a:rPr>
              <a:t>PROJE SÜRESİ: </a:t>
            </a:r>
            <a:r>
              <a:rPr lang="tr-TR" dirty="0" smtClean="0"/>
              <a:t>2 hafta</a:t>
            </a:r>
          </a:p>
          <a:p>
            <a:pPr eaLnBrk="1" fontAlgn="auto" hangingPunct="1">
              <a:spcAft>
                <a:spcPts val="0"/>
              </a:spcAft>
              <a:buFont typeface="Arial" pitchFamily="34" charset="0"/>
              <a:buChar char="•"/>
              <a:defRPr/>
            </a:pPr>
            <a:r>
              <a:rPr lang="tr-TR" b="1" dirty="0" smtClean="0">
                <a:solidFill>
                  <a:srgbClr val="FF0000"/>
                </a:solidFill>
              </a:rPr>
              <a:t>PROJE SUNU TARİHİ: </a:t>
            </a:r>
            <a:r>
              <a:rPr lang="tr-TR" dirty="0" smtClean="0"/>
              <a:t>Proje ekibinin proje ürününü ve projelerini sınıfa / diğer sınıflara sunduğu tarihtir.</a:t>
            </a:r>
          </a:p>
          <a:p>
            <a:pPr eaLnBrk="1" fontAlgn="auto" hangingPunct="1">
              <a:spcAft>
                <a:spcPts val="0"/>
              </a:spcAft>
              <a:buFont typeface="Arial" pitchFamily="34" charset="0"/>
              <a:buChar char="•"/>
              <a:defRPr/>
            </a:pPr>
            <a:r>
              <a:rPr lang="tr-TR" b="1" dirty="0" smtClean="0">
                <a:solidFill>
                  <a:srgbClr val="FF0000"/>
                </a:solidFill>
              </a:rPr>
              <a:t>PROJE REHBER ÖĞRETMENİ: </a:t>
            </a:r>
            <a:r>
              <a:rPr lang="tr-TR" dirty="0" smtClean="0"/>
              <a:t>Ümit İzgi</a:t>
            </a:r>
          </a:p>
          <a:p>
            <a:pPr eaLnBrk="1" fontAlgn="auto" hangingPunct="1">
              <a:spcAft>
                <a:spcPts val="0"/>
              </a:spcAft>
              <a:buFont typeface="Arial" pitchFamily="34" charset="0"/>
              <a:buChar char="•"/>
              <a:defRPr/>
            </a:pPr>
            <a:r>
              <a:rPr lang="tr-TR" b="1" dirty="0" smtClean="0">
                <a:solidFill>
                  <a:srgbClr val="FF0000"/>
                </a:solidFill>
              </a:rPr>
              <a:t>PROJE KONUSU: </a:t>
            </a:r>
            <a:r>
              <a:rPr lang="tr-TR" dirty="0" smtClean="0"/>
              <a:t>Karışımların fiziksel yollarla ayrılması</a:t>
            </a:r>
          </a:p>
          <a:p>
            <a:pPr eaLnBrk="1" fontAlgn="auto" hangingPunct="1">
              <a:spcAft>
                <a:spcPts val="0"/>
              </a:spcAft>
              <a:buFont typeface="Arial" pitchFamily="34" charset="0"/>
              <a:buChar char="•"/>
              <a:defRPr/>
            </a:pPr>
            <a:r>
              <a:rPr lang="tr-TR" b="1" dirty="0" smtClean="0">
                <a:solidFill>
                  <a:srgbClr val="FF0000"/>
                </a:solidFill>
              </a:rPr>
              <a:t>PROJENİN AMACI: </a:t>
            </a:r>
            <a:r>
              <a:rPr lang="tr-TR" dirty="0" smtClean="0"/>
              <a:t>Karışımları ayırma yöntemlerini keşfetme ve yeni bir ürün ortaya çıkarma.</a:t>
            </a:r>
          </a:p>
          <a:p>
            <a:pPr eaLnBrk="1" fontAlgn="auto" hangingPunct="1">
              <a:spcAft>
                <a:spcPts val="0"/>
              </a:spcAft>
              <a:buFont typeface="Arial" pitchFamily="34" charset="0"/>
              <a:buChar char="•"/>
              <a:defRPr/>
            </a:pPr>
            <a:r>
              <a:rPr lang="tr-TR" b="1" dirty="0" smtClean="0">
                <a:solidFill>
                  <a:srgbClr val="FF0000"/>
                </a:solidFill>
              </a:rPr>
              <a:t>PROJEDE KAZANILABİLECEK BİLİMSEL SÜREÇ BECERİLERİ: </a:t>
            </a:r>
            <a:r>
              <a:rPr lang="tr-TR" dirty="0" smtClean="0"/>
              <a:t>Gözlem, ölçme, iletişim, yorumlama, veri toplama ve kaydetme, değişkenleri kontrol etmek ve tanımlamak, karşılaştırma, hata analizi, deneysel araştırma, problem çözme.</a:t>
            </a:r>
          </a:p>
          <a:p>
            <a:pPr eaLnBrk="1" fontAlgn="auto" hangingPunct="1">
              <a:spcAft>
                <a:spcPts val="0"/>
              </a:spcAft>
              <a:buFont typeface="Arial" pitchFamily="34" charset="0"/>
              <a:buChar char="•"/>
              <a:defRPr/>
            </a:pPr>
            <a:r>
              <a:rPr lang="tr-TR" b="1" dirty="0" smtClean="0">
                <a:solidFill>
                  <a:srgbClr val="FF0000"/>
                </a:solidFill>
              </a:rPr>
              <a:t>PROJE İÇİN GEREKLİ OLAN MALZEMELER:</a:t>
            </a:r>
            <a:r>
              <a:rPr lang="tr-TR" dirty="0" smtClean="0"/>
              <a:t> </a:t>
            </a:r>
          </a:p>
          <a:p>
            <a:pPr eaLnBrk="1" fontAlgn="auto" hangingPunct="1">
              <a:spcAft>
                <a:spcPts val="0"/>
              </a:spcAft>
              <a:buFont typeface="Arial" pitchFamily="34" charset="0"/>
              <a:buChar char="•"/>
              <a:defRPr/>
            </a:pPr>
            <a:r>
              <a:rPr lang="tr-TR" b="1" dirty="0" smtClean="0">
                <a:solidFill>
                  <a:srgbClr val="FF0000"/>
                </a:solidFill>
              </a:rPr>
              <a:t>İŞLEM BASAMAKLARI</a:t>
            </a:r>
            <a:r>
              <a:rPr lang="tr-TR" dirty="0" smtClean="0">
                <a:solidFill>
                  <a:srgbClr val="FF0000"/>
                </a:solidFill>
              </a:rPr>
              <a:t>: </a:t>
            </a:r>
          </a:p>
          <a:p>
            <a:pPr eaLnBrk="1" fontAlgn="auto" hangingPunct="1">
              <a:spcAft>
                <a:spcPts val="0"/>
              </a:spcAft>
              <a:buFont typeface="Arial" pitchFamily="34" charset="0"/>
              <a:buChar char="•"/>
              <a:defRPr/>
            </a:pPr>
            <a:r>
              <a:rPr lang="tr-TR" b="1" dirty="0" smtClean="0">
                <a:solidFill>
                  <a:srgbClr val="FF0000"/>
                </a:solidFill>
              </a:rPr>
              <a:t>KAYNAK: </a:t>
            </a:r>
            <a:endParaRPr lang="tr-TR" b="1" dirty="0">
              <a:solidFill>
                <a:srgbClr val="FF0000"/>
              </a:solidFill>
            </a:endParaRPr>
          </a:p>
        </p:txBody>
      </p:sp>
    </p:spTree>
    <p:extLst>
      <p:ext uri="{BB962C8B-B14F-4D97-AF65-F5344CB8AC3E}">
        <p14:creationId xmlns:p14="http://schemas.microsoft.com/office/powerpoint/2010/main" val="2018233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cer\Documents\My Scans\2008-11 (Kas)\scan00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75" y="0"/>
            <a:ext cx="6572250" cy="6858000"/>
          </a:xfrm>
          <a:noFill/>
        </p:spPr>
      </p:pic>
    </p:spTree>
    <p:extLst>
      <p:ext uri="{BB962C8B-B14F-4D97-AF65-F5344CB8AC3E}">
        <p14:creationId xmlns:p14="http://schemas.microsoft.com/office/powerpoint/2010/main" val="2682655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cer\Documents\My Scans\2008-11 (Kas)\scan00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254000"/>
            <a:ext cx="7286625" cy="6604000"/>
          </a:xfrm>
          <a:noFill/>
        </p:spPr>
      </p:pic>
    </p:spTree>
    <p:extLst>
      <p:ext uri="{BB962C8B-B14F-4D97-AF65-F5344CB8AC3E}">
        <p14:creationId xmlns:p14="http://schemas.microsoft.com/office/powerpoint/2010/main" val="1447842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25"/>
            <a:ext cx="8229600" cy="5126038"/>
          </a:xfrm>
        </p:spPr>
        <p:txBody>
          <a:bodyPr rtlCol="0">
            <a:normAutofit lnSpcReduction="10000"/>
          </a:bodyPr>
          <a:lstStyle/>
          <a:p>
            <a:pPr eaLnBrk="1" fontAlgn="auto" hangingPunct="1">
              <a:spcAft>
                <a:spcPts val="0"/>
              </a:spcAft>
              <a:buFont typeface="Arial" pitchFamily="34" charset="0"/>
              <a:buChar char="•"/>
              <a:defRPr/>
            </a:pPr>
            <a:r>
              <a:rPr lang="tr-TR" dirty="0" smtClean="0"/>
              <a:t>Bilimsel bir çalışma olan projede; </a:t>
            </a:r>
          </a:p>
          <a:p>
            <a:pPr eaLnBrk="1" fontAlgn="auto" hangingPunct="1">
              <a:spcAft>
                <a:spcPts val="0"/>
              </a:spcAft>
              <a:buFont typeface="Arial" pitchFamily="34" charset="0"/>
              <a:buChar char="•"/>
              <a:defRPr/>
            </a:pPr>
            <a:r>
              <a:rPr lang="tr-TR" b="1" i="1" dirty="0" smtClean="0"/>
              <a:t>gözlem yaparak bilgi toplama, </a:t>
            </a:r>
          </a:p>
          <a:p>
            <a:pPr eaLnBrk="1" fontAlgn="auto" hangingPunct="1">
              <a:spcAft>
                <a:spcPts val="0"/>
              </a:spcAft>
              <a:buFont typeface="Arial" pitchFamily="34" charset="0"/>
              <a:buChar char="•"/>
              <a:defRPr/>
            </a:pPr>
            <a:r>
              <a:rPr lang="tr-TR" b="1" i="1" dirty="0" smtClean="0"/>
              <a:t>elde edilen bilgilerin düzenlenmesi, </a:t>
            </a:r>
          </a:p>
          <a:p>
            <a:pPr eaLnBrk="1" fontAlgn="auto" hangingPunct="1">
              <a:spcAft>
                <a:spcPts val="0"/>
              </a:spcAft>
              <a:buFont typeface="Arial" pitchFamily="34" charset="0"/>
              <a:buChar char="•"/>
              <a:defRPr/>
            </a:pPr>
            <a:r>
              <a:rPr lang="tr-TR" b="1" i="1" dirty="0" smtClean="0"/>
              <a:t>bilgiler arasında neden – sonuç ilişkisinin olup olmadığının araştırılması, </a:t>
            </a:r>
          </a:p>
          <a:p>
            <a:pPr eaLnBrk="1" fontAlgn="auto" hangingPunct="1">
              <a:spcAft>
                <a:spcPts val="0"/>
              </a:spcAft>
              <a:buFont typeface="Arial" pitchFamily="34" charset="0"/>
              <a:buChar char="•"/>
              <a:defRPr/>
            </a:pPr>
            <a:r>
              <a:rPr lang="tr-TR" b="1" i="1" dirty="0" smtClean="0"/>
              <a:t>gelecek nesillere bilgilerin ve sonuçların aktarılması </a:t>
            </a:r>
            <a:r>
              <a:rPr lang="tr-TR" dirty="0" smtClean="0"/>
              <a:t>söz konusudur.</a:t>
            </a:r>
          </a:p>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r>
              <a:rPr lang="tr-TR" dirty="0" smtClean="0"/>
              <a:t> Proje süresi</a:t>
            </a:r>
            <a:r>
              <a:rPr lang="tr-TR" dirty="0" smtClean="0">
                <a:solidFill>
                  <a:srgbClr val="FF0000"/>
                </a:solidFill>
              </a:rPr>
              <a:t>, proje fikrinin ortaya çıkışıyla başlayan ve bu fikrin kağıda dökülmesi, geliştirilmesi, yürütülmesi, tamamlanması ve değerlendirilmesinin ardından yeni proje fikirlerinin üretilmesine</a:t>
            </a:r>
            <a:r>
              <a:rPr lang="tr-TR" dirty="0" smtClean="0"/>
              <a:t> kadarki süreçleri içerir</a:t>
            </a:r>
          </a:p>
          <a:p>
            <a:pPr eaLnBrk="1" fontAlgn="auto" hangingPunct="1">
              <a:spcAft>
                <a:spcPts val="0"/>
              </a:spcAft>
              <a:buFont typeface="Arial" pitchFamily="34" charset="0"/>
              <a:buNone/>
              <a:defRPr/>
            </a:pPr>
            <a:endParaRPr lang="tr-TR" dirty="0"/>
          </a:p>
        </p:txBody>
      </p:sp>
    </p:spTree>
    <p:extLst>
      <p:ext uri="{BB962C8B-B14F-4D97-AF65-F5344CB8AC3E}">
        <p14:creationId xmlns:p14="http://schemas.microsoft.com/office/powerpoint/2010/main" val="3764694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850"/>
            <a:ext cx="91440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698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973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428625" y="0"/>
            <a:ext cx="4286250" cy="654050"/>
          </a:xfrm>
        </p:spPr>
        <p:txBody>
          <a:bodyPr/>
          <a:lstStyle/>
          <a:p>
            <a:pPr eaLnBrk="1" hangingPunct="1"/>
            <a:r>
              <a:rPr lang="tr-TR" sz="3200" smtClean="0"/>
              <a:t>ÖRNEK </a:t>
            </a:r>
          </a:p>
        </p:txBody>
      </p:sp>
      <p:pic>
        <p:nvPicPr>
          <p:cNvPr id="51203" name="3 İçerik Yer Tutucusu" descr="phot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71688" y="711200"/>
            <a:ext cx="5857875" cy="6146800"/>
          </a:xfrm>
        </p:spPr>
      </p:pic>
    </p:spTree>
    <p:extLst>
      <p:ext uri="{BB962C8B-B14F-4D97-AF65-F5344CB8AC3E}">
        <p14:creationId xmlns:p14="http://schemas.microsoft.com/office/powerpoint/2010/main" val="3318029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p:txBody>
          <a:bodyPr/>
          <a:lstStyle/>
          <a:p>
            <a:pPr eaLnBrk="1" hangingPunct="1"/>
            <a:r>
              <a:rPr lang="tr-TR" smtClean="0"/>
              <a:t>GÖZ ATALIM…</a:t>
            </a:r>
          </a:p>
        </p:txBody>
      </p:sp>
      <p:sp>
        <p:nvSpPr>
          <p:cNvPr id="52227" name="2 İçerik Yer Tutucusu"/>
          <p:cNvSpPr>
            <a:spLocks noGrp="1"/>
          </p:cNvSpPr>
          <p:nvPr>
            <p:ph idx="1"/>
          </p:nvPr>
        </p:nvSpPr>
        <p:spPr/>
        <p:txBody>
          <a:bodyPr/>
          <a:lstStyle/>
          <a:p>
            <a:pPr eaLnBrk="1" hangingPunct="1"/>
            <a:r>
              <a:rPr lang="tr-TR" smtClean="0">
                <a:hlinkClick r:id="rId2"/>
              </a:rPr>
              <a:t>http://www.fenprojem.com/modules.php?name=SiteKonulari&amp;Sayfa=KonuOku&amp;konuid=24</a:t>
            </a:r>
            <a:r>
              <a:rPr lang="tr-TR" smtClean="0"/>
              <a:t> </a:t>
            </a:r>
          </a:p>
        </p:txBody>
      </p:sp>
    </p:spTree>
    <p:extLst>
      <p:ext uri="{BB962C8B-B14F-4D97-AF65-F5344CB8AC3E}">
        <p14:creationId xmlns:p14="http://schemas.microsoft.com/office/powerpoint/2010/main" val="143952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457200" y="274638"/>
            <a:ext cx="8229600" cy="868362"/>
          </a:xfrm>
          <a:solidFill>
            <a:srgbClr val="FFC000"/>
          </a:solidFill>
        </p:spPr>
        <p:txBody>
          <a:bodyPr/>
          <a:lstStyle/>
          <a:p>
            <a:pPr eaLnBrk="1" hangingPunct="1"/>
            <a:r>
              <a:rPr lang="tr-TR" b="1" smtClean="0"/>
              <a:t>Bilimsel Proje Nedir?</a:t>
            </a:r>
            <a:endParaRPr lang="tr-TR" smtClean="0"/>
          </a:p>
        </p:txBody>
      </p:sp>
      <p:sp>
        <p:nvSpPr>
          <p:cNvPr id="3" name="2 İçerik Yer Tutucusu"/>
          <p:cNvSpPr>
            <a:spLocks noGrp="1"/>
          </p:cNvSpPr>
          <p:nvPr>
            <p:ph idx="1"/>
          </p:nvPr>
        </p:nvSpPr>
        <p:spPr>
          <a:xfrm>
            <a:off x="457200" y="1600200"/>
            <a:ext cx="8229600" cy="4900613"/>
          </a:xfrm>
        </p:spPr>
        <p:txBody>
          <a:bodyPr rtlCol="0">
            <a:normAutofit fontScale="70000" lnSpcReduction="20000"/>
          </a:bodyPr>
          <a:lstStyle/>
          <a:p>
            <a:pPr eaLnBrk="1" fontAlgn="auto" hangingPunct="1">
              <a:spcAft>
                <a:spcPts val="0"/>
              </a:spcAft>
              <a:buFont typeface="Arial" pitchFamily="34" charset="0"/>
              <a:buChar char="•"/>
              <a:defRPr/>
            </a:pPr>
            <a:r>
              <a:rPr lang="tr-TR" b="1" i="1" dirty="0" smtClean="0"/>
              <a:t>Bilimsel proje, bilimsel yöntem kullanarak bir deneyin, araştırmanın, koleksiyonun ya da bir buluşun sunuşudur. </a:t>
            </a:r>
          </a:p>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r>
              <a:rPr lang="tr-TR" dirty="0" smtClean="0"/>
              <a:t>Bir öğrencinin, ilgilendiği bir konu hakkında </a:t>
            </a:r>
            <a:r>
              <a:rPr lang="tr-TR" i="1" dirty="0" smtClean="0">
                <a:solidFill>
                  <a:srgbClr val="FF0000"/>
                </a:solidFill>
              </a:rPr>
              <a:t>araştırma yapmasını</a:t>
            </a:r>
            <a:r>
              <a:rPr lang="tr-TR" dirty="0" smtClean="0"/>
              <a:t>, </a:t>
            </a:r>
            <a:r>
              <a:rPr lang="tr-TR" i="1" dirty="0" smtClean="0">
                <a:solidFill>
                  <a:srgbClr val="FF0000"/>
                </a:solidFill>
              </a:rPr>
              <a:t>araştırma sonuçlarını bir raporla düzenlemesin</a:t>
            </a:r>
            <a:r>
              <a:rPr lang="tr-TR" dirty="0" smtClean="0"/>
              <a:t>i ve en sonunda tüm </a:t>
            </a:r>
            <a:r>
              <a:rPr lang="tr-TR" i="1" dirty="0" smtClean="0">
                <a:solidFill>
                  <a:srgbClr val="FF0000"/>
                </a:solidFill>
              </a:rPr>
              <a:t>bulgularını sınıfta ya da bir yarışmada sunmasını </a:t>
            </a:r>
            <a:r>
              <a:rPr lang="tr-TR" dirty="0" smtClean="0"/>
              <a:t>içerir. </a:t>
            </a:r>
          </a:p>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r>
              <a:rPr lang="tr-TR" dirty="0" smtClean="0"/>
              <a:t>Gerçekte tüm bilim adamları bu şekilde çalışırlar. Bilimsel yöntemi kullanarak araştırma yaparlar, araştırmalarının sonucunu da makaleler yazarak bilimsel dergilere gönderirler ya da Sempozyumlarda sunarlar. Böylelikle fikirlerini paylaşırlar ve yeni bilimsel bilgiler yayılır. </a:t>
            </a:r>
          </a:p>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r>
              <a:rPr lang="tr-TR" dirty="0" smtClean="0"/>
              <a:t>Araştırmalar bilimsel projelerin ve bilimsel proje yarışmalarının </a:t>
            </a:r>
            <a:r>
              <a:rPr lang="tr-TR" i="1" dirty="0" smtClean="0">
                <a:solidFill>
                  <a:srgbClr val="FF0000"/>
                </a:solidFill>
              </a:rPr>
              <a:t>yaratıcılığı </a:t>
            </a:r>
            <a:r>
              <a:rPr lang="tr-TR" dirty="0" smtClean="0"/>
              <a:t>uyandırdığı ve yaratıcı düşünmeye özendirdiği, kişiliği ve </a:t>
            </a:r>
            <a:r>
              <a:rPr lang="tr-TR" i="1" dirty="0" smtClean="0">
                <a:solidFill>
                  <a:srgbClr val="FF0000"/>
                </a:solidFill>
              </a:rPr>
              <a:t>mantıksal düşünmeyi, problem çözme</a:t>
            </a:r>
            <a:r>
              <a:rPr lang="tr-TR" dirty="0" smtClean="0"/>
              <a:t> ve </a:t>
            </a:r>
            <a:r>
              <a:rPr lang="tr-TR" i="1" dirty="0" smtClean="0">
                <a:solidFill>
                  <a:srgbClr val="FF0000"/>
                </a:solidFill>
              </a:rPr>
              <a:t>iletişim</a:t>
            </a:r>
            <a:r>
              <a:rPr lang="tr-TR" dirty="0" smtClean="0"/>
              <a:t> yeteneğini geliştirdiği, bilimsel yöntemle </a:t>
            </a:r>
            <a:r>
              <a:rPr lang="tr-TR" i="1" dirty="0" smtClean="0">
                <a:solidFill>
                  <a:srgbClr val="FF0000"/>
                </a:solidFill>
              </a:rPr>
              <a:t>gerçek yaşamı ilişkilendirmeyi </a:t>
            </a:r>
            <a:r>
              <a:rPr lang="tr-TR" dirty="0" smtClean="0"/>
              <a:t>öğrettiği ve toplumdaki </a:t>
            </a:r>
            <a:r>
              <a:rPr lang="tr-TR" i="1" dirty="0" smtClean="0">
                <a:solidFill>
                  <a:srgbClr val="FF0000"/>
                </a:solidFill>
              </a:rPr>
              <a:t>buluşçu</a:t>
            </a:r>
            <a:r>
              <a:rPr lang="tr-TR" dirty="0" smtClean="0"/>
              <a:t> ruhu ateşlediğini gösteriyor. </a:t>
            </a:r>
            <a:br>
              <a:rPr lang="tr-TR" dirty="0" smtClean="0"/>
            </a:br>
            <a:endParaRPr lang="tr-TR" dirty="0"/>
          </a:p>
        </p:txBody>
      </p:sp>
    </p:spTree>
    <p:extLst>
      <p:ext uri="{BB962C8B-B14F-4D97-AF65-F5344CB8AC3E}">
        <p14:creationId xmlns:p14="http://schemas.microsoft.com/office/powerpoint/2010/main" val="3623041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rtlCol="0">
            <a:normAutofit fontScale="90000"/>
          </a:bodyPr>
          <a:lstStyle/>
          <a:p>
            <a:pPr eaLnBrk="1" fontAlgn="auto" hangingPunct="1">
              <a:spcAft>
                <a:spcPts val="0"/>
              </a:spcAft>
              <a:defRPr/>
            </a:pPr>
            <a:r>
              <a:rPr lang="tr-TR" dirty="0" smtClean="0"/>
              <a:t>BİLİMSEL PROJE HAZIRLAMANIN BASAMAKLARI</a:t>
            </a:r>
            <a:endParaRPr lang="tr-TR" dirty="0"/>
          </a:p>
        </p:txBody>
      </p:sp>
      <p:sp>
        <p:nvSpPr>
          <p:cNvPr id="3" name="2 İçerik Yer Tutucusu"/>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tr-TR" dirty="0" smtClean="0"/>
              <a:t>Bilimsel proje çalışması </a:t>
            </a:r>
            <a:r>
              <a:rPr lang="tr-TR" b="1" i="1" dirty="0" smtClean="0"/>
              <a:t>merak ve gözlem ile başlar</a:t>
            </a:r>
            <a:r>
              <a:rPr lang="tr-TR" dirty="0" smtClean="0"/>
              <a:t>.</a:t>
            </a:r>
          </a:p>
          <a:p>
            <a:pPr eaLnBrk="1" fontAlgn="auto" hangingPunct="1">
              <a:spcAft>
                <a:spcPts val="0"/>
              </a:spcAft>
              <a:buFont typeface="Arial" pitchFamily="34" charset="0"/>
              <a:buChar char="•"/>
              <a:defRPr/>
            </a:pPr>
            <a:r>
              <a:rPr lang="tr-TR" dirty="0" smtClean="0"/>
              <a:t>Çevremizde pek çok varlık var ve çevremizde pek çok değişiklik oluyor. Bu varlıkları ve değişiklikleri merak ederiz.</a:t>
            </a:r>
          </a:p>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r>
              <a:rPr lang="tr-TR" dirty="0" smtClean="0"/>
              <a:t>Gökyüzü nasıl oluşmuş? Neden mavi? Gökyüzünde neler var? Geceleri yıldızlar parlıyor, ama her gece aynı yıldızlar olmuyor. Neden? Yıldızlar nasıl yer değiştiriyor? </a:t>
            </a:r>
          </a:p>
          <a:p>
            <a:pPr eaLnBrk="1" fontAlgn="auto" hangingPunct="1">
              <a:spcAft>
                <a:spcPts val="0"/>
              </a:spcAft>
              <a:buFont typeface="Arial" pitchFamily="34" charset="0"/>
              <a:buChar char="•"/>
              <a:defRPr/>
            </a:pPr>
            <a:r>
              <a:rPr lang="tr-TR" dirty="0" smtClean="0"/>
              <a:t>Sonra merak ettiklerimizle ilgili gözlemler yapmaya başlarız ve kendimizi bilimsel proje hazırlarken buluruz. </a:t>
            </a:r>
          </a:p>
          <a:p>
            <a:pPr eaLnBrk="1" fontAlgn="auto" hangingPunct="1">
              <a:spcAft>
                <a:spcPts val="0"/>
              </a:spcAft>
              <a:buFont typeface="Arial" pitchFamily="34" charset="0"/>
              <a:buChar char="•"/>
              <a:defRPr/>
            </a:pPr>
            <a:r>
              <a:rPr lang="tr-TR" dirty="0" smtClean="0"/>
              <a:t>Ama yaptığımız çalışmanın bilimsel olması için yapmamız gerekenler, sırasıyla uygulayacağımız basamaklar var. </a:t>
            </a:r>
          </a:p>
          <a:p>
            <a:pPr eaLnBrk="1" fontAlgn="auto" hangingPunct="1">
              <a:spcAft>
                <a:spcPts val="0"/>
              </a:spcAft>
              <a:buFont typeface="Arial" pitchFamily="34" charset="0"/>
              <a:buChar char="•"/>
              <a:defRPr/>
            </a:pPr>
            <a:r>
              <a:rPr lang="tr-TR" dirty="0" smtClean="0"/>
              <a:t>İşte bunlar: </a:t>
            </a:r>
            <a:br>
              <a:rPr lang="tr-TR" dirty="0" smtClean="0"/>
            </a:br>
            <a:endParaRPr lang="tr-TR" dirty="0" smtClean="0"/>
          </a:p>
          <a:p>
            <a:pPr eaLnBrk="1" fontAlgn="auto" hangingPunct="1">
              <a:spcAft>
                <a:spcPts val="0"/>
              </a:spcAft>
              <a:buFont typeface="Arial" pitchFamily="34" charset="0"/>
              <a:buChar char="•"/>
              <a:defRPr/>
            </a:pPr>
            <a:endParaRPr lang="tr-TR" dirty="0"/>
          </a:p>
        </p:txBody>
      </p:sp>
      <p:sp>
        <p:nvSpPr>
          <p:cNvPr id="6" name="5 Sağ Ok"/>
          <p:cNvSpPr/>
          <p:nvPr/>
        </p:nvSpPr>
        <p:spPr>
          <a:xfrm>
            <a:off x="7072313" y="5715000"/>
            <a:ext cx="714375" cy="64293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extLst>
      <p:ext uri="{BB962C8B-B14F-4D97-AF65-F5344CB8AC3E}">
        <p14:creationId xmlns:p14="http://schemas.microsoft.com/office/powerpoint/2010/main" val="235336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25"/>
            <a:ext cx="8229600" cy="5697538"/>
          </a:xfrm>
        </p:spPr>
        <p:txBody>
          <a:bodyPr rtlCol="0">
            <a:normAutofit/>
          </a:bodyPr>
          <a:lstStyle/>
          <a:p>
            <a:pPr marL="514350" indent="-514350" eaLnBrk="1" fontAlgn="auto" hangingPunct="1">
              <a:spcAft>
                <a:spcPts val="0"/>
              </a:spcAft>
              <a:buFont typeface="Arial" pitchFamily="34" charset="0"/>
              <a:buAutoNum type="arabicPeriod"/>
              <a:defRPr/>
            </a:pPr>
            <a:r>
              <a:rPr lang="tr-TR" b="1" dirty="0" smtClean="0">
                <a:solidFill>
                  <a:srgbClr val="FF0000"/>
                </a:solidFill>
              </a:rPr>
              <a:t>Projenin konusunu seçmek:</a:t>
            </a:r>
            <a:endParaRPr lang="tr-TR" dirty="0" smtClean="0"/>
          </a:p>
          <a:p>
            <a:pPr marL="514350" indent="-514350" eaLnBrk="1" fontAlgn="auto" hangingPunct="1">
              <a:spcAft>
                <a:spcPts val="0"/>
              </a:spcAft>
              <a:buFont typeface="Arial" pitchFamily="34" charset="0"/>
              <a:buChar char="•"/>
              <a:defRPr/>
            </a:pPr>
            <a:r>
              <a:rPr lang="tr-TR" dirty="0" smtClean="0"/>
              <a:t>Projenizi ilgilendiğiniz, üzerine düşündüğünüz, </a:t>
            </a:r>
            <a:r>
              <a:rPr lang="tr-TR" b="1" i="1" dirty="0" smtClean="0"/>
              <a:t>merak ettiğiniz </a:t>
            </a:r>
            <a:r>
              <a:rPr lang="tr-TR" dirty="0" smtClean="0"/>
              <a:t>konular üzerine seçin. </a:t>
            </a:r>
          </a:p>
          <a:p>
            <a:pPr marL="514350" indent="-514350" eaLnBrk="1" fontAlgn="auto" hangingPunct="1">
              <a:spcAft>
                <a:spcPts val="0"/>
              </a:spcAft>
              <a:buFont typeface="Arial" pitchFamily="34" charset="0"/>
              <a:buChar char="•"/>
              <a:defRPr/>
            </a:pPr>
            <a:r>
              <a:rPr lang="tr-TR" dirty="0" smtClean="0"/>
              <a:t>Aklınıza pek çok fikir gelebilir. Bunları not edin. Hemen karar vermeyin. Bunların arasında sizin en güzel yapabileceğinizi, en merak ettiğiniz seçin. </a:t>
            </a:r>
          </a:p>
          <a:p>
            <a:pPr marL="514350" indent="-514350" eaLnBrk="1" fontAlgn="auto" hangingPunct="1">
              <a:spcAft>
                <a:spcPts val="0"/>
              </a:spcAft>
              <a:buFont typeface="Arial" pitchFamily="34" charset="0"/>
              <a:buChar char="•"/>
              <a:defRPr/>
            </a:pPr>
            <a:r>
              <a:rPr lang="tr-TR" dirty="0" smtClean="0"/>
              <a:t>Bu proje sadece sizin seçeceğiniz konuda bilgili olduğunuzu göstermeyecek. Unutmayın, sizin bir </a:t>
            </a:r>
            <a:r>
              <a:rPr lang="tr-TR" b="1" i="1" dirty="0" smtClean="0"/>
              <a:t>sorunuz var</a:t>
            </a:r>
            <a:r>
              <a:rPr lang="tr-TR" dirty="0" smtClean="0"/>
              <a:t>. Bu sorunun cevabını vermek için bilimsel bir proje hazırlıyorsunuz.</a:t>
            </a:r>
            <a:endParaRPr lang="tr-TR" dirty="0"/>
          </a:p>
        </p:txBody>
      </p:sp>
    </p:spTree>
    <p:extLst>
      <p:ext uri="{BB962C8B-B14F-4D97-AF65-F5344CB8AC3E}">
        <p14:creationId xmlns:p14="http://schemas.microsoft.com/office/powerpoint/2010/main" val="388227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813"/>
            <a:ext cx="8229600" cy="5340350"/>
          </a:xfrm>
        </p:spPr>
        <p:txBody>
          <a:bodyPr rtlCol="0">
            <a:normAutofit/>
          </a:bodyPr>
          <a:lstStyle/>
          <a:p>
            <a:pPr eaLnBrk="1" fontAlgn="auto" hangingPunct="1">
              <a:spcAft>
                <a:spcPts val="0"/>
              </a:spcAft>
              <a:buFont typeface="Arial" pitchFamily="34" charset="0"/>
              <a:buNone/>
              <a:defRPr/>
            </a:pPr>
            <a:r>
              <a:rPr lang="tr-TR" b="1" dirty="0" smtClean="0">
                <a:solidFill>
                  <a:srgbClr val="FF0000"/>
                </a:solidFill>
              </a:rPr>
              <a:t>2. Bilgi toplamak:</a:t>
            </a:r>
            <a:endParaRPr lang="tr-TR" dirty="0" smtClean="0"/>
          </a:p>
          <a:p>
            <a:pPr eaLnBrk="1" fontAlgn="auto" hangingPunct="1">
              <a:spcAft>
                <a:spcPts val="0"/>
              </a:spcAft>
              <a:buFont typeface="Arial" pitchFamily="34" charset="0"/>
              <a:buNone/>
              <a:defRPr/>
            </a:pPr>
            <a:endParaRPr lang="tr-TR" dirty="0" smtClean="0"/>
          </a:p>
          <a:p>
            <a:pPr eaLnBrk="1" fontAlgn="auto" hangingPunct="1">
              <a:spcAft>
                <a:spcPts val="0"/>
              </a:spcAft>
              <a:buFont typeface="Arial" pitchFamily="34" charset="0"/>
              <a:buChar char="•"/>
              <a:defRPr/>
            </a:pPr>
            <a:r>
              <a:rPr lang="tr-TR" dirty="0" smtClean="0"/>
              <a:t>Projenin konusunu belirledikten sonra konunuzla ilgili </a:t>
            </a:r>
            <a:r>
              <a:rPr lang="tr-TR" b="1" i="1" dirty="0" smtClean="0"/>
              <a:t>kitaplardan, dergilerden, internetten, insanlardan ve kurumlardan bilgi toplayın. </a:t>
            </a:r>
          </a:p>
          <a:p>
            <a:pPr eaLnBrk="1" fontAlgn="auto" hangingPunct="1">
              <a:spcAft>
                <a:spcPts val="0"/>
              </a:spcAft>
              <a:buFont typeface="Arial" pitchFamily="34" charset="0"/>
              <a:buChar char="•"/>
              <a:defRPr/>
            </a:pPr>
            <a:r>
              <a:rPr lang="tr-TR" dirty="0" smtClean="0"/>
              <a:t>Bilginin yazılı olması gerekmiyor. Konunuzla ilgili fotoğraf, asetat, saydam, model, afiş ve bulabileceğiniz her türlü malzemeyi toplayın.</a:t>
            </a:r>
          </a:p>
          <a:p>
            <a:pPr eaLnBrk="1" fontAlgn="auto" hangingPunct="1">
              <a:spcAft>
                <a:spcPts val="0"/>
              </a:spcAft>
              <a:buFont typeface="Arial" pitchFamily="34" charset="0"/>
              <a:buChar char="•"/>
              <a:defRPr/>
            </a:pPr>
            <a:r>
              <a:rPr lang="tr-TR" dirty="0" smtClean="0"/>
              <a:t>Projenizi en iyi nasıl sunabileceğinizi düşünün. </a:t>
            </a:r>
            <a:endParaRPr lang="tr-TR" dirty="0"/>
          </a:p>
        </p:txBody>
      </p:sp>
    </p:spTree>
    <p:extLst>
      <p:ext uri="{BB962C8B-B14F-4D97-AF65-F5344CB8AC3E}">
        <p14:creationId xmlns:p14="http://schemas.microsoft.com/office/powerpoint/2010/main" val="155045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38" y="857250"/>
            <a:ext cx="8229600" cy="4525963"/>
          </a:xfrm>
        </p:spPr>
        <p:txBody>
          <a:bodyPr rtlCol="0">
            <a:normAutofit fontScale="92500" lnSpcReduction="10000"/>
          </a:bodyPr>
          <a:lstStyle/>
          <a:p>
            <a:pPr eaLnBrk="1" fontAlgn="auto" hangingPunct="1">
              <a:spcAft>
                <a:spcPts val="0"/>
              </a:spcAft>
              <a:buFont typeface="Arial" pitchFamily="34" charset="0"/>
              <a:buChar char="•"/>
              <a:defRPr/>
            </a:pPr>
            <a:r>
              <a:rPr lang="tr-TR" b="1" dirty="0" smtClean="0">
                <a:solidFill>
                  <a:srgbClr val="FF0000"/>
                </a:solidFill>
              </a:rPr>
              <a:t>3. Bilimsel yöntem:</a:t>
            </a:r>
            <a:endParaRPr lang="tr-TR" dirty="0" smtClean="0"/>
          </a:p>
          <a:p>
            <a:pPr eaLnBrk="1" fontAlgn="auto" hangingPunct="1">
              <a:spcAft>
                <a:spcPts val="0"/>
              </a:spcAft>
              <a:buFont typeface="Arial" pitchFamily="34" charset="0"/>
              <a:buChar char="•"/>
              <a:defRPr/>
            </a:pPr>
            <a:r>
              <a:rPr lang="tr-TR" dirty="0" smtClean="0"/>
              <a:t>Sizin bir sorunuz, merak ettiğiniz bir şey var.</a:t>
            </a:r>
          </a:p>
          <a:p>
            <a:pPr eaLnBrk="1" fontAlgn="auto" hangingPunct="1">
              <a:spcAft>
                <a:spcPts val="0"/>
              </a:spcAft>
              <a:buFont typeface="Arial" pitchFamily="34" charset="0"/>
              <a:buChar char="•"/>
              <a:defRPr/>
            </a:pPr>
            <a:r>
              <a:rPr lang="tr-TR" dirty="0" smtClean="0"/>
              <a:t>Projenizin amacı nedir? </a:t>
            </a:r>
          </a:p>
          <a:p>
            <a:pPr eaLnBrk="1" fontAlgn="auto" hangingPunct="1">
              <a:spcAft>
                <a:spcPts val="0"/>
              </a:spcAft>
              <a:buFont typeface="Arial" pitchFamily="34" charset="0"/>
              <a:buChar char="•"/>
              <a:defRPr/>
            </a:pPr>
            <a:r>
              <a:rPr lang="tr-TR" dirty="0" smtClean="0"/>
              <a:t>Ne bulmaya çalışıyorsunuz? </a:t>
            </a:r>
          </a:p>
          <a:p>
            <a:pPr eaLnBrk="1" fontAlgn="auto" hangingPunct="1">
              <a:spcAft>
                <a:spcPts val="0"/>
              </a:spcAft>
              <a:buFont typeface="Arial" pitchFamily="34" charset="0"/>
              <a:buChar char="•"/>
              <a:defRPr/>
            </a:pPr>
            <a:r>
              <a:rPr lang="tr-TR" dirty="0" smtClean="0"/>
              <a:t>Sorunuzun cevabı ne olabilir? </a:t>
            </a:r>
          </a:p>
          <a:p>
            <a:pPr eaLnBrk="1" fontAlgn="auto" hangingPunct="1">
              <a:spcAft>
                <a:spcPts val="0"/>
              </a:spcAft>
              <a:buFont typeface="Arial" pitchFamily="34" charset="0"/>
              <a:buChar char="•"/>
              <a:defRPr/>
            </a:pPr>
            <a:r>
              <a:rPr lang="tr-TR" dirty="0" smtClean="0"/>
              <a:t>Varsayımda yani ön tahminde bulunun. </a:t>
            </a:r>
          </a:p>
          <a:p>
            <a:pPr eaLnBrk="1" fontAlgn="auto" hangingPunct="1">
              <a:spcAft>
                <a:spcPts val="0"/>
              </a:spcAft>
              <a:buFont typeface="Arial" pitchFamily="34" charset="0"/>
              <a:buChar char="•"/>
              <a:defRPr/>
            </a:pPr>
            <a:r>
              <a:rPr lang="tr-TR" dirty="0" smtClean="0"/>
              <a:t>Varsayımınızı gösterecek deneyler nasıl olabilir?</a:t>
            </a:r>
          </a:p>
          <a:p>
            <a:pPr eaLnBrk="1" fontAlgn="auto" hangingPunct="1">
              <a:spcAft>
                <a:spcPts val="0"/>
              </a:spcAft>
              <a:buFont typeface="Arial" pitchFamily="34" charset="0"/>
              <a:buChar char="•"/>
              <a:defRPr/>
            </a:pPr>
            <a:r>
              <a:rPr lang="tr-TR" dirty="0" smtClean="0"/>
              <a:t>Hangi malzemeleri kullanabilirsiniz? </a:t>
            </a:r>
          </a:p>
          <a:p>
            <a:pPr eaLnBrk="1" fontAlgn="auto" hangingPunct="1">
              <a:spcAft>
                <a:spcPts val="0"/>
              </a:spcAft>
              <a:buFont typeface="Arial" pitchFamily="34" charset="0"/>
              <a:buChar char="•"/>
              <a:defRPr/>
            </a:pPr>
            <a:r>
              <a:rPr lang="tr-TR" dirty="0" smtClean="0"/>
              <a:t>Hangi ölçümleri yapabilirsiniz?</a:t>
            </a:r>
          </a:p>
          <a:p>
            <a:pPr eaLnBrk="1" fontAlgn="auto" hangingPunct="1">
              <a:spcAft>
                <a:spcPts val="0"/>
              </a:spcAft>
              <a:buFont typeface="Arial" pitchFamily="34" charset="0"/>
              <a:buNone/>
              <a:defRPr/>
            </a:pPr>
            <a:r>
              <a:rPr lang="tr-TR" dirty="0" smtClean="0"/>
              <a:t/>
            </a:r>
            <a:br>
              <a:rPr lang="tr-TR" dirty="0" smtClean="0"/>
            </a:br>
            <a:endParaRPr lang="tr-TR" dirty="0" smtClean="0"/>
          </a:p>
          <a:p>
            <a:pPr eaLnBrk="1" fontAlgn="auto" hangingPunct="1">
              <a:spcAft>
                <a:spcPts val="0"/>
              </a:spcAft>
              <a:buFont typeface="Arial" pitchFamily="34" charset="0"/>
              <a:buChar char="•"/>
              <a:defRPr/>
            </a:pPr>
            <a:endParaRPr lang="tr-TR" dirty="0"/>
          </a:p>
        </p:txBody>
      </p:sp>
    </p:spTree>
    <p:extLst>
      <p:ext uri="{BB962C8B-B14F-4D97-AF65-F5344CB8AC3E}">
        <p14:creationId xmlns:p14="http://schemas.microsoft.com/office/powerpoint/2010/main" val="3767565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28825" y="785813"/>
            <a:ext cx="7115175" cy="5054600"/>
          </a:xfrm>
        </p:spPr>
        <p:txBody>
          <a:bodyPr rtlCol="0">
            <a:normAutofit fontScale="85000" lnSpcReduction="20000"/>
          </a:bodyPr>
          <a:lstStyle/>
          <a:p>
            <a:pPr eaLnBrk="1" fontAlgn="auto" hangingPunct="1">
              <a:spcAft>
                <a:spcPts val="0"/>
              </a:spcAft>
              <a:buFont typeface="Arial" pitchFamily="34" charset="0"/>
              <a:buChar char="•"/>
              <a:defRPr/>
            </a:pPr>
            <a:r>
              <a:rPr lang="tr-TR" sz="3400" b="1" dirty="0" smtClean="0">
                <a:solidFill>
                  <a:srgbClr val="FF0000"/>
                </a:solidFill>
              </a:rPr>
              <a:t>4. Kontrollü deney yapmak ve sonuçları kaydetmek</a:t>
            </a:r>
          </a:p>
          <a:p>
            <a:pPr eaLnBrk="1" fontAlgn="auto" hangingPunct="1">
              <a:spcAft>
                <a:spcPts val="0"/>
              </a:spcAft>
              <a:buFont typeface="Arial" pitchFamily="34" charset="0"/>
              <a:buChar char="•"/>
              <a:defRPr/>
            </a:pPr>
            <a:r>
              <a:rPr lang="tr-TR" dirty="0" smtClean="0"/>
              <a:t>Tasarladığınız deneyi kontrollü olarak yapın. Kontrollü olarak ve belirli bir işlem sırası izlenerek laboratuarda tekrarlanan gözlemlere </a:t>
            </a:r>
            <a:r>
              <a:rPr lang="tr-TR" b="1" i="1" dirty="0" smtClean="0"/>
              <a:t>kontrollü deney </a:t>
            </a:r>
            <a:r>
              <a:rPr lang="tr-TR" dirty="0" smtClean="0"/>
              <a:t>denir.</a:t>
            </a:r>
          </a:p>
          <a:p>
            <a:pPr eaLnBrk="1" fontAlgn="auto" hangingPunct="1">
              <a:spcAft>
                <a:spcPts val="0"/>
              </a:spcAft>
              <a:buFont typeface="Arial" pitchFamily="34" charset="0"/>
              <a:buChar char="•"/>
              <a:defRPr/>
            </a:pPr>
            <a:r>
              <a:rPr lang="tr-TR" dirty="0" smtClean="0"/>
              <a:t>Deneyi yaparken tüm gözlemlerinizi, tüm düşünceleriniz not edin. Tüm notlarınız, çalışmanız bittikten sonra her şeyi toparlamanızı kolaylaştıracak, ayrıca eğer bir hata yaparsanız, hatanızın nerede olduğunu gösterecektir. </a:t>
            </a:r>
          </a:p>
          <a:p>
            <a:pPr eaLnBrk="1" fontAlgn="auto" hangingPunct="1">
              <a:spcAft>
                <a:spcPts val="0"/>
              </a:spcAft>
              <a:buFont typeface="Arial" pitchFamily="34" charset="0"/>
              <a:buChar char="•"/>
              <a:defRPr/>
            </a:pPr>
            <a:r>
              <a:rPr lang="tr-TR" dirty="0" smtClean="0"/>
              <a:t>Hata yapmaktan korkmayın. Bugün bilimin bize gösterdiği buluşlar ve keşifler uzun uğraşların sonunda, tekrar tekrar deneme ve yine yılmadan tekrar deneme ile gerçekleşmiştir. </a:t>
            </a:r>
          </a:p>
          <a:p>
            <a:pPr eaLnBrk="1" fontAlgn="auto" hangingPunct="1">
              <a:spcAft>
                <a:spcPts val="0"/>
              </a:spcAft>
              <a:buFont typeface="Arial" pitchFamily="34" charset="0"/>
              <a:buChar char="•"/>
              <a:defRPr/>
            </a:pPr>
            <a:r>
              <a:rPr lang="tr-TR" dirty="0" smtClean="0"/>
              <a:t>Bilim </a:t>
            </a:r>
            <a:r>
              <a:rPr lang="tr-TR" b="1" i="1" dirty="0" smtClean="0"/>
              <a:t>sabır ve özveri </a:t>
            </a:r>
            <a:r>
              <a:rPr lang="tr-TR" dirty="0" smtClean="0"/>
              <a:t>gerektirir. Bundan da korkmayın.</a:t>
            </a:r>
          </a:p>
          <a:p>
            <a:pPr eaLnBrk="1" fontAlgn="auto" hangingPunct="1">
              <a:spcAft>
                <a:spcPts val="0"/>
              </a:spcAft>
              <a:buFont typeface="Arial" pitchFamily="34" charset="0"/>
              <a:buChar char="•"/>
              <a:defRPr/>
            </a:pPr>
            <a:r>
              <a:rPr lang="tr-TR" dirty="0" smtClean="0"/>
              <a:t>Eğer bilimsel yöntemi doğru şekilde uygularsanız mutlaka bir sonuca ulaşırsınız.</a:t>
            </a:r>
            <a:endParaRPr lang="tr-TR" dirty="0"/>
          </a:p>
        </p:txBody>
      </p:sp>
      <p:pic>
        <p:nvPicPr>
          <p:cNvPr id="1433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0250"/>
            <a:ext cx="2290763"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637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132</TotalTime>
  <Words>1117</Words>
  <Application>Microsoft Office PowerPoint</Application>
  <PresentationFormat>Ekran Gösterisi (4:3)</PresentationFormat>
  <Paragraphs>117</Paragraphs>
  <Slides>33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33</vt:i4>
      </vt:variant>
    </vt:vector>
  </HeadingPairs>
  <TitlesOfParts>
    <vt:vector size="40" baseType="lpstr">
      <vt:lpstr>Arial</vt:lpstr>
      <vt:lpstr>Bookman Old Style</vt:lpstr>
      <vt:lpstr>Calibri</vt:lpstr>
      <vt:lpstr>Gill Sans MT</vt:lpstr>
      <vt:lpstr>Wingdings</vt:lpstr>
      <vt:lpstr>Wingdings 3</vt:lpstr>
      <vt:lpstr>Kaynak</vt:lpstr>
      <vt:lpstr>PROJE TABANLI ÖĞRENME (PTÖ)</vt:lpstr>
      <vt:lpstr>PROJE NEDİR?</vt:lpstr>
      <vt:lpstr>PowerPoint Sunusu</vt:lpstr>
      <vt:lpstr>Bilimsel Proje Nedir?</vt:lpstr>
      <vt:lpstr>BİLİMSEL PROJE HAZIRLAMANIN BASAMAKLARI</vt:lpstr>
      <vt:lpstr>PowerPoint Sunusu</vt:lpstr>
      <vt:lpstr>PowerPoint Sunusu</vt:lpstr>
      <vt:lpstr>PowerPoint Sunusu</vt:lpstr>
      <vt:lpstr>PowerPoint Sunusu</vt:lpstr>
      <vt:lpstr>PowerPoint Sunusu</vt:lpstr>
      <vt:lpstr>PowerPoint Sunusu</vt:lpstr>
      <vt:lpstr>PowerPoint Sunusu</vt:lpstr>
      <vt:lpstr>PowerPoint Sunusu</vt:lpstr>
      <vt:lpstr>PTÖ YAKLAŞIMININ AVANTAJLARI</vt:lpstr>
      <vt:lpstr>Öğrencilere çeşitli beceriler kazandırır:</vt:lpstr>
      <vt:lpstr>PTÖ YAKLAŞIMININ  DEZAVANTAJLARI</vt:lpstr>
      <vt:lpstr>PowerPoint Sunusu</vt:lpstr>
      <vt:lpstr>PowerPoint Sunusu</vt:lpstr>
      <vt:lpstr>PowerPoint Sunusu</vt:lpstr>
      <vt:lpstr>PTÖ’YE DAYALI EĞİTİM DURUMLARININ VE PROJELERİN VİTRİNİ: BİLİM ŞENLİĞİ</vt:lpstr>
      <vt:lpstr> BİLİM ŞENLİĞİ NEDİR?</vt:lpstr>
      <vt:lpstr>PowerPoint Sunusu</vt:lpstr>
      <vt:lpstr>PowerPoint Sunusu</vt:lpstr>
      <vt:lpstr>PowerPoint Sunusu</vt:lpstr>
      <vt:lpstr>PowerPoint Sunusu</vt:lpstr>
      <vt:lpstr>PROJE RAPORUNDA YER ALAN BAŞLIKLAR</vt:lpstr>
      <vt:lpstr>ÖRNEK BİR PROJE RAPORU</vt:lpstr>
      <vt:lpstr>PowerPoint Sunusu</vt:lpstr>
      <vt:lpstr>PowerPoint Sunusu</vt:lpstr>
      <vt:lpstr>PowerPoint Sunusu</vt:lpstr>
      <vt:lpstr>PowerPoint Sunusu</vt:lpstr>
      <vt:lpstr>ÖRNEK </vt:lpstr>
      <vt:lpstr>GÖZ ATALIM…</vt:lpstr>
    </vt:vector>
  </TitlesOfParts>
  <Company>ŞİRKET ADI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İŞBİRLİKLİ ÖĞRENME YAKLAŞIMI</dc:title>
  <dc:creator>PC1</dc:creator>
  <cp:lastModifiedBy>mehmet İqbal</cp:lastModifiedBy>
  <cp:revision>15</cp:revision>
  <dcterms:created xsi:type="dcterms:W3CDTF">2014-04-02T13:19:42Z</dcterms:created>
  <dcterms:modified xsi:type="dcterms:W3CDTF">2017-12-10T22:10:39Z</dcterms:modified>
</cp:coreProperties>
</file>