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1BE141E-2946-4E71-AE3C-FAF489701AE3}"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0962C3-8C4C-47A6-B534-8255C2190C0B}"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0740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BE141E-2946-4E71-AE3C-FAF489701AE3}"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0962C3-8C4C-47A6-B534-8255C2190C0B}" type="slidenum">
              <a:rPr lang="tr-TR" smtClean="0"/>
              <a:t>‹#›</a:t>
            </a:fld>
            <a:endParaRPr lang="tr-TR"/>
          </a:p>
        </p:txBody>
      </p:sp>
    </p:spTree>
    <p:extLst>
      <p:ext uri="{BB962C8B-B14F-4D97-AF65-F5344CB8AC3E}">
        <p14:creationId xmlns:p14="http://schemas.microsoft.com/office/powerpoint/2010/main" val="1124068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BE141E-2946-4E71-AE3C-FAF489701AE3}"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0962C3-8C4C-47A6-B534-8255C2190C0B}" type="slidenum">
              <a:rPr lang="tr-TR" smtClean="0"/>
              <a:t>‹#›</a:t>
            </a:fld>
            <a:endParaRPr lang="tr-TR"/>
          </a:p>
        </p:txBody>
      </p:sp>
    </p:spTree>
    <p:extLst>
      <p:ext uri="{BB962C8B-B14F-4D97-AF65-F5344CB8AC3E}">
        <p14:creationId xmlns:p14="http://schemas.microsoft.com/office/powerpoint/2010/main" val="3733722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1BE141E-2946-4E71-AE3C-FAF489701AE3}"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0962C3-8C4C-47A6-B534-8255C2190C0B}" type="slidenum">
              <a:rPr lang="tr-TR" smtClean="0"/>
              <a:t>‹#›</a:t>
            </a:fld>
            <a:endParaRPr lang="tr-TR"/>
          </a:p>
        </p:txBody>
      </p:sp>
    </p:spTree>
    <p:extLst>
      <p:ext uri="{BB962C8B-B14F-4D97-AF65-F5344CB8AC3E}">
        <p14:creationId xmlns:p14="http://schemas.microsoft.com/office/powerpoint/2010/main" val="3667884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1BE141E-2946-4E71-AE3C-FAF489701AE3}"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C0962C3-8C4C-47A6-B534-8255C2190C0B}"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561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1BE141E-2946-4E71-AE3C-FAF489701AE3}" type="datetimeFigureOut">
              <a:rPr lang="tr-TR" smtClean="0"/>
              <a:t>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0962C3-8C4C-47A6-B534-8255C2190C0B}" type="slidenum">
              <a:rPr lang="tr-TR" smtClean="0"/>
              <a:t>‹#›</a:t>
            </a:fld>
            <a:endParaRPr lang="tr-TR"/>
          </a:p>
        </p:txBody>
      </p:sp>
    </p:spTree>
    <p:extLst>
      <p:ext uri="{BB962C8B-B14F-4D97-AF65-F5344CB8AC3E}">
        <p14:creationId xmlns:p14="http://schemas.microsoft.com/office/powerpoint/2010/main" val="2312890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1BE141E-2946-4E71-AE3C-FAF489701AE3}" type="datetimeFigureOut">
              <a:rPr lang="tr-TR" smtClean="0"/>
              <a:t>1.10.2019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C0962C3-8C4C-47A6-B534-8255C2190C0B}" type="slidenum">
              <a:rPr lang="tr-TR" smtClean="0"/>
              <a:t>‹#›</a:t>
            </a:fld>
            <a:endParaRPr lang="tr-TR"/>
          </a:p>
        </p:txBody>
      </p:sp>
    </p:spTree>
    <p:extLst>
      <p:ext uri="{BB962C8B-B14F-4D97-AF65-F5344CB8AC3E}">
        <p14:creationId xmlns:p14="http://schemas.microsoft.com/office/powerpoint/2010/main" val="3808326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1BE141E-2946-4E71-AE3C-FAF489701AE3}" type="datetimeFigureOut">
              <a:rPr lang="tr-TR" smtClean="0"/>
              <a:t>1.10.2019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C0962C3-8C4C-47A6-B534-8255C2190C0B}" type="slidenum">
              <a:rPr lang="tr-TR" smtClean="0"/>
              <a:t>‹#›</a:t>
            </a:fld>
            <a:endParaRPr lang="tr-TR"/>
          </a:p>
        </p:txBody>
      </p:sp>
    </p:spTree>
    <p:extLst>
      <p:ext uri="{BB962C8B-B14F-4D97-AF65-F5344CB8AC3E}">
        <p14:creationId xmlns:p14="http://schemas.microsoft.com/office/powerpoint/2010/main" val="1307558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1BE141E-2946-4E71-AE3C-FAF489701AE3}" type="datetimeFigureOut">
              <a:rPr lang="tr-TR" smtClean="0"/>
              <a:t>1.10.2019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5C0962C3-8C4C-47A6-B534-8255C2190C0B}" type="slidenum">
              <a:rPr lang="tr-TR" smtClean="0"/>
              <a:t>‹#›</a:t>
            </a:fld>
            <a:endParaRPr lang="tr-TR"/>
          </a:p>
        </p:txBody>
      </p:sp>
    </p:spTree>
    <p:extLst>
      <p:ext uri="{BB962C8B-B14F-4D97-AF65-F5344CB8AC3E}">
        <p14:creationId xmlns:p14="http://schemas.microsoft.com/office/powerpoint/2010/main" val="4203347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1BE141E-2946-4E71-AE3C-FAF489701AE3}" type="datetimeFigureOut">
              <a:rPr lang="tr-TR" smtClean="0"/>
              <a:t>1.10.2019</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C0962C3-8C4C-47A6-B534-8255C2190C0B}" type="slidenum">
              <a:rPr lang="tr-TR" smtClean="0"/>
              <a:t>‹#›</a:t>
            </a:fld>
            <a:endParaRPr lang="tr-TR"/>
          </a:p>
        </p:txBody>
      </p:sp>
    </p:spTree>
    <p:extLst>
      <p:ext uri="{BB962C8B-B14F-4D97-AF65-F5344CB8AC3E}">
        <p14:creationId xmlns:p14="http://schemas.microsoft.com/office/powerpoint/2010/main" val="102278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1BE141E-2946-4E71-AE3C-FAF489701AE3}" type="datetimeFigureOut">
              <a:rPr lang="tr-TR" smtClean="0"/>
              <a:t>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C0962C3-8C4C-47A6-B534-8255C2190C0B}" type="slidenum">
              <a:rPr lang="tr-TR" smtClean="0"/>
              <a:t>‹#›</a:t>
            </a:fld>
            <a:endParaRPr lang="tr-TR"/>
          </a:p>
        </p:txBody>
      </p:sp>
    </p:spTree>
    <p:extLst>
      <p:ext uri="{BB962C8B-B14F-4D97-AF65-F5344CB8AC3E}">
        <p14:creationId xmlns:p14="http://schemas.microsoft.com/office/powerpoint/2010/main" val="1294377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1BE141E-2946-4E71-AE3C-FAF489701AE3}" type="datetimeFigureOut">
              <a:rPr lang="tr-TR" smtClean="0"/>
              <a:t>1.10.2019</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C0962C3-8C4C-47A6-B534-8255C2190C0B}"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1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1676400" y="228600"/>
            <a:ext cx="8839200" cy="6477000"/>
          </a:xfrm>
        </p:spPr>
        <p:txBody>
          <a:bodyPr/>
          <a:lstStyle/>
          <a:p>
            <a:pPr algn="ctr">
              <a:buFontTx/>
              <a:buNone/>
            </a:pPr>
            <a:r>
              <a:rPr lang="tr-TR" altLang="tr-TR" b="1" dirty="0">
                <a:solidFill>
                  <a:srgbClr val="A50021"/>
                </a:solidFill>
                <a:latin typeface="Comic Sans MS" panose="030F0702030302020204" pitchFamily="66" charset="0"/>
              </a:rPr>
              <a:t>TEDAVİ YÖNTEMLERİ</a:t>
            </a:r>
            <a:r>
              <a:rPr lang="tr-TR" altLang="tr-TR" dirty="0" smtClean="0">
                <a:latin typeface="Comic Sans MS" panose="030F0702030302020204" pitchFamily="66" charset="0"/>
              </a:rPr>
              <a:t>	</a:t>
            </a:r>
          </a:p>
          <a:p>
            <a:pPr>
              <a:buFontTx/>
              <a:buNone/>
            </a:pPr>
            <a:r>
              <a:rPr lang="tr-TR" altLang="tr-TR" dirty="0">
                <a:latin typeface="Comic Sans MS" panose="030F0702030302020204" pitchFamily="66" charset="0"/>
              </a:rPr>
              <a:t>	İlk insanın hayvan hekimliği konusunda neler bildiği hakkında pek fazla şey söylenememekle birlikte </a:t>
            </a:r>
            <a:r>
              <a:rPr lang="tr-TR" altLang="tr-TR" dirty="0" err="1">
                <a:latin typeface="Comic Sans MS" panose="030F0702030302020204" pitchFamily="66" charset="0"/>
              </a:rPr>
              <a:t>kırık,çıkık</a:t>
            </a:r>
            <a:r>
              <a:rPr lang="tr-TR" altLang="tr-TR" dirty="0">
                <a:latin typeface="Comic Sans MS" panose="030F0702030302020204" pitchFamily="66" charset="0"/>
              </a:rPr>
              <a:t> ve yaraları iyi tedavi edip çok defa bitkilerden yararlandıkları düşünülmektedir. Birden görülen salgın hastalıklar korkuyla karşılanmış ve çoğunlukla nedeni cin ve şeytanlara atfedilmiştir. Bu durumda daha çok sihir yoluyla tedaviye başvurulmuş; kurbanlar kesilmiş, dualar okunmuş ve büyük ateşler yakılmıştır. </a:t>
            </a:r>
            <a:r>
              <a:rPr lang="tr-TR" altLang="tr-TR" b="1" dirty="0">
                <a:solidFill>
                  <a:srgbClr val="A50021"/>
                </a:solidFill>
                <a:latin typeface="Comic Sans MS" panose="030F0702030302020204" pitchFamily="66" charset="0"/>
              </a:rPr>
              <a:t>Dini-Sihri </a:t>
            </a:r>
            <a:r>
              <a:rPr lang="tr-TR" altLang="tr-TR" b="1" dirty="0" err="1">
                <a:solidFill>
                  <a:srgbClr val="A50021"/>
                </a:solidFill>
                <a:latin typeface="Comic Sans MS" panose="030F0702030302020204" pitchFamily="66" charset="0"/>
              </a:rPr>
              <a:t>Tadavi</a:t>
            </a:r>
            <a:r>
              <a:rPr lang="tr-TR" altLang="tr-TR" b="1" dirty="0">
                <a:solidFill>
                  <a:srgbClr val="A50021"/>
                </a:solidFill>
                <a:latin typeface="Comic Sans MS" panose="030F0702030302020204" pitchFamily="66" charset="0"/>
              </a:rPr>
              <a:t> Yöntemleri (1)</a:t>
            </a:r>
            <a:r>
              <a:rPr lang="tr-TR" altLang="tr-TR" dirty="0">
                <a:latin typeface="Comic Sans MS" panose="030F0702030302020204" pitchFamily="66" charset="0"/>
              </a:rPr>
              <a:t> tıp tarihinde önemli yer tutmuş ve yüzyıllar boyunca, hatta modern tıbbın doğuşundan sonra dahi uygulanagelmiştir. </a:t>
            </a:r>
          </a:p>
        </p:txBody>
      </p:sp>
    </p:spTree>
    <p:extLst>
      <p:ext uri="{BB962C8B-B14F-4D97-AF65-F5344CB8AC3E}">
        <p14:creationId xmlns:p14="http://schemas.microsoft.com/office/powerpoint/2010/main" val="312027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1676400" y="304800"/>
            <a:ext cx="8839200" cy="6324600"/>
          </a:xfrm>
        </p:spPr>
        <p:txBody>
          <a:bodyPr/>
          <a:lstStyle/>
          <a:p>
            <a:r>
              <a:rPr lang="tr-TR" altLang="tr-TR" sz="2000" b="1">
                <a:solidFill>
                  <a:srgbClr val="A50021"/>
                </a:solidFill>
                <a:latin typeface="Comic Sans MS" panose="030F0702030302020204" pitchFamily="66" charset="0"/>
              </a:rPr>
              <a:t>İçgüdüsel Tedavi Yöntemleri (2)</a:t>
            </a:r>
            <a:r>
              <a:rPr lang="tr-TR" altLang="tr-TR" sz="2000">
                <a:solidFill>
                  <a:srgbClr val="A50021"/>
                </a:solidFill>
                <a:latin typeface="Comic Sans MS" panose="030F0702030302020204" pitchFamily="66" charset="0"/>
              </a:rPr>
              <a:t> </a:t>
            </a:r>
            <a:r>
              <a:rPr lang="tr-TR" altLang="tr-TR" sz="2000">
                <a:latin typeface="Comic Sans MS" panose="030F0702030302020204" pitchFamily="66" charset="0"/>
              </a:rPr>
              <a:t>örneğin yaraları yalama, taş yeme, kireç yalama vb. hayvanlar arasında yaygın olarak görülmektedir. </a:t>
            </a:r>
          </a:p>
          <a:p>
            <a:endParaRPr lang="tr-TR" altLang="tr-TR" sz="2000">
              <a:latin typeface="Comic Sans MS" panose="030F0702030302020204" pitchFamily="66" charset="0"/>
            </a:endParaRPr>
          </a:p>
          <a:p>
            <a:r>
              <a:rPr lang="tr-TR" altLang="tr-TR" sz="2000">
                <a:latin typeface="Comic Sans MS" panose="030F0702030302020204" pitchFamily="66" charset="0"/>
              </a:rPr>
              <a:t>İnsanların hayvanlardan gördüklerini taklit ederek uyguladıkları tedavi yöntemleri ise </a:t>
            </a:r>
            <a:r>
              <a:rPr lang="tr-TR" altLang="tr-TR" sz="2000" b="1">
                <a:solidFill>
                  <a:srgbClr val="A50021"/>
                </a:solidFill>
                <a:latin typeface="Comic Sans MS" panose="030F0702030302020204" pitchFamily="66" charset="0"/>
              </a:rPr>
              <a:t>İmitasyon (taklit) Yöntemi (3)</a:t>
            </a:r>
            <a:r>
              <a:rPr lang="tr-TR" altLang="tr-TR" sz="2000">
                <a:latin typeface="Comic Sans MS" panose="030F0702030302020204" pitchFamily="66" charset="0"/>
              </a:rPr>
              <a:t> olarak adlandırılır. Örneğin konstipasyon (kabızlık) durumunda leyleklerin gagalarına su alıp anüsten içeri vermeleri (lavman), yine hipopotamların vücutlarında oluşan ödem ya da hematomları ucu sivri sazlara sürterek kanatma yoluyla boşaltmaları beşeri hekimlikte ve veteriner hekimliğinde benzer olgularda bilinen ve uygulanan yöntemler arasında yer almaktadır. </a:t>
            </a:r>
          </a:p>
          <a:p>
            <a:endParaRPr lang="tr-TR" altLang="tr-TR" sz="2000">
              <a:latin typeface="Comic Sans MS" panose="030F0702030302020204" pitchFamily="66" charset="0"/>
            </a:endParaRPr>
          </a:p>
          <a:p>
            <a:r>
              <a:rPr lang="tr-TR" altLang="tr-TR" sz="2000" b="1">
                <a:solidFill>
                  <a:srgbClr val="A50021"/>
                </a:solidFill>
                <a:latin typeface="Comic Sans MS" panose="030F0702030302020204" pitchFamily="66" charset="0"/>
              </a:rPr>
              <a:t>Deneme Yöntemi (4)</a:t>
            </a:r>
            <a:r>
              <a:rPr lang="tr-TR" altLang="tr-TR" sz="2000">
                <a:solidFill>
                  <a:srgbClr val="A50021"/>
                </a:solidFill>
                <a:latin typeface="Comic Sans MS" panose="030F0702030302020204" pitchFamily="66" charset="0"/>
              </a:rPr>
              <a:t> </a:t>
            </a:r>
            <a:r>
              <a:rPr lang="tr-TR" altLang="tr-TR" sz="2000">
                <a:latin typeface="Comic Sans MS" panose="030F0702030302020204" pitchFamily="66" charset="0"/>
              </a:rPr>
              <a:t>ise tekrar tekrar tecrübe ederek geliştirilen yöntemlerin uygulanmasıdır. Kesi ve delme işlemlerinde ucu keskin sivri cisimlerden yararlanılması, ateşin koterizasyon yani dağlamada kullanılması, çeşitli bitkilerden lapa ve tütsülerin yapılması bu yönteme örnek olarak verilebilir.   </a:t>
            </a:r>
          </a:p>
        </p:txBody>
      </p:sp>
    </p:spTree>
    <p:extLst>
      <p:ext uri="{BB962C8B-B14F-4D97-AF65-F5344CB8AC3E}">
        <p14:creationId xmlns:p14="http://schemas.microsoft.com/office/powerpoint/2010/main" val="3415202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1524000" y="152400"/>
            <a:ext cx="9144000" cy="6705600"/>
          </a:xfrm>
        </p:spPr>
        <p:txBody>
          <a:bodyPr/>
          <a:lstStyle/>
          <a:p>
            <a:endParaRPr lang="tr-TR" altLang="tr-TR" sz="2000" b="1">
              <a:solidFill>
                <a:srgbClr val="A50021"/>
              </a:solidFill>
              <a:latin typeface="Comic Sans MS" panose="030F0702030302020204" pitchFamily="66" charset="0"/>
            </a:endParaRPr>
          </a:p>
          <a:p>
            <a:endParaRPr lang="tr-TR" altLang="tr-TR" sz="2000" b="1">
              <a:solidFill>
                <a:srgbClr val="A50021"/>
              </a:solidFill>
              <a:latin typeface="Comic Sans MS" panose="030F0702030302020204" pitchFamily="66" charset="0"/>
            </a:endParaRPr>
          </a:p>
          <a:p>
            <a:r>
              <a:rPr lang="tr-TR" altLang="tr-TR" sz="2000" b="1">
                <a:solidFill>
                  <a:srgbClr val="A50021"/>
                </a:solidFill>
                <a:latin typeface="Comic Sans MS" panose="030F0702030302020204" pitchFamily="66" charset="0"/>
              </a:rPr>
              <a:t>Rasyonel Yöntem (5)</a:t>
            </a:r>
            <a:r>
              <a:rPr lang="tr-TR" altLang="tr-TR" sz="2000">
                <a:latin typeface="Comic Sans MS" panose="030F0702030302020204" pitchFamily="66" charset="0"/>
              </a:rPr>
              <a:t> Hastalık etken ya da nedeninin belirlenmesi ve bu etken ya da nedenin ortadan kaldırılmasıyla sağaltımın (tedavinin) yapılması yöntemidir. </a:t>
            </a:r>
          </a:p>
          <a:p>
            <a:endParaRPr lang="tr-TR" altLang="tr-TR" sz="2000">
              <a:latin typeface="Comic Sans MS" panose="030F0702030302020204" pitchFamily="66" charset="0"/>
            </a:endParaRPr>
          </a:p>
          <a:p>
            <a:r>
              <a:rPr lang="tr-TR" altLang="tr-TR" sz="2000">
                <a:latin typeface="Comic Sans MS" panose="030F0702030302020204" pitchFamily="66" charset="0"/>
              </a:rPr>
              <a:t>Her beş tedavi yöntemi de farklı toplumlarda ve farklı dönemlerde yüzyıllar boyunca uygulanagelmiştir. Tıpta rasyonelleşme başlangıcını Yunanlı hekim </a:t>
            </a:r>
            <a:r>
              <a:rPr lang="tr-TR" altLang="tr-TR" sz="2000">
                <a:solidFill>
                  <a:srgbClr val="A50021"/>
                </a:solidFill>
                <a:latin typeface="Comic Sans MS" panose="030F0702030302020204" pitchFamily="66" charset="0"/>
              </a:rPr>
              <a:t>Hippocrates’e</a:t>
            </a:r>
            <a:r>
              <a:rPr lang="tr-TR" altLang="tr-TR" sz="2000">
                <a:latin typeface="Comic Sans MS" panose="030F0702030302020204" pitchFamily="66" charset="0"/>
              </a:rPr>
              <a:t> borçludur.  </a:t>
            </a:r>
          </a:p>
          <a:p>
            <a:endParaRPr lang="tr-TR" altLang="tr-TR" sz="2000">
              <a:latin typeface="Comic Sans MS" panose="030F0702030302020204" pitchFamily="66" charset="0"/>
            </a:endParaRPr>
          </a:p>
        </p:txBody>
      </p:sp>
    </p:spTree>
    <p:extLst>
      <p:ext uri="{BB962C8B-B14F-4D97-AF65-F5344CB8AC3E}">
        <p14:creationId xmlns:p14="http://schemas.microsoft.com/office/powerpoint/2010/main" val="3359870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063552" y="1412776"/>
            <a:ext cx="8147248" cy="4594324"/>
          </a:xfrm>
        </p:spPr>
        <p:txBody>
          <a:bodyPr/>
          <a:lstStyle/>
          <a:p>
            <a:pPr marL="109537" indent="0" algn="ctr">
              <a:buNone/>
            </a:pPr>
            <a:r>
              <a:rPr lang="tr-TR" sz="3600" dirty="0">
                <a:solidFill>
                  <a:srgbClr val="FF0000"/>
                </a:solidFill>
                <a:latin typeface="Calibri" panose="020F0502020204030204" pitchFamily="34" charset="0"/>
                <a:cs typeface="Calibri" panose="020F0502020204030204" pitchFamily="34" charset="0"/>
              </a:rPr>
              <a:t>SORULAR &amp; ÖNERİLER?</a:t>
            </a:r>
            <a:br>
              <a:rPr lang="tr-TR" sz="3600" dirty="0">
                <a:solidFill>
                  <a:srgbClr val="FF0000"/>
                </a:solidFill>
                <a:latin typeface="Calibri" panose="020F0502020204030204" pitchFamily="34" charset="0"/>
                <a:cs typeface="Calibri" panose="020F0502020204030204" pitchFamily="34" charset="0"/>
              </a:rPr>
            </a:br>
            <a:r>
              <a:rPr lang="tr-TR" sz="3600" dirty="0">
                <a:solidFill>
                  <a:srgbClr val="FF0000"/>
                </a:solidFill>
                <a:latin typeface="Calibri" panose="020F0502020204030204" pitchFamily="34" charset="0"/>
                <a:cs typeface="Calibri" panose="020F0502020204030204" pitchFamily="34" charset="0"/>
              </a:rPr>
              <a:t>TEŞEKKÜRLER…</a:t>
            </a:r>
            <a:br>
              <a:rPr lang="tr-TR" sz="3600" dirty="0">
                <a:solidFill>
                  <a:srgbClr val="FF0000"/>
                </a:solidFill>
                <a:latin typeface="Calibri" panose="020F0502020204030204" pitchFamily="34" charset="0"/>
                <a:cs typeface="Calibri" panose="020F0502020204030204" pitchFamily="34" charset="0"/>
              </a:rPr>
            </a:br>
            <a:r>
              <a:rPr lang="tr-TR" sz="3600" dirty="0">
                <a:solidFill>
                  <a:srgbClr val="FF0000"/>
                </a:solidFill>
                <a:latin typeface="Calibri" panose="020F0502020204030204" pitchFamily="34" charset="0"/>
                <a:cs typeface="Calibri" panose="020F0502020204030204" pitchFamily="34" charset="0"/>
              </a:rPr>
              <a:t/>
            </a:r>
            <a:br>
              <a:rPr lang="tr-TR" sz="3600" dirty="0">
                <a:solidFill>
                  <a:srgbClr val="FF0000"/>
                </a:solidFill>
                <a:latin typeface="Calibri" panose="020F0502020204030204" pitchFamily="34" charset="0"/>
                <a:cs typeface="Calibri" panose="020F0502020204030204" pitchFamily="34" charset="0"/>
              </a:rPr>
            </a:br>
            <a:r>
              <a:rPr lang="tr-TR" sz="3600" dirty="0">
                <a:latin typeface="Calibri" panose="020F0502020204030204" pitchFamily="34" charset="0"/>
                <a:cs typeface="Calibri" panose="020F0502020204030204" pitchFamily="34" charset="0"/>
              </a:rPr>
              <a:t>nigaryerlikaya@gmail.com</a:t>
            </a:r>
            <a:r>
              <a:rPr lang="tr-TR" sz="3600" dirty="0">
                <a:solidFill>
                  <a:srgbClr val="FF0000"/>
                </a:solidFill>
                <a:latin typeface="Calibri" panose="020F0502020204030204" pitchFamily="34" charset="0"/>
                <a:cs typeface="Calibri" panose="020F0502020204030204" pitchFamily="34" charset="0"/>
              </a:rPr>
              <a:t/>
            </a:r>
            <a:br>
              <a:rPr lang="tr-TR" sz="3600" dirty="0">
                <a:solidFill>
                  <a:srgbClr val="FF0000"/>
                </a:solidFill>
                <a:latin typeface="Calibri" panose="020F0502020204030204" pitchFamily="34" charset="0"/>
                <a:cs typeface="Calibri" panose="020F0502020204030204" pitchFamily="34" charset="0"/>
              </a:rPr>
            </a:br>
            <a:r>
              <a:rPr lang="tr-TR" sz="3600" dirty="0">
                <a:latin typeface="Calibri" panose="020F0502020204030204" pitchFamily="34" charset="0"/>
                <a:cs typeface="Calibri" panose="020F0502020204030204" pitchFamily="34" charset="0"/>
              </a:rPr>
              <a:t/>
            </a:r>
            <a:br>
              <a:rPr lang="tr-TR" sz="3600" dirty="0">
                <a:latin typeface="Calibri" panose="020F0502020204030204" pitchFamily="34" charset="0"/>
                <a:cs typeface="Calibri" panose="020F0502020204030204" pitchFamily="34" charset="0"/>
              </a:rPr>
            </a:br>
            <a:endParaRPr lang="tr-TR" sz="3600" dirty="0">
              <a:latin typeface="Calibri" panose="020F0502020204030204" pitchFamily="34" charset="0"/>
              <a:cs typeface="Calibri" panose="020F0502020204030204" pitchFamily="34" charset="0"/>
            </a:endParaRPr>
          </a:p>
          <a:p>
            <a:endParaRPr lang="tr-TR" dirty="0"/>
          </a:p>
        </p:txBody>
      </p:sp>
    </p:spTree>
    <p:extLst>
      <p:ext uri="{BB962C8B-B14F-4D97-AF65-F5344CB8AC3E}">
        <p14:creationId xmlns:p14="http://schemas.microsoft.com/office/powerpoint/2010/main" val="1094910952"/>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TotalTime>
  <Words>185</Words>
  <Application>Microsoft Office PowerPoint</Application>
  <PresentationFormat>Geniş ekran</PresentationFormat>
  <Paragraphs>13</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Calibri</vt:lpstr>
      <vt:lpstr>Calibri Light</vt:lpstr>
      <vt:lpstr>Comic Sans MS</vt:lpstr>
      <vt:lpstr>Geçmişe bakış</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RTBG</dc:creator>
  <cp:lastModifiedBy>RTBG</cp:lastModifiedBy>
  <cp:revision>1</cp:revision>
  <dcterms:created xsi:type="dcterms:W3CDTF">2019-10-01T07:42:48Z</dcterms:created>
  <dcterms:modified xsi:type="dcterms:W3CDTF">2019-10-01T07:44:09Z</dcterms:modified>
</cp:coreProperties>
</file>