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33"/>
  </p:notesMasterIdLst>
  <p:sldIdLst>
    <p:sldId id="256" r:id="rId2"/>
    <p:sldId id="269" r:id="rId3"/>
    <p:sldId id="268" r:id="rId4"/>
    <p:sldId id="267" r:id="rId5"/>
    <p:sldId id="278" r:id="rId6"/>
    <p:sldId id="266" r:id="rId7"/>
    <p:sldId id="265" r:id="rId8"/>
    <p:sldId id="259" r:id="rId9"/>
    <p:sldId id="263" r:id="rId10"/>
    <p:sldId id="262" r:id="rId11"/>
    <p:sldId id="261" r:id="rId12"/>
    <p:sldId id="260" r:id="rId13"/>
    <p:sldId id="279" r:id="rId14"/>
    <p:sldId id="277" r:id="rId15"/>
    <p:sldId id="291" r:id="rId16"/>
    <p:sldId id="276" r:id="rId17"/>
    <p:sldId id="275" r:id="rId18"/>
    <p:sldId id="274" r:id="rId19"/>
    <p:sldId id="273" r:id="rId20"/>
    <p:sldId id="272" r:id="rId21"/>
    <p:sldId id="286" r:id="rId22"/>
    <p:sldId id="287" r:id="rId23"/>
    <p:sldId id="285" r:id="rId24"/>
    <p:sldId id="284" r:id="rId25"/>
    <p:sldId id="283" r:id="rId26"/>
    <p:sldId id="282" r:id="rId27"/>
    <p:sldId id="281" r:id="rId28"/>
    <p:sldId id="280" r:id="rId29"/>
    <p:sldId id="290" r:id="rId30"/>
    <p:sldId id="289" r:id="rId31"/>
    <p:sldId id="288" r:id="rId3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43719F2-F3B2-44B0-8CCE-09E9A3CF17C5}" type="datetimeFigureOut">
              <a:rPr lang="tr-TR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7F1935B-BF4B-4603-AE42-6D611A4E76C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40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B5F4F3-146A-4019-A7F7-409A8232F9BC}" type="slidenum">
              <a:rPr lang="tr-TR" smtClean="0"/>
              <a:pPr/>
              <a:t>1</a:t>
            </a:fld>
            <a:endParaRPr 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53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9DEB38-A982-4682-B491-C55120704BB1}" type="slidenum">
              <a:rPr lang="tr-TR" smtClean="0"/>
              <a:pPr/>
              <a:t>10</a:t>
            </a:fld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632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432805-30E9-4EE1-BE90-85FCADEE8BC4}" type="slidenum">
              <a:rPr lang="tr-TR" smtClean="0"/>
              <a:pPr/>
              <a:t>11</a:t>
            </a:fld>
            <a:endParaRPr 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73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F8B2D6-8474-479F-8F50-7E57D982FBC6}" type="slidenum">
              <a:rPr lang="tr-TR" smtClean="0"/>
              <a:pPr/>
              <a:t>12</a:t>
            </a:fld>
            <a:endParaRPr 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83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3F3EE0-33EC-45CC-A0E3-5F46B0C47D86}" type="slidenum">
              <a:rPr lang="tr-TR" smtClean="0"/>
              <a:pPr/>
              <a:t>13</a:t>
            </a:fld>
            <a:endParaRPr 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93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306782-26B3-4659-97DD-58C221CCF754}" type="slidenum">
              <a:rPr lang="tr-TR" smtClean="0"/>
              <a:pPr/>
              <a:t>14</a:t>
            </a:fld>
            <a:endParaRPr lang="tr-T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042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B9BE6F-8BA9-49EF-9A4E-35E6C302D643}" type="slidenum">
              <a:rPr lang="tr-TR" smtClean="0"/>
              <a:pPr/>
              <a:t>15</a:t>
            </a:fld>
            <a:endParaRPr 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14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4E799A-13AA-44D1-BA4F-B606F4A66C31}" type="slidenum">
              <a:rPr lang="tr-TR" smtClean="0"/>
              <a:pPr/>
              <a:t>16</a:t>
            </a:fld>
            <a:endParaRPr lang="tr-T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24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C0EE58-874C-4779-84C8-640F2F55E1B3}" type="slidenum">
              <a:rPr lang="tr-TR" smtClean="0"/>
              <a:pPr/>
              <a:t>17</a:t>
            </a:fld>
            <a:endParaRPr lang="tr-T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34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CBBC8A-443D-4F42-8F22-BD586CC58447}" type="slidenum">
              <a:rPr lang="tr-TR" smtClean="0"/>
              <a:pPr/>
              <a:t>18</a:t>
            </a:fld>
            <a:endParaRPr lang="tr-T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45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2213ED-C9EC-466C-864C-059533E78EDC}" type="slidenum">
              <a:rPr lang="tr-TR" smtClean="0"/>
              <a:pPr/>
              <a:t>19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71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07B933-B80C-4D24-BD3E-C649BB20F184}" type="slidenum">
              <a:rPr lang="tr-TR" smtClean="0"/>
              <a:pPr/>
              <a:t>2</a:t>
            </a:fld>
            <a:endParaRPr lang="tr-T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55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56CE0-3C41-4054-93BC-41E5B65797BF}" type="slidenum">
              <a:rPr lang="tr-TR" smtClean="0"/>
              <a:pPr/>
              <a:t>20</a:t>
            </a:fld>
            <a:endParaRPr lang="tr-T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65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FB8833-28EF-4F94-B47F-5696DF3DA00A}" type="slidenum">
              <a:rPr lang="tr-TR" smtClean="0"/>
              <a:pPr/>
              <a:t>21</a:t>
            </a:fld>
            <a:endParaRPr lang="tr-T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75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EC54A3-3FEF-4B5B-B3D0-1F82B476DAD1}" type="slidenum">
              <a:rPr lang="tr-TR" smtClean="0"/>
              <a:pPr/>
              <a:t>22</a:t>
            </a:fld>
            <a:endParaRPr lang="tr-T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86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6716D43-B332-4D2C-9231-63AFA0826F99}" type="slidenum">
              <a:rPr lang="tr-TR" smtClean="0"/>
              <a:pPr/>
              <a:t>23</a:t>
            </a:fld>
            <a:endParaRPr lang="tr-T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696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B1A6C2-E10F-4993-82A2-2D281D87EA48}" type="slidenum">
              <a:rPr lang="tr-TR" smtClean="0"/>
              <a:pPr/>
              <a:t>24</a:t>
            </a:fld>
            <a:endParaRPr lang="tr-T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06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7FF2F4-4AAD-4F93-ADEE-9AC16A8C5BEE}" type="slidenum">
              <a:rPr lang="tr-TR" smtClean="0"/>
              <a:pPr/>
              <a:t>25</a:t>
            </a:fld>
            <a:endParaRPr lang="tr-T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16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C7F5FA-9E9A-4F4B-A7FB-510FE3E1A63C}" type="slidenum">
              <a:rPr lang="tr-TR" smtClean="0"/>
              <a:pPr/>
              <a:t>26</a:t>
            </a:fld>
            <a:endParaRPr lang="tr-T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27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04E206-0138-4E34-9C6A-782B2D1667DE}" type="slidenum">
              <a:rPr lang="tr-TR" smtClean="0"/>
              <a:pPr/>
              <a:t>27</a:t>
            </a:fld>
            <a:endParaRPr lang="tr-T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37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2DA9CB-E49E-448C-AF8D-EFA449670979}" type="slidenum">
              <a:rPr lang="tr-TR" smtClean="0"/>
              <a:pPr/>
              <a:t>28</a:t>
            </a:fld>
            <a:endParaRPr lang="tr-T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47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B140B3-0342-44C6-83EF-7F8F7A92AB8C}" type="slidenum">
              <a:rPr lang="tr-TR" smtClean="0"/>
              <a:pPr/>
              <a:t>29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1CC25B-0A38-408A-9772-F76F43F914B1}" type="slidenum">
              <a:rPr lang="tr-TR" smtClean="0"/>
              <a:pPr/>
              <a:t>3</a:t>
            </a:fld>
            <a:endParaRPr lang="tr-T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57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E91F09-F43F-4710-BAE0-C3940EF9B60F}" type="slidenum">
              <a:rPr lang="tr-TR" smtClean="0"/>
              <a:pPr/>
              <a:t>30</a:t>
            </a:fld>
            <a:endParaRPr lang="tr-T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768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3514812-9B83-4A9E-A309-1386C2FF2E9B}" type="slidenum">
              <a:rPr lang="tr-TR" smtClean="0"/>
              <a:pPr/>
              <a:t>31</a:t>
            </a:fld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F570D1-9567-46DC-A723-571CFBAB7F04}" type="slidenum">
              <a:rPr lang="tr-TR" smtClean="0"/>
              <a:pPr/>
              <a:t>4</a:t>
            </a:fld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01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34E0A8-FD44-4A59-887A-99A4733E09FD}" type="slidenum">
              <a:rPr lang="tr-TR" smtClean="0"/>
              <a:pPr/>
              <a:t>5</a:t>
            </a:fld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12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25E4F8-3E0E-447A-87B8-09D3FB8E71F2}" type="slidenum">
              <a:rPr lang="tr-TR" smtClean="0"/>
              <a:pPr/>
              <a:t>6</a:t>
            </a:fld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22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BE77D5-E58B-4E07-8A38-9AA37B34915C}" type="slidenum">
              <a:rPr lang="tr-TR" smtClean="0"/>
              <a:pPr/>
              <a:t>7</a:t>
            </a:fld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32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8F9A66-7778-400F-8BCF-B4CFC6283017}" type="slidenum">
              <a:rPr lang="tr-TR" smtClean="0"/>
              <a:pPr/>
              <a:t>8</a:t>
            </a:fld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542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CDAA3E-AB20-42FD-AC43-A404D78A3A83}" type="slidenum">
              <a:rPr lang="tr-TR" smtClean="0"/>
              <a:pPr/>
              <a:t>9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769CB9A6-D5BF-47CA-9D5C-F749761F5498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3BE53CDD-BB89-4783-9B8D-3BE2E1341E2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C606C3-C3E2-401F-9EF0-9F117FF231BF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CF9F1-5B6B-49C1-9B73-B85434590C2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6572C3-6F2F-4FF0-A5F6-B5DEF6C6B3E4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A9106-3C15-4662-8375-BB8B3ABC1CA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1869154B-2513-4AE0-98C5-52A00928F992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A1ACF9-B3D7-4BCA-BD00-10AD12EF9C6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0A33AF5C-2491-418F-9C0F-D959AD68C450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D1A5F579-069D-41AA-A6B5-6DC6858FAAF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C5A133-B58E-4A66-9666-08D682DB6800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F5429-54E6-4383-85C3-2D9DE68AE45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197CF5-DBBD-4692-8019-87AA9307E01C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1699C0-B711-46A4-A0F6-DECA2FC501C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6CBE2E1-08FB-4ABF-870A-CEA615AF8E4B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434DB8B2-4EBF-4CBD-8423-0D217A6A9EC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1F189B-65E2-4CC1-8498-10555E20F9F8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36962-C477-42A7-83F1-DAB0CA7AC1D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DBC4010C-D291-4FD7-A30B-BEA0CE664DD7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CDD5A357-EE2B-41E6-A404-A8B56B04ECD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A110BA8F-CF91-4C0A-B5BC-35B48B9F8851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A6F3C5B-E1E2-4AC2-BD67-D2D49E481FC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8619444-428B-4322-B2D2-459DE9E34352}" type="datetimeFigureOut">
              <a:rPr lang="tr-TR" smtClean="0"/>
              <a:pPr>
                <a:defRPr/>
              </a:pPr>
              <a:t>21.3.2018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86DE2DE-726E-4A43-B466-05FD169369B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msnburada.com/smiley/arkadaslik/5.gif&amp;imgrefurl=http://www.msnburada.com/arkadaslik-msn-ifadeleri&amp;usg=__Kgmt4hFR0bmqJ8AhHOPf54pYtMI=&amp;h=345&amp;w=341&amp;sz=66&amp;hl=tr&amp;start=104&amp;tbnid=bvch2pJpW3-HOM:&amp;tbnh=120&amp;tbnw=119&amp;prev=/images?q=arkada%C5%9Fl%C4%B1k&amp;gbv=2&amp;ndsp=20&amp;hl=tr&amp;sa=N&amp;start=10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anneoluncaanladim.com/img/ergen_0909.jpg&amp;imgrefurl=http://www.anneoluncaanladim.com/icerik.asp?id=1341&amp;usg=__Chsav-Ejse9gExJUzSYb-KnfU4M=&amp;h=193&amp;w=182&amp;sz=6&amp;hl=tr&amp;start=10&amp;tbnid=8pIW_1HEuuIOSM:&amp;tbnh=103&amp;tbnw=97&amp;prev=/images?q=ergende+ba%C4%9F%C4%B1ml%C4%B1l%C4%B1k&amp;gbv=2&amp;hl=t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://images.google.com.tr/imgres?imgurl=http://www.nisanpsiko.com/Article_i/urun789869.jpg&amp;imgrefurl=http://www.nisanpsiko.com/index.asp?Content=5&amp;ArticleId=143&amp;usg=__FQ6W7l5nsR1nWOKJ_JhKDgKaiJQ=&amp;h=450&amp;w=600&amp;sz=194&amp;hl=tr&amp;start=30&amp;tbnid=m1A8xzWlb478vM:&amp;tbnh=101&amp;tbnw=135&amp;prev=/images?q=ergende+ba%C4%9F%C4%B1ml%C4%B1l%C4%B1k&amp;gbv=2&amp;ndsp=20&amp;hl=tr&amp;sa=N&amp;start=20" TargetMode="Externa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sanalface.net/urun/makale/makale_864_6705.jpg&amp;imgrefurl=http://www.sanalface.net/?part=makale&amp;cat=128&amp;usg=__AqR2ISYbU8PGGlfk2NMSJzOgUpQ=&amp;h=391&amp;w=550&amp;sz=20&amp;hl=tr&amp;start=235&amp;tbnid=ctRPyJ8gV-700M:&amp;tbnh=95&amp;tbnw=133&amp;prev=/images?q=arkada%C5%9Fl%C4%B1k&amp;gbv=2&amp;ndsp=20&amp;hl=tr&amp;sa=N&amp;start=22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melegim.net/manzaralar/cocuk/3.JPG&amp;imgrefurl=http://yomer12.blogcu.com/BU+BIR+KOSE+YAZISIDIR/page2&amp;usg=__SDwI-ESNefV6dQ4ThusIiu_AWlw=&amp;h=577&amp;w=800&amp;sz=75&amp;hl=tr&amp;start=79&amp;tbnid=mR3QOrtA6ZMa9M:&amp;tbnh=103&amp;tbnw=143&amp;prev=/images?q=ergenlerde+arkada%C5%9Fl%C4%B1k&amp;gbv=2&amp;ndsp=20&amp;hl=tr&amp;sa=N&amp;start=60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indigodergisi.com/42-17203217.jpg&amp;imgrefurl=http://www.indigodergisi.com/fetihi30.htm&amp;usg=__W0GOJIo_PWgWptpfVWLCpPAdrzM=&amp;h=209&amp;w=314&amp;sz=25&amp;hl=tr&amp;start=80&amp;tbnid=n-G2C0MagDzrzM:&amp;tbnh=78&amp;tbnw=117&amp;prev=/images?q=ergende+ba%C4%9F%C4%B1ml%C4%B1l%C4%B1k&amp;gbv=2&amp;ndsp=20&amp;hl=tr&amp;sa=N&amp;start=60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bp1.blogger.com/_t1BNPwYDTCk/R8bINyxeWnI/AAAAAAAAAzg/F2zoms12Ykk/s400/ag1iar9.jpg&amp;imgrefurl=http://ezgininmutfagi.blogspot.com/2008/02/arkadalk-paylamiyi-niyetbir-olmak-demek.html&amp;usg=__Kvbk1OaHwrtHn4z6OKWzr7j6Ciw=&amp;h=285&amp;w=400&amp;sz=31&amp;hl=tr&amp;start=135&amp;tbnid=axLqw03MjTlAJM:&amp;tbnh=88&amp;tbnw=124&amp;prev=/images?q=arkada%C5%9Fl%C4%B1k&amp;gbv=2&amp;ndsp=20&amp;hl=tr&amp;sa=N&amp;start=120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ivimarket.com/vitrin/images/iki_arkadas_c-05_turuncu.jpg&amp;imgrefurl=http://www.siirindir.net/siirdinle/290-en-guzel-arkadaslik-sozleri.html&amp;usg=__MNXrO78veuwmmiVLgNljblOzyKk=&amp;h=570&amp;w=426&amp;sz=49&amp;hl=tr&amp;start=75&amp;tbnid=o_r4WIDqdf2vtM:&amp;tbnh=134&amp;tbnw=100&amp;prev=/images?q=arkada%C5%9Fl%C4%B1k&amp;gbv=2&amp;ndsp=20&amp;hl=tr&amp;sa=N&amp;start=6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i.milliyet.com.tr/HaberAnaResmi/2008/10/23/fft17_mf121999.Jpeg&amp;imgrefurl=http://yuksektopuklukadinlar.bloggum.com/yazilar/tag/ergenlik%20d%C3%B6nemi/&amp;usg=__qVlPpZI_njxoCfIYVqC7Cztv9cY=&amp;h=300&amp;w=207&amp;sz=15&amp;hl=tr&amp;start=26&amp;tbnid=LpXZrPc0IU0gQM:&amp;tbnh=116&amp;tbnw=80&amp;prev=/images?q=ergenin+ayna+kar%C5%9F%C4%B1s%C4%B1nda&amp;gbv=2&amp;ndsp=20&amp;hl=tr&amp;sa=N&amp;start=2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drnbebek.com/kamil.php?t1=buyuk&amp;t2=haber&amp;name=aile_tutumlari_ve_ergene_etkisi.jpg&amp;imgrefurl=http://www.drnbebek.com/Cocuk-ve-anne-baba-psikolojisi_kategorisi_15.html&amp;usg=__cccZuLMVFr0531aRa99YLV2AdOk=&amp;h=250&amp;w=250&amp;sz=82&amp;hl=tr&amp;start=59&amp;tbnid=nwprjo3YQS85cM:&amp;tbnh=111&amp;tbnw=111&amp;prev=/images?q=ergenlerde+arkada%C5%9Fl%C4%B1k&amp;gbv=2&amp;ndsp=20&amp;hl=tr&amp;sa=N&amp;start=4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ctrTitle"/>
          </p:nvPr>
        </p:nvSpPr>
        <p:spPr>
          <a:xfrm>
            <a:off x="685800" y="4071938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/>
              <a:t>ERGENLİK DÖNEMİ PSİKOSOSYAL GELİŞME</a:t>
            </a:r>
          </a:p>
        </p:txBody>
      </p:sp>
      <p:pic>
        <p:nvPicPr>
          <p:cNvPr id="4099" name="Picture 3" descr="C:\Users\EXPER\Pictures\genç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9988" y="5072063"/>
            <a:ext cx="14097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1000125" y="1071563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Kişilik Gelişimi-1</a:t>
            </a:r>
            <a:br>
              <a:rPr lang="tr-TR" smtClean="0"/>
            </a:br>
            <a:endParaRPr lang="tr-TR" smtClean="0"/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>
          <a:xfrm>
            <a:off x="1395413" y="2100263"/>
            <a:ext cx="7248525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Soyut kavramları anlama,</a:t>
            </a:r>
          </a:p>
          <a:p>
            <a:pPr eaLnBrk="1" hangingPunct="1"/>
            <a:r>
              <a:rPr lang="tr-TR" sz="2800" smtClean="0"/>
              <a:t>Sıklıkla  hayal  kurma</a:t>
            </a:r>
          </a:p>
          <a:p>
            <a:pPr eaLnBrk="1" hangingPunct="1"/>
            <a:r>
              <a:rPr lang="tr-TR" sz="2800" smtClean="0"/>
              <a:t>Zihinsel ve fiziksel kapasitesinin dışındaki bir aktiviteyi gerçekleştirme isteği,</a:t>
            </a:r>
          </a:p>
          <a:p>
            <a:pPr eaLnBrk="1" hangingPunct="1"/>
            <a:r>
              <a:rPr lang="tr-TR" sz="2800" smtClean="0"/>
              <a:t>Otoriteyi  sorgulama,  aile  ya  da  öğretmenin  dayanma  derecesini  test etme,</a:t>
            </a:r>
          </a:p>
          <a:p>
            <a:pPr eaLnBrk="1" hangingPunct="1"/>
            <a:endParaRPr lang="tr-TR" sz="2800" smtClean="0"/>
          </a:p>
        </p:txBody>
      </p:sp>
      <p:pic>
        <p:nvPicPr>
          <p:cNvPr id="15364" name="Picture 5" descr="http://tbn1.google.com/images?q=tbn:bvch2pJpW3-HOM:http://www.msnburada.com/smiley/arkadaslik/5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284163"/>
            <a:ext cx="1276350" cy="128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1 Başlık"/>
          <p:cNvSpPr>
            <a:spLocks noGrp="1"/>
          </p:cNvSpPr>
          <p:nvPr>
            <p:ph type="title"/>
          </p:nvPr>
        </p:nvSpPr>
        <p:spPr>
          <a:xfrm>
            <a:off x="928688" y="1000125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Kişilik Gelişimi-2</a:t>
            </a:r>
            <a:br>
              <a:rPr lang="tr-TR" smtClean="0"/>
            </a:br>
            <a:endParaRPr lang="tr-TR" smtClean="0"/>
          </a:p>
        </p:txBody>
      </p:sp>
      <p:sp>
        <p:nvSpPr>
          <p:cNvPr id="16386" name="2 İçerik Yer Tutucusu"/>
          <p:cNvSpPr>
            <a:spLocks noGrp="1"/>
          </p:cNvSpPr>
          <p:nvPr>
            <p:ph sz="quarter" idx="1"/>
          </p:nvPr>
        </p:nvSpPr>
        <p:spPr/>
        <p:txBody>
          <a:bodyPr anchor="t"/>
          <a:lstStyle/>
          <a:p>
            <a:pPr eaLnBrk="1" hangingPunct="1"/>
            <a:r>
              <a:rPr lang="tr-TR" sz="2800" smtClean="0"/>
              <a:t>Daha  fazla  özel  yaşama  sahip  olma  isteği</a:t>
            </a:r>
          </a:p>
          <a:p>
            <a:pPr eaLnBrk="1" hangingPunct="1"/>
            <a:r>
              <a:rPr lang="tr-TR" sz="2800" smtClean="0"/>
              <a:t>Cinsel isteklerin ortaya çıkması, açık saçık konuşma ve şakalar yapmaya eğilimin artması,</a:t>
            </a:r>
          </a:p>
          <a:p>
            <a:pPr eaLnBrk="1" hangingPunct="1"/>
            <a:r>
              <a:rPr lang="tr-TR" sz="2800" smtClean="0"/>
              <a:t>Kendi değer yargılarını geliştirme,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1 Başlık"/>
          <p:cNvSpPr>
            <a:spLocks noGrp="1"/>
          </p:cNvSpPr>
          <p:nvPr>
            <p:ph type="title"/>
          </p:nvPr>
        </p:nvSpPr>
        <p:spPr>
          <a:xfrm>
            <a:off x="857250" y="1000125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Kişilik Gelişimi-3</a:t>
            </a:r>
            <a:br>
              <a:rPr lang="tr-TR" smtClean="0"/>
            </a:br>
            <a:endParaRPr lang="tr-TR" smtClean="0"/>
          </a:p>
        </p:txBody>
      </p:sp>
      <p:sp>
        <p:nvSpPr>
          <p:cNvPr id="16387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1957388"/>
            <a:ext cx="7391400" cy="4114800"/>
          </a:xfrm>
        </p:spPr>
        <p:txBody>
          <a:bodyPr anchor="t">
            <a:normAutofit lnSpcReduction="10000"/>
          </a:bodyPr>
          <a:lstStyle/>
          <a:p>
            <a:pPr eaLnBrk="1" hangingPunct="1">
              <a:defRPr/>
            </a:pPr>
            <a:r>
              <a:rPr lang="tr-TR" sz="2800" dirty="0" smtClean="0"/>
              <a:t>Kendi isteklerini kontrol edememe,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tr-TR" sz="2800" u="sng" dirty="0" smtClean="0"/>
              <a:t>risk alma davranışları;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sigara, alkol,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madde  kullanımı, 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kontrolsüz  cinsel  deneyim  vb.</a:t>
            </a:r>
          </a:p>
          <a:p>
            <a:pPr eaLnBrk="1" hangingPunct="1">
              <a:defRPr/>
            </a:pPr>
            <a:r>
              <a:rPr lang="tr-TR" sz="2800" dirty="0" smtClean="0"/>
              <a:t>Bulunduğu  durumunu  abartmak;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çok  yalnız  hissetmek,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problemlerinin çok büyük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buFontTx/>
              <a:buNone/>
              <a:defRPr/>
            </a:pPr>
            <a:r>
              <a:rPr lang="tr-TR" sz="2400" dirty="0" smtClean="0">
                <a:ea typeface="+mn-ea"/>
                <a:cs typeface="+mn-cs"/>
              </a:rPr>
              <a:t>  olduğunu düşünmek.</a:t>
            </a:r>
          </a:p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17412" name="Picture 5" descr="http://tbn2.google.com/images?q=tbn:8pIW_1HEuuIOSM:http://www.anneoluncaanladim.com/img/ergen_0909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63" y="5000625"/>
            <a:ext cx="1125537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http://tbn0.google.com/images?q=tbn:m1A8xzWlb478vM:http://www.nisanpsiko.com/Article_i/urun789869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3929063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ctrTitle"/>
          </p:nvPr>
        </p:nvSpPr>
        <p:spPr>
          <a:xfrm>
            <a:off x="728663" y="4214813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/>
              <a:t>ORTA ERGENLİK DÖNEMİ</a:t>
            </a:r>
            <a:br>
              <a:rPr lang="tr-TR" dirty="0" smtClean="0"/>
            </a:br>
            <a:r>
              <a:rPr lang="tr-TR" dirty="0" smtClean="0"/>
              <a:t>15-16 YAŞ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>
          <a:xfrm>
            <a:off x="1071563" y="785813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3600" dirty="0" smtClean="0"/>
              <a:t>Orta Ergenlik (</a:t>
            </a:r>
            <a:r>
              <a:rPr lang="tr-TR" sz="3600" dirty="0" err="1" smtClean="0"/>
              <a:t>Adolesan</a:t>
            </a:r>
            <a:r>
              <a:rPr lang="tr-TR" sz="3600" dirty="0" smtClean="0"/>
              <a:t>) Dönemi</a:t>
            </a:r>
            <a:br>
              <a:rPr lang="tr-TR" sz="3600" dirty="0" smtClean="0"/>
            </a:br>
            <a:r>
              <a:rPr lang="tr-TR" sz="3600" dirty="0" smtClean="0"/>
              <a:t> (15-16 yaş)</a:t>
            </a:r>
            <a:br>
              <a:rPr lang="tr-TR" sz="3600" dirty="0" smtClean="0"/>
            </a:br>
            <a:endParaRPr lang="tr-TR" sz="3600" dirty="0" smtClean="0"/>
          </a:p>
        </p:txBody>
      </p:sp>
      <p:sp>
        <p:nvSpPr>
          <p:cNvPr id="19459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2028825"/>
            <a:ext cx="7462837" cy="4114800"/>
          </a:xfrm>
        </p:spPr>
        <p:txBody>
          <a:bodyPr anchor="t"/>
          <a:lstStyle/>
          <a:p>
            <a:pPr eaLnBrk="1" hangingPunct="1"/>
            <a:r>
              <a:rPr lang="tr-TR" smtClean="0"/>
              <a:t>Arkadaş grupları daha fazla önem kazanır.</a:t>
            </a:r>
          </a:p>
          <a:p>
            <a:pPr eaLnBrk="1" hangingPunct="1"/>
            <a:r>
              <a:rPr lang="tr-TR" smtClean="0"/>
              <a:t>Genellemeler  yapabilir,  soyut  düşünebilir  ve  çevresel  uyaranlara düşünerek tepki verebilir, bilişsel gelişim tamamlanır.</a:t>
            </a:r>
          </a:p>
          <a:p>
            <a:pPr eaLnBrk="1" hangingPunct="1">
              <a:buFont typeface="Monotype Sorts" pitchFamily="2" charset="2"/>
              <a:buNone/>
            </a:pPr>
            <a:endParaRPr lang="tr-TR" smtClean="0"/>
          </a:p>
        </p:txBody>
      </p:sp>
      <p:pic>
        <p:nvPicPr>
          <p:cNvPr id="19460" name="Picture 5" descr="http://tbn3.google.com/images?q=tbn:ctRPyJ8gV-700M:http://www.sanalface.net/urun/makale/makale_864_670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72338" y="5357813"/>
            <a:ext cx="1657350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1 Başlık"/>
          <p:cNvSpPr>
            <a:spLocks noGrp="1"/>
          </p:cNvSpPr>
          <p:nvPr>
            <p:ph type="title"/>
          </p:nvPr>
        </p:nvSpPr>
        <p:spPr>
          <a:xfrm>
            <a:off x="1252538" y="8572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3600" dirty="0" smtClean="0"/>
              <a:t>Orta Ergenlik (</a:t>
            </a:r>
            <a:r>
              <a:rPr lang="tr-TR" sz="3600" dirty="0" err="1" smtClean="0"/>
              <a:t>Adolesan</a:t>
            </a:r>
            <a:r>
              <a:rPr lang="tr-TR" sz="3600" dirty="0" smtClean="0"/>
              <a:t>) Dönemi</a:t>
            </a:r>
            <a:br>
              <a:rPr lang="tr-TR" sz="3600" dirty="0" smtClean="0"/>
            </a:br>
            <a:r>
              <a:rPr lang="tr-TR" sz="3600" dirty="0" smtClean="0"/>
              <a:t> (15-16 yaş)</a:t>
            </a:r>
            <a:br>
              <a:rPr lang="tr-TR" sz="3600" dirty="0" smtClean="0"/>
            </a:br>
            <a:endParaRPr lang="tr-TR" sz="3600" dirty="0" smtClean="0"/>
          </a:p>
        </p:txBody>
      </p:sp>
      <p:sp>
        <p:nvSpPr>
          <p:cNvPr id="20482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Cinsel kimlik gelişmiştir ve karşı cinse ilgi duyma, tanımaya çalışma önem kazanır.</a:t>
            </a:r>
          </a:p>
          <a:p>
            <a:pPr eaLnBrk="1" hangingPunct="1"/>
            <a:r>
              <a:rPr lang="tr-TR" smtClean="0"/>
              <a:t>Anne babadan farklı birey olma ve bu durumu onlara kabul ettirme isteğinden dolayı çatışmalar çıkar.</a:t>
            </a:r>
          </a:p>
          <a:p>
            <a:endParaRPr lang="tr-T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1 Başlık"/>
          <p:cNvSpPr>
            <a:spLocks noGrp="1"/>
          </p:cNvSpPr>
          <p:nvPr>
            <p:ph type="title"/>
          </p:nvPr>
        </p:nvSpPr>
        <p:spPr>
          <a:xfrm>
            <a:off x="1071563" y="8572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3600" dirty="0" smtClean="0"/>
              <a:t>Orta Ergenlik (</a:t>
            </a:r>
            <a:r>
              <a:rPr lang="tr-TR" sz="3600" dirty="0" err="1" smtClean="0"/>
              <a:t>Adolesan</a:t>
            </a:r>
            <a:r>
              <a:rPr lang="tr-TR" sz="3600" dirty="0" smtClean="0"/>
              <a:t>) Dönemi</a:t>
            </a:r>
            <a:br>
              <a:rPr lang="tr-TR" sz="3600" dirty="0" smtClean="0"/>
            </a:br>
            <a:r>
              <a:rPr lang="tr-TR" sz="3600" dirty="0" smtClean="0"/>
              <a:t> (15-16 yaş)</a:t>
            </a:r>
            <a:br>
              <a:rPr lang="tr-TR" sz="3600" dirty="0" smtClean="0"/>
            </a:br>
            <a:endParaRPr lang="tr-TR" sz="3600" dirty="0" smtClean="0"/>
          </a:p>
        </p:txBody>
      </p:sp>
      <p:sp>
        <p:nvSpPr>
          <p:cNvPr id="21506" name="2 İçerik Yer Tutucusu"/>
          <p:cNvSpPr>
            <a:spLocks noGrp="1"/>
          </p:cNvSpPr>
          <p:nvPr>
            <p:ph sz="quarter" idx="1"/>
          </p:nvPr>
        </p:nvSpPr>
        <p:spPr>
          <a:xfrm>
            <a:off x="1357313" y="2028825"/>
            <a:ext cx="7534275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Kendi  kararlarını verebilme  ve bağımsızlık isteği açıkça ifade edilir.</a:t>
            </a:r>
          </a:p>
          <a:p>
            <a:pPr eaLnBrk="1" hangingPunct="1"/>
            <a:r>
              <a:rPr lang="tr-TR" sz="2800" smtClean="0"/>
              <a:t>Bağımsızlık  istekleri  doğrultusunda  aile  bireyleri  ile  ergen  arasında değişik tartışmalar ortaya çıkabilir.</a:t>
            </a:r>
          </a:p>
          <a:p>
            <a:pPr eaLnBrk="1" hangingPunct="1"/>
            <a:r>
              <a:rPr lang="tr-TR" sz="2800" smtClean="0"/>
              <a:t>Ne yapmaları gerektiğinin söylenmesinden aşırı rahatsız olabilirler.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1252538" y="1000125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/>
              <a:t>Bağımsızlık-Bağımlılık Mücadelesi</a:t>
            </a:r>
            <a:br>
              <a:rPr lang="tr-TR" smtClean="0"/>
            </a:br>
            <a:endParaRPr lang="tr-TR" smtClean="0"/>
          </a:p>
        </p:txBody>
      </p:sp>
      <p:sp>
        <p:nvSpPr>
          <p:cNvPr id="22531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2243138"/>
            <a:ext cx="7772400" cy="4114800"/>
          </a:xfrm>
        </p:spPr>
        <p:txBody>
          <a:bodyPr anchor="t"/>
          <a:lstStyle/>
          <a:p>
            <a:pPr eaLnBrk="1" hangingPunct="1"/>
            <a:r>
              <a:rPr lang="tr-TR" smtClean="0"/>
              <a:t>Aileler ile olan çatışmalar fazlalaşır</a:t>
            </a:r>
          </a:p>
          <a:p>
            <a:pPr eaLnBrk="1" hangingPunct="1"/>
            <a:r>
              <a:rPr lang="tr-TR" smtClean="0"/>
              <a:t>Arkadaşları çok daha önemli hale gelir.</a:t>
            </a:r>
          </a:p>
          <a:p>
            <a:pPr eaLnBrk="1" hangingPunct="1"/>
            <a:endParaRPr lang="tr-TR" smtClean="0"/>
          </a:p>
        </p:txBody>
      </p:sp>
      <p:pic>
        <p:nvPicPr>
          <p:cNvPr id="22532" name="Picture 5" descr="http://tbn0.google.com/images?q=tbn:mR3QOrtA6ZMa9M:http://www.melegim.net/manzaralar/cocuk/3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75" y="3846513"/>
            <a:ext cx="2214563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>
          <a:xfrm>
            <a:off x="2286000" y="1285875"/>
            <a:ext cx="5700713" cy="1323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Beden İmajı Algısı</a:t>
            </a:r>
            <a:br>
              <a:rPr lang="tr-TR" smtClean="0"/>
            </a:br>
            <a:r>
              <a:rPr lang="tr-TR" smtClean="0"/>
              <a:t> </a:t>
            </a:r>
            <a:br>
              <a:rPr lang="tr-TR" smtClean="0"/>
            </a:br>
            <a:endParaRPr lang="tr-TR" smtClean="0"/>
          </a:p>
        </p:txBody>
      </p:sp>
      <p:sp>
        <p:nvSpPr>
          <p:cNvPr id="23555" name="2 İçerik Yer Tutucusu"/>
          <p:cNvSpPr>
            <a:spLocks noGrp="1"/>
          </p:cNvSpPr>
          <p:nvPr>
            <p:ph sz="quarter" idx="1"/>
          </p:nvPr>
        </p:nvSpPr>
        <p:spPr>
          <a:xfrm>
            <a:off x="1514475" y="1957388"/>
            <a:ext cx="7200900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Cinsel  gelişimin  birçok  aşaması  tamamlanmıştır. </a:t>
            </a:r>
          </a:p>
          <a:p>
            <a:pPr eaLnBrk="1" hangingPunct="1"/>
            <a:r>
              <a:rPr lang="tr-TR" sz="2800" smtClean="0"/>
              <a:t>Artık  değişimlerini  daha  az sorgulamaktadır. </a:t>
            </a:r>
          </a:p>
          <a:p>
            <a:pPr eaLnBrk="1" hangingPunct="1"/>
            <a:r>
              <a:rPr lang="tr-TR" sz="2800" smtClean="0"/>
              <a:t>Bedenini kabul eder ve rahatlar. </a:t>
            </a:r>
          </a:p>
          <a:p>
            <a:pPr eaLnBrk="1" hangingPunct="1"/>
            <a:r>
              <a:rPr lang="tr-TR" sz="2800" smtClean="0"/>
              <a:t>Kendine daha fazla vakit ayırır ve çekici görünmek için çok fazla vakit harcar.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>
          <a:xfrm>
            <a:off x="1943100" y="1000125"/>
            <a:ext cx="6629400" cy="1143000"/>
          </a:xfrm>
        </p:spPr>
        <p:txBody>
          <a:bodyPr/>
          <a:lstStyle/>
          <a:p>
            <a:pPr eaLnBrk="1" hangingPunct="1"/>
            <a:r>
              <a:rPr lang="tr-TR" smtClean="0"/>
              <a:t>Akran Grup İlişkisi</a:t>
            </a:r>
            <a:br>
              <a:rPr lang="tr-TR" smtClean="0"/>
            </a:br>
            <a:endParaRPr lang="tr-TR" smtClean="0"/>
          </a:p>
        </p:txBody>
      </p:sp>
      <p:sp>
        <p:nvSpPr>
          <p:cNvPr id="24579" name="2 İçerik Yer Tutucusu"/>
          <p:cNvSpPr>
            <a:spLocks noGrp="1"/>
          </p:cNvSpPr>
          <p:nvPr>
            <p:ph sz="quarter" idx="1"/>
          </p:nvPr>
        </p:nvSpPr>
        <p:spPr/>
        <p:txBody>
          <a:bodyPr anchor="t"/>
          <a:lstStyle/>
          <a:p>
            <a:pPr eaLnBrk="1" hangingPunct="1"/>
            <a:r>
              <a:rPr lang="tr-TR" sz="2600" smtClean="0"/>
              <a:t>Kendi kültürel yapısına uygun yoğun bağlanmalar yaşama,</a:t>
            </a:r>
          </a:p>
          <a:p>
            <a:pPr eaLnBrk="1" hangingPunct="1"/>
            <a:r>
              <a:rPr lang="tr-TR" sz="2600" smtClean="0"/>
              <a:t>Arkadaşlarının değeriyle uyum içinde olma, arkadaşları ile ortak şifreler oluşturma, arkadaşlarının giyim tarzını benimseme,</a:t>
            </a:r>
          </a:p>
          <a:p>
            <a:pPr eaLnBrk="1" hangingPunct="1"/>
            <a:r>
              <a:rPr lang="tr-TR" sz="2600" smtClean="0"/>
              <a:t>Aileden uzaklaşma,</a:t>
            </a:r>
          </a:p>
          <a:p>
            <a:pPr eaLnBrk="1" hangingPunct="1"/>
            <a:r>
              <a:rPr lang="tr-TR" sz="2600" smtClean="0"/>
              <a:t>Duygusal  beraberliklerin  artması,  ﬂörtünün  olması,  cinsel  deneyim yaşama,</a:t>
            </a:r>
          </a:p>
          <a:p>
            <a:pPr eaLnBrk="1" hangingPunct="1"/>
            <a:r>
              <a:rPr lang="tr-TR" sz="2600" smtClean="0"/>
              <a:t>Kulüp, takım, çete gibi farklı gruplara girme.</a:t>
            </a:r>
          </a:p>
          <a:p>
            <a:pPr eaLnBrk="1" hangingPunct="1">
              <a:buFont typeface="Monotype Sorts" pitchFamily="2" charset="2"/>
              <a:buNone/>
            </a:pPr>
            <a:endParaRPr lang="tr-TR" sz="2600" smtClean="0"/>
          </a:p>
          <a:p>
            <a:pPr eaLnBrk="1" hangingPunct="1"/>
            <a:endParaRPr lang="tr-TR" sz="2600" smtClean="0"/>
          </a:p>
        </p:txBody>
      </p:sp>
      <p:pic>
        <p:nvPicPr>
          <p:cNvPr id="24580" name="Picture 5" descr="http://tbn2.google.com/images?q=tbn:n-G2C0MagDzrzM:http://www.indigodergisi.com/42-17203217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188" y="571500"/>
            <a:ext cx="15430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>
          <a:xfrm>
            <a:off x="785813" y="609600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ERGENLİK-1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1957388"/>
            <a:ext cx="6677025" cy="4114800"/>
          </a:xfrm>
        </p:spPr>
        <p:txBody>
          <a:bodyPr anchor="t">
            <a:normAutofit lnSpcReduction="10000"/>
          </a:bodyPr>
          <a:lstStyle/>
          <a:p>
            <a:pPr eaLnBrk="1" hangingPunct="1"/>
            <a:r>
              <a:rPr lang="tr-TR" sz="2800" smtClean="0"/>
              <a:t>Fizyolojik ve hormonal gelişim dönemidir.</a:t>
            </a:r>
          </a:p>
          <a:p>
            <a:pPr eaLnBrk="1" hangingPunct="1"/>
            <a:r>
              <a:rPr lang="tr-TR" sz="2800" smtClean="0"/>
              <a:t>Eğitim, olgunlaşma ve gelişim sürecinin tamamlanmasını beklemeyi içeren bir dönemdir.</a:t>
            </a:r>
          </a:p>
          <a:p>
            <a:pPr eaLnBrk="1" hangingPunct="1"/>
            <a:r>
              <a:rPr lang="tr-TR" sz="2800" smtClean="0"/>
              <a:t>Toplumda sorumluluk yüklenme dönemidir.</a:t>
            </a:r>
          </a:p>
          <a:p>
            <a:pPr eaLnBrk="1" hangingPunct="1"/>
            <a:r>
              <a:rPr lang="tr-TR" sz="2800" smtClean="0"/>
              <a:t> Kendini ifade etme ihtiyacının en fazla olduğu dönemdir.</a:t>
            </a:r>
          </a:p>
          <a:p>
            <a:pPr eaLnBrk="1" hangingPunct="1"/>
            <a:endParaRPr lang="tr-TR" sz="2800" smtClean="0"/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>
          <a:xfrm>
            <a:off x="785813" y="1071563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Kişilik Gelişimi-1</a:t>
            </a:r>
            <a:br>
              <a:rPr lang="tr-TR" smtClean="0"/>
            </a:br>
            <a:endParaRPr lang="tr-TR" smtClean="0"/>
          </a:p>
        </p:txBody>
      </p:sp>
      <p:sp>
        <p:nvSpPr>
          <p:cNvPr id="25603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1857375"/>
            <a:ext cx="7391400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Soyut kavramlar gelişir. Yeni bir kişilik geliştirir.</a:t>
            </a:r>
          </a:p>
          <a:p>
            <a:pPr eaLnBrk="1" hangingPunct="1"/>
            <a:r>
              <a:rPr lang="tr-TR" sz="2800" smtClean="0"/>
              <a:t>Kendi amaç ve duyguları netleşir, başkalarının duygularını değerlendirme becerisi gelişir.</a:t>
            </a:r>
          </a:p>
          <a:p>
            <a:pPr eaLnBrk="1" hangingPunct="1"/>
            <a:endParaRPr lang="tr-TR" sz="2800" smtClean="0"/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1 Başlık"/>
          <p:cNvSpPr>
            <a:spLocks noGrp="1"/>
          </p:cNvSpPr>
          <p:nvPr>
            <p:ph type="title"/>
          </p:nvPr>
        </p:nvSpPr>
        <p:spPr>
          <a:xfrm>
            <a:off x="1252538" y="1000125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Kişilik Gelişimi-2</a:t>
            </a:r>
            <a:br>
              <a:rPr lang="tr-TR" smtClean="0"/>
            </a:br>
            <a:endParaRPr lang="tr-TR" smtClean="0"/>
          </a:p>
        </p:txBody>
      </p:sp>
      <p:sp>
        <p:nvSpPr>
          <p:cNvPr id="26626" name="2 İçerik Yer Tutucusu"/>
          <p:cNvSpPr>
            <a:spLocks noGrp="1"/>
          </p:cNvSpPr>
          <p:nvPr>
            <p:ph sz="quarter" idx="1"/>
          </p:nvPr>
        </p:nvSpPr>
        <p:spPr>
          <a:xfrm>
            <a:off x="1323975" y="1957388"/>
            <a:ext cx="7248525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Entellektüel kapasitede artma ve yaratıcılık başlar.</a:t>
            </a:r>
          </a:p>
          <a:p>
            <a:pPr eaLnBrk="1" hangingPunct="1"/>
            <a:r>
              <a:rPr lang="tr-TR" sz="2800" smtClean="0"/>
              <a:t>Daha  az  idealisttirler.</a:t>
            </a:r>
          </a:p>
          <a:p>
            <a:pPr eaLnBrk="1" hangingPunct="1"/>
            <a:r>
              <a:rPr lang="tr-TR" sz="2800" smtClean="0"/>
              <a:t>Riskli  davranışlara  eğilim,  ölümsüz  olduğunun  ispatına  ait  duygulara sahip olmak.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ctrTitle"/>
          </p:nvPr>
        </p:nvSpPr>
        <p:spPr>
          <a:xfrm>
            <a:off x="685800" y="4071938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/>
              <a:t>GEÇ ERGENLİK DÖNEMİ</a:t>
            </a:r>
            <a:br>
              <a:rPr lang="tr-TR" dirty="0" smtClean="0"/>
            </a:br>
            <a:r>
              <a:rPr lang="tr-TR" dirty="0" smtClean="0"/>
              <a:t>17-19 YAŞ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>
          <a:xfrm>
            <a:off x="1252538" y="642938"/>
            <a:ext cx="7772400" cy="150018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3600" smtClean="0"/>
              <a:t>Geç Ergenlik (Adolesan) Dönemi </a:t>
            </a:r>
            <a:br>
              <a:rPr lang="tr-TR" sz="3600" smtClean="0"/>
            </a:br>
            <a:r>
              <a:rPr lang="tr-TR" sz="3600" smtClean="0"/>
              <a:t>(17-19 Yaş)</a:t>
            </a:r>
            <a:br>
              <a:rPr lang="tr-TR" sz="3600" smtClean="0"/>
            </a:br>
            <a:endParaRPr lang="tr-TR" sz="3600" smtClean="0"/>
          </a:p>
        </p:txBody>
      </p:sp>
      <p:sp>
        <p:nvSpPr>
          <p:cNvPr id="28675" name="2 İçerik Yer Tutucusu"/>
          <p:cNvSpPr>
            <a:spLocks noGrp="1"/>
          </p:cNvSpPr>
          <p:nvPr>
            <p:ph sz="quarter" idx="1"/>
          </p:nvPr>
        </p:nvSpPr>
        <p:spPr>
          <a:xfrm>
            <a:off x="1466850" y="2100263"/>
            <a:ext cx="7534275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Kimlik  duygusu  edinme, </a:t>
            </a:r>
          </a:p>
          <a:p>
            <a:pPr eaLnBrk="1" hangingPunct="1"/>
            <a:r>
              <a:rPr lang="tr-TR" sz="2800" smtClean="0"/>
              <a:t>Yakın  ilişkiler  kurabilme,  </a:t>
            </a:r>
          </a:p>
          <a:p>
            <a:pPr eaLnBrk="1" hangingPunct="1"/>
            <a:r>
              <a:rPr lang="tr-TR" sz="2800" smtClean="0"/>
              <a:t>Kendine iş  ve  eş  seçebilme  gibi  becerileri  kazanır.</a:t>
            </a:r>
          </a:p>
          <a:p>
            <a:pPr eaLnBrk="1" hangingPunct="1"/>
            <a:r>
              <a:rPr lang="tr-TR" sz="2800" smtClean="0"/>
              <a:t>Toplum  içinde  erişkin  rollerini üstlenecek sorumluluğa sahip olarak erişkinlik dönemine geçer. 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>
          <a:xfrm>
            <a:off x="642938" y="609600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Geç Ergenlik</a:t>
            </a:r>
          </a:p>
        </p:txBody>
      </p:sp>
      <p:sp>
        <p:nvSpPr>
          <p:cNvPr id="29699" name="2 İçerik Yer Tutucusu"/>
          <p:cNvSpPr>
            <a:spLocks noGrp="1"/>
          </p:cNvSpPr>
          <p:nvPr>
            <p:ph sz="quarter" idx="1"/>
          </p:nvPr>
        </p:nvSpPr>
        <p:spPr>
          <a:xfrm>
            <a:off x="1285875" y="1957388"/>
            <a:ext cx="7429500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Ergen, erken ve orta ergenlikte destekleyici bir aile ve arkadaş grubunda bulundu ise geç ergenlik dönemini de başarı ile geçirir.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>
          <a:xfrm>
            <a:off x="1252538" y="1000125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/>
              <a:t>Bağımsızlık-Bağımlılık Mücadelesi</a:t>
            </a:r>
            <a:br>
              <a:rPr lang="tr-TR" smtClean="0"/>
            </a:br>
            <a:endParaRPr lang="tr-TR" smtClean="0"/>
          </a:p>
        </p:txBody>
      </p:sp>
      <p:sp>
        <p:nvSpPr>
          <p:cNvPr id="30723" name="2 İçerik Yer Tutucusu"/>
          <p:cNvSpPr>
            <a:spLocks noGrp="1"/>
          </p:cNvSpPr>
          <p:nvPr>
            <p:ph sz="quarter" idx="1"/>
          </p:nvPr>
        </p:nvSpPr>
        <p:spPr>
          <a:xfrm>
            <a:off x="1214438" y="1906588"/>
            <a:ext cx="7358062" cy="4114800"/>
          </a:xfrm>
        </p:spPr>
        <p:txBody>
          <a:bodyPr anchor="t">
            <a:normAutofit fontScale="92500"/>
          </a:bodyPr>
          <a:lstStyle/>
          <a:p>
            <a:pPr eaLnBrk="1" hangingPunct="1"/>
            <a:r>
              <a:rPr lang="tr-TR" sz="2800" smtClean="0"/>
              <a:t>Bu dönemde sakinleşme ve tekrar aileye bağlanma vardır. </a:t>
            </a:r>
          </a:p>
          <a:p>
            <a:pPr eaLnBrk="1" hangingPunct="1"/>
            <a:r>
              <a:rPr lang="tr-TR" sz="2800" smtClean="0"/>
              <a:t>Aile ile olan ilişkiler değişmiş, ailenin önemi ve değeri daha fazla anlaşılmıştır. </a:t>
            </a:r>
          </a:p>
          <a:p>
            <a:pPr eaLnBrk="1" hangingPunct="1"/>
            <a:r>
              <a:rPr lang="tr-TR" sz="2800" smtClean="0"/>
              <a:t>Ailenin önerileri tekrar kabul edilmeye başlar. </a:t>
            </a:r>
          </a:p>
          <a:p>
            <a:pPr eaLnBrk="1" hangingPunct="1"/>
            <a:r>
              <a:rPr lang="tr-TR" sz="2800" smtClean="0"/>
              <a:t>Ancak, bu dönemde bazı ergenler erişkin sorumluluklarını üstlenemezler; aile ya da arkadaşlara bağımlı kalmak isteyebilirler.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1 Başlık"/>
          <p:cNvSpPr>
            <a:spLocks noGrp="1"/>
          </p:cNvSpPr>
          <p:nvPr>
            <p:ph type="title"/>
          </p:nvPr>
        </p:nvSpPr>
        <p:spPr>
          <a:xfrm>
            <a:off x="1252538" y="1000125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/>
              <a:t>Bağımsızlık-Bağımlılık Mücadelesi</a:t>
            </a:r>
            <a:br>
              <a:rPr lang="tr-TR" smtClean="0"/>
            </a:br>
            <a:endParaRPr lang="tr-TR" smtClean="0"/>
          </a:p>
        </p:txBody>
      </p:sp>
      <p:sp>
        <p:nvSpPr>
          <p:cNvPr id="31746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2028825"/>
            <a:ext cx="7772400" cy="4114800"/>
          </a:xfrm>
        </p:spPr>
        <p:txBody>
          <a:bodyPr anchor="t"/>
          <a:lstStyle/>
          <a:p>
            <a:pPr eaLnBrk="1" hangingPunct="1"/>
            <a:r>
              <a:rPr lang="tr-TR" smtClean="0"/>
              <a:t>Kendine yetmeyi erteleme,</a:t>
            </a:r>
          </a:p>
          <a:p>
            <a:pPr eaLnBrk="1" hangingPunct="1"/>
            <a:r>
              <a:rPr lang="tr-TR" smtClean="0"/>
              <a:t>Kendini daha iyi ifade etme,</a:t>
            </a:r>
          </a:p>
          <a:p>
            <a:pPr eaLnBrk="1" hangingPunct="1"/>
            <a:r>
              <a:rPr lang="tr-TR" smtClean="0"/>
              <a:t>Daha tutarlı ilgilere sahip olma,</a:t>
            </a:r>
          </a:p>
          <a:p>
            <a:pPr eaLnBrk="1" hangingPunct="1"/>
            <a:r>
              <a:rPr lang="tr-TR" smtClean="0"/>
              <a:t>Tek başına karar verebilme.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>
          <a:xfrm>
            <a:off x="2228850" y="1071563"/>
            <a:ext cx="6629400" cy="1143000"/>
          </a:xfrm>
        </p:spPr>
        <p:txBody>
          <a:bodyPr/>
          <a:lstStyle/>
          <a:p>
            <a:pPr eaLnBrk="1" hangingPunct="1"/>
            <a:r>
              <a:rPr lang="tr-TR" smtClean="0"/>
              <a:t>Beden İmajı Algısı</a:t>
            </a:r>
            <a:br>
              <a:rPr lang="tr-TR" smtClean="0"/>
            </a:br>
            <a:endParaRPr lang="tr-TR" smtClean="0"/>
          </a:p>
        </p:txBody>
      </p:sp>
      <p:sp>
        <p:nvSpPr>
          <p:cNvPr id="32771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1906588"/>
            <a:ext cx="7534275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Büyüme   ve   gelişme  tamamlanmıştır. </a:t>
            </a:r>
          </a:p>
          <a:p>
            <a:pPr eaLnBrk="1" hangingPunct="1"/>
            <a:r>
              <a:rPr lang="tr-TR" sz="2800" smtClean="0"/>
              <a:t>Anormallik   olmadığı   sürece   sorun olmamaktadır.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>
          <a:xfrm>
            <a:off x="2157413" y="1071563"/>
            <a:ext cx="6700837" cy="1143000"/>
          </a:xfrm>
        </p:spPr>
        <p:txBody>
          <a:bodyPr/>
          <a:lstStyle/>
          <a:p>
            <a:pPr eaLnBrk="1" hangingPunct="1"/>
            <a:r>
              <a:rPr lang="tr-TR" smtClean="0"/>
              <a:t>Akran Grup İlişkisi</a:t>
            </a:r>
            <a:br>
              <a:rPr lang="tr-TR" smtClean="0"/>
            </a:br>
            <a:endParaRPr lang="tr-TR" smtClean="0"/>
          </a:p>
        </p:txBody>
      </p:sp>
      <p:sp>
        <p:nvSpPr>
          <p:cNvPr id="33795" name="2 İçerik Yer Tutucusu"/>
          <p:cNvSpPr>
            <a:spLocks noGrp="1"/>
          </p:cNvSpPr>
          <p:nvPr>
            <p:ph sz="quarter" idx="1"/>
          </p:nvPr>
        </p:nvSpPr>
        <p:spPr/>
        <p:txBody>
          <a:bodyPr anchor="t"/>
          <a:lstStyle/>
          <a:p>
            <a:pPr eaLnBrk="1" hangingPunct="1"/>
            <a:r>
              <a:rPr lang="tr-TR" sz="2800" smtClean="0"/>
              <a:t>Akranlarla  ilişkiler  daha  az  önemlidir,  kendi  değer  ve  düşünceleri vardır. </a:t>
            </a:r>
          </a:p>
          <a:p>
            <a:pPr eaLnBrk="1" hangingPunct="1"/>
            <a:r>
              <a:rPr lang="tr-TR" sz="2800" smtClean="0"/>
              <a:t>Arkadaş olduğu bir kişi ile daha uzun zaman geçirir. Tek kişi ile yaşanan bu ilişkide daha fazla paylaşma, deneyim kazanma ve ifade edebilme yer alır. </a:t>
            </a:r>
          </a:p>
          <a:p>
            <a:pPr eaLnBrk="1" hangingPunct="1"/>
            <a:r>
              <a:rPr lang="tr-TR" sz="2800" smtClean="0"/>
              <a:t>Genellikle duygusal bir beraberlik, akranlarla olan iletişime tercih edilir.</a:t>
            </a:r>
          </a:p>
          <a:p>
            <a:pPr eaLnBrk="1" hangingPunct="1"/>
            <a:endParaRPr lang="tr-TR" sz="2800" smtClean="0"/>
          </a:p>
          <a:p>
            <a:pPr eaLnBrk="1" hangingPunct="1">
              <a:buFont typeface="Monotype Sorts" pitchFamily="2" charset="2"/>
              <a:buNone/>
            </a:pPr>
            <a:endParaRPr lang="tr-TR" sz="2800" smtClean="0"/>
          </a:p>
          <a:p>
            <a:pPr eaLnBrk="1" hangingPunct="1"/>
            <a:endParaRPr lang="tr-TR" sz="2800" smtClean="0"/>
          </a:p>
        </p:txBody>
      </p:sp>
      <p:pic>
        <p:nvPicPr>
          <p:cNvPr id="33796" name="Picture 4" descr="http://tbn2.google.com/images?q=tbn:axLqw03MjTlAJM:http://bp1.blogger.com/_t1BNPwYDTCk/R8bINyxeWnI/AAAAAAAAAzg/F2zoms12Ykk/s400/ag1iar9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88238" y="5591175"/>
            <a:ext cx="15843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>
          <a:xfrm>
            <a:off x="2643188" y="1071563"/>
            <a:ext cx="5843587" cy="1143000"/>
          </a:xfrm>
        </p:spPr>
        <p:txBody>
          <a:bodyPr/>
          <a:lstStyle/>
          <a:p>
            <a:pPr eaLnBrk="1" hangingPunct="1"/>
            <a:r>
              <a:rPr lang="tr-TR" smtClean="0"/>
              <a:t>Kişilik Gelişimi</a:t>
            </a:r>
            <a:br>
              <a:rPr lang="tr-TR" smtClean="0"/>
            </a:br>
            <a:endParaRPr lang="tr-TR" smtClean="0"/>
          </a:p>
        </p:txBody>
      </p:sp>
      <p:sp>
        <p:nvSpPr>
          <p:cNvPr id="34819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2028825"/>
            <a:ext cx="7391400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Gerçekçi düşüncenin gelişmesi,</a:t>
            </a:r>
          </a:p>
          <a:p>
            <a:pPr eaLnBrk="1" hangingPunct="1"/>
            <a:r>
              <a:rPr lang="tr-TR" sz="2800" smtClean="0"/>
              <a:t>Sınır koyabilme, geciktirme, uzlaşma becerilerini geliştirme,</a:t>
            </a:r>
          </a:p>
          <a:p>
            <a:pPr eaLnBrk="1" hangingPunct="1"/>
            <a:r>
              <a:rPr lang="tr-TR" sz="2800" smtClean="0"/>
              <a:t>Amaçlarına ulaşma ve ekonomik olarak bağımsızlık sürecine başlama,</a:t>
            </a:r>
          </a:p>
          <a:p>
            <a:pPr eaLnBrk="1" hangingPunct="1"/>
            <a:r>
              <a:rPr lang="tr-TR" sz="2800" smtClean="0"/>
              <a:t>Dini, manevi ve cinsel değerlerini tekrar süzgeçten geçirme.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1 Başlık"/>
          <p:cNvSpPr>
            <a:spLocks noGrp="1"/>
          </p:cNvSpPr>
          <p:nvPr>
            <p:ph type="title"/>
          </p:nvPr>
        </p:nvSpPr>
        <p:spPr>
          <a:xfrm>
            <a:off x="928688" y="609600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ERGENLİK-2</a:t>
            </a:r>
          </a:p>
        </p:txBody>
      </p:sp>
      <p:sp>
        <p:nvSpPr>
          <p:cNvPr id="8194" name="2 İçerik Yer Tutucusu"/>
          <p:cNvSpPr>
            <a:spLocks noGrp="1"/>
          </p:cNvSpPr>
          <p:nvPr>
            <p:ph sz="quarter" idx="1"/>
          </p:nvPr>
        </p:nvSpPr>
        <p:spPr>
          <a:xfrm>
            <a:off x="1285875" y="2100263"/>
            <a:ext cx="7034213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Arkadaşlıkların daha köklü ve derin yaşandığı dönemdir.</a:t>
            </a:r>
          </a:p>
          <a:p>
            <a:pPr eaLnBrk="1" hangingPunct="1"/>
            <a:r>
              <a:rPr lang="tr-TR" sz="2800" smtClean="0"/>
              <a:t>Kişinin duygusal iniş ve çıkışlarının yoğun olduğu bir dönemdir.</a:t>
            </a:r>
          </a:p>
          <a:p>
            <a:pPr eaLnBrk="1" hangingPunct="1"/>
            <a:r>
              <a:rPr lang="tr-TR" sz="2800" smtClean="0"/>
              <a:t>Benliği yaratma dönemi değil, var olan benliği keşfetme dönemidir.</a:t>
            </a:r>
          </a:p>
          <a:p>
            <a:pPr eaLnBrk="1" hangingPunct="1"/>
            <a:endParaRPr lang="tr-TR" sz="2800" smtClean="0"/>
          </a:p>
        </p:txBody>
      </p:sp>
      <p:pic>
        <p:nvPicPr>
          <p:cNvPr id="8196" name="Picture 5" descr="http://tbn0.google.com/images?q=tbn:o_r4WIDqdf2vtM:http://www.ivimarket.com/vitrin/images/iki_arkadas_c-05_turuncu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63" y="4572000"/>
            <a:ext cx="138112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>
          <a:xfrm>
            <a:off x="1000125" y="609600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Anne Babaya Mesajlar-1</a:t>
            </a:r>
          </a:p>
        </p:txBody>
      </p:sp>
      <p:sp>
        <p:nvSpPr>
          <p:cNvPr id="35843" name="2 İçerik Yer Tutucusu"/>
          <p:cNvSpPr>
            <a:spLocks noGrp="1"/>
          </p:cNvSpPr>
          <p:nvPr>
            <p:ph sz="quarter" idx="1"/>
          </p:nvPr>
        </p:nvSpPr>
        <p:spPr>
          <a:xfrm>
            <a:off x="1357313" y="2100263"/>
            <a:ext cx="7391400" cy="4114800"/>
          </a:xfrm>
        </p:spPr>
        <p:txBody>
          <a:bodyPr anchor="t"/>
          <a:lstStyle/>
          <a:p>
            <a:r>
              <a:rPr lang="tr-TR" sz="2800" smtClean="0"/>
              <a:t>Ergeni dinleyin,</a:t>
            </a:r>
          </a:p>
          <a:p>
            <a:r>
              <a:rPr lang="tr-TR" sz="2800" smtClean="0"/>
              <a:t>Desteğinizi istediğinde yardımcı olun,</a:t>
            </a:r>
          </a:p>
          <a:p>
            <a:r>
              <a:rPr lang="tr-TR" sz="2800" smtClean="0"/>
              <a:t>Yaş ve gelişimine orantılı sorumluluk verin,</a:t>
            </a:r>
          </a:p>
          <a:p>
            <a:r>
              <a:rPr lang="tr-TR" sz="2800" smtClean="0"/>
              <a:t>İlgi ve sevginizi sürekli gösterin,</a:t>
            </a:r>
          </a:p>
          <a:p>
            <a:r>
              <a:rPr lang="tr-TR" sz="2800" smtClean="0"/>
              <a:t>Hoşgörülü ve sabırlı davranın,</a:t>
            </a:r>
          </a:p>
          <a:p>
            <a:r>
              <a:rPr lang="tr-TR" sz="2800" smtClean="0"/>
              <a:t>Arkadaş seçimini, kontrollü olarak ona bırakın,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Anne Babaya Mesajlar-2</a:t>
            </a:r>
          </a:p>
        </p:txBody>
      </p:sp>
      <p:sp>
        <p:nvSpPr>
          <p:cNvPr id="36866" name="2 İçerik Yer Tutucusu"/>
          <p:cNvSpPr>
            <a:spLocks noGrp="1"/>
          </p:cNvSpPr>
          <p:nvPr>
            <p:ph sz="quarter" idx="1"/>
          </p:nvPr>
        </p:nvSpPr>
        <p:spPr/>
        <p:txBody>
          <a:bodyPr anchor="t"/>
          <a:lstStyle/>
          <a:p>
            <a:r>
              <a:rPr lang="tr-TR" sz="2800" smtClean="0"/>
              <a:t>Kız-erkek arkadaşlığının doğal olduğunu kabullenin,</a:t>
            </a:r>
          </a:p>
          <a:p>
            <a:r>
              <a:rPr lang="tr-TR" sz="2800" smtClean="0"/>
              <a:t>Sosyal etkinliklere katılması için teşvik edin,</a:t>
            </a:r>
          </a:p>
          <a:p>
            <a:r>
              <a:rPr lang="tr-TR" sz="2800" smtClean="0"/>
              <a:t>Tutarlı olun,</a:t>
            </a:r>
          </a:p>
          <a:p>
            <a:r>
              <a:rPr lang="tr-TR" sz="2800" smtClean="0"/>
              <a:t>Kurallarınızı birlikte belirleyip  uygulayın,</a:t>
            </a:r>
          </a:p>
          <a:p>
            <a:r>
              <a:rPr lang="tr-TR" sz="2800" smtClean="0"/>
              <a:t>Ergeni   rahatsız   etmeden,   hayatı   hakkında   bilgi   sahibi   olmayı sürdürün.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>
          <a:xfrm>
            <a:off x="928688" y="8572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3600" smtClean="0"/>
              <a:t>Ergenlik Döneminde </a:t>
            </a:r>
            <a:br>
              <a:rPr lang="tr-TR" sz="3600" smtClean="0"/>
            </a:br>
            <a:r>
              <a:rPr lang="tr-TR" sz="3600" smtClean="0"/>
              <a:t>Psikososyal Gelişme</a:t>
            </a:r>
            <a:br>
              <a:rPr lang="tr-TR" sz="3600" smtClean="0"/>
            </a:br>
            <a:endParaRPr lang="tr-TR" sz="3600" smtClean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2028825"/>
            <a:ext cx="7534275" cy="4114800"/>
          </a:xfrm>
        </p:spPr>
        <p:txBody>
          <a:bodyPr anchor="t"/>
          <a:lstStyle/>
          <a:p>
            <a:pPr eaLnBrk="1" hangingPunct="1">
              <a:defRPr/>
            </a:pPr>
            <a:r>
              <a:rPr lang="tr-TR" sz="2800" dirty="0" smtClean="0"/>
              <a:t>Ergenlik dönemi hızlı bir büyüme ve gelişme sürecidir. </a:t>
            </a:r>
          </a:p>
          <a:p>
            <a:pPr eaLnBrk="1" hangingPunct="1">
              <a:defRPr/>
            </a:pPr>
            <a:r>
              <a:rPr lang="tr-TR" sz="2800" dirty="0" smtClean="0"/>
              <a:t>Birçok değişimin aynı zamanda yaşandığı bir dönemdir.</a:t>
            </a:r>
          </a:p>
          <a:p>
            <a:pPr eaLnBrk="1" hangingPunct="1">
              <a:defRPr/>
            </a:pPr>
            <a:r>
              <a:rPr lang="tr-TR" sz="2800" dirty="0" smtClean="0"/>
              <a:t>Ergenlik  dönemi üçe ayrılmaktadır: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Erken ergenlik (</a:t>
            </a:r>
            <a:r>
              <a:rPr lang="tr-TR" sz="2400" dirty="0" err="1" smtClean="0">
                <a:ea typeface="+mn-ea"/>
                <a:cs typeface="+mn-cs"/>
              </a:rPr>
              <a:t>adolesan</a:t>
            </a:r>
            <a:r>
              <a:rPr lang="tr-TR" sz="2400" dirty="0" smtClean="0">
                <a:ea typeface="+mn-ea"/>
                <a:cs typeface="+mn-cs"/>
              </a:rPr>
              <a:t>) dönemi (11-15yaş)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Orta ergenlik (</a:t>
            </a:r>
            <a:r>
              <a:rPr lang="tr-TR" sz="2400" dirty="0" err="1" smtClean="0">
                <a:ea typeface="+mn-ea"/>
                <a:cs typeface="+mn-cs"/>
              </a:rPr>
              <a:t>adolesan</a:t>
            </a:r>
            <a:r>
              <a:rPr lang="tr-TR" sz="2400" dirty="0" smtClean="0">
                <a:ea typeface="+mn-ea"/>
                <a:cs typeface="+mn-cs"/>
              </a:rPr>
              <a:t>) dönemi (15-16 yaş)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 smtClean="0">
                <a:ea typeface="+mn-ea"/>
                <a:cs typeface="+mn-cs"/>
              </a:rPr>
              <a:t>Geç ergenlik (</a:t>
            </a:r>
            <a:r>
              <a:rPr lang="tr-TR" sz="2400" dirty="0" err="1" smtClean="0">
                <a:ea typeface="+mn-ea"/>
                <a:cs typeface="+mn-cs"/>
              </a:rPr>
              <a:t>adolesan</a:t>
            </a:r>
            <a:r>
              <a:rPr lang="tr-TR" sz="2400" dirty="0" smtClean="0">
                <a:ea typeface="+mn-ea"/>
                <a:cs typeface="+mn-cs"/>
              </a:rPr>
              <a:t>)  dönemi (17-19 yaş)</a:t>
            </a:r>
          </a:p>
          <a:p>
            <a:pPr eaLnBrk="1" hangingPunct="1">
              <a:defRPr/>
            </a:pPr>
            <a:endParaRPr lang="tr-TR" sz="2800" dirty="0" smtClean="0"/>
          </a:p>
          <a:p>
            <a:pPr eaLnBrk="1" hangingPunct="1">
              <a:defRPr/>
            </a:pPr>
            <a:endParaRPr lang="tr-TR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ctrTitle"/>
          </p:nvPr>
        </p:nvSpPr>
        <p:spPr>
          <a:xfrm>
            <a:off x="685800" y="3643313"/>
            <a:ext cx="7772400" cy="1928812"/>
          </a:xfrm>
        </p:spPr>
        <p:txBody>
          <a:bodyPr/>
          <a:lstStyle/>
          <a:p>
            <a:pPr eaLnBrk="1" hangingPunct="1"/>
            <a:r>
              <a:rPr lang="tr-TR" dirty="0" smtClean="0"/>
              <a:t>ERKEN ERGENLİK DÖNEMİ</a:t>
            </a:r>
            <a:br>
              <a:rPr lang="tr-TR" dirty="0" smtClean="0"/>
            </a:br>
            <a:r>
              <a:rPr lang="tr-TR" dirty="0" smtClean="0"/>
              <a:t>11-15 YAŞ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1143000" y="8572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3600" dirty="0" smtClean="0"/>
              <a:t>Erken Ergenlik (</a:t>
            </a:r>
            <a:r>
              <a:rPr lang="tr-TR" sz="3600" dirty="0" err="1" smtClean="0"/>
              <a:t>Adolesan</a:t>
            </a:r>
            <a:r>
              <a:rPr lang="tr-TR" sz="3600" dirty="0" smtClean="0"/>
              <a:t>) Dönemi (11-15 Yaş)</a:t>
            </a:r>
            <a:br>
              <a:rPr lang="tr-TR" sz="3600" dirty="0" smtClean="0"/>
            </a:br>
            <a:endParaRPr lang="tr-TR" sz="3600" dirty="0" smtClean="0"/>
          </a:p>
        </p:txBody>
      </p:sp>
      <p:sp>
        <p:nvSpPr>
          <p:cNvPr id="11267" name="2 İçerik Yer Tutucusu"/>
          <p:cNvSpPr>
            <a:spLocks noGrp="1"/>
          </p:cNvSpPr>
          <p:nvPr>
            <p:ph sz="quarter" idx="1"/>
          </p:nvPr>
        </p:nvSpPr>
        <p:spPr>
          <a:xfrm>
            <a:off x="1252538" y="2100263"/>
            <a:ext cx="7772400" cy="4114800"/>
          </a:xfrm>
        </p:spPr>
        <p:txBody>
          <a:bodyPr anchor="t"/>
          <a:lstStyle/>
          <a:p>
            <a:pPr eaLnBrk="1" hangingPunct="1"/>
            <a:r>
              <a:rPr lang="tr-TR" sz="2800" smtClean="0"/>
              <a:t>Ergenler bu dönemde ayna karşısında uzun vakit geçirirler.</a:t>
            </a:r>
          </a:p>
          <a:p>
            <a:pPr eaLnBrk="1" hangingPunct="1"/>
            <a:r>
              <a:rPr lang="tr-TR" sz="2800" smtClean="0"/>
              <a:t>Aynı cinsiyetten kişilerle yakın arkadaşlıklar kurma eğilimi fazladır.</a:t>
            </a:r>
          </a:p>
          <a:p>
            <a:pPr eaLnBrk="1" hangingPunct="1"/>
            <a:r>
              <a:rPr lang="tr-TR" sz="2800" smtClean="0"/>
              <a:t>Soyut düşünebilme yeteneği gelişmeye başlar.</a:t>
            </a:r>
          </a:p>
          <a:p>
            <a:pPr eaLnBrk="1" hangingPunct="1"/>
            <a:r>
              <a:rPr lang="tr-TR" sz="2800" smtClean="0"/>
              <a:t>Duygusal dalgalanmalar sık görülür.</a:t>
            </a:r>
          </a:p>
          <a:p>
            <a:pPr eaLnBrk="1" hangingPunct="1"/>
            <a:endParaRPr lang="tr-TR" sz="2800" smtClean="0"/>
          </a:p>
        </p:txBody>
      </p:sp>
      <p:pic>
        <p:nvPicPr>
          <p:cNvPr id="11268" name="Picture 5" descr="http://tbn1.google.com/images?q=tbn:LpXZrPc0IU0gQM:http://i.milliyet.com.tr/HaberAnaResmi/2008/10/23/fft17_mf121999.Jpe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25" y="4689475"/>
            <a:ext cx="976313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1252538" y="1109663"/>
            <a:ext cx="7772400" cy="8191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Bağımsızlık-Bağımlılık Mücadelesi</a:t>
            </a:r>
            <a:br>
              <a:rPr lang="tr-TR" smtClean="0"/>
            </a:br>
            <a:endParaRPr lang="tr-TR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sz="quarter" idx="1"/>
          </p:nvPr>
        </p:nvSpPr>
        <p:spPr/>
        <p:txBody>
          <a:bodyPr anchor="t"/>
          <a:lstStyle/>
          <a:p>
            <a:pPr eaLnBrk="1" hangingPunct="1"/>
            <a:r>
              <a:rPr lang="tr-TR" sz="2800" smtClean="0"/>
              <a:t>Duygusal dalgalanmalar,</a:t>
            </a:r>
          </a:p>
          <a:p>
            <a:pPr eaLnBrk="1" hangingPunct="1"/>
            <a:r>
              <a:rPr lang="tr-TR" sz="2800" smtClean="0"/>
              <a:t>Kendini ifade etme yeteneğinde artma,</a:t>
            </a:r>
          </a:p>
          <a:p>
            <a:pPr eaLnBrk="1" hangingPunct="1"/>
            <a:r>
              <a:rPr lang="tr-TR" sz="2800" smtClean="0"/>
              <a:t>Ailesinin  aktiviteleri  ile  daha  az  ilgilenme,  eleştiri  ya  da  tavsiyelerine uymada isteksizlik gösterme,</a:t>
            </a:r>
          </a:p>
          <a:p>
            <a:pPr eaLnBrk="1" hangingPunct="1"/>
            <a:r>
              <a:rPr lang="tr-TR" sz="2800" smtClean="0"/>
              <a:t>Başka bir desteğe sahip olmadan aileden ayrılma ortamı oluşturma ve bunun da aile içinde bazı sorunlara yol açması,</a:t>
            </a:r>
          </a:p>
          <a:p>
            <a:pPr eaLnBrk="1" hangingPunct="1"/>
            <a:r>
              <a:rPr lang="tr-TR" sz="2800" smtClean="0"/>
              <a:t>Aile dışında yeni insanlar arama.</a:t>
            </a:r>
          </a:p>
          <a:p>
            <a:pPr eaLnBrk="1" hangingPunct="1"/>
            <a:endParaRPr lang="tr-TR" sz="2800" smtClean="0"/>
          </a:p>
        </p:txBody>
      </p:sp>
      <p:pic>
        <p:nvPicPr>
          <p:cNvPr id="12292" name="Picture 5" descr="http://tbn3.google.com/images?q=tbn:nwprjo3YQS85cM:http://www.drnbebek.com/kamil.php%3Ft1%3Dbuyuk%26t2%3Dhaber%26name%3Daile_tutumlari_ve_ergene_etkis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688" y="5586413"/>
            <a:ext cx="1128712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1 Başlık"/>
          <p:cNvSpPr>
            <a:spLocks noGrp="1"/>
          </p:cNvSpPr>
          <p:nvPr>
            <p:ph type="title"/>
          </p:nvPr>
        </p:nvSpPr>
        <p:spPr>
          <a:xfrm>
            <a:off x="2014538" y="642938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/>
              <a:t>Beden İmajı Algısı</a:t>
            </a:r>
          </a:p>
        </p:txBody>
      </p:sp>
      <p:sp>
        <p:nvSpPr>
          <p:cNvPr id="13314" name="2 İçerik Yer Tutucusu"/>
          <p:cNvSpPr>
            <a:spLocks noGrp="1"/>
          </p:cNvSpPr>
          <p:nvPr>
            <p:ph sz="quarter" idx="1"/>
          </p:nvPr>
        </p:nvSpPr>
        <p:spPr>
          <a:xfrm>
            <a:off x="1466850" y="1906588"/>
            <a:ext cx="6962775" cy="4114800"/>
          </a:xfrm>
        </p:spPr>
        <p:txBody>
          <a:bodyPr anchor="t">
            <a:normAutofit lnSpcReduction="10000"/>
          </a:bodyPr>
          <a:lstStyle/>
          <a:p>
            <a:pPr marL="342900" lvl="1" indent="-342900" eaLnBrk="1" hangingPunct="1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 smtClean="0"/>
              <a:t>Kendisini sorgulama,</a:t>
            </a:r>
          </a:p>
          <a:p>
            <a:pPr marL="342900" lvl="1" indent="-342900" eaLnBrk="1" hangingPunct="1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 smtClean="0"/>
              <a:t>Dış görünüşü ve çekiciliği konusunda emin olamama,</a:t>
            </a:r>
          </a:p>
          <a:p>
            <a:pPr marL="342900" lvl="1" indent="-342900" eaLnBrk="1" hangingPunct="1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 smtClean="0"/>
              <a:t>Sıklıkla kendi bedenini başkaları ile karşılaştırma,</a:t>
            </a:r>
          </a:p>
          <a:p>
            <a:pPr marL="342900" lvl="1" indent="-342900" eaLnBrk="1" hangingPunct="1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 smtClean="0"/>
              <a:t>Cinsel  anatomi  ve  fizyoloji  ile  ilgilenme,  âdet  görme  (menstrüasyon) ya da boşalma (ejakülasyon), elle doyum (mastürbasyon), meme ya da penis büyüklüğü hakkında endişe etme .</a:t>
            </a:r>
          </a:p>
          <a:p>
            <a:pPr marL="342900" lvl="1" indent="-342900" eaLnBrk="1" hangingPunct="1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endParaRPr lang="tr-TR" sz="2500" smtClean="0"/>
          </a:p>
          <a:p>
            <a:pPr marL="342900" lvl="1" indent="-342900" eaLnBrk="1" hangingPunct="1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endParaRPr lang="tr-TR" sz="2500" smtClean="0"/>
          </a:p>
          <a:p>
            <a:pPr eaLnBrk="1" hangingPunct="1"/>
            <a:endParaRPr lang="tr-TR" sz="25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>
          <a:xfrm>
            <a:off x="1071563" y="1000125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Akran Grup İlişkisi</a:t>
            </a:r>
            <a:br>
              <a:rPr lang="tr-TR" smtClean="0"/>
            </a:br>
            <a:endParaRPr lang="tr-TR" smtClean="0"/>
          </a:p>
        </p:txBody>
      </p:sp>
      <p:sp>
        <p:nvSpPr>
          <p:cNvPr id="14339" name="2 İçerik Yer Tutucusu"/>
          <p:cNvSpPr>
            <a:spLocks noGrp="1"/>
          </p:cNvSpPr>
          <p:nvPr>
            <p:ph sz="quarter" idx="1"/>
          </p:nvPr>
        </p:nvSpPr>
        <p:spPr>
          <a:xfrm>
            <a:off x="1395413" y="1671638"/>
            <a:ext cx="7248525" cy="4114800"/>
          </a:xfrm>
        </p:spPr>
        <p:txBody>
          <a:bodyPr anchor="t">
            <a:normAutofit fontScale="92500"/>
          </a:bodyPr>
          <a:lstStyle/>
          <a:p>
            <a:pPr eaLnBrk="1" hangingPunct="1"/>
            <a:r>
              <a:rPr lang="tr-TR" sz="2800" smtClean="0"/>
              <a:t>Arkadaşların yanında kendini daha iyi hissetme </a:t>
            </a:r>
          </a:p>
          <a:p>
            <a:pPr eaLnBrk="1" hangingPunct="1"/>
            <a:r>
              <a:rPr lang="tr-TR" sz="2800" smtClean="0"/>
              <a:t>Yalnızca  aynı  cinsiyetten  arkadaş  edinme,  aynı  zamanda  homoseksüel olma korkusu ya da ilişkileri konusunda kaygı duyma,</a:t>
            </a:r>
          </a:p>
          <a:p>
            <a:pPr eaLnBrk="1" hangingPunct="1"/>
            <a:r>
              <a:rPr lang="tr-TR" sz="2800" smtClean="0"/>
              <a:t>Arkadaşlarına karşı çok fazla duygusal ve hassas olma,</a:t>
            </a:r>
          </a:p>
          <a:p>
            <a:pPr eaLnBrk="1" hangingPunct="1"/>
            <a:r>
              <a:rPr lang="tr-TR" sz="2800" smtClean="0"/>
              <a:t>Ara sıra karşı cinsten arkadaşlıklar kurma.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</TotalTime>
  <Words>918</Words>
  <Application>Microsoft Office PowerPoint</Application>
  <PresentationFormat>Ekran Gösterisi (4:3)</PresentationFormat>
  <Paragraphs>166</Paragraphs>
  <Slides>31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Cumba</vt:lpstr>
      <vt:lpstr>ERGENLİK DÖNEMİ PSİKOSOSYAL GELİŞME</vt:lpstr>
      <vt:lpstr>ERGENLİK-1</vt:lpstr>
      <vt:lpstr>ERGENLİK-2</vt:lpstr>
      <vt:lpstr>Ergenlik Döneminde  Psikososyal Gelişme </vt:lpstr>
      <vt:lpstr>ERKEN ERGENLİK DÖNEMİ 11-15 YAŞ</vt:lpstr>
      <vt:lpstr>Erken Ergenlik (Adolesan) Dönemi (11-15 Yaş) </vt:lpstr>
      <vt:lpstr>Bağımsızlık-Bağımlılık Mücadelesi </vt:lpstr>
      <vt:lpstr>Beden İmajı Algısı</vt:lpstr>
      <vt:lpstr>Akran Grup İlişkisi </vt:lpstr>
      <vt:lpstr>Kişilik Gelişimi-1 </vt:lpstr>
      <vt:lpstr>Kişilik Gelişimi-2 </vt:lpstr>
      <vt:lpstr>Kişilik Gelişimi-3 </vt:lpstr>
      <vt:lpstr>ORTA ERGENLİK DÖNEMİ 15-16 YAŞ</vt:lpstr>
      <vt:lpstr>Orta Ergenlik (Adolesan) Dönemi  (15-16 yaş) </vt:lpstr>
      <vt:lpstr>Orta Ergenlik (Adolesan) Dönemi  (15-16 yaş) </vt:lpstr>
      <vt:lpstr>Orta Ergenlik (Adolesan) Dönemi  (15-16 yaş) </vt:lpstr>
      <vt:lpstr>Bağımsızlık-Bağımlılık Mücadelesi </vt:lpstr>
      <vt:lpstr>Beden İmajı Algısı   </vt:lpstr>
      <vt:lpstr>Akran Grup İlişkisi </vt:lpstr>
      <vt:lpstr>Kişilik Gelişimi-1 </vt:lpstr>
      <vt:lpstr>Kişilik Gelişimi-2 </vt:lpstr>
      <vt:lpstr>GEÇ ERGENLİK DÖNEMİ 17-19 YAŞ</vt:lpstr>
      <vt:lpstr>Geç Ergenlik (Adolesan) Dönemi  (17-19 Yaş) </vt:lpstr>
      <vt:lpstr>Geç Ergenlik</vt:lpstr>
      <vt:lpstr>Bağımsızlık-Bağımlılık Mücadelesi </vt:lpstr>
      <vt:lpstr>Bağımsızlık-Bağımlılık Mücadelesi </vt:lpstr>
      <vt:lpstr>Beden İmajı Algısı </vt:lpstr>
      <vt:lpstr>Akran Grup İlişkisi </vt:lpstr>
      <vt:lpstr>Kişilik Gelişimi </vt:lpstr>
      <vt:lpstr>Anne Babaya Mesajlar-1</vt:lpstr>
      <vt:lpstr>Anne Babaya Mesajlar-2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ERGENLİK DÖNEMİ PSİKOSOSYAL GELİŞME</dc:title>
  <dc:creator>Hüseyin</dc:creator>
  <cp:lastModifiedBy>CA</cp:lastModifiedBy>
  <cp:revision>3</cp:revision>
  <dcterms:created xsi:type="dcterms:W3CDTF">2015-12-17T06:55:27Z</dcterms:created>
  <dcterms:modified xsi:type="dcterms:W3CDTF">2018-03-21T09:04:40Z</dcterms:modified>
</cp:coreProperties>
</file>