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69" r:id="rId3"/>
    <p:sldId id="271" r:id="rId4"/>
    <p:sldId id="272" r:id="rId5"/>
    <p:sldId id="270" r:id="rId6"/>
    <p:sldId id="273" r:id="rId7"/>
    <p:sldId id="274" r:id="rId8"/>
    <p:sldId id="275" r:id="rId9"/>
    <p:sldId id="279" r:id="rId10"/>
    <p:sldId id="280" r:id="rId11"/>
    <p:sldId id="281" r:id="rId12"/>
    <p:sldId id="282" r:id="rId13"/>
    <p:sldId id="283" r:id="rId14"/>
    <p:sldId id="284" r:id="rId15"/>
    <p:sldId id="285" r:id="rId16"/>
    <p:sldId id="286" r:id="rId17"/>
    <p:sldId id="287" r:id="rId18"/>
    <p:sldId id="288" r:id="rId19"/>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515" autoAdjust="0"/>
    <p:restoredTop sz="94660"/>
  </p:normalViewPr>
  <p:slideViewPr>
    <p:cSldViewPr>
      <p:cViewPr varScale="1">
        <p:scale>
          <a:sx n="69" d="100"/>
          <a:sy n="69" d="100"/>
        </p:scale>
        <p:origin x="-1410" y="-9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16" name="Rounded Rectangle 15"/>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7" name="Group 9"/>
          <p:cNvGrpSpPr>
            <a:grpSpLocks noChangeAspect="1"/>
          </p:cNvGrpSpPr>
          <p:nvPr/>
        </p:nvGrpSpPr>
        <p:grpSpPr bwMode="hidden">
          <a:xfrm>
            <a:off x="211665" y="5353963"/>
            <a:ext cx="8723376" cy="1331580"/>
            <a:chOff x="-3905250" y="4294188"/>
            <a:chExt cx="13011150" cy="1892300"/>
          </a:xfrm>
        </p:grpSpPr>
        <p:sp>
          <p:nvSpPr>
            <p:cNvPr id="11"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4"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5"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ctrTitle"/>
          </p:nvPr>
        </p:nvSpPr>
        <p:spPr>
          <a:xfrm>
            <a:off x="685800" y="1600200"/>
            <a:ext cx="7772400" cy="1780108"/>
          </a:xfrm>
        </p:spPr>
        <p:txBody>
          <a:bodyPr anchor="b">
            <a:normAutofit/>
          </a:bodyPr>
          <a:lstStyle>
            <a:lvl1pPr>
              <a:defRPr sz="4400">
                <a:solidFill>
                  <a:srgbClr val="FFFFFF"/>
                </a:solidFill>
              </a:defRPr>
            </a:lvl1pPr>
          </a:lstStyle>
          <a:p>
            <a:r>
              <a:rPr lang="tr-TR" smtClean="0"/>
              <a:t>Asıl başlık stili için tıklatın</a:t>
            </a:r>
            <a:endParaRPr lang="en-US" dirty="0"/>
          </a:p>
        </p:txBody>
      </p:sp>
      <p:sp>
        <p:nvSpPr>
          <p:cNvPr id="3" name="Subtitle 2"/>
          <p:cNvSpPr>
            <a:spLocks noGrp="1"/>
          </p:cNvSpPr>
          <p:nvPr>
            <p:ph type="subTitle" idx="1"/>
          </p:nvPr>
        </p:nvSpPr>
        <p:spPr>
          <a:xfrm>
            <a:off x="1371600" y="3556001"/>
            <a:ext cx="6400800" cy="1473200"/>
          </a:xfrm>
        </p:spPr>
        <p:txBody>
          <a:bodyPr>
            <a:normAutofit/>
          </a:bodyPr>
          <a:lstStyle>
            <a:lvl1pPr marL="0" indent="0" algn="ctr">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p:txBody>
          <a:bodyPr/>
          <a:lstStyle/>
          <a:p>
            <a:fld id="{DAE93F30-010B-4A1A-B1F6-E81137DF2A60}" type="datetimeFigureOut">
              <a:rPr lang="tr-TR" smtClean="0"/>
              <a:t>8.02.2017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7B97A6A-3CC4-46C5-B66F-556CFF465F53}"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Vertical Text Placeholder 2"/>
          <p:cNvSpPr>
            <a:spLocks noGrp="1"/>
          </p:cNvSpPr>
          <p:nvPr>
            <p:ph type="body" orient="vert" idx="1"/>
          </p:nvPr>
        </p:nvSpPr>
        <p:spPr/>
        <p:txBody>
          <a:bodyPr vert="eaVert" anchor="ctr"/>
          <a:lstStyle>
            <a:lvl1pPr algn="l">
              <a:defRPr/>
            </a:lvl1pPr>
            <a:lvl2pPr algn="l">
              <a:defRPr/>
            </a:lvl2pPr>
            <a:lvl3pPr algn="l">
              <a:defRPr/>
            </a:lvl3pPr>
            <a:lvl4pPr algn="l">
              <a:defRPr/>
            </a:lvl4pPr>
            <a:lvl5pPr algn="l">
              <a:defRPr/>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DAE93F30-010B-4A1A-B1F6-E81137DF2A60}" type="datetimeFigureOut">
              <a:rPr lang="tr-TR" smtClean="0"/>
              <a:t>8.02.2017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7B97A6A-3CC4-46C5-B66F-556CFF465F53}"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sp>
        <p:nvSpPr>
          <p:cNvPr id="21" name="Rounded Rectangle 20"/>
          <p:cNvSpPr/>
          <p:nvPr/>
        </p:nvSpPr>
        <p:spPr bwMode="hidden">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DAE93F30-010B-4A1A-B1F6-E81137DF2A60}" type="datetimeFigureOut">
              <a:rPr lang="tr-TR" smtClean="0"/>
              <a:t>8.02.2017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7B97A6A-3CC4-46C5-B66F-556CFF465F53}" type="slidenum">
              <a:rPr lang="tr-TR" smtClean="0"/>
              <a:t>‹#›</a:t>
            </a:fld>
            <a:endParaRPr lang="tr-TR"/>
          </a:p>
        </p:txBody>
      </p:sp>
      <p:grpSp>
        <p:nvGrpSpPr>
          <p:cNvPr id="15" name="Group 14"/>
          <p:cNvGrpSpPr>
            <a:grpSpLocks noChangeAspect="1"/>
          </p:cNvGrpSpPr>
          <p:nvPr/>
        </p:nvGrpSpPr>
        <p:grpSpPr bwMode="hidden">
          <a:xfrm>
            <a:off x="211665" y="714191"/>
            <a:ext cx="8723376" cy="1331580"/>
            <a:chOff x="-3905250" y="4294188"/>
            <a:chExt cx="13011150" cy="1892300"/>
          </a:xfrm>
        </p:grpSpPr>
        <p:sp>
          <p:nvSpPr>
            <p:cNvPr id="16"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0" name="Freeform 19"/>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Vertical Title 1"/>
          <p:cNvSpPr>
            <a:spLocks noGrp="1"/>
          </p:cNvSpPr>
          <p:nvPr>
            <p:ph type="title" orient="vert"/>
          </p:nvPr>
        </p:nvSpPr>
        <p:spPr>
          <a:xfrm>
            <a:off x="6629400" y="1447800"/>
            <a:ext cx="2057400" cy="4487333"/>
          </a:xfrm>
        </p:spPr>
        <p:txBody>
          <a:bodyPr vert="eaVert" anchor="ctr"/>
          <a:lstStyle>
            <a:lvl1pPr algn="l">
              <a:defRPr>
                <a:solidFill>
                  <a:schemeClr val="tx2"/>
                </a:solidFill>
              </a:defRPr>
            </a:lvl1pP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457200" y="1447800"/>
            <a:ext cx="6019800" cy="4487334"/>
          </a:xfrm>
        </p:spPr>
        <p:txBody>
          <a:bodyPr vert="eaVert"/>
          <a:lstStyle>
            <a:lvl1pPr>
              <a:buClr>
                <a:schemeClr val="accent1"/>
              </a:buClr>
              <a:defRPr/>
            </a:lvl1pPr>
            <a:lvl2pPr>
              <a:buClr>
                <a:schemeClr val="accent1"/>
              </a:buClr>
              <a:defRPr/>
            </a:lvl2pPr>
            <a:lvl3pPr>
              <a:buClr>
                <a:schemeClr val="accent1"/>
              </a:buClr>
              <a:defRPr/>
            </a:lvl3pPr>
            <a:lvl4pPr>
              <a:buClr>
                <a:schemeClr val="accent1"/>
              </a:buClr>
              <a:defRPr/>
            </a:lvl4pPr>
            <a:lvl5pPr>
              <a:buClr>
                <a:schemeClr val="accent1"/>
              </a:buClr>
              <a:defRPr/>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DAE93F30-010B-4A1A-B1F6-E81137DF2A60}" type="datetimeFigureOut">
              <a:rPr lang="tr-TR" smtClean="0"/>
              <a:t>8.02.2017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7B97A6A-3CC4-46C5-B66F-556CFF465F53}" type="slidenum">
              <a:rPr lang="tr-TR" smtClean="0"/>
              <a:t>‹#›</a:t>
            </a:fld>
            <a:endParaRPr lang="tr-TR"/>
          </a:p>
        </p:txBody>
      </p:sp>
      <p:sp>
        <p:nvSpPr>
          <p:cNvPr id="7" name="Title 6"/>
          <p:cNvSpPr>
            <a:spLocks noGrp="1"/>
          </p:cNvSpPr>
          <p:nvPr>
            <p:ph type="title"/>
          </p:nvPr>
        </p:nvSpPr>
        <p:spPr/>
        <p:txBody>
          <a:bodyPr/>
          <a:lstStyle/>
          <a:p>
            <a:r>
              <a:rPr lang="tr-TR" smtClean="0"/>
              <a:t>Asıl başlık stili için tıklatın</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14" name="Rounded Rectangle 13"/>
          <p:cNvSpPr/>
          <p:nvPr/>
        </p:nvSpPr>
        <p:spPr>
          <a:xfrm>
            <a:off x="228600" y="228600"/>
            <a:ext cx="8695944" cy="4736592"/>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14"/>
          <p:cNvSpPr>
            <a:spLocks/>
          </p:cNvSpPr>
          <p:nvPr/>
        </p:nvSpPr>
        <p:spPr bwMode="hidden">
          <a:xfrm>
            <a:off x="6047438" y="4203592"/>
            <a:ext cx="2876429" cy="714026"/>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18"/>
          <p:cNvSpPr>
            <a:spLocks/>
          </p:cNvSpPr>
          <p:nvPr/>
        </p:nvSpPr>
        <p:spPr bwMode="hidden">
          <a:xfrm>
            <a:off x="2619320" y="4075290"/>
            <a:ext cx="5544515" cy="850138"/>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22"/>
          <p:cNvSpPr>
            <a:spLocks/>
          </p:cNvSpPr>
          <p:nvPr/>
        </p:nvSpPr>
        <p:spPr bwMode="hidden">
          <a:xfrm>
            <a:off x="2828728" y="4087562"/>
            <a:ext cx="5467980" cy="774272"/>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6"/>
          <p:cNvSpPr>
            <a:spLocks/>
          </p:cNvSpPr>
          <p:nvPr/>
        </p:nvSpPr>
        <p:spPr bwMode="hidden">
          <a:xfrm>
            <a:off x="5609489" y="4074174"/>
            <a:ext cx="3308000" cy="651549"/>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3" name="Freeform 10"/>
          <p:cNvSpPr>
            <a:spLocks/>
          </p:cNvSpPr>
          <p:nvPr/>
        </p:nvSpPr>
        <p:spPr bwMode="hidden">
          <a:xfrm>
            <a:off x="211665" y="4058555"/>
            <a:ext cx="8723376" cy="1329874"/>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 name="Title 1"/>
          <p:cNvSpPr>
            <a:spLocks noGrp="1"/>
          </p:cNvSpPr>
          <p:nvPr>
            <p:ph type="title"/>
          </p:nvPr>
        </p:nvSpPr>
        <p:spPr>
          <a:xfrm>
            <a:off x="690032" y="2463560"/>
            <a:ext cx="7772400" cy="1524000"/>
          </a:xfrm>
        </p:spPr>
        <p:txBody>
          <a:bodyPr anchor="t">
            <a:normAutofit/>
          </a:bodyPr>
          <a:lstStyle>
            <a:lvl1pPr algn="ctr">
              <a:defRPr sz="44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1367365" y="1437448"/>
            <a:ext cx="6417734" cy="939801"/>
          </a:xfrm>
        </p:spPr>
        <p:txBody>
          <a:bodyPr anchor="b">
            <a:normAutofit/>
          </a:bodyPr>
          <a:lstStyle>
            <a:lvl1pPr marL="0" indent="0" algn="ctr">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DAE93F30-010B-4A1A-B1F6-E81137DF2A60}" type="datetimeFigureOut">
              <a:rPr lang="tr-TR" smtClean="0"/>
              <a:t>8.02.2017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7B97A6A-3CC4-46C5-B66F-556CFF465F53}"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5" name="Date Placeholder 4"/>
          <p:cNvSpPr>
            <a:spLocks noGrp="1"/>
          </p:cNvSpPr>
          <p:nvPr>
            <p:ph type="dt" sz="half" idx="10"/>
          </p:nvPr>
        </p:nvSpPr>
        <p:spPr/>
        <p:txBody>
          <a:bodyPr/>
          <a:lstStyle/>
          <a:p>
            <a:fld id="{DAE93F30-010B-4A1A-B1F6-E81137DF2A60}" type="datetimeFigureOut">
              <a:rPr lang="tr-TR" smtClean="0"/>
              <a:t>8.02.2017</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37B97A6A-3CC4-46C5-B66F-556CFF465F53}" type="slidenum">
              <a:rPr lang="tr-TR" smtClean="0"/>
              <a:t>‹#›</a:t>
            </a:fld>
            <a:endParaRPr lang="tr-TR"/>
          </a:p>
        </p:txBody>
      </p:sp>
      <p:sp>
        <p:nvSpPr>
          <p:cNvPr id="9" name="Content Placeholder 8"/>
          <p:cNvSpPr>
            <a:spLocks noGrp="1"/>
          </p:cNvSpPr>
          <p:nvPr>
            <p:ph sz="quarter" idx="13"/>
          </p:nvPr>
        </p:nvSpPr>
        <p:spPr>
          <a:xfrm>
            <a:off x="676655" y="2679192"/>
            <a:ext cx="3822192" cy="34472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11" name="Content Placeholder 10"/>
          <p:cNvSpPr>
            <a:spLocks noGrp="1"/>
          </p:cNvSpPr>
          <p:nvPr>
            <p:ph sz="quarter" idx="14"/>
          </p:nvPr>
        </p:nvSpPr>
        <p:spPr>
          <a:xfrm>
            <a:off x="4645152" y="2679192"/>
            <a:ext cx="3822192" cy="34472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a:p>
        </p:txBody>
      </p:sp>
      <p:sp>
        <p:nvSpPr>
          <p:cNvPr id="3" name="Text Placeholder 2"/>
          <p:cNvSpPr>
            <a:spLocks noGrp="1"/>
          </p:cNvSpPr>
          <p:nvPr>
            <p:ph type="body" idx="1"/>
          </p:nvPr>
        </p:nvSpPr>
        <p:spPr>
          <a:xfrm>
            <a:off x="676656" y="2678114"/>
            <a:ext cx="3822192" cy="639762"/>
          </a:xfrm>
        </p:spPr>
        <p:txBody>
          <a:bodyPr anchor="ctr"/>
          <a:lstStyle>
            <a:lvl1pPr marL="0" indent="0" algn="ctr">
              <a:buNone/>
              <a:defRPr sz="2400" b="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677332" y="3429000"/>
            <a:ext cx="3820055"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4648200" y="2678113"/>
            <a:ext cx="3822192" cy="639762"/>
          </a:xfrm>
        </p:spPr>
        <p:txBody>
          <a:bodyPr anchor="ctr"/>
          <a:lstStyle>
            <a:lvl1pPr marL="0" indent="0" algn="ctr">
              <a:buNone/>
              <a:defRPr sz="2400" b="0" i="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4645025" y="3429000"/>
            <a:ext cx="3822192"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DAE93F30-010B-4A1A-B1F6-E81137DF2A60}" type="datetimeFigureOut">
              <a:rPr lang="tr-TR" smtClean="0"/>
              <a:t>8.02.2017</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37B97A6A-3CC4-46C5-B66F-556CFF465F53}"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Date Placeholder 2"/>
          <p:cNvSpPr>
            <a:spLocks noGrp="1"/>
          </p:cNvSpPr>
          <p:nvPr>
            <p:ph type="dt" sz="half" idx="10"/>
          </p:nvPr>
        </p:nvSpPr>
        <p:spPr/>
        <p:txBody>
          <a:bodyPr/>
          <a:lstStyle/>
          <a:p>
            <a:fld id="{DAE93F30-010B-4A1A-B1F6-E81137DF2A60}" type="datetimeFigureOut">
              <a:rPr lang="tr-TR" smtClean="0"/>
              <a:t>8.02.2017</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37B97A6A-3CC4-46C5-B66F-556CFF465F53}"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12" name="Rounded Rectangle 11"/>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6" name="Group 5"/>
          <p:cNvGrpSpPr>
            <a:grpSpLocks noChangeAspect="1"/>
          </p:cNvGrpSpPr>
          <p:nvPr/>
        </p:nvGrpSpPr>
        <p:grpSpPr bwMode="hidden">
          <a:xfrm>
            <a:off x="211665" y="714191"/>
            <a:ext cx="8723376" cy="1329874"/>
            <a:chOff x="-3905251" y="4294188"/>
            <a:chExt cx="13027839" cy="1892300"/>
          </a:xfrm>
        </p:grpSpPr>
        <p:sp>
          <p:nvSpPr>
            <p:cNvPr id="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Date Placeholder 1"/>
          <p:cNvSpPr>
            <a:spLocks noGrp="1"/>
          </p:cNvSpPr>
          <p:nvPr>
            <p:ph type="dt" sz="half" idx="10"/>
          </p:nvPr>
        </p:nvSpPr>
        <p:spPr/>
        <p:txBody>
          <a:bodyPr/>
          <a:lstStyle/>
          <a:p>
            <a:fld id="{DAE93F30-010B-4A1A-B1F6-E81137DF2A60}" type="datetimeFigureOut">
              <a:rPr lang="tr-TR" smtClean="0"/>
              <a:t>8.02.2017</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37B97A6A-3CC4-46C5-B66F-556CFF465F53}"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15" name="Rounded Rectangle 14"/>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DAE93F30-010B-4A1A-B1F6-E81137DF2A60}" type="datetimeFigureOut">
              <a:rPr lang="tr-TR" smtClean="0"/>
              <a:t>8.02.2017</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37B97A6A-3CC4-46C5-B66F-556CFF465F53}" type="slidenum">
              <a:rPr lang="tr-TR" smtClean="0"/>
              <a:t>‹#›</a:t>
            </a:fld>
            <a:endParaRPr lang="tr-TR"/>
          </a:p>
        </p:txBody>
      </p:sp>
      <p:sp>
        <p:nvSpPr>
          <p:cNvPr id="4" name="Text Placeholder 3"/>
          <p:cNvSpPr>
            <a:spLocks noGrp="1"/>
          </p:cNvSpPr>
          <p:nvPr>
            <p:ph type="body" sz="half" idx="2"/>
          </p:nvPr>
        </p:nvSpPr>
        <p:spPr>
          <a:xfrm>
            <a:off x="914400" y="3581400"/>
            <a:ext cx="3352800" cy="1905001"/>
          </a:xfrm>
        </p:spPr>
        <p:txBody>
          <a:bodyPr anchor="t">
            <a:normAutofit/>
          </a:bodyPr>
          <a:lstStyle>
            <a:lvl1pPr marL="0" indent="0">
              <a:spcBef>
                <a:spcPts val="0"/>
              </a:spcBef>
              <a:spcAft>
                <a:spcPts val="600"/>
              </a:spcAft>
              <a:buNone/>
              <a:defRPr sz="18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grpSp>
        <p:nvGrpSpPr>
          <p:cNvPr id="2" name="Group 23"/>
          <p:cNvGrpSpPr>
            <a:grpSpLocks noChangeAspect="1"/>
          </p:cNvGrpSpPr>
          <p:nvPr/>
        </p:nvGrpSpPr>
        <p:grpSpPr bwMode="hidden">
          <a:xfrm>
            <a:off x="211665" y="714191"/>
            <a:ext cx="8723376" cy="1331580"/>
            <a:chOff x="-3905250" y="4294188"/>
            <a:chExt cx="13011150" cy="1892300"/>
          </a:xfrm>
        </p:grpSpPr>
        <p:sp>
          <p:nvSpPr>
            <p:cNvPr id="25"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6"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7"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8"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9" name="Freeform 28"/>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2" name="Title 21"/>
          <p:cNvSpPr>
            <a:spLocks noGrp="1"/>
          </p:cNvSpPr>
          <p:nvPr>
            <p:ph type="title"/>
          </p:nvPr>
        </p:nvSpPr>
        <p:spPr>
          <a:xfrm>
            <a:off x="914400" y="2286000"/>
            <a:ext cx="3352800" cy="1252728"/>
          </a:xfrm>
        </p:spPr>
        <p:txBody>
          <a:bodyPr anchor="b">
            <a:noAutofit/>
          </a:bodyPr>
          <a:lstStyle>
            <a:lvl1pPr algn="l">
              <a:defRPr sz="3200">
                <a:solidFill>
                  <a:schemeClr val="tx2"/>
                </a:solidFill>
              </a:defRPr>
            </a:lvl1pPr>
          </a:lstStyle>
          <a:p>
            <a:r>
              <a:rPr lang="tr-TR" smtClean="0"/>
              <a:t>Asıl başlık stili için tıklatın</a:t>
            </a:r>
            <a:endParaRPr lang="en-US" dirty="0"/>
          </a:p>
        </p:txBody>
      </p:sp>
      <p:sp>
        <p:nvSpPr>
          <p:cNvPr id="3" name="Content Placeholder 2"/>
          <p:cNvSpPr>
            <a:spLocks noGrp="1"/>
          </p:cNvSpPr>
          <p:nvPr>
            <p:ph idx="1"/>
          </p:nvPr>
        </p:nvSpPr>
        <p:spPr>
          <a:xfrm>
            <a:off x="4651962" y="1828800"/>
            <a:ext cx="3904076" cy="3810000"/>
          </a:xfrm>
        </p:spPr>
        <p:txBody>
          <a:bodyPr anchor="ctr"/>
          <a:lstStyle>
            <a:lvl1pPr>
              <a:buClr>
                <a:schemeClr val="bg1"/>
              </a:buClr>
              <a:defRPr sz="2200">
                <a:solidFill>
                  <a:schemeClr val="tx2"/>
                </a:solidFill>
              </a:defRPr>
            </a:lvl1pPr>
            <a:lvl2pPr>
              <a:buClr>
                <a:schemeClr val="bg1"/>
              </a:buClr>
              <a:defRPr sz="2000">
                <a:solidFill>
                  <a:schemeClr val="tx2"/>
                </a:solidFill>
              </a:defRPr>
            </a:lvl2pPr>
            <a:lvl3pPr>
              <a:buClr>
                <a:schemeClr val="bg1"/>
              </a:buClr>
              <a:defRPr sz="1800">
                <a:solidFill>
                  <a:schemeClr val="tx2"/>
                </a:solidFill>
              </a:defRPr>
            </a:lvl3pPr>
            <a:lvl4pPr>
              <a:buClr>
                <a:schemeClr val="bg1"/>
              </a:buClr>
              <a:defRPr sz="1600">
                <a:solidFill>
                  <a:schemeClr val="tx2"/>
                </a:solidFill>
              </a:defRPr>
            </a:lvl4pPr>
            <a:lvl5pPr>
              <a:buClr>
                <a:schemeClr val="bg1"/>
              </a:buClr>
              <a:defRPr sz="1600">
                <a:solidFill>
                  <a:schemeClr val="tx2"/>
                </a:solidFill>
              </a:defRPr>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15" name="Rounded Rectangle 14"/>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9" name="Group 8"/>
          <p:cNvGrpSpPr>
            <a:grpSpLocks noChangeAspect="1"/>
          </p:cNvGrpSpPr>
          <p:nvPr/>
        </p:nvGrpSpPr>
        <p:grpSpPr bwMode="hidden">
          <a:xfrm>
            <a:off x="211665" y="5353963"/>
            <a:ext cx="8723376" cy="1331580"/>
            <a:chOff x="-3905250" y="4294188"/>
            <a:chExt cx="13011150" cy="1892300"/>
          </a:xfrm>
        </p:grpSpPr>
        <p:sp>
          <p:nvSpPr>
            <p:cNvPr id="10"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4"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title"/>
          </p:nvPr>
        </p:nvSpPr>
        <p:spPr>
          <a:xfrm>
            <a:off x="4874155" y="338667"/>
            <a:ext cx="3812645" cy="2429934"/>
          </a:xfrm>
        </p:spPr>
        <p:txBody>
          <a:bodyPr anchor="b">
            <a:normAutofit/>
          </a:bodyPr>
          <a:lstStyle>
            <a:lvl1pPr algn="l">
              <a:defRPr sz="2800" b="0">
                <a:solidFill>
                  <a:srgbClr val="FFFFFF"/>
                </a:solidFill>
              </a:defRPr>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4868333" y="2785533"/>
            <a:ext cx="3818467" cy="2421467"/>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DAE93F30-010B-4A1A-B1F6-E81137DF2A60}" type="datetimeFigureOut">
              <a:rPr lang="tr-TR" smtClean="0"/>
              <a:t>8.02.2017</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37B97A6A-3CC4-46C5-B66F-556CFF465F53}" type="slidenum">
              <a:rPr lang="tr-TR" smtClean="0"/>
              <a:t>‹#›</a:t>
            </a:fld>
            <a:endParaRPr lang="tr-TR"/>
          </a:p>
        </p:txBody>
      </p:sp>
      <p:sp>
        <p:nvSpPr>
          <p:cNvPr id="3" name="Picture Placeholder 2"/>
          <p:cNvSpPr>
            <a:spLocks noGrp="1"/>
          </p:cNvSpPr>
          <p:nvPr>
            <p:ph type="pic" idx="1"/>
          </p:nvPr>
        </p:nvSpPr>
        <p:spPr>
          <a:xfrm>
            <a:off x="838200" y="1371600"/>
            <a:ext cx="3566160" cy="2926080"/>
          </a:xfrm>
          <a:prstGeom prst="roundRect">
            <a:avLst>
              <a:gd name="adj" fmla="val 3924"/>
            </a:avLst>
          </a:prstGeom>
          <a:solidFill>
            <a:schemeClr val="accent1"/>
          </a:solidFill>
          <a:ln>
            <a:noFill/>
          </a:ln>
          <a:effectLst>
            <a:reflection blurRad="12700" stA="30000" endPos="30000" dist="5000" dir="5400000" sy="-100000" algn="bl" rotWithShape="0"/>
          </a:effectLst>
          <a:scene3d>
            <a:camera prst="perspectiveContrastingLeftFacing" fov="600000">
              <a:rot lat="240000" lon="19799999" rev="0"/>
            </a:camera>
            <a:lightRig rig="threePt" dir="t">
              <a:rot lat="0" lon="0" rev="2700000"/>
            </a:lightRig>
          </a:scene3d>
          <a:sp3d>
            <a:bevelT w="44450" h="31750"/>
          </a:sp3d>
        </p:spPr>
        <p:txBody>
          <a:bodyPr/>
          <a:lstStyle>
            <a:lvl1pPr marL="0" indent="0" algn="ctr">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4" name="Rounded Rectangle 13"/>
          <p:cNvSpPr/>
          <p:nvPr/>
        </p:nvSpPr>
        <p:spPr>
          <a:xfrm>
            <a:off x="228600" y="228600"/>
            <a:ext cx="8695944" cy="2468880"/>
          </a:xfrm>
          <a:prstGeom prst="roundRect">
            <a:avLst>
              <a:gd name="adj" fmla="val 3362"/>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8" name="Group 15"/>
          <p:cNvGrpSpPr>
            <a:grpSpLocks noChangeAspect="1"/>
          </p:cNvGrpSpPr>
          <p:nvPr/>
        </p:nvGrpSpPr>
        <p:grpSpPr bwMode="hidden">
          <a:xfrm>
            <a:off x="211665" y="1679429"/>
            <a:ext cx="8723376" cy="1329874"/>
            <a:chOff x="-3905251" y="4294188"/>
            <a:chExt cx="13027839" cy="1892300"/>
          </a:xfrm>
        </p:grpSpPr>
        <p:sp>
          <p:nvSpPr>
            <p:cNvPr id="1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Placeholder 1"/>
          <p:cNvSpPr>
            <a:spLocks noGrp="1"/>
          </p:cNvSpPr>
          <p:nvPr>
            <p:ph type="title"/>
          </p:nvPr>
        </p:nvSpPr>
        <p:spPr>
          <a:xfrm>
            <a:off x="457200" y="338328"/>
            <a:ext cx="8229600" cy="1252728"/>
          </a:xfrm>
          <a:prstGeom prst="rect">
            <a:avLst/>
          </a:prstGeom>
        </p:spPr>
        <p:txBody>
          <a:bodyPr vert="horz" lIns="91440" tIns="45720" rIns="91440" bIns="45720" rtlCol="0" anchor="ctr">
            <a:normAutofit/>
          </a:bodyPr>
          <a:lstStyle/>
          <a:p>
            <a:r>
              <a:rPr lang="tr-TR" smtClean="0"/>
              <a:t>Asıl başlık stili için tıklatın</a:t>
            </a:r>
            <a:endParaRPr lang="en-US" dirty="0"/>
          </a:p>
        </p:txBody>
      </p:sp>
      <p:sp>
        <p:nvSpPr>
          <p:cNvPr id="4" name="Date Placeholder 3"/>
          <p:cNvSpPr>
            <a:spLocks noGrp="1"/>
          </p:cNvSpPr>
          <p:nvPr>
            <p:ph type="dt" sz="half" idx="2"/>
          </p:nvPr>
        </p:nvSpPr>
        <p:spPr>
          <a:xfrm>
            <a:off x="5163672" y="6250164"/>
            <a:ext cx="3786690" cy="365125"/>
          </a:xfrm>
          <a:prstGeom prst="rect">
            <a:avLst/>
          </a:prstGeom>
        </p:spPr>
        <p:txBody>
          <a:bodyPr vert="horz" lIns="91440" tIns="45720" rIns="91440" bIns="45720" rtlCol="0" anchor="ctr"/>
          <a:lstStyle>
            <a:lvl1pPr algn="r">
              <a:defRPr sz="1000">
                <a:solidFill>
                  <a:schemeClr val="tx2"/>
                </a:solidFill>
              </a:defRPr>
            </a:lvl1pPr>
          </a:lstStyle>
          <a:p>
            <a:fld id="{DAE93F30-010B-4A1A-B1F6-E81137DF2A60}" type="datetimeFigureOut">
              <a:rPr lang="tr-TR" smtClean="0"/>
              <a:t>8.02.2017</a:t>
            </a:fld>
            <a:endParaRPr lang="tr-TR"/>
          </a:p>
        </p:txBody>
      </p:sp>
      <p:sp>
        <p:nvSpPr>
          <p:cNvPr id="5" name="Footer Placeholder 4"/>
          <p:cNvSpPr>
            <a:spLocks noGrp="1"/>
          </p:cNvSpPr>
          <p:nvPr>
            <p:ph type="ftr" sz="quarter" idx="3"/>
          </p:nvPr>
        </p:nvSpPr>
        <p:spPr>
          <a:xfrm>
            <a:off x="193638" y="6250164"/>
            <a:ext cx="3786691" cy="365125"/>
          </a:xfrm>
          <a:prstGeom prst="rect">
            <a:avLst/>
          </a:prstGeom>
        </p:spPr>
        <p:txBody>
          <a:bodyPr vert="horz" lIns="91440" tIns="45720" rIns="91440" bIns="45720" rtlCol="0" anchor="ctr"/>
          <a:lstStyle>
            <a:lvl1pPr algn="l">
              <a:defRPr sz="1000">
                <a:solidFill>
                  <a:schemeClr val="tx2"/>
                </a:solidFill>
              </a:defRPr>
            </a:lvl1pPr>
          </a:lstStyle>
          <a:p>
            <a:endParaRPr lang="tr-TR"/>
          </a:p>
        </p:txBody>
      </p:sp>
      <p:sp>
        <p:nvSpPr>
          <p:cNvPr id="6" name="Slide Number Placeholder 5"/>
          <p:cNvSpPr>
            <a:spLocks noGrp="1"/>
          </p:cNvSpPr>
          <p:nvPr>
            <p:ph type="sldNum" sz="quarter" idx="4"/>
          </p:nvPr>
        </p:nvSpPr>
        <p:spPr>
          <a:xfrm>
            <a:off x="3991088" y="6250163"/>
            <a:ext cx="1161826" cy="365125"/>
          </a:xfrm>
          <a:prstGeom prst="rect">
            <a:avLst/>
          </a:prstGeom>
        </p:spPr>
        <p:txBody>
          <a:bodyPr vert="horz" lIns="91440" tIns="45720" rIns="91440" bIns="45720" rtlCol="0" anchor="ctr"/>
          <a:lstStyle>
            <a:lvl1pPr algn="ctr">
              <a:defRPr sz="1000">
                <a:solidFill>
                  <a:schemeClr val="tx2"/>
                </a:solidFill>
              </a:defRPr>
            </a:lvl1pPr>
          </a:lstStyle>
          <a:p>
            <a:fld id="{37B97A6A-3CC4-46C5-B66F-556CFF465F53}" type="slidenum">
              <a:rPr lang="tr-TR" smtClean="0"/>
              <a:t>‹#›</a:t>
            </a:fld>
            <a:endParaRPr lang="tr-TR"/>
          </a:p>
        </p:txBody>
      </p:sp>
      <p:sp>
        <p:nvSpPr>
          <p:cNvPr id="3" name="Text Placeholder 2"/>
          <p:cNvSpPr>
            <a:spLocks noGrp="1"/>
          </p:cNvSpPr>
          <p:nvPr>
            <p:ph type="body" idx="1"/>
          </p:nvPr>
        </p:nvSpPr>
        <p:spPr>
          <a:xfrm>
            <a:off x="872067" y="2675467"/>
            <a:ext cx="7408333" cy="3450696"/>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a:xfrm>
            <a:off x="683568" y="1124744"/>
            <a:ext cx="7772400" cy="1780108"/>
          </a:xfrm>
        </p:spPr>
        <p:txBody>
          <a:bodyPr/>
          <a:lstStyle/>
          <a:p>
            <a:r>
              <a:rPr lang="tr-TR" dirty="0" smtClean="0"/>
              <a:t>ENGELLİ ÇOCUĞA SAHİP AİLELERİN TEPKİLERİ</a:t>
            </a:r>
            <a:endParaRPr lang="tr-TR" dirty="0"/>
          </a:p>
        </p:txBody>
      </p:sp>
      <p:sp>
        <p:nvSpPr>
          <p:cNvPr id="3" name="Alt Başlık 2"/>
          <p:cNvSpPr>
            <a:spLocks noGrp="1"/>
          </p:cNvSpPr>
          <p:nvPr>
            <p:ph type="subTitle" idx="1"/>
          </p:nvPr>
        </p:nvSpPr>
        <p:spPr>
          <a:xfrm>
            <a:off x="1475656" y="3933056"/>
            <a:ext cx="6400800" cy="1512168"/>
          </a:xfrm>
        </p:spPr>
        <p:txBody>
          <a:bodyPr>
            <a:normAutofit fontScale="92500" lnSpcReduction="20000"/>
          </a:bodyPr>
          <a:lstStyle/>
          <a:p>
            <a:endParaRPr lang="tr-TR" dirty="0" smtClean="0"/>
          </a:p>
          <a:p>
            <a:endParaRPr lang="tr-TR" dirty="0"/>
          </a:p>
          <a:p>
            <a:r>
              <a:rPr lang="tr-TR" dirty="0" smtClean="0"/>
              <a:t>Doç. Dr. Ender DURUALP</a:t>
            </a:r>
          </a:p>
          <a:p>
            <a:r>
              <a:rPr lang="tr-TR" dirty="0" smtClean="0"/>
              <a:t>Ankara Üniversitesi Sağlık Bilimleri Fakültesi </a:t>
            </a:r>
          </a:p>
          <a:p>
            <a:r>
              <a:rPr lang="tr-TR" dirty="0" smtClean="0"/>
              <a:t>Çocuk Gelişimi Bölümü</a:t>
            </a:r>
            <a:endParaRPr lang="tr-TR" dirty="0"/>
          </a:p>
        </p:txBody>
      </p:sp>
    </p:spTree>
    <p:extLst>
      <p:ext uri="{BB962C8B-B14F-4D97-AF65-F5344CB8AC3E}">
        <p14:creationId xmlns:p14="http://schemas.microsoft.com/office/powerpoint/2010/main" val="116352954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467545" y="1988840"/>
            <a:ext cx="7812856" cy="4248472"/>
          </a:xfrm>
        </p:spPr>
        <p:txBody>
          <a:bodyPr>
            <a:normAutofit/>
          </a:bodyPr>
          <a:lstStyle/>
          <a:p>
            <a:pPr>
              <a:lnSpc>
                <a:spcPct val="80000"/>
              </a:lnSpc>
            </a:pPr>
            <a:r>
              <a:rPr lang="tr-TR" altLang="tr-TR" sz="2800" b="1" dirty="0">
                <a:solidFill>
                  <a:schemeClr val="accent3">
                    <a:lumMod val="75000"/>
                  </a:schemeClr>
                </a:solidFill>
              </a:rPr>
              <a:t>Keder ve Çöküntü (Depresyon):</a:t>
            </a:r>
            <a:r>
              <a:rPr lang="tr-TR" altLang="tr-TR" sz="2800" dirty="0">
                <a:solidFill>
                  <a:schemeClr val="accent3">
                    <a:lumMod val="75000"/>
                  </a:schemeClr>
                </a:solidFill>
              </a:rPr>
              <a:t> </a:t>
            </a:r>
            <a:r>
              <a:rPr lang="tr-TR" altLang="tr-TR" sz="2800" dirty="0"/>
              <a:t>Yaşanması gerekli olan bu tepki, gerçeğin farkına varmaya doğru bir gidişi oluşturur.</a:t>
            </a:r>
          </a:p>
          <a:p>
            <a:pPr>
              <a:lnSpc>
                <a:spcPct val="80000"/>
              </a:lnSpc>
              <a:buNone/>
            </a:pPr>
            <a:r>
              <a:rPr lang="tr-TR" altLang="tr-TR" sz="2800" dirty="0"/>
              <a:t>   Ancak aşırı yas ve depresyon bazı ailelerde hayat boyu sürebilir. Bu dönemde aileler, çevresiyle ilişkilerini minimum düzeye indirir ve normal çocuk özlemi duyarlar. </a:t>
            </a:r>
          </a:p>
          <a:p>
            <a:pPr>
              <a:lnSpc>
                <a:spcPct val="80000"/>
              </a:lnSpc>
              <a:buNone/>
            </a:pPr>
            <a:r>
              <a:rPr lang="tr-TR" altLang="tr-TR" sz="2800" dirty="0"/>
              <a:t>    Aile, tüm çabalarına rağmen, çocuklarının özürlülük durumunun ortadan </a:t>
            </a:r>
            <a:r>
              <a:rPr lang="tr-TR" altLang="tr-TR" sz="2800"/>
              <a:t>kalkmadığını </a:t>
            </a:r>
            <a:r>
              <a:rPr lang="tr-TR" altLang="tr-TR" sz="2800" smtClean="0"/>
              <a:t>farketmekte</a:t>
            </a:r>
            <a:r>
              <a:rPr lang="tr-TR" altLang="tr-TR" sz="2800" dirty="0"/>
              <a:t>; yoğun bir üzüntü ve keder duygusu içinde kendisini umutsuz </a:t>
            </a:r>
            <a:r>
              <a:rPr lang="tr-TR" altLang="tr-TR" sz="2800" dirty="0" smtClean="0"/>
              <a:t>hissetmektedir. </a:t>
            </a:r>
            <a:endParaRPr lang="tr-TR" altLang="tr-TR" sz="2800" dirty="0"/>
          </a:p>
        </p:txBody>
      </p:sp>
      <p:sp>
        <p:nvSpPr>
          <p:cNvPr id="3" name="Başlık 2"/>
          <p:cNvSpPr>
            <a:spLocks noGrp="1"/>
          </p:cNvSpPr>
          <p:nvPr>
            <p:ph type="title"/>
          </p:nvPr>
        </p:nvSpPr>
        <p:spPr/>
        <p:txBody>
          <a:bodyPr/>
          <a:lstStyle/>
          <a:p>
            <a:endParaRPr lang="tr-TR"/>
          </a:p>
        </p:txBody>
      </p:sp>
    </p:spTree>
    <p:extLst>
      <p:ext uri="{BB962C8B-B14F-4D97-AF65-F5344CB8AC3E}">
        <p14:creationId xmlns:p14="http://schemas.microsoft.com/office/powerpoint/2010/main" val="365914559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683568" y="2675467"/>
            <a:ext cx="7776863" cy="3450696"/>
          </a:xfrm>
        </p:spPr>
        <p:txBody>
          <a:bodyPr>
            <a:noAutofit/>
          </a:bodyPr>
          <a:lstStyle/>
          <a:p>
            <a:r>
              <a:rPr lang="tr-TR" altLang="tr-TR" sz="2800" b="1" dirty="0">
                <a:solidFill>
                  <a:schemeClr val="hlink"/>
                </a:solidFill>
              </a:rPr>
              <a:t>Karışık duygular:</a:t>
            </a:r>
            <a:r>
              <a:rPr lang="tr-TR" altLang="tr-TR" sz="2800" dirty="0"/>
              <a:t> Sevgi ve kızgınlık duygularının bir arada yaşanmasıdır. Aileler bu duygu ile ya kendilerini özürlü çocuklarına tam adarlar ya da reddederler. Özürlü çocuk gerçeğini kabul etmeyerek ondan yapabileceğinin fazlasını isterler. Ya da sadece çocuğun fiziksel ihtiyaçlarını karşılayıp, duygusal ihtiyaçlarını görmezden gelirler</a:t>
            </a:r>
            <a:r>
              <a:rPr lang="tr-TR" altLang="tr-TR" sz="2800" dirty="0" smtClean="0"/>
              <a:t>.</a:t>
            </a:r>
            <a:endParaRPr lang="tr-TR" altLang="tr-TR" sz="2800" dirty="0"/>
          </a:p>
        </p:txBody>
      </p:sp>
      <p:sp>
        <p:nvSpPr>
          <p:cNvPr id="3" name="Başlık 2"/>
          <p:cNvSpPr>
            <a:spLocks noGrp="1"/>
          </p:cNvSpPr>
          <p:nvPr>
            <p:ph type="title"/>
          </p:nvPr>
        </p:nvSpPr>
        <p:spPr/>
        <p:txBody>
          <a:bodyPr/>
          <a:lstStyle/>
          <a:p>
            <a:r>
              <a:rPr lang="tr-TR" dirty="0" smtClean="0">
                <a:solidFill>
                  <a:srgbClr val="FF0000"/>
                </a:solidFill>
              </a:rPr>
              <a:t>II. Aşama</a:t>
            </a:r>
            <a:endParaRPr lang="tr-TR" dirty="0">
              <a:solidFill>
                <a:srgbClr val="FF0000"/>
              </a:solidFill>
            </a:endParaRPr>
          </a:p>
        </p:txBody>
      </p:sp>
    </p:spTree>
    <p:extLst>
      <p:ext uri="{BB962C8B-B14F-4D97-AF65-F5344CB8AC3E}">
        <p14:creationId xmlns:p14="http://schemas.microsoft.com/office/powerpoint/2010/main" val="136103257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872067" y="1916832"/>
            <a:ext cx="7408333" cy="4209331"/>
          </a:xfrm>
        </p:spPr>
        <p:txBody>
          <a:bodyPr>
            <a:noAutofit/>
          </a:bodyPr>
          <a:lstStyle/>
          <a:p>
            <a:pPr>
              <a:lnSpc>
                <a:spcPct val="90000"/>
              </a:lnSpc>
            </a:pPr>
            <a:r>
              <a:rPr lang="tr-TR" altLang="tr-TR" sz="2800" b="1" dirty="0">
                <a:solidFill>
                  <a:schemeClr val="hlink"/>
                </a:solidFill>
              </a:rPr>
              <a:t>Suçluluk:</a:t>
            </a:r>
            <a:r>
              <a:rPr lang="tr-TR" altLang="tr-TR" sz="2800" dirty="0"/>
              <a:t> Ailenin yaşadığı duygular arasında üstesinden gelinmesi en zor olan belki de suçluluk duygusudur. </a:t>
            </a:r>
          </a:p>
          <a:p>
            <a:pPr>
              <a:lnSpc>
                <a:spcPct val="90000"/>
              </a:lnSpc>
            </a:pPr>
            <a:r>
              <a:rPr lang="tr-TR" altLang="tr-TR" sz="2800" dirty="0"/>
              <a:t>Aileler şu ya da bu şekilde çocuğun özrüne neden olduklarını ve geçmişteki hataları için cezalandırıldıklarını düşünürler.</a:t>
            </a:r>
          </a:p>
          <a:p>
            <a:pPr>
              <a:lnSpc>
                <a:spcPct val="90000"/>
              </a:lnSpc>
            </a:pPr>
            <a:r>
              <a:rPr lang="tr-TR" altLang="tr-TR" sz="2800" dirty="0"/>
              <a:t>Gerçekçi olmaksızın sadece </a:t>
            </a:r>
            <a:r>
              <a:rPr lang="tr-TR" altLang="tr-TR" sz="2800" dirty="0" smtClean="0"/>
              <a:t>“Bu </a:t>
            </a:r>
            <a:r>
              <a:rPr lang="tr-TR" altLang="tr-TR" sz="2800" dirty="0"/>
              <a:t>niye bizim başımıza geldi” diye yakınırlar.</a:t>
            </a:r>
          </a:p>
          <a:p>
            <a:pPr>
              <a:lnSpc>
                <a:spcPct val="90000"/>
              </a:lnSpc>
            </a:pPr>
            <a:r>
              <a:rPr lang="tr-TR" altLang="tr-TR" sz="2800" dirty="0"/>
              <a:t>Aileler çocuklarının özürlü olmasına ilişkin gerçekçi olmayan düşüncelere kapılabilirler</a:t>
            </a:r>
            <a:r>
              <a:rPr lang="tr-TR" altLang="tr-TR" sz="2800" dirty="0" smtClean="0"/>
              <a:t>.</a:t>
            </a:r>
            <a:endParaRPr lang="tr-TR" altLang="tr-TR" sz="2800" dirty="0"/>
          </a:p>
        </p:txBody>
      </p:sp>
      <p:sp>
        <p:nvSpPr>
          <p:cNvPr id="3" name="Başlık 2"/>
          <p:cNvSpPr>
            <a:spLocks noGrp="1"/>
          </p:cNvSpPr>
          <p:nvPr>
            <p:ph type="title"/>
          </p:nvPr>
        </p:nvSpPr>
        <p:spPr/>
        <p:txBody>
          <a:bodyPr/>
          <a:lstStyle/>
          <a:p>
            <a:endParaRPr lang="tr-TR"/>
          </a:p>
        </p:txBody>
      </p:sp>
    </p:spTree>
    <p:extLst>
      <p:ext uri="{BB962C8B-B14F-4D97-AF65-F5344CB8AC3E}">
        <p14:creationId xmlns:p14="http://schemas.microsoft.com/office/powerpoint/2010/main" val="371243389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p:txBody>
          <a:bodyPr>
            <a:normAutofit/>
          </a:bodyPr>
          <a:lstStyle/>
          <a:p>
            <a:r>
              <a:rPr lang="tr-TR" altLang="tr-TR" sz="2800" b="1" dirty="0">
                <a:solidFill>
                  <a:schemeClr val="hlink"/>
                </a:solidFill>
              </a:rPr>
              <a:t>Kızgınlık:</a:t>
            </a:r>
            <a:r>
              <a:rPr lang="tr-TR" altLang="tr-TR" sz="2800" dirty="0"/>
              <a:t> Kızgınlık, ailelerin özürlü çocuklarını kabule giden yolda önemli bir engeldir. Aile, niye bana oldu? Neden bizim başımıza geldi? Sorularına cevap aramaktadır. Ayrıca, kızgınlık duygularını uzmanlara, öğretmenlere, terapistlere yansıtarak onları suçlamaya başlar</a:t>
            </a:r>
            <a:r>
              <a:rPr lang="tr-TR" altLang="tr-TR" sz="2800" dirty="0" smtClean="0"/>
              <a:t>.</a:t>
            </a:r>
            <a:endParaRPr lang="tr-TR" altLang="tr-TR" sz="2800" dirty="0"/>
          </a:p>
        </p:txBody>
      </p:sp>
      <p:sp>
        <p:nvSpPr>
          <p:cNvPr id="3" name="Başlık 2"/>
          <p:cNvSpPr>
            <a:spLocks noGrp="1"/>
          </p:cNvSpPr>
          <p:nvPr>
            <p:ph type="title"/>
          </p:nvPr>
        </p:nvSpPr>
        <p:spPr/>
        <p:txBody>
          <a:bodyPr/>
          <a:lstStyle/>
          <a:p>
            <a:endParaRPr lang="tr-TR"/>
          </a:p>
        </p:txBody>
      </p:sp>
    </p:spTree>
    <p:extLst>
      <p:ext uri="{BB962C8B-B14F-4D97-AF65-F5344CB8AC3E}">
        <p14:creationId xmlns:p14="http://schemas.microsoft.com/office/powerpoint/2010/main" val="322868115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p:txBody>
          <a:bodyPr>
            <a:normAutofit/>
          </a:bodyPr>
          <a:lstStyle/>
          <a:p>
            <a:pPr>
              <a:lnSpc>
                <a:spcPct val="90000"/>
              </a:lnSpc>
            </a:pPr>
            <a:r>
              <a:rPr lang="tr-TR" altLang="tr-TR" sz="2800" b="1" dirty="0">
                <a:solidFill>
                  <a:schemeClr val="hlink"/>
                </a:solidFill>
              </a:rPr>
              <a:t>Utanma:</a:t>
            </a:r>
            <a:r>
              <a:rPr lang="tr-TR" altLang="tr-TR" sz="2800" dirty="0"/>
              <a:t> Aileler çocuklarındaki özrü, kendilerinin bir özrü olarak algılamaktadırlar</a:t>
            </a:r>
            <a:r>
              <a:rPr lang="tr-TR" altLang="tr-TR" sz="2800" dirty="0" smtClean="0"/>
              <a:t>. Bu </a:t>
            </a:r>
            <a:r>
              <a:rPr lang="tr-TR" altLang="tr-TR" sz="2800" dirty="0"/>
              <a:t>nedenle bazı anne-babalar çocukla birlikte dışarıya çıkmak istemezler ve çoğunlukla eve kapanmayı tercih ederler.</a:t>
            </a:r>
          </a:p>
          <a:p>
            <a:pPr>
              <a:lnSpc>
                <a:spcPct val="90000"/>
              </a:lnSpc>
              <a:buNone/>
            </a:pPr>
            <a:r>
              <a:rPr lang="tr-TR" altLang="tr-TR" sz="2800" dirty="0"/>
              <a:t>	Çoğu zaman toplumun çocuklarına gösterdiği, ret, acıma ve garipseme duygularıyla baş etmeye çalışırlar. </a:t>
            </a:r>
          </a:p>
        </p:txBody>
      </p:sp>
      <p:sp>
        <p:nvSpPr>
          <p:cNvPr id="3" name="Başlık 2"/>
          <p:cNvSpPr>
            <a:spLocks noGrp="1"/>
          </p:cNvSpPr>
          <p:nvPr>
            <p:ph type="title"/>
          </p:nvPr>
        </p:nvSpPr>
        <p:spPr/>
        <p:txBody>
          <a:bodyPr/>
          <a:lstStyle/>
          <a:p>
            <a:endParaRPr lang="tr-TR"/>
          </a:p>
        </p:txBody>
      </p:sp>
    </p:spTree>
    <p:extLst>
      <p:ext uri="{BB962C8B-B14F-4D97-AF65-F5344CB8AC3E}">
        <p14:creationId xmlns:p14="http://schemas.microsoft.com/office/powerpoint/2010/main" val="261017817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467544" y="1916832"/>
            <a:ext cx="8208911" cy="4608512"/>
          </a:xfrm>
        </p:spPr>
        <p:txBody>
          <a:bodyPr>
            <a:noAutofit/>
          </a:bodyPr>
          <a:lstStyle/>
          <a:p>
            <a:pPr>
              <a:lnSpc>
                <a:spcPct val="90000"/>
              </a:lnSpc>
            </a:pPr>
            <a:r>
              <a:rPr lang="tr-TR" altLang="tr-TR" sz="2800" b="1" dirty="0">
                <a:solidFill>
                  <a:srgbClr val="7030A0"/>
                </a:solidFill>
              </a:rPr>
              <a:t>Kapı </a:t>
            </a:r>
            <a:r>
              <a:rPr lang="tr-TR" altLang="tr-TR" sz="2800" b="1" dirty="0" err="1">
                <a:solidFill>
                  <a:srgbClr val="7030A0"/>
                </a:solidFill>
              </a:rPr>
              <a:t>kapı</a:t>
            </a:r>
            <a:r>
              <a:rPr lang="tr-TR" altLang="tr-TR" sz="2800" b="1" dirty="0">
                <a:solidFill>
                  <a:srgbClr val="7030A0"/>
                </a:solidFill>
              </a:rPr>
              <a:t> dolaşma ve Anlaşma: </a:t>
            </a:r>
            <a:r>
              <a:rPr lang="tr-TR" altLang="tr-TR" sz="2800" dirty="0"/>
              <a:t>Bu dönemde aile, çocuğunun </a:t>
            </a:r>
            <a:r>
              <a:rPr lang="tr-TR" altLang="tr-TR" sz="2800" dirty="0" smtClean="0"/>
              <a:t>engelini </a:t>
            </a:r>
            <a:r>
              <a:rPr lang="tr-TR" altLang="tr-TR" sz="2800" dirty="0"/>
              <a:t>ortadan kaldırmanın yollarını arar.</a:t>
            </a:r>
          </a:p>
          <a:p>
            <a:pPr>
              <a:lnSpc>
                <a:spcPct val="90000"/>
              </a:lnSpc>
              <a:buNone/>
            </a:pPr>
            <a:r>
              <a:rPr lang="tr-TR" altLang="tr-TR" sz="2800" dirty="0"/>
              <a:t>    Aile için önemli olan çocuğun normal hale gelmesidir. Aile bunu gerçekleştirebileceğini umduğu herkesle anlaşmaya girebilir. Bu kişi tıp doktoru, uzman, sihirli güçleri olduğu sanılan biri, hatta Tanrı olabilir. Anlaşma çoğu kez “eğer çocuğumu iyileştirirsen, ben de....” şeklinde olmaktadır.  </a:t>
            </a:r>
            <a:r>
              <a:rPr lang="tr-TR" altLang="tr-TR" sz="2800" dirty="0" smtClean="0"/>
              <a:t>Kapı </a:t>
            </a:r>
            <a:r>
              <a:rPr lang="tr-TR" altLang="tr-TR" sz="2800" dirty="0" err="1"/>
              <a:t>kapı</a:t>
            </a:r>
            <a:r>
              <a:rPr lang="tr-TR" altLang="tr-TR" sz="2800" dirty="0"/>
              <a:t> dolaşma suçluluk ve çaresizlik duygularının bir yansıması </a:t>
            </a:r>
            <a:r>
              <a:rPr lang="tr-TR" altLang="tr-TR" sz="2800" dirty="0" smtClean="0"/>
              <a:t>olmaktadır.</a:t>
            </a:r>
            <a:endParaRPr lang="tr-TR" altLang="tr-TR" sz="2800" dirty="0"/>
          </a:p>
        </p:txBody>
      </p:sp>
      <p:sp>
        <p:nvSpPr>
          <p:cNvPr id="3" name="Başlık 2"/>
          <p:cNvSpPr>
            <a:spLocks noGrp="1"/>
          </p:cNvSpPr>
          <p:nvPr>
            <p:ph type="title"/>
          </p:nvPr>
        </p:nvSpPr>
        <p:spPr/>
        <p:txBody>
          <a:bodyPr/>
          <a:lstStyle/>
          <a:p>
            <a:r>
              <a:rPr lang="tr-TR" altLang="tr-TR" dirty="0">
                <a:solidFill>
                  <a:srgbClr val="FF0000"/>
                </a:solidFill>
                <a:latin typeface="Arial" charset="0"/>
              </a:rPr>
              <a:t>III. Aşama</a:t>
            </a:r>
            <a:endParaRPr lang="tr-TR" dirty="0">
              <a:solidFill>
                <a:srgbClr val="FF0000"/>
              </a:solidFill>
            </a:endParaRPr>
          </a:p>
        </p:txBody>
      </p:sp>
    </p:spTree>
    <p:extLst>
      <p:ext uri="{BB962C8B-B14F-4D97-AF65-F5344CB8AC3E}">
        <p14:creationId xmlns:p14="http://schemas.microsoft.com/office/powerpoint/2010/main" val="292527433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827584" y="2348880"/>
            <a:ext cx="7408333" cy="3450696"/>
          </a:xfrm>
        </p:spPr>
        <p:txBody>
          <a:bodyPr>
            <a:noAutofit/>
          </a:bodyPr>
          <a:lstStyle/>
          <a:p>
            <a:r>
              <a:rPr lang="tr-TR" altLang="tr-TR" sz="2800" b="1" dirty="0">
                <a:solidFill>
                  <a:srgbClr val="7030A0"/>
                </a:solidFill>
              </a:rPr>
              <a:t>Uyma ve Yeniden Düzenleme:</a:t>
            </a:r>
            <a:r>
              <a:rPr lang="tr-TR" altLang="tr-TR" sz="2800" dirty="0">
                <a:solidFill>
                  <a:srgbClr val="7030A0"/>
                </a:solidFill>
              </a:rPr>
              <a:t> </a:t>
            </a:r>
            <a:r>
              <a:rPr lang="tr-TR" altLang="tr-TR" sz="2800" dirty="0"/>
              <a:t>Aile artık farklı özelliğe sahip bir çocuğu olduğunu ve neler yapabileceğinin gerçekçi bir biçimde düşünmeye ve çocuklarıyla daha etkili, verimli bir ilişki düzeyi oluşturmaya çalışır. Tabi bu da aile bireylerinin olumlu yaklaşım ve iletişimiyle yakından ilgilidir. Bazı aileler birbirine destek olurken, bazıları da birbirinden uzaklaşabilirler.</a:t>
            </a:r>
          </a:p>
          <a:p>
            <a:pPr marL="0" indent="0">
              <a:buNone/>
            </a:pPr>
            <a:endParaRPr lang="tr-TR" sz="2800" dirty="0"/>
          </a:p>
        </p:txBody>
      </p:sp>
      <p:sp>
        <p:nvSpPr>
          <p:cNvPr id="3" name="Başlık 2"/>
          <p:cNvSpPr>
            <a:spLocks noGrp="1"/>
          </p:cNvSpPr>
          <p:nvPr>
            <p:ph type="title"/>
          </p:nvPr>
        </p:nvSpPr>
        <p:spPr/>
        <p:txBody>
          <a:bodyPr/>
          <a:lstStyle/>
          <a:p>
            <a:endParaRPr lang="tr-TR"/>
          </a:p>
        </p:txBody>
      </p:sp>
    </p:spTree>
    <p:extLst>
      <p:ext uri="{BB962C8B-B14F-4D97-AF65-F5344CB8AC3E}">
        <p14:creationId xmlns:p14="http://schemas.microsoft.com/office/powerpoint/2010/main" val="155533572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p:txBody>
          <a:bodyPr>
            <a:normAutofit/>
          </a:bodyPr>
          <a:lstStyle/>
          <a:p>
            <a:r>
              <a:rPr lang="tr-TR" altLang="tr-TR" sz="3200" b="1" dirty="0">
                <a:solidFill>
                  <a:srgbClr val="7030A0"/>
                </a:solidFill>
              </a:rPr>
              <a:t>Kabul ve Uyum:</a:t>
            </a:r>
            <a:r>
              <a:rPr lang="tr-TR" altLang="tr-TR" sz="3200" dirty="0">
                <a:solidFill>
                  <a:srgbClr val="7030A0"/>
                </a:solidFill>
              </a:rPr>
              <a:t> </a:t>
            </a:r>
            <a:r>
              <a:rPr lang="tr-TR" altLang="tr-TR" sz="3200" dirty="0"/>
              <a:t>Aileler bu duyguları yaşadıkça, kendileri ve çocukları hakkında çok şeyler öğrenirler. Böylece yalnız çocuklarını değil, kendilerinin de zayıf ve kuvvetli taraflarını kabul etmeye başlarlar.  </a:t>
            </a:r>
          </a:p>
        </p:txBody>
      </p:sp>
      <p:sp>
        <p:nvSpPr>
          <p:cNvPr id="3" name="Başlık 2"/>
          <p:cNvSpPr>
            <a:spLocks noGrp="1"/>
          </p:cNvSpPr>
          <p:nvPr>
            <p:ph type="title"/>
          </p:nvPr>
        </p:nvSpPr>
        <p:spPr/>
        <p:txBody>
          <a:bodyPr/>
          <a:lstStyle/>
          <a:p>
            <a:endParaRPr lang="tr-TR"/>
          </a:p>
        </p:txBody>
      </p:sp>
    </p:spTree>
    <p:extLst>
      <p:ext uri="{BB962C8B-B14F-4D97-AF65-F5344CB8AC3E}">
        <p14:creationId xmlns:p14="http://schemas.microsoft.com/office/powerpoint/2010/main" val="403674398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p:txBody>
          <a:bodyPr>
            <a:normAutofit fontScale="92500" lnSpcReduction="10000"/>
          </a:bodyPr>
          <a:lstStyle/>
          <a:p>
            <a:r>
              <a:rPr lang="tr-TR" dirty="0"/>
              <a:t>Yararlanılacak kaynaklar:</a:t>
            </a:r>
          </a:p>
          <a:p>
            <a:r>
              <a:rPr lang="tr-TR" dirty="0"/>
              <a:t>Aral, N. ve Gürsoy, F. (2007). Özel Eğitim. İstanbul: </a:t>
            </a:r>
            <a:r>
              <a:rPr lang="tr-TR" dirty="0" err="1"/>
              <a:t>Morpa</a:t>
            </a:r>
            <a:r>
              <a:rPr lang="tr-TR" dirty="0"/>
              <a:t> Yayınları. </a:t>
            </a:r>
          </a:p>
          <a:p>
            <a:r>
              <a:rPr lang="tr-TR" b="1" i="1" dirty="0"/>
              <a:t>Öğretmenlik Alan Bilgisi/Okul Öncesi Öğretmenliği.(</a:t>
            </a:r>
            <a:r>
              <a:rPr lang="tr-TR" dirty="0"/>
              <a:t>2016).</a:t>
            </a:r>
            <a:r>
              <a:rPr lang="tr-TR" b="1" dirty="0"/>
              <a:t> </a:t>
            </a:r>
            <a:r>
              <a:rPr lang="tr-TR" dirty="0"/>
              <a:t>(</a:t>
            </a:r>
            <a:r>
              <a:rPr lang="tr-TR" dirty="0" err="1"/>
              <a:t>Ed</a:t>
            </a:r>
            <a:r>
              <a:rPr lang="tr-TR" dirty="0"/>
              <a:t>: Neriman Aral, Ümit Deniz ve Adnan Kan). Ankara: Nobel Akademik Yayıncılık, Alan Bilgisi Yayınları.</a:t>
            </a:r>
          </a:p>
          <a:p>
            <a:r>
              <a:rPr lang="tr-TR" dirty="0" err="1"/>
              <a:t>Kaytez</a:t>
            </a:r>
            <a:r>
              <a:rPr lang="tr-TR" dirty="0"/>
              <a:t>, N., </a:t>
            </a:r>
            <a:r>
              <a:rPr lang="tr-TR" b="1" dirty="0"/>
              <a:t>Durualp, E. </a:t>
            </a:r>
            <a:r>
              <a:rPr lang="tr-TR" dirty="0"/>
              <a:t>ve </a:t>
            </a:r>
            <a:r>
              <a:rPr lang="tr-TR" dirty="0" err="1"/>
              <a:t>Kadan</a:t>
            </a:r>
            <a:r>
              <a:rPr lang="tr-TR" dirty="0"/>
              <a:t>, G. (2015). Engelli Çocuğa Sahip Olan Ailelerin Gereksinimlerinin ve Stres Düzeylerinin İncelenmesi. </a:t>
            </a:r>
            <a:r>
              <a:rPr lang="tr-TR" i="1"/>
              <a:t>Eğitim ve Öğretim Araştırmaları Dergisi, </a:t>
            </a:r>
            <a:r>
              <a:rPr lang="tr-TR"/>
              <a:t>4 (1): 197-214.</a:t>
            </a:r>
          </a:p>
        </p:txBody>
      </p:sp>
      <p:sp>
        <p:nvSpPr>
          <p:cNvPr id="3" name="Başlık 2"/>
          <p:cNvSpPr>
            <a:spLocks noGrp="1"/>
          </p:cNvSpPr>
          <p:nvPr>
            <p:ph type="title"/>
          </p:nvPr>
        </p:nvSpPr>
        <p:spPr/>
        <p:txBody>
          <a:bodyPr/>
          <a:lstStyle/>
          <a:p>
            <a:endParaRPr lang="tr-TR"/>
          </a:p>
        </p:txBody>
      </p:sp>
    </p:spTree>
    <p:extLst>
      <p:ext uri="{BB962C8B-B14F-4D97-AF65-F5344CB8AC3E}">
        <p14:creationId xmlns:p14="http://schemas.microsoft.com/office/powerpoint/2010/main" val="8826036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395536" y="2348880"/>
            <a:ext cx="8136903" cy="3777283"/>
          </a:xfrm>
        </p:spPr>
        <p:txBody>
          <a:bodyPr>
            <a:noAutofit/>
          </a:bodyPr>
          <a:lstStyle/>
          <a:p>
            <a:r>
              <a:rPr lang="tr-TR" altLang="tr-TR" sz="2800" dirty="0"/>
              <a:t>Çocuklarının normalden farklı olduğunun öğrenilmesi aile bireyleri üzerinde büyük bir </a:t>
            </a:r>
            <a:r>
              <a:rPr lang="tr-TR" altLang="tr-TR" sz="2800" dirty="0" smtClean="0"/>
              <a:t>baskı yaratabilmektedir. </a:t>
            </a:r>
          </a:p>
          <a:p>
            <a:r>
              <a:rPr lang="tr-TR" altLang="tr-TR" sz="2800" dirty="0" smtClean="0"/>
              <a:t>Buna </a:t>
            </a:r>
            <a:r>
              <a:rPr lang="tr-TR" altLang="tr-TR" sz="2800" dirty="0"/>
              <a:t>bağlı olarak anne-babalar geniş bir yelpaze içinde çok değişik duygu durumları sergileyebilirler</a:t>
            </a:r>
            <a:r>
              <a:rPr lang="tr-TR" altLang="tr-TR" sz="2800" dirty="0" smtClean="0"/>
              <a:t>. </a:t>
            </a:r>
            <a:endParaRPr lang="tr-TR" altLang="tr-TR" sz="2800" dirty="0"/>
          </a:p>
        </p:txBody>
      </p:sp>
      <p:sp>
        <p:nvSpPr>
          <p:cNvPr id="3" name="Başlık 2"/>
          <p:cNvSpPr>
            <a:spLocks noGrp="1"/>
          </p:cNvSpPr>
          <p:nvPr>
            <p:ph type="title"/>
          </p:nvPr>
        </p:nvSpPr>
        <p:spPr/>
        <p:txBody>
          <a:bodyPr/>
          <a:lstStyle/>
          <a:p>
            <a:endParaRPr lang="tr-TR"/>
          </a:p>
        </p:txBody>
      </p:sp>
    </p:spTree>
    <p:extLst>
      <p:ext uri="{BB962C8B-B14F-4D97-AF65-F5344CB8AC3E}">
        <p14:creationId xmlns:p14="http://schemas.microsoft.com/office/powerpoint/2010/main" val="344811840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539552" y="1484784"/>
            <a:ext cx="8280919" cy="4641379"/>
          </a:xfrm>
        </p:spPr>
        <p:txBody>
          <a:bodyPr>
            <a:normAutofit/>
          </a:bodyPr>
          <a:lstStyle/>
          <a:p>
            <a:endParaRPr lang="tr-TR" altLang="tr-TR" sz="2800" dirty="0" smtClean="0"/>
          </a:p>
          <a:p>
            <a:endParaRPr lang="tr-TR" altLang="tr-TR" sz="2800" dirty="0"/>
          </a:p>
          <a:p>
            <a:r>
              <a:rPr lang="tr-TR" altLang="tr-TR" sz="2800" dirty="0" smtClean="0"/>
              <a:t>Engelli </a:t>
            </a:r>
            <a:r>
              <a:rPr lang="tr-TR" altLang="tr-TR" sz="2800" dirty="0"/>
              <a:t>bir çocuğa sahip olmak aile sistemini değişik şekillerde etkileyebilir.</a:t>
            </a:r>
          </a:p>
          <a:p>
            <a:r>
              <a:rPr lang="tr-TR" altLang="tr-TR" sz="2800" dirty="0"/>
              <a:t>Her bir aile için durum farklıdır</a:t>
            </a:r>
            <a:r>
              <a:rPr lang="tr-TR" altLang="tr-TR" sz="2800" dirty="0" smtClean="0"/>
              <a:t>. Önemli </a:t>
            </a:r>
            <a:r>
              <a:rPr lang="tr-TR" altLang="tr-TR" sz="2800" dirty="0"/>
              <a:t>olan ailenin probleme karşı tutumlarını ve problemle başa çıkabilmek için benimsediği çözümleri anlayarak</a:t>
            </a:r>
            <a:r>
              <a:rPr lang="tr-TR" altLang="tr-TR" sz="2800" dirty="0" smtClean="0"/>
              <a:t>, bu </a:t>
            </a:r>
            <a:r>
              <a:rPr lang="tr-TR" altLang="tr-TR" sz="2800" dirty="0"/>
              <a:t>çözümlerin güçlendirilmesinde aileye yardımcı olunmasıdır</a:t>
            </a:r>
            <a:r>
              <a:rPr lang="tr-TR" altLang="tr-TR" sz="2800" dirty="0" smtClean="0"/>
              <a:t>.</a:t>
            </a:r>
            <a:endParaRPr lang="tr-TR" altLang="tr-TR" sz="2800" dirty="0"/>
          </a:p>
        </p:txBody>
      </p:sp>
      <p:sp>
        <p:nvSpPr>
          <p:cNvPr id="3" name="Başlık 2"/>
          <p:cNvSpPr>
            <a:spLocks noGrp="1"/>
          </p:cNvSpPr>
          <p:nvPr>
            <p:ph type="title"/>
          </p:nvPr>
        </p:nvSpPr>
        <p:spPr/>
        <p:txBody>
          <a:bodyPr/>
          <a:lstStyle/>
          <a:p>
            <a:endParaRPr lang="tr-TR"/>
          </a:p>
        </p:txBody>
      </p:sp>
    </p:spTree>
    <p:extLst>
      <p:ext uri="{BB962C8B-B14F-4D97-AF65-F5344CB8AC3E}">
        <p14:creationId xmlns:p14="http://schemas.microsoft.com/office/powerpoint/2010/main" val="40301460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395536" y="1772816"/>
            <a:ext cx="8424936" cy="4353347"/>
          </a:xfrm>
        </p:spPr>
        <p:txBody>
          <a:bodyPr>
            <a:normAutofit/>
          </a:bodyPr>
          <a:lstStyle/>
          <a:p>
            <a:r>
              <a:rPr lang="tr-TR" sz="2800" dirty="0" smtClean="0"/>
              <a:t>Aile içi roller değişebilir, eşler birbirlerini suçlayabilir, aile içi gerginlikler yaşanabilir. Kardeşler de olumsuz etkilenirler. </a:t>
            </a:r>
          </a:p>
          <a:p>
            <a:r>
              <a:rPr lang="tr-TR" sz="2800" dirty="0" smtClean="0"/>
              <a:t>Genellikle büyük bir suçluluk duygusu içinde, panik, gelecek kaygısı, üzüntü ve korku yaşarlar. </a:t>
            </a:r>
          </a:p>
          <a:p>
            <a:pPr>
              <a:lnSpc>
                <a:spcPct val="90000"/>
              </a:lnSpc>
            </a:pPr>
            <a:r>
              <a:rPr lang="tr-TR" altLang="tr-TR" sz="2800" dirty="0"/>
              <a:t>Engelli çocukların ailelerini psikolojik yönden hasta bir grup olarak görmek hatalıdır.</a:t>
            </a:r>
          </a:p>
          <a:p>
            <a:pPr>
              <a:lnSpc>
                <a:spcPct val="90000"/>
              </a:lnSpc>
            </a:pPr>
            <a:r>
              <a:rPr lang="tr-TR" altLang="tr-TR" sz="2800" dirty="0"/>
              <a:t>Daha çok bir kriz durumuyla karşı karşıya kalan ve çözüm arayan bireyler olarak değerlendirilmelidirler</a:t>
            </a:r>
            <a:r>
              <a:rPr lang="tr-TR" altLang="tr-TR" sz="2800" dirty="0" smtClean="0"/>
              <a:t>.</a:t>
            </a:r>
            <a:endParaRPr lang="tr-TR" altLang="tr-TR" sz="2800" dirty="0"/>
          </a:p>
        </p:txBody>
      </p:sp>
      <p:sp>
        <p:nvSpPr>
          <p:cNvPr id="3" name="Başlık 2"/>
          <p:cNvSpPr>
            <a:spLocks noGrp="1"/>
          </p:cNvSpPr>
          <p:nvPr>
            <p:ph type="title"/>
          </p:nvPr>
        </p:nvSpPr>
        <p:spPr/>
        <p:txBody>
          <a:bodyPr/>
          <a:lstStyle/>
          <a:p>
            <a:endParaRPr lang="tr-TR"/>
          </a:p>
        </p:txBody>
      </p:sp>
    </p:spTree>
    <p:extLst>
      <p:ext uri="{BB962C8B-B14F-4D97-AF65-F5344CB8AC3E}">
        <p14:creationId xmlns:p14="http://schemas.microsoft.com/office/powerpoint/2010/main" val="302940654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p:txBody>
          <a:bodyPr>
            <a:normAutofit/>
          </a:bodyPr>
          <a:lstStyle/>
          <a:p>
            <a:pPr marL="301943" lvl="1" indent="0">
              <a:buNone/>
            </a:pPr>
            <a:r>
              <a:rPr lang="tr-TR" altLang="tr-TR" sz="3200" b="1" dirty="0">
                <a:solidFill>
                  <a:srgbClr val="FF0000"/>
                </a:solidFill>
              </a:rPr>
              <a:t>1. Aşama</a:t>
            </a:r>
          </a:p>
          <a:p>
            <a:pPr marL="301943" lvl="1" indent="0">
              <a:buNone/>
            </a:pPr>
            <a:r>
              <a:rPr lang="tr-TR" altLang="tr-TR" sz="3200" dirty="0"/>
              <a:t>	* Şok</a:t>
            </a:r>
          </a:p>
          <a:p>
            <a:pPr marL="301943" lvl="1" indent="0">
              <a:buNone/>
            </a:pPr>
            <a:r>
              <a:rPr lang="tr-TR" altLang="tr-TR" sz="3200" dirty="0"/>
              <a:t>	* İnkar	</a:t>
            </a:r>
          </a:p>
          <a:p>
            <a:pPr marL="301943" lvl="1" indent="0">
              <a:buNone/>
            </a:pPr>
            <a:r>
              <a:rPr lang="tr-TR" altLang="tr-TR" sz="3200" dirty="0"/>
              <a:t>	* Keder ve Çöküntü (depresyon</a:t>
            </a:r>
            <a:r>
              <a:rPr lang="tr-TR" altLang="tr-TR" sz="3200" dirty="0" smtClean="0"/>
              <a:t>)</a:t>
            </a:r>
            <a:endParaRPr lang="tr-TR" altLang="tr-TR" sz="3200" dirty="0"/>
          </a:p>
        </p:txBody>
      </p:sp>
      <p:sp>
        <p:nvSpPr>
          <p:cNvPr id="3" name="Başlık 2"/>
          <p:cNvSpPr>
            <a:spLocks noGrp="1"/>
          </p:cNvSpPr>
          <p:nvPr>
            <p:ph type="title"/>
          </p:nvPr>
        </p:nvSpPr>
        <p:spPr/>
        <p:txBody>
          <a:bodyPr>
            <a:normAutofit fontScale="90000"/>
          </a:bodyPr>
          <a:lstStyle/>
          <a:p>
            <a:r>
              <a:rPr lang="tr-TR" altLang="tr-TR" dirty="0" smtClean="0"/>
              <a:t/>
            </a:r>
            <a:br>
              <a:rPr lang="tr-TR" altLang="tr-TR" dirty="0" smtClean="0"/>
            </a:br>
            <a:r>
              <a:rPr lang="tr-TR" altLang="tr-TR" dirty="0" smtClean="0"/>
              <a:t>Uyum </a:t>
            </a:r>
            <a:r>
              <a:rPr lang="tr-TR" altLang="tr-TR" dirty="0"/>
              <a:t>Sürecinde Ailelerin Geçirdiği Aşamalar</a:t>
            </a:r>
            <a:br>
              <a:rPr lang="tr-TR" altLang="tr-TR" dirty="0"/>
            </a:br>
            <a:endParaRPr lang="tr-TR" dirty="0"/>
          </a:p>
        </p:txBody>
      </p:sp>
    </p:spTree>
    <p:extLst>
      <p:ext uri="{BB962C8B-B14F-4D97-AF65-F5344CB8AC3E}">
        <p14:creationId xmlns:p14="http://schemas.microsoft.com/office/powerpoint/2010/main" val="354348829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p:txBody>
          <a:bodyPr/>
          <a:lstStyle/>
          <a:p>
            <a:pPr marL="301943" lvl="1" indent="0">
              <a:buNone/>
            </a:pPr>
            <a:r>
              <a:rPr lang="tr-TR" altLang="tr-TR" sz="3200" b="1" dirty="0">
                <a:solidFill>
                  <a:srgbClr val="FF0000"/>
                </a:solidFill>
              </a:rPr>
              <a:t>2. Aşama</a:t>
            </a:r>
          </a:p>
          <a:p>
            <a:pPr marL="301943" lvl="1" indent="0">
              <a:buNone/>
            </a:pPr>
            <a:r>
              <a:rPr lang="tr-TR" altLang="tr-TR" sz="3200" dirty="0"/>
              <a:t>     * Karışık Duygular</a:t>
            </a:r>
          </a:p>
          <a:p>
            <a:pPr marL="301943" lvl="1" indent="0">
              <a:buNone/>
            </a:pPr>
            <a:r>
              <a:rPr lang="tr-TR" altLang="tr-TR" sz="3200" dirty="0"/>
              <a:t>	* Suçluluk</a:t>
            </a:r>
          </a:p>
          <a:p>
            <a:pPr marL="301943" lvl="1" indent="0">
              <a:buNone/>
            </a:pPr>
            <a:r>
              <a:rPr lang="tr-TR" altLang="tr-TR" sz="3200" dirty="0"/>
              <a:t>	* Kızgınlık</a:t>
            </a:r>
          </a:p>
          <a:p>
            <a:pPr marL="301943" lvl="1" indent="0">
              <a:buNone/>
            </a:pPr>
            <a:r>
              <a:rPr lang="tr-TR" altLang="tr-TR" sz="3200" dirty="0"/>
              <a:t>	* Utanma</a:t>
            </a:r>
          </a:p>
          <a:p>
            <a:endParaRPr lang="tr-TR" dirty="0"/>
          </a:p>
        </p:txBody>
      </p:sp>
      <p:sp>
        <p:nvSpPr>
          <p:cNvPr id="3" name="Başlık 2"/>
          <p:cNvSpPr>
            <a:spLocks noGrp="1"/>
          </p:cNvSpPr>
          <p:nvPr>
            <p:ph type="title"/>
          </p:nvPr>
        </p:nvSpPr>
        <p:spPr/>
        <p:txBody>
          <a:bodyPr/>
          <a:lstStyle/>
          <a:p>
            <a:endParaRPr lang="tr-TR"/>
          </a:p>
        </p:txBody>
      </p:sp>
    </p:spTree>
    <p:extLst>
      <p:ext uri="{BB962C8B-B14F-4D97-AF65-F5344CB8AC3E}">
        <p14:creationId xmlns:p14="http://schemas.microsoft.com/office/powerpoint/2010/main" val="380091654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p:txBody>
          <a:bodyPr/>
          <a:lstStyle/>
          <a:p>
            <a:pPr marL="301943" lvl="1" indent="0">
              <a:buNone/>
            </a:pPr>
            <a:r>
              <a:rPr lang="tr-TR" altLang="tr-TR" sz="3200" b="1" dirty="0">
                <a:solidFill>
                  <a:srgbClr val="FF0000"/>
                </a:solidFill>
              </a:rPr>
              <a:t>3. Aşama</a:t>
            </a:r>
          </a:p>
          <a:p>
            <a:pPr marL="301943" lvl="1" indent="0">
              <a:buNone/>
            </a:pPr>
            <a:r>
              <a:rPr lang="tr-TR" altLang="tr-TR" sz="3200" dirty="0"/>
              <a:t>	* Kapı </a:t>
            </a:r>
            <a:r>
              <a:rPr lang="tr-TR" altLang="tr-TR" sz="3200" dirty="0" err="1"/>
              <a:t>Kapı</a:t>
            </a:r>
            <a:r>
              <a:rPr lang="tr-TR" altLang="tr-TR" sz="3200" dirty="0"/>
              <a:t> Dolaşma</a:t>
            </a:r>
          </a:p>
          <a:p>
            <a:pPr marL="301943" lvl="1" indent="0">
              <a:buNone/>
            </a:pPr>
            <a:r>
              <a:rPr lang="tr-TR" altLang="tr-TR" sz="3200" dirty="0"/>
              <a:t>	* Anlaşma</a:t>
            </a:r>
          </a:p>
          <a:p>
            <a:pPr marL="301943" lvl="1" indent="0">
              <a:buNone/>
            </a:pPr>
            <a:r>
              <a:rPr lang="tr-TR" altLang="tr-TR" sz="3200" dirty="0"/>
              <a:t>	* Uyma ve Yeniden Düzenleme</a:t>
            </a:r>
          </a:p>
          <a:p>
            <a:pPr marL="301943" lvl="1" indent="0">
              <a:buNone/>
            </a:pPr>
            <a:r>
              <a:rPr lang="tr-TR" altLang="tr-TR" sz="3200" dirty="0"/>
              <a:t>	* Kabul ve Uyum</a:t>
            </a:r>
          </a:p>
          <a:p>
            <a:endParaRPr lang="tr-TR" dirty="0"/>
          </a:p>
        </p:txBody>
      </p:sp>
      <p:sp>
        <p:nvSpPr>
          <p:cNvPr id="3" name="Başlık 2"/>
          <p:cNvSpPr>
            <a:spLocks noGrp="1"/>
          </p:cNvSpPr>
          <p:nvPr>
            <p:ph type="title"/>
          </p:nvPr>
        </p:nvSpPr>
        <p:spPr/>
        <p:txBody>
          <a:bodyPr/>
          <a:lstStyle/>
          <a:p>
            <a:endParaRPr lang="tr-TR"/>
          </a:p>
        </p:txBody>
      </p:sp>
    </p:spTree>
    <p:extLst>
      <p:ext uri="{BB962C8B-B14F-4D97-AF65-F5344CB8AC3E}">
        <p14:creationId xmlns:p14="http://schemas.microsoft.com/office/powerpoint/2010/main" val="140277476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p:txBody>
          <a:bodyPr>
            <a:normAutofit/>
          </a:bodyPr>
          <a:lstStyle/>
          <a:p>
            <a:r>
              <a:rPr lang="tr-TR" altLang="tr-TR" sz="2800" b="1" dirty="0">
                <a:solidFill>
                  <a:schemeClr val="accent3">
                    <a:lumMod val="75000"/>
                  </a:schemeClr>
                </a:solidFill>
                <a:latin typeface="+mj-lt"/>
              </a:rPr>
              <a:t>Şok:</a:t>
            </a:r>
            <a:r>
              <a:rPr lang="tr-TR" altLang="tr-TR" sz="2800" dirty="0">
                <a:latin typeface="+mj-lt"/>
              </a:rPr>
              <a:t> Anne-baba inançsızlık ve çaresizlik içinde olayı bir türlü kabul edemez. Özellikle anne ağlama krizleri içinde gerçek bir trajedi yaşar.  Bu şok evresi çok kısa ya da uzun sürebilir. Bu evrede ebeveyn yakın çevresi ile etkileşimini tamamen kesmiş durumdadır</a:t>
            </a:r>
            <a:r>
              <a:rPr lang="tr-TR" altLang="tr-TR" sz="2800" dirty="0" smtClean="0">
                <a:latin typeface="+mj-lt"/>
              </a:rPr>
              <a:t>.</a:t>
            </a:r>
            <a:endParaRPr lang="tr-TR" altLang="tr-TR" sz="2800" dirty="0">
              <a:latin typeface="+mj-lt"/>
            </a:endParaRPr>
          </a:p>
        </p:txBody>
      </p:sp>
      <p:sp>
        <p:nvSpPr>
          <p:cNvPr id="3" name="Başlık 2"/>
          <p:cNvSpPr>
            <a:spLocks noGrp="1"/>
          </p:cNvSpPr>
          <p:nvPr>
            <p:ph type="title"/>
          </p:nvPr>
        </p:nvSpPr>
        <p:spPr/>
        <p:txBody>
          <a:bodyPr>
            <a:noAutofit/>
          </a:bodyPr>
          <a:lstStyle/>
          <a:p>
            <a:r>
              <a:rPr lang="tr-TR" altLang="tr-TR" sz="3200" dirty="0">
                <a:solidFill>
                  <a:srgbClr val="FF0000"/>
                </a:solidFill>
              </a:rPr>
              <a:t>İlk Aşama</a:t>
            </a:r>
            <a:r>
              <a:rPr lang="tr-TR" altLang="tr-TR" sz="3200" dirty="0" smtClean="0">
                <a:solidFill>
                  <a:srgbClr val="FF0000"/>
                </a:solidFill>
              </a:rPr>
              <a:t>: Gerçekle </a:t>
            </a:r>
            <a:r>
              <a:rPr lang="tr-TR" altLang="tr-TR" sz="3200" dirty="0" err="1">
                <a:solidFill>
                  <a:srgbClr val="FF0000"/>
                </a:solidFill>
              </a:rPr>
              <a:t>yüzleşilen</a:t>
            </a:r>
            <a:r>
              <a:rPr lang="tr-TR" altLang="tr-TR" sz="3200" dirty="0">
                <a:solidFill>
                  <a:srgbClr val="FF0000"/>
                </a:solidFill>
              </a:rPr>
              <a:t>, şok, inkar, üzüntü ve çöküntü duygularının yaşandığı dönemdir</a:t>
            </a:r>
            <a:r>
              <a:rPr lang="tr-TR" altLang="tr-TR" sz="3200" dirty="0" smtClean="0">
                <a:solidFill>
                  <a:srgbClr val="FF0000"/>
                </a:solidFill>
              </a:rPr>
              <a:t>.</a:t>
            </a:r>
            <a:endParaRPr lang="tr-TR" sz="3200" dirty="0">
              <a:solidFill>
                <a:srgbClr val="FF0000"/>
              </a:solidFill>
            </a:endParaRPr>
          </a:p>
        </p:txBody>
      </p:sp>
    </p:spTree>
    <p:extLst>
      <p:ext uri="{BB962C8B-B14F-4D97-AF65-F5344CB8AC3E}">
        <p14:creationId xmlns:p14="http://schemas.microsoft.com/office/powerpoint/2010/main" val="48585430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323528" y="1988840"/>
            <a:ext cx="8568951" cy="4137323"/>
          </a:xfrm>
        </p:spPr>
        <p:txBody>
          <a:bodyPr>
            <a:normAutofit/>
          </a:bodyPr>
          <a:lstStyle/>
          <a:p>
            <a:pPr>
              <a:lnSpc>
                <a:spcPct val="90000"/>
              </a:lnSpc>
            </a:pPr>
            <a:r>
              <a:rPr lang="tr-TR" altLang="tr-TR" sz="2800" b="1" dirty="0">
                <a:solidFill>
                  <a:schemeClr val="accent3">
                    <a:lumMod val="75000"/>
                  </a:schemeClr>
                </a:solidFill>
              </a:rPr>
              <a:t>İnkar:</a:t>
            </a:r>
            <a:r>
              <a:rPr lang="tr-TR" altLang="tr-TR" sz="2800" dirty="0"/>
              <a:t> Bazı anne-babalar çocuklarındaki bu farklılığı kabul etmeyerek uzmandan uzmana dolaşır, çareler arayarak çocuklarının iyi olabileceği umudunu taşırlar.</a:t>
            </a:r>
          </a:p>
          <a:p>
            <a:pPr>
              <a:lnSpc>
                <a:spcPct val="90000"/>
              </a:lnSpc>
              <a:buNone/>
            </a:pPr>
            <a:r>
              <a:rPr lang="tr-TR" altLang="tr-TR" sz="2800" dirty="0"/>
              <a:t>   Bir koruma biçimi olan inkar, bilinmeyen korkusundan ve çocuğun gelecekte neler yapabileceğinin belirsizliğinden kaynaklanmaktadır</a:t>
            </a:r>
            <a:r>
              <a:rPr lang="tr-TR" altLang="tr-TR" sz="2800" dirty="0" smtClean="0"/>
              <a:t>. Çocuğumuza ne olacak? Sorusu baskı yaratır.</a:t>
            </a:r>
            <a:endParaRPr lang="tr-TR" altLang="tr-TR" sz="2800" dirty="0"/>
          </a:p>
          <a:p>
            <a:pPr>
              <a:lnSpc>
                <a:spcPct val="90000"/>
              </a:lnSpc>
              <a:buNone/>
            </a:pPr>
            <a:r>
              <a:rPr lang="tr-TR" altLang="tr-TR" sz="2800" dirty="0"/>
              <a:t>   Anne-baba bu devrede kendilerini ifade etmekte de çok zorluk çekmektedir</a:t>
            </a:r>
            <a:r>
              <a:rPr lang="tr-TR" altLang="tr-TR" sz="2800" dirty="0" smtClean="0"/>
              <a:t>.</a:t>
            </a:r>
            <a:endParaRPr lang="tr-TR" altLang="tr-TR" sz="2800" dirty="0"/>
          </a:p>
        </p:txBody>
      </p:sp>
      <p:sp>
        <p:nvSpPr>
          <p:cNvPr id="3" name="Başlık 2"/>
          <p:cNvSpPr>
            <a:spLocks noGrp="1"/>
          </p:cNvSpPr>
          <p:nvPr>
            <p:ph type="title"/>
          </p:nvPr>
        </p:nvSpPr>
        <p:spPr/>
        <p:txBody>
          <a:bodyPr/>
          <a:lstStyle/>
          <a:p>
            <a:endParaRPr lang="tr-TR"/>
          </a:p>
        </p:txBody>
      </p:sp>
    </p:spTree>
    <p:extLst>
      <p:ext uri="{BB962C8B-B14F-4D97-AF65-F5344CB8AC3E}">
        <p14:creationId xmlns:p14="http://schemas.microsoft.com/office/powerpoint/2010/main" val="247039156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Dalga Biçimi">
  <a:themeElements>
    <a:clrScheme name="Dalga Biçimi">
      <a:dk1>
        <a:sysClr val="windowText" lastClr="000000"/>
      </a:dk1>
      <a:lt1>
        <a:sysClr val="window" lastClr="FFFFFF"/>
      </a:lt1>
      <a:dk2>
        <a:srgbClr val="073E87"/>
      </a:dk2>
      <a:lt2>
        <a:srgbClr val="C6E7FC"/>
      </a:lt2>
      <a:accent1>
        <a:srgbClr val="31B6FD"/>
      </a:accent1>
      <a:accent2>
        <a:srgbClr val="4584D3"/>
      </a:accent2>
      <a:accent3>
        <a:srgbClr val="5BD078"/>
      </a:accent3>
      <a:accent4>
        <a:srgbClr val="A5D028"/>
      </a:accent4>
      <a:accent5>
        <a:srgbClr val="F5C040"/>
      </a:accent5>
      <a:accent6>
        <a:srgbClr val="05E0DB"/>
      </a:accent6>
      <a:hlink>
        <a:srgbClr val="0080FF"/>
      </a:hlink>
      <a:folHlink>
        <a:srgbClr val="5EAEFF"/>
      </a:folHlink>
    </a:clrScheme>
    <a:fontScheme name="Dalga Biçimi">
      <a:majorFont>
        <a:latin typeface="Candara"/>
        <a:ea typeface=""/>
        <a:cs typeface=""/>
        <a:font script="Jpan" typeface="HGP明朝E"/>
        <a:font script="Hang" typeface="HY그래픽M"/>
        <a:font script="Hans" typeface="华文新魏"/>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ndara"/>
        <a:ea typeface=""/>
        <a:cs typeface=""/>
        <a:font script="Jpan" typeface="HGP明朝E"/>
        <a:font script="Hang" typeface="HY그래픽M"/>
        <a:font script="Hans" typeface="华文楷体"/>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alga Biçimi">
      <a:fillStyleLst>
        <a:solidFill>
          <a:schemeClr val="phClr"/>
        </a:solidFill>
        <a:gradFill rotWithShape="1">
          <a:gsLst>
            <a:gs pos="0">
              <a:schemeClr val="phClr">
                <a:tint val="0"/>
              </a:schemeClr>
            </a:gs>
            <a:gs pos="44000">
              <a:schemeClr val="phClr">
                <a:tint val="60000"/>
                <a:satMod val="120000"/>
              </a:schemeClr>
            </a:gs>
            <a:gs pos="100000">
              <a:schemeClr val="phClr">
                <a:tint val="90000"/>
                <a:alpha val="100000"/>
                <a:lumMod val="90000"/>
              </a:schemeClr>
            </a:gs>
          </a:gsLst>
          <a:lin ang="5400000" scaled="0"/>
        </a:gradFill>
        <a:gradFill rotWithShape="1">
          <a:gsLst>
            <a:gs pos="0">
              <a:schemeClr val="phClr">
                <a:tint val="96000"/>
                <a:satMod val="120000"/>
                <a:lumMod val="120000"/>
              </a:schemeClr>
            </a:gs>
            <a:gs pos="100000">
              <a:schemeClr val="phClr">
                <a:shade val="89000"/>
                <a:lumMod val="90000"/>
              </a:schemeClr>
            </a:gs>
          </a:gsLst>
          <a:lin ang="5400000" scaled="0"/>
        </a:gradFill>
      </a:fillStyleLst>
      <a:lnStyleLst>
        <a:ln w="9525" cap="flat" cmpd="sng" algn="ctr">
          <a:solidFill>
            <a:schemeClr val="phClr"/>
          </a:solidFill>
          <a:prstDash val="solid"/>
        </a:ln>
        <a:ln w="15875" cap="flat" cmpd="sng" algn="ctr">
          <a:solidFill>
            <a:schemeClr val="phClr">
              <a:shade val="75000"/>
              <a:lumMod val="80000"/>
            </a:schemeClr>
          </a:solidFill>
          <a:prstDash val="solid"/>
        </a:ln>
        <a:ln w="25400" cap="flat" cmpd="sng" algn="ctr">
          <a:solidFill>
            <a:schemeClr val="phClr"/>
          </a:solidFill>
          <a:prstDash val="solid"/>
        </a:ln>
      </a:lnStyleLst>
      <a:effectStyleLst>
        <a:effectStyle>
          <a:effectLst/>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prstMaterial="flat">
            <a:bevelT w="12700" h="12700"/>
          </a:sp3d>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contourW="19050" prstMaterial="flat">
            <a:bevelT w="63500" h="63500"/>
            <a:contourClr>
              <a:schemeClr val="phClr">
                <a:shade val="25000"/>
                <a:satMod val="180000"/>
              </a:schemeClr>
            </a:contourClr>
          </a:sp3d>
        </a:effectStyle>
      </a:effectStyleLst>
      <a:bgFillStyleLst>
        <a:solidFill>
          <a:schemeClr val="phClr"/>
        </a:solidFill>
        <a:gradFill rotWithShape="1">
          <a:gsLst>
            <a:gs pos="40000">
              <a:schemeClr val="phClr">
                <a:tint val="94000"/>
                <a:shade val="94000"/>
                <a:alpha val="100000"/>
                <a:satMod val="114000"/>
                <a:lumMod val="114000"/>
              </a:schemeClr>
            </a:gs>
            <a:gs pos="74000">
              <a:schemeClr val="phClr">
                <a:tint val="94000"/>
                <a:shade val="94000"/>
                <a:satMod val="128000"/>
                <a:lumMod val="100000"/>
              </a:schemeClr>
            </a:gs>
            <a:gs pos="100000">
              <a:schemeClr val="phClr">
                <a:tint val="98000"/>
                <a:shade val="100000"/>
                <a:hueMod val="98000"/>
                <a:satMod val="100000"/>
                <a:lumMod val="74000"/>
              </a:schemeClr>
            </a:gs>
          </a:gsLst>
          <a:path path="circle">
            <a:fillToRect l="20000" t="-40000" r="20000" b="140000"/>
          </a:path>
        </a:gradFill>
        <a:blipFill rotWithShape="1">
          <a:blip xmlns:r="http://schemas.openxmlformats.org/officeDocument/2006/relationships" r:embed="rId1">
            <a:duotone>
              <a:schemeClr val="phClr">
                <a:tint val="96000"/>
                <a:satMod val="130000"/>
                <a:lumMod val="50000"/>
              </a:schemeClr>
              <a:schemeClr val="phClr">
                <a:tint val="96000"/>
                <a:satMod val="114000"/>
                <a:lumMod val="114000"/>
              </a:schemeClr>
            </a:duotone>
          </a:blip>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Waveform</Template>
  <TotalTime>213</TotalTime>
  <Words>790</Words>
  <Application>Microsoft Office PowerPoint</Application>
  <PresentationFormat>Ekran Gösterisi (4:3)</PresentationFormat>
  <Paragraphs>57</Paragraphs>
  <Slides>18</Slides>
  <Notes>0</Notes>
  <HiddenSlides>0</HiddenSlides>
  <MMClips>0</MMClips>
  <ScaleCrop>false</ScaleCrop>
  <HeadingPairs>
    <vt:vector size="4" baseType="variant">
      <vt:variant>
        <vt:lpstr>Tema</vt:lpstr>
      </vt:variant>
      <vt:variant>
        <vt:i4>1</vt:i4>
      </vt:variant>
      <vt:variant>
        <vt:lpstr>Slayt Başlıkları</vt:lpstr>
      </vt:variant>
      <vt:variant>
        <vt:i4>18</vt:i4>
      </vt:variant>
    </vt:vector>
  </HeadingPairs>
  <TitlesOfParts>
    <vt:vector size="19" baseType="lpstr">
      <vt:lpstr>Dalga Biçimi</vt:lpstr>
      <vt:lpstr>ENGELLİ ÇOCUĞA SAHİP AİLELERİN TEPKİLERİ</vt:lpstr>
      <vt:lpstr>PowerPoint Sunusu</vt:lpstr>
      <vt:lpstr>PowerPoint Sunusu</vt:lpstr>
      <vt:lpstr>PowerPoint Sunusu</vt:lpstr>
      <vt:lpstr> Uyum Sürecinde Ailelerin Geçirdiği Aşamalar </vt:lpstr>
      <vt:lpstr>PowerPoint Sunusu</vt:lpstr>
      <vt:lpstr>PowerPoint Sunusu</vt:lpstr>
      <vt:lpstr>İlk Aşama: Gerçekle yüzleşilen, şok, inkar, üzüntü ve çöküntü duygularının yaşandığı dönemdir.</vt:lpstr>
      <vt:lpstr>PowerPoint Sunusu</vt:lpstr>
      <vt:lpstr>PowerPoint Sunusu</vt:lpstr>
      <vt:lpstr>II. Aşama</vt:lpstr>
      <vt:lpstr>PowerPoint Sunusu</vt:lpstr>
      <vt:lpstr>PowerPoint Sunusu</vt:lpstr>
      <vt:lpstr>PowerPoint Sunusu</vt:lpstr>
      <vt:lpstr>III. Aşama</vt:lpstr>
      <vt:lpstr>PowerPoint Sunusu</vt:lpstr>
      <vt:lpstr>PowerPoint Sunusu</vt:lpstr>
      <vt:lpstr>PowerPoint Sunusu</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ENGELLİ ÇOCUK VE AİLE</dc:title>
  <dc:creator>sony</dc:creator>
  <cp:lastModifiedBy>EDurualp</cp:lastModifiedBy>
  <cp:revision>32</cp:revision>
  <dcterms:created xsi:type="dcterms:W3CDTF">2014-03-05T19:02:00Z</dcterms:created>
  <dcterms:modified xsi:type="dcterms:W3CDTF">2017-02-08T20:14:59Z</dcterms:modified>
</cp:coreProperties>
</file>