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1" r:id="rId4"/>
    <p:sldId id="272" r:id="rId5"/>
    <p:sldId id="270" r:id="rId6"/>
    <p:sldId id="273" r:id="rId7"/>
    <p:sldId id="274" r:id="rId8"/>
    <p:sldId id="275" r:id="rId9"/>
    <p:sldId id="279" r:id="rId10"/>
    <p:sldId id="280" r:id="rId11"/>
    <p:sldId id="281" r:id="rId12"/>
    <p:sldId id="282" r:id="rId13"/>
    <p:sldId id="283" r:id="rId14"/>
    <p:sldId id="284" r:id="rId15"/>
    <p:sldId id="285" r:id="rId16"/>
    <p:sldId id="286" r:id="rId17"/>
    <p:sldId id="287" r:id="rId18"/>
    <p:sldId id="28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E93F30-010B-4A1A-B1F6-E81137DF2A60}" type="datetimeFigureOut">
              <a:rPr lang="tr-TR" smtClean="0"/>
              <a:t>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AE93F30-010B-4A1A-B1F6-E81137DF2A60}" type="datetimeFigureOut">
              <a:rPr lang="tr-TR" smtClean="0"/>
              <a:t>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AE93F30-010B-4A1A-B1F6-E81137DF2A60}" type="datetimeFigureOut">
              <a:rPr lang="tr-TR" smtClean="0"/>
              <a:t>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AE93F30-010B-4A1A-B1F6-E81137DF2A60}" type="datetimeFigureOut">
              <a:rPr lang="tr-TR" smtClean="0"/>
              <a:t>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B97A6A-3CC4-46C5-B66F-556CFF465F53}"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24744"/>
            <a:ext cx="7772400" cy="1780108"/>
          </a:xfrm>
        </p:spPr>
        <p:txBody>
          <a:bodyPr/>
          <a:lstStyle/>
          <a:p>
            <a:r>
              <a:rPr lang="tr-TR" dirty="0" smtClean="0"/>
              <a:t>ENGELLİ ÇOCUĞA SAHİP AİLELERİN TEPKİLERİ</a:t>
            </a:r>
            <a:endParaRPr lang="tr-TR" dirty="0"/>
          </a:p>
        </p:txBody>
      </p:sp>
      <p:sp>
        <p:nvSpPr>
          <p:cNvPr id="3" name="Alt Başlık 2"/>
          <p:cNvSpPr>
            <a:spLocks noGrp="1"/>
          </p:cNvSpPr>
          <p:nvPr>
            <p:ph type="subTitle" idx="1"/>
          </p:nvPr>
        </p:nvSpPr>
        <p:spPr>
          <a:xfrm>
            <a:off x="1475656" y="3933056"/>
            <a:ext cx="6400800" cy="1512168"/>
          </a:xfrm>
        </p:spPr>
        <p:txBody>
          <a:bodyPr>
            <a:normAutofit fontScale="92500" lnSpcReduction="20000"/>
          </a:bodyPr>
          <a:lstStyle/>
          <a:p>
            <a:endParaRPr lang="tr-TR" dirty="0" smtClean="0"/>
          </a:p>
          <a:p>
            <a:endParaRPr lang="tr-TR" dirty="0"/>
          </a:p>
          <a:p>
            <a:r>
              <a:rPr lang="tr-TR" dirty="0" smtClean="0"/>
              <a:t>Doç. Dr. Ender DURUALP</a:t>
            </a:r>
          </a:p>
          <a:p>
            <a:r>
              <a:rPr lang="tr-TR" dirty="0" smtClean="0"/>
              <a:t>Ankara Üniversitesi Sağlık Bilimleri Fakültesi </a:t>
            </a:r>
          </a:p>
          <a:p>
            <a:r>
              <a:rPr lang="tr-TR" dirty="0" smtClean="0"/>
              <a:t>Çocuk Gelişimi Bölümü</a:t>
            </a:r>
            <a:endParaRPr lang="tr-TR" dirty="0"/>
          </a:p>
        </p:txBody>
      </p:sp>
    </p:spTree>
    <p:extLst>
      <p:ext uri="{BB962C8B-B14F-4D97-AF65-F5344CB8AC3E}">
        <p14:creationId xmlns:p14="http://schemas.microsoft.com/office/powerpoint/2010/main" val="116352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1988840"/>
            <a:ext cx="7812856" cy="4248472"/>
          </a:xfrm>
        </p:spPr>
        <p:txBody>
          <a:bodyPr>
            <a:normAutofit/>
          </a:bodyPr>
          <a:lstStyle/>
          <a:p>
            <a:pPr>
              <a:lnSpc>
                <a:spcPct val="80000"/>
              </a:lnSpc>
            </a:pPr>
            <a:r>
              <a:rPr lang="tr-TR" altLang="tr-TR" sz="2800" b="1" dirty="0">
                <a:solidFill>
                  <a:schemeClr val="accent3">
                    <a:lumMod val="75000"/>
                  </a:schemeClr>
                </a:solidFill>
              </a:rPr>
              <a:t>Keder ve Çöküntü (Depresyon):</a:t>
            </a:r>
            <a:r>
              <a:rPr lang="tr-TR" altLang="tr-TR" sz="2800" dirty="0">
                <a:solidFill>
                  <a:schemeClr val="accent3">
                    <a:lumMod val="75000"/>
                  </a:schemeClr>
                </a:solidFill>
              </a:rPr>
              <a:t> </a:t>
            </a:r>
            <a:r>
              <a:rPr lang="tr-TR" altLang="tr-TR" sz="2800" dirty="0"/>
              <a:t>Yaşanması gerekli olan bu tepki, gerçeğin farkına varmaya doğru bir gidişi oluşturur.</a:t>
            </a:r>
          </a:p>
          <a:p>
            <a:pPr>
              <a:lnSpc>
                <a:spcPct val="80000"/>
              </a:lnSpc>
              <a:buNone/>
            </a:pPr>
            <a:r>
              <a:rPr lang="tr-TR" altLang="tr-TR" sz="2800" dirty="0"/>
              <a:t>   Ancak aşırı yas ve depresyon bazı ailelerde hayat boyu sürebilir. Bu dönemde aileler, çevresiyle ilişkilerini minimum düzeye indirir ve normal çocuk özlemi duyarlar. </a:t>
            </a:r>
          </a:p>
          <a:p>
            <a:pPr>
              <a:lnSpc>
                <a:spcPct val="80000"/>
              </a:lnSpc>
              <a:buNone/>
            </a:pPr>
            <a:r>
              <a:rPr lang="tr-TR" altLang="tr-TR" sz="2800" dirty="0"/>
              <a:t>    Aile, tüm çabalarına rağmen, çocuklarının özürlülük durumunun ortadan </a:t>
            </a:r>
            <a:r>
              <a:rPr lang="tr-TR" altLang="tr-TR" sz="2800"/>
              <a:t>kalkmadığını </a:t>
            </a:r>
            <a:r>
              <a:rPr lang="tr-TR" altLang="tr-TR" sz="2800" smtClean="0"/>
              <a:t>farketmekte</a:t>
            </a:r>
            <a:r>
              <a:rPr lang="tr-TR" altLang="tr-TR" sz="2800" dirty="0"/>
              <a:t>; yoğun bir üzüntü ve keder duygusu içinde kendisini umutsuz </a:t>
            </a:r>
            <a:r>
              <a:rPr lang="tr-TR" altLang="tr-TR" sz="2800" dirty="0" smtClean="0"/>
              <a:t>hissetmektedir. </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659145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675467"/>
            <a:ext cx="7776863" cy="3450696"/>
          </a:xfrm>
        </p:spPr>
        <p:txBody>
          <a:bodyPr>
            <a:noAutofit/>
          </a:bodyPr>
          <a:lstStyle/>
          <a:p>
            <a:r>
              <a:rPr lang="tr-TR" altLang="tr-TR" sz="2800" b="1" dirty="0">
                <a:solidFill>
                  <a:schemeClr val="hlink"/>
                </a:solidFill>
              </a:rPr>
              <a:t>Karışık duygular:</a:t>
            </a:r>
            <a:r>
              <a:rPr lang="tr-TR" altLang="tr-TR" sz="2800" dirty="0"/>
              <a:t> Sevgi ve kızgınlık duygularının bir arada yaşanmasıdır. Aileler bu duygu ile ya kendilerini özürlü çocuklarına tam adarlar ya da reddederler. Özürlü çocuk gerçeğini kabul etmeyerek ondan yapabileceğinin fazlasını isterler. Ya da sadece çocuğun fiziksel ihtiyaçlarını karşılayıp, duygusal ihtiyaçlarını görmezden gelirler</a:t>
            </a:r>
            <a:r>
              <a:rPr lang="tr-TR" altLang="tr-TR" sz="2800" dirty="0" smtClean="0"/>
              <a:t>.</a:t>
            </a:r>
            <a:endParaRPr lang="tr-TR" altLang="tr-TR" sz="2800" dirty="0"/>
          </a:p>
        </p:txBody>
      </p:sp>
      <p:sp>
        <p:nvSpPr>
          <p:cNvPr id="3" name="Başlık 2"/>
          <p:cNvSpPr>
            <a:spLocks noGrp="1"/>
          </p:cNvSpPr>
          <p:nvPr>
            <p:ph type="title"/>
          </p:nvPr>
        </p:nvSpPr>
        <p:spPr/>
        <p:txBody>
          <a:bodyPr/>
          <a:lstStyle/>
          <a:p>
            <a:r>
              <a:rPr lang="tr-TR" dirty="0" smtClean="0">
                <a:solidFill>
                  <a:srgbClr val="FF0000"/>
                </a:solidFill>
              </a:rPr>
              <a:t>II. Aşama</a:t>
            </a:r>
            <a:endParaRPr lang="tr-TR" dirty="0">
              <a:solidFill>
                <a:srgbClr val="FF0000"/>
              </a:solidFill>
            </a:endParaRPr>
          </a:p>
        </p:txBody>
      </p:sp>
    </p:spTree>
    <p:extLst>
      <p:ext uri="{BB962C8B-B14F-4D97-AF65-F5344CB8AC3E}">
        <p14:creationId xmlns:p14="http://schemas.microsoft.com/office/powerpoint/2010/main" val="136103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916832"/>
            <a:ext cx="7408333" cy="4209331"/>
          </a:xfrm>
        </p:spPr>
        <p:txBody>
          <a:bodyPr>
            <a:noAutofit/>
          </a:bodyPr>
          <a:lstStyle/>
          <a:p>
            <a:pPr>
              <a:lnSpc>
                <a:spcPct val="90000"/>
              </a:lnSpc>
            </a:pPr>
            <a:r>
              <a:rPr lang="tr-TR" altLang="tr-TR" sz="2800" b="1" dirty="0">
                <a:solidFill>
                  <a:schemeClr val="hlink"/>
                </a:solidFill>
              </a:rPr>
              <a:t>Suçluluk:</a:t>
            </a:r>
            <a:r>
              <a:rPr lang="tr-TR" altLang="tr-TR" sz="2800" dirty="0"/>
              <a:t> Ailenin yaşadığı duygular arasında üstesinden gelinmesi en zor olan belki de suçluluk duygusudur. </a:t>
            </a:r>
          </a:p>
          <a:p>
            <a:pPr>
              <a:lnSpc>
                <a:spcPct val="90000"/>
              </a:lnSpc>
            </a:pPr>
            <a:r>
              <a:rPr lang="tr-TR" altLang="tr-TR" sz="2800" dirty="0"/>
              <a:t>Aileler şu ya da bu şekilde çocuğun özrüne neden olduklarını ve geçmişteki hataları için cezalandırıldıklarını düşünürler.</a:t>
            </a:r>
          </a:p>
          <a:p>
            <a:pPr>
              <a:lnSpc>
                <a:spcPct val="90000"/>
              </a:lnSpc>
            </a:pPr>
            <a:r>
              <a:rPr lang="tr-TR" altLang="tr-TR" sz="2800" dirty="0"/>
              <a:t>Gerçekçi olmaksızın sadece </a:t>
            </a:r>
            <a:r>
              <a:rPr lang="tr-TR" altLang="tr-TR" sz="2800" dirty="0" smtClean="0"/>
              <a:t>“Bu </a:t>
            </a:r>
            <a:r>
              <a:rPr lang="tr-TR" altLang="tr-TR" sz="2800" dirty="0"/>
              <a:t>niye bizim başımıza geldi” diye yakınırlar.</a:t>
            </a:r>
          </a:p>
          <a:p>
            <a:pPr>
              <a:lnSpc>
                <a:spcPct val="90000"/>
              </a:lnSpc>
            </a:pPr>
            <a:r>
              <a:rPr lang="tr-TR" altLang="tr-TR" sz="2800" dirty="0"/>
              <a:t>Aileler çocuklarının özürlü olmasına ilişkin gerçekçi olmayan düşüncelere kapılabilirler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712433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altLang="tr-TR" sz="2800" b="1" dirty="0">
                <a:solidFill>
                  <a:schemeClr val="hlink"/>
                </a:solidFill>
              </a:rPr>
              <a:t>Kızgınlık:</a:t>
            </a:r>
            <a:r>
              <a:rPr lang="tr-TR" altLang="tr-TR" sz="2800" dirty="0"/>
              <a:t> Kızgınlık, ailelerin özürlü çocuklarını kabule giden yolda önemli bir engeldir. Aile, niye bana oldu? Neden bizim başımıza geldi? Sorularına cevap aramaktadır. Ayrıca, kızgınlık duygularını uzmanlara, öğretmenlere, terapistlere yansıtarak onları suçlamaya başlar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22868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nSpc>
                <a:spcPct val="90000"/>
              </a:lnSpc>
            </a:pPr>
            <a:r>
              <a:rPr lang="tr-TR" altLang="tr-TR" sz="2800" b="1" dirty="0">
                <a:solidFill>
                  <a:schemeClr val="hlink"/>
                </a:solidFill>
              </a:rPr>
              <a:t>Utanma:</a:t>
            </a:r>
            <a:r>
              <a:rPr lang="tr-TR" altLang="tr-TR" sz="2800" dirty="0"/>
              <a:t> Aileler çocuklarındaki özrü, kendilerinin bir özrü olarak algılamaktadırlar</a:t>
            </a:r>
            <a:r>
              <a:rPr lang="tr-TR" altLang="tr-TR" sz="2800" dirty="0" smtClean="0"/>
              <a:t>. Bu </a:t>
            </a:r>
            <a:r>
              <a:rPr lang="tr-TR" altLang="tr-TR" sz="2800" dirty="0"/>
              <a:t>nedenle bazı anne-babalar çocukla birlikte dışarıya çıkmak istemezler ve çoğunlukla eve kapanmayı tercih ederler.</a:t>
            </a:r>
          </a:p>
          <a:p>
            <a:pPr>
              <a:lnSpc>
                <a:spcPct val="90000"/>
              </a:lnSpc>
              <a:buNone/>
            </a:pPr>
            <a:r>
              <a:rPr lang="tr-TR" altLang="tr-TR" sz="2800" dirty="0"/>
              <a:t>	Çoğu zaman toplumun çocuklarına gösterdiği, ret, acıma ve garipseme duygularıyla baş etmeye çalışırlar.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610178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916832"/>
            <a:ext cx="8208911" cy="4608512"/>
          </a:xfrm>
        </p:spPr>
        <p:txBody>
          <a:bodyPr>
            <a:noAutofit/>
          </a:bodyPr>
          <a:lstStyle/>
          <a:p>
            <a:pPr>
              <a:lnSpc>
                <a:spcPct val="90000"/>
              </a:lnSpc>
            </a:pPr>
            <a:r>
              <a:rPr lang="tr-TR" altLang="tr-TR" sz="2800" b="1" dirty="0">
                <a:solidFill>
                  <a:srgbClr val="7030A0"/>
                </a:solidFill>
              </a:rPr>
              <a:t>Kapı </a:t>
            </a:r>
            <a:r>
              <a:rPr lang="tr-TR" altLang="tr-TR" sz="2800" b="1" dirty="0" err="1">
                <a:solidFill>
                  <a:srgbClr val="7030A0"/>
                </a:solidFill>
              </a:rPr>
              <a:t>kapı</a:t>
            </a:r>
            <a:r>
              <a:rPr lang="tr-TR" altLang="tr-TR" sz="2800" b="1" dirty="0">
                <a:solidFill>
                  <a:srgbClr val="7030A0"/>
                </a:solidFill>
              </a:rPr>
              <a:t> dolaşma ve Anlaşma: </a:t>
            </a:r>
            <a:r>
              <a:rPr lang="tr-TR" altLang="tr-TR" sz="2800" dirty="0"/>
              <a:t>Bu dönemde aile, çocuğunun </a:t>
            </a:r>
            <a:r>
              <a:rPr lang="tr-TR" altLang="tr-TR" sz="2800" dirty="0" smtClean="0"/>
              <a:t>engelini </a:t>
            </a:r>
            <a:r>
              <a:rPr lang="tr-TR" altLang="tr-TR" sz="2800" dirty="0"/>
              <a:t>ortadan kaldırmanın yollarını arar.</a:t>
            </a:r>
          </a:p>
          <a:p>
            <a:pPr>
              <a:lnSpc>
                <a:spcPct val="90000"/>
              </a:lnSpc>
              <a:buNone/>
            </a:pPr>
            <a:r>
              <a:rPr lang="tr-TR" altLang="tr-TR" sz="2800" dirty="0"/>
              <a:t>    Aile için önemli olan çocuğun normal hale gelmesidir. Aile bunu gerçekleştirebileceğini umduğu herkesle anlaşmaya girebilir. Bu kişi tıp doktoru, uzman, sihirli güçleri olduğu sanılan biri, hatta Tanrı olabilir. Anlaşma çoğu kez “eğer çocuğumu iyileştirirsen, ben de....” şeklinde olmaktadır.  </a:t>
            </a:r>
            <a:r>
              <a:rPr lang="tr-TR" altLang="tr-TR" sz="2800" dirty="0" smtClean="0"/>
              <a:t>Kapı </a:t>
            </a:r>
            <a:r>
              <a:rPr lang="tr-TR" altLang="tr-TR" sz="2800" dirty="0" err="1"/>
              <a:t>kapı</a:t>
            </a:r>
            <a:r>
              <a:rPr lang="tr-TR" altLang="tr-TR" sz="2800" dirty="0"/>
              <a:t> dolaşma suçluluk ve çaresizlik duygularının bir yansıması </a:t>
            </a:r>
            <a:r>
              <a:rPr lang="tr-TR" altLang="tr-TR" sz="2800" dirty="0" smtClean="0"/>
              <a:t>olmaktadır.</a:t>
            </a:r>
            <a:endParaRPr lang="tr-TR" altLang="tr-TR" sz="2800" dirty="0"/>
          </a:p>
        </p:txBody>
      </p:sp>
      <p:sp>
        <p:nvSpPr>
          <p:cNvPr id="3" name="Başlık 2"/>
          <p:cNvSpPr>
            <a:spLocks noGrp="1"/>
          </p:cNvSpPr>
          <p:nvPr>
            <p:ph type="title"/>
          </p:nvPr>
        </p:nvSpPr>
        <p:spPr/>
        <p:txBody>
          <a:bodyPr/>
          <a:lstStyle/>
          <a:p>
            <a:r>
              <a:rPr lang="tr-TR" altLang="tr-TR" dirty="0">
                <a:solidFill>
                  <a:srgbClr val="FF0000"/>
                </a:solidFill>
                <a:latin typeface="Arial" charset="0"/>
              </a:rPr>
              <a:t>III. Aşama</a:t>
            </a:r>
            <a:endParaRPr lang="tr-TR" dirty="0">
              <a:solidFill>
                <a:srgbClr val="FF0000"/>
              </a:solidFill>
            </a:endParaRPr>
          </a:p>
        </p:txBody>
      </p:sp>
    </p:spTree>
    <p:extLst>
      <p:ext uri="{BB962C8B-B14F-4D97-AF65-F5344CB8AC3E}">
        <p14:creationId xmlns:p14="http://schemas.microsoft.com/office/powerpoint/2010/main" val="2925274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2348880"/>
            <a:ext cx="7408333" cy="3450696"/>
          </a:xfrm>
        </p:spPr>
        <p:txBody>
          <a:bodyPr>
            <a:noAutofit/>
          </a:bodyPr>
          <a:lstStyle/>
          <a:p>
            <a:r>
              <a:rPr lang="tr-TR" altLang="tr-TR" sz="2800" b="1" dirty="0">
                <a:solidFill>
                  <a:srgbClr val="7030A0"/>
                </a:solidFill>
              </a:rPr>
              <a:t>Uyma ve Yeniden Düzenleme:</a:t>
            </a:r>
            <a:r>
              <a:rPr lang="tr-TR" altLang="tr-TR" sz="2800" dirty="0">
                <a:solidFill>
                  <a:srgbClr val="7030A0"/>
                </a:solidFill>
              </a:rPr>
              <a:t> </a:t>
            </a:r>
            <a:r>
              <a:rPr lang="tr-TR" altLang="tr-TR" sz="2800" dirty="0"/>
              <a:t>Aile artık farklı özelliğe sahip bir çocuğu olduğunu ve neler yapabileceğinin gerçekçi bir biçimde düşünmeye ve çocuklarıyla daha etkili, verimli bir ilişki düzeyi oluşturmaya çalışır. Tabi bu da aile bireylerinin olumlu yaklaşım ve iletişimiyle yakından ilgilidir. Bazı aileler birbirine destek olurken, bazıları da birbirinden uzaklaşabilirler.</a:t>
            </a:r>
          </a:p>
          <a:p>
            <a:pPr marL="0" indent="0">
              <a:buNone/>
            </a:pP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555335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altLang="tr-TR" sz="3200" b="1" dirty="0">
                <a:solidFill>
                  <a:srgbClr val="7030A0"/>
                </a:solidFill>
              </a:rPr>
              <a:t>Kabul ve Uyum:</a:t>
            </a:r>
            <a:r>
              <a:rPr lang="tr-TR" altLang="tr-TR" sz="3200" dirty="0">
                <a:solidFill>
                  <a:srgbClr val="7030A0"/>
                </a:solidFill>
              </a:rPr>
              <a:t> </a:t>
            </a:r>
            <a:r>
              <a:rPr lang="tr-TR" altLang="tr-TR" sz="3200" dirty="0"/>
              <a:t>Aileler bu duyguları yaşadıkça, kendileri ve çocukları hakkında çok şeyler öğrenirler. Böylece yalnız çocuklarını değil, kendilerinin de zayıf ve kuvvetli taraflarını kabul etmeye başlarlar.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036743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Yararlanılacak kaynaklar:</a:t>
            </a:r>
          </a:p>
          <a:p>
            <a:r>
              <a:rPr lang="tr-TR" dirty="0"/>
              <a:t>Aral, N. ve Gürsoy, F. (2007). Özel Eğitim. İstanbul: </a:t>
            </a:r>
            <a:r>
              <a:rPr lang="tr-TR" dirty="0" err="1"/>
              <a:t>Morpa</a:t>
            </a:r>
            <a:r>
              <a:rPr lang="tr-TR" dirty="0"/>
              <a:t> Yayınları. </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a:t>Eğitim ve Öğretim Araştırmaları Dergisi, </a:t>
            </a:r>
            <a:r>
              <a:rPr lang="tr-TR"/>
              <a:t>4 (1): 197-214.</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8826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348880"/>
            <a:ext cx="8136903" cy="3777283"/>
          </a:xfrm>
        </p:spPr>
        <p:txBody>
          <a:bodyPr>
            <a:noAutofit/>
          </a:bodyPr>
          <a:lstStyle/>
          <a:p>
            <a:r>
              <a:rPr lang="tr-TR" altLang="tr-TR" sz="2800" dirty="0"/>
              <a:t>Çocuklarının normalden farklı olduğunun öğrenilmesi aile bireyleri üzerinde büyük bir </a:t>
            </a:r>
            <a:r>
              <a:rPr lang="tr-TR" altLang="tr-TR" sz="2800" dirty="0" smtClean="0"/>
              <a:t>baskı yaratabilmektedir. </a:t>
            </a:r>
          </a:p>
          <a:p>
            <a:r>
              <a:rPr lang="tr-TR" altLang="tr-TR" sz="2800" dirty="0" smtClean="0"/>
              <a:t>Buna </a:t>
            </a:r>
            <a:r>
              <a:rPr lang="tr-TR" altLang="tr-TR" sz="2800" dirty="0"/>
              <a:t>bağlı olarak anne-babalar geniş bir yelpaze içinde çok değişik duygu durumları sergileyebilirler</a:t>
            </a:r>
            <a:r>
              <a:rPr lang="tr-TR" altLang="tr-TR" sz="2800" dirty="0" smtClean="0"/>
              <a:t>. </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44811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484784"/>
            <a:ext cx="8280919" cy="4641379"/>
          </a:xfrm>
        </p:spPr>
        <p:txBody>
          <a:bodyPr>
            <a:normAutofit/>
          </a:bodyPr>
          <a:lstStyle/>
          <a:p>
            <a:endParaRPr lang="tr-TR" altLang="tr-TR" sz="2800" dirty="0" smtClean="0"/>
          </a:p>
          <a:p>
            <a:endParaRPr lang="tr-TR" altLang="tr-TR" sz="2800" dirty="0"/>
          </a:p>
          <a:p>
            <a:r>
              <a:rPr lang="tr-TR" altLang="tr-TR" sz="2800" dirty="0" smtClean="0"/>
              <a:t>Engelli </a:t>
            </a:r>
            <a:r>
              <a:rPr lang="tr-TR" altLang="tr-TR" sz="2800" dirty="0"/>
              <a:t>bir çocuğa sahip olmak aile sistemini değişik şekillerde etkileyebilir.</a:t>
            </a:r>
          </a:p>
          <a:p>
            <a:r>
              <a:rPr lang="tr-TR" altLang="tr-TR" sz="2800" dirty="0"/>
              <a:t>Her bir aile için durum farklıdır</a:t>
            </a:r>
            <a:r>
              <a:rPr lang="tr-TR" altLang="tr-TR" sz="2800" dirty="0" smtClean="0"/>
              <a:t>. Önemli </a:t>
            </a:r>
            <a:r>
              <a:rPr lang="tr-TR" altLang="tr-TR" sz="2800" dirty="0"/>
              <a:t>olan ailenin probleme karşı tutumlarını ve problemle başa çıkabilmek için benimsediği çözümleri anlayarak</a:t>
            </a:r>
            <a:r>
              <a:rPr lang="tr-TR" altLang="tr-TR" sz="2800" dirty="0" smtClean="0"/>
              <a:t>, bu </a:t>
            </a:r>
            <a:r>
              <a:rPr lang="tr-TR" altLang="tr-TR" sz="2800" dirty="0"/>
              <a:t>çözümlerin güçlendirilmesinde aileye yardımcı olunmasıdır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0301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72816"/>
            <a:ext cx="8424936" cy="4353347"/>
          </a:xfrm>
        </p:spPr>
        <p:txBody>
          <a:bodyPr>
            <a:normAutofit/>
          </a:bodyPr>
          <a:lstStyle/>
          <a:p>
            <a:r>
              <a:rPr lang="tr-TR" sz="2800" dirty="0" smtClean="0"/>
              <a:t>Aile içi roller değişebilir, eşler birbirlerini suçlayabilir, aile içi gerginlikler yaşanabilir. Kardeşler de olumsuz etkilenirler. </a:t>
            </a:r>
          </a:p>
          <a:p>
            <a:r>
              <a:rPr lang="tr-TR" sz="2800" dirty="0" smtClean="0"/>
              <a:t>Genellikle büyük bir suçluluk duygusu içinde, panik, gelecek kaygısı, üzüntü ve korku yaşarlar. </a:t>
            </a:r>
          </a:p>
          <a:p>
            <a:pPr>
              <a:lnSpc>
                <a:spcPct val="90000"/>
              </a:lnSpc>
            </a:pPr>
            <a:r>
              <a:rPr lang="tr-TR" altLang="tr-TR" sz="2800" dirty="0"/>
              <a:t>Engelli çocukların ailelerini psikolojik yönden hasta bir grup olarak görmek hatalıdır.</a:t>
            </a:r>
          </a:p>
          <a:p>
            <a:pPr>
              <a:lnSpc>
                <a:spcPct val="90000"/>
              </a:lnSpc>
            </a:pPr>
            <a:r>
              <a:rPr lang="tr-TR" altLang="tr-TR" sz="2800" dirty="0"/>
              <a:t>Daha çok bir kriz durumuyla karşı karşıya kalan ve çözüm arayan bireyler olarak değerlendirilmelidirler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02940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301943" lvl="1" indent="0">
              <a:buNone/>
            </a:pPr>
            <a:r>
              <a:rPr lang="tr-TR" altLang="tr-TR" sz="3200" b="1" dirty="0">
                <a:solidFill>
                  <a:srgbClr val="FF0000"/>
                </a:solidFill>
              </a:rPr>
              <a:t>1. Aşama</a:t>
            </a:r>
          </a:p>
          <a:p>
            <a:pPr marL="301943" lvl="1" indent="0">
              <a:buNone/>
            </a:pPr>
            <a:r>
              <a:rPr lang="tr-TR" altLang="tr-TR" sz="3200" dirty="0"/>
              <a:t>	* Şok</a:t>
            </a:r>
          </a:p>
          <a:p>
            <a:pPr marL="301943" lvl="1" indent="0">
              <a:buNone/>
            </a:pPr>
            <a:r>
              <a:rPr lang="tr-TR" altLang="tr-TR" sz="3200" dirty="0"/>
              <a:t>	* İnkar	</a:t>
            </a:r>
          </a:p>
          <a:p>
            <a:pPr marL="301943" lvl="1" indent="0">
              <a:buNone/>
            </a:pPr>
            <a:r>
              <a:rPr lang="tr-TR" altLang="tr-TR" sz="3200" dirty="0"/>
              <a:t>	* Keder ve Çöküntü (depresyon</a:t>
            </a:r>
            <a:r>
              <a:rPr lang="tr-TR" altLang="tr-TR" sz="3200" dirty="0" smtClean="0"/>
              <a:t>)</a:t>
            </a:r>
            <a:endParaRPr lang="tr-TR" altLang="tr-TR" sz="3200" dirty="0"/>
          </a:p>
        </p:txBody>
      </p:sp>
      <p:sp>
        <p:nvSpPr>
          <p:cNvPr id="3" name="Başlık 2"/>
          <p:cNvSpPr>
            <a:spLocks noGrp="1"/>
          </p:cNvSpPr>
          <p:nvPr>
            <p:ph type="title"/>
          </p:nvPr>
        </p:nvSpPr>
        <p:spPr/>
        <p:txBody>
          <a:bodyPr>
            <a:normAutofit fontScale="90000"/>
          </a:bodyPr>
          <a:lstStyle/>
          <a:p>
            <a:r>
              <a:rPr lang="tr-TR" altLang="tr-TR" dirty="0" smtClean="0"/>
              <a:t/>
            </a:r>
            <a:br>
              <a:rPr lang="tr-TR" altLang="tr-TR" dirty="0" smtClean="0"/>
            </a:br>
            <a:r>
              <a:rPr lang="tr-TR" altLang="tr-TR" dirty="0" smtClean="0"/>
              <a:t>Uyum </a:t>
            </a:r>
            <a:r>
              <a:rPr lang="tr-TR" altLang="tr-TR" dirty="0"/>
              <a:t>Sürecinde Ailelerin Geçirdiği Aşamalar</a:t>
            </a:r>
            <a:br>
              <a:rPr lang="tr-TR" altLang="tr-TR" dirty="0"/>
            </a:br>
            <a:endParaRPr lang="tr-TR" dirty="0"/>
          </a:p>
        </p:txBody>
      </p:sp>
    </p:spTree>
    <p:extLst>
      <p:ext uri="{BB962C8B-B14F-4D97-AF65-F5344CB8AC3E}">
        <p14:creationId xmlns:p14="http://schemas.microsoft.com/office/powerpoint/2010/main" val="354348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301943" lvl="1" indent="0">
              <a:buNone/>
            </a:pPr>
            <a:r>
              <a:rPr lang="tr-TR" altLang="tr-TR" sz="3200" b="1" dirty="0">
                <a:solidFill>
                  <a:srgbClr val="FF0000"/>
                </a:solidFill>
              </a:rPr>
              <a:t>2. Aşama</a:t>
            </a:r>
          </a:p>
          <a:p>
            <a:pPr marL="301943" lvl="1" indent="0">
              <a:buNone/>
            </a:pPr>
            <a:r>
              <a:rPr lang="tr-TR" altLang="tr-TR" sz="3200" dirty="0"/>
              <a:t>     * Karışık Duygular</a:t>
            </a:r>
          </a:p>
          <a:p>
            <a:pPr marL="301943" lvl="1" indent="0">
              <a:buNone/>
            </a:pPr>
            <a:r>
              <a:rPr lang="tr-TR" altLang="tr-TR" sz="3200" dirty="0"/>
              <a:t>	* Suçluluk</a:t>
            </a:r>
          </a:p>
          <a:p>
            <a:pPr marL="301943" lvl="1" indent="0">
              <a:buNone/>
            </a:pPr>
            <a:r>
              <a:rPr lang="tr-TR" altLang="tr-TR" sz="3200" dirty="0"/>
              <a:t>	* Kızgınlık</a:t>
            </a:r>
          </a:p>
          <a:p>
            <a:pPr marL="301943" lvl="1" indent="0">
              <a:buNone/>
            </a:pPr>
            <a:r>
              <a:rPr lang="tr-TR" altLang="tr-TR" sz="3200" dirty="0"/>
              <a:t>	* Utanma</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0091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301943" lvl="1" indent="0">
              <a:buNone/>
            </a:pPr>
            <a:r>
              <a:rPr lang="tr-TR" altLang="tr-TR" sz="3200" b="1" dirty="0">
                <a:solidFill>
                  <a:srgbClr val="FF0000"/>
                </a:solidFill>
              </a:rPr>
              <a:t>3. Aşama</a:t>
            </a:r>
          </a:p>
          <a:p>
            <a:pPr marL="301943" lvl="1" indent="0">
              <a:buNone/>
            </a:pPr>
            <a:r>
              <a:rPr lang="tr-TR" altLang="tr-TR" sz="3200" dirty="0"/>
              <a:t>	* Kapı </a:t>
            </a:r>
            <a:r>
              <a:rPr lang="tr-TR" altLang="tr-TR" sz="3200" dirty="0" err="1"/>
              <a:t>Kapı</a:t>
            </a:r>
            <a:r>
              <a:rPr lang="tr-TR" altLang="tr-TR" sz="3200" dirty="0"/>
              <a:t> Dolaşma</a:t>
            </a:r>
          </a:p>
          <a:p>
            <a:pPr marL="301943" lvl="1" indent="0">
              <a:buNone/>
            </a:pPr>
            <a:r>
              <a:rPr lang="tr-TR" altLang="tr-TR" sz="3200" dirty="0"/>
              <a:t>	* Anlaşma</a:t>
            </a:r>
          </a:p>
          <a:p>
            <a:pPr marL="301943" lvl="1" indent="0">
              <a:buNone/>
            </a:pPr>
            <a:r>
              <a:rPr lang="tr-TR" altLang="tr-TR" sz="3200" dirty="0"/>
              <a:t>	* Uyma ve Yeniden Düzenleme</a:t>
            </a:r>
          </a:p>
          <a:p>
            <a:pPr marL="301943" lvl="1" indent="0">
              <a:buNone/>
            </a:pPr>
            <a:r>
              <a:rPr lang="tr-TR" altLang="tr-TR" sz="3200" dirty="0"/>
              <a:t>	* Kabul ve Uyum</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40277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altLang="tr-TR" sz="2800" b="1" dirty="0">
                <a:solidFill>
                  <a:schemeClr val="accent3">
                    <a:lumMod val="75000"/>
                  </a:schemeClr>
                </a:solidFill>
                <a:latin typeface="+mj-lt"/>
              </a:rPr>
              <a:t>Şok:</a:t>
            </a:r>
            <a:r>
              <a:rPr lang="tr-TR" altLang="tr-TR" sz="2800" dirty="0">
                <a:latin typeface="+mj-lt"/>
              </a:rPr>
              <a:t> Anne-baba inançsızlık ve çaresizlik içinde olayı bir türlü kabul edemez. Özellikle anne ağlama krizleri içinde gerçek bir trajedi yaşar.  Bu şok evresi çok kısa ya da uzun sürebilir. Bu evrede ebeveyn yakın çevresi ile etkileşimini tamamen kesmiş durumdadır</a:t>
            </a:r>
            <a:r>
              <a:rPr lang="tr-TR" altLang="tr-TR" sz="2800" dirty="0" smtClean="0">
                <a:latin typeface="+mj-lt"/>
              </a:rPr>
              <a:t>.</a:t>
            </a:r>
            <a:endParaRPr lang="tr-TR" altLang="tr-TR" sz="2800" dirty="0">
              <a:latin typeface="+mj-lt"/>
            </a:endParaRPr>
          </a:p>
        </p:txBody>
      </p:sp>
      <p:sp>
        <p:nvSpPr>
          <p:cNvPr id="3" name="Başlık 2"/>
          <p:cNvSpPr>
            <a:spLocks noGrp="1"/>
          </p:cNvSpPr>
          <p:nvPr>
            <p:ph type="title"/>
          </p:nvPr>
        </p:nvSpPr>
        <p:spPr/>
        <p:txBody>
          <a:bodyPr>
            <a:noAutofit/>
          </a:bodyPr>
          <a:lstStyle/>
          <a:p>
            <a:r>
              <a:rPr lang="tr-TR" altLang="tr-TR" sz="3200" dirty="0">
                <a:solidFill>
                  <a:srgbClr val="FF0000"/>
                </a:solidFill>
              </a:rPr>
              <a:t>İlk Aşama</a:t>
            </a:r>
            <a:r>
              <a:rPr lang="tr-TR" altLang="tr-TR" sz="3200" dirty="0" smtClean="0">
                <a:solidFill>
                  <a:srgbClr val="FF0000"/>
                </a:solidFill>
              </a:rPr>
              <a:t>: Gerçekle </a:t>
            </a:r>
            <a:r>
              <a:rPr lang="tr-TR" altLang="tr-TR" sz="3200" dirty="0" err="1">
                <a:solidFill>
                  <a:srgbClr val="FF0000"/>
                </a:solidFill>
              </a:rPr>
              <a:t>yüzleşilen</a:t>
            </a:r>
            <a:r>
              <a:rPr lang="tr-TR" altLang="tr-TR" sz="3200" dirty="0">
                <a:solidFill>
                  <a:srgbClr val="FF0000"/>
                </a:solidFill>
              </a:rPr>
              <a:t>, şok, inkar, üzüntü ve çöküntü duygularının yaşandığı dönemdir</a:t>
            </a:r>
            <a:r>
              <a:rPr lang="tr-TR" altLang="tr-TR" sz="3200" dirty="0" smtClean="0">
                <a:solidFill>
                  <a:srgbClr val="FF0000"/>
                </a:solidFill>
              </a:rPr>
              <a:t>.</a:t>
            </a:r>
            <a:endParaRPr lang="tr-TR" sz="3200" dirty="0">
              <a:solidFill>
                <a:srgbClr val="FF0000"/>
              </a:solidFill>
            </a:endParaRPr>
          </a:p>
        </p:txBody>
      </p:sp>
    </p:spTree>
    <p:extLst>
      <p:ext uri="{BB962C8B-B14F-4D97-AF65-F5344CB8AC3E}">
        <p14:creationId xmlns:p14="http://schemas.microsoft.com/office/powerpoint/2010/main" val="485854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88840"/>
            <a:ext cx="8568951" cy="4137323"/>
          </a:xfrm>
        </p:spPr>
        <p:txBody>
          <a:bodyPr>
            <a:normAutofit/>
          </a:bodyPr>
          <a:lstStyle/>
          <a:p>
            <a:pPr>
              <a:lnSpc>
                <a:spcPct val="90000"/>
              </a:lnSpc>
            </a:pPr>
            <a:r>
              <a:rPr lang="tr-TR" altLang="tr-TR" sz="2800" b="1" dirty="0">
                <a:solidFill>
                  <a:schemeClr val="accent3">
                    <a:lumMod val="75000"/>
                  </a:schemeClr>
                </a:solidFill>
              </a:rPr>
              <a:t>İnkar:</a:t>
            </a:r>
            <a:r>
              <a:rPr lang="tr-TR" altLang="tr-TR" sz="2800" dirty="0"/>
              <a:t> Bazı anne-babalar çocuklarındaki bu farklılığı kabul etmeyerek uzmandan uzmana dolaşır, çareler arayarak çocuklarının iyi olabileceği umudunu taşırlar.</a:t>
            </a:r>
          </a:p>
          <a:p>
            <a:pPr>
              <a:lnSpc>
                <a:spcPct val="90000"/>
              </a:lnSpc>
              <a:buNone/>
            </a:pPr>
            <a:r>
              <a:rPr lang="tr-TR" altLang="tr-TR" sz="2800" dirty="0"/>
              <a:t>   Bir koruma biçimi olan inkar, bilinmeyen korkusundan ve çocuğun gelecekte neler yapabileceğinin belirsizliğinden kaynaklanmaktadır</a:t>
            </a:r>
            <a:r>
              <a:rPr lang="tr-TR" altLang="tr-TR" sz="2800" dirty="0" smtClean="0"/>
              <a:t>. Çocuğumuza ne olacak? Sorusu baskı yaratır.</a:t>
            </a:r>
            <a:endParaRPr lang="tr-TR" altLang="tr-TR" sz="2800" dirty="0"/>
          </a:p>
          <a:p>
            <a:pPr>
              <a:lnSpc>
                <a:spcPct val="90000"/>
              </a:lnSpc>
              <a:buNone/>
            </a:pPr>
            <a:r>
              <a:rPr lang="tr-TR" altLang="tr-TR" sz="2800" dirty="0"/>
              <a:t>   Anne-baba bu devrede kendilerini ifade etmekte de çok zorluk çekmektedir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470391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213</TotalTime>
  <Words>790</Words>
  <Application>Microsoft Office PowerPoint</Application>
  <PresentationFormat>Ekran Gösterisi (4:3)</PresentationFormat>
  <Paragraphs>57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Dalga Biçimi</vt:lpstr>
      <vt:lpstr>ENGELLİ ÇOCUĞA SAHİP AİLELERİN TEPKİLERİ</vt:lpstr>
      <vt:lpstr>PowerPoint Sunusu</vt:lpstr>
      <vt:lpstr>PowerPoint Sunusu</vt:lpstr>
      <vt:lpstr>PowerPoint Sunusu</vt:lpstr>
      <vt:lpstr> Uyum Sürecinde Ailelerin Geçirdiği Aşamalar </vt:lpstr>
      <vt:lpstr>PowerPoint Sunusu</vt:lpstr>
      <vt:lpstr>PowerPoint Sunusu</vt:lpstr>
      <vt:lpstr>İlk Aşama: Gerçekle yüzleşilen, şok, inkar, üzüntü ve çöküntü duygularının yaşandığı dönemdir.</vt:lpstr>
      <vt:lpstr>PowerPoint Sunusu</vt:lpstr>
      <vt:lpstr>PowerPoint Sunusu</vt:lpstr>
      <vt:lpstr>II. Aşama</vt:lpstr>
      <vt:lpstr>PowerPoint Sunusu</vt:lpstr>
      <vt:lpstr>PowerPoint Sunusu</vt:lpstr>
      <vt:lpstr>PowerPoint Sunusu</vt:lpstr>
      <vt:lpstr>III. Aşama</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ÇOCUK VE AİLE</dc:title>
  <dc:creator>sony</dc:creator>
  <cp:lastModifiedBy>EDurualp</cp:lastModifiedBy>
  <cp:revision>32</cp:revision>
  <dcterms:created xsi:type="dcterms:W3CDTF">2014-03-05T19:02:00Z</dcterms:created>
  <dcterms:modified xsi:type="dcterms:W3CDTF">2017-02-08T20:14:59Z</dcterms:modified>
</cp:coreProperties>
</file>