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  <p:sldId id="263" r:id="rId10"/>
    <p:sldId id="264" r:id="rId11"/>
    <p:sldId id="265" r:id="rId12"/>
    <p:sldId id="266" r:id="rId13"/>
    <p:sldId id="287" r:id="rId14"/>
    <p:sldId id="288" r:id="rId15"/>
    <p:sldId id="267" r:id="rId16"/>
    <p:sldId id="268" r:id="rId17"/>
    <p:sldId id="289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0" r:id="rId28"/>
    <p:sldId id="278" r:id="rId29"/>
    <p:sldId id="282" r:id="rId30"/>
    <p:sldId id="281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033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18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2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31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04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15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76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3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4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99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369EE-8694-4720-9BD5-BE8FF62F49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B8513-71B5-4BD9-BC73-CBEF4EE5B9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13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Psikiyatrik Semiyoloji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532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Algılama (</a:t>
            </a:r>
            <a:r>
              <a:rPr lang="tr-TR" dirty="0" err="1" smtClean="0"/>
              <a:t>perception</a:t>
            </a:r>
            <a:r>
              <a:rPr lang="tr-TR" dirty="0" smtClean="0"/>
              <a:t>): Beyne iletilen duyumların değerlendirilmesi, tanınması ve anlamlandırılmasıdır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188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5287" y="313367"/>
            <a:ext cx="10515600" cy="1325563"/>
          </a:xfrm>
        </p:spPr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8757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tr-TR" dirty="0"/>
              <a:t>Niteliksel bozukluklar</a:t>
            </a:r>
          </a:p>
          <a:p>
            <a:pPr lvl="1">
              <a:defRPr/>
            </a:pPr>
            <a:r>
              <a:rPr lang="tr-TR" dirty="0"/>
              <a:t>İllüzyon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Hallüsinasyon</a:t>
            </a:r>
            <a:r>
              <a:rPr lang="tr-TR" dirty="0" smtClean="0"/>
              <a:t> </a:t>
            </a:r>
            <a:endParaRPr lang="tr-TR" dirty="0"/>
          </a:p>
          <a:p>
            <a:pPr lvl="1">
              <a:defRPr/>
            </a:pPr>
            <a:r>
              <a:rPr lang="tr-TR" dirty="0" err="1"/>
              <a:t>Depersonalizasyon</a:t>
            </a:r>
            <a:endParaRPr lang="tr-TR" dirty="0"/>
          </a:p>
          <a:p>
            <a:pPr lvl="1">
              <a:defRPr/>
            </a:pPr>
            <a:r>
              <a:rPr lang="tr-TR" dirty="0" err="1" smtClean="0"/>
              <a:t>Derealizasyon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920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tr-TR" dirty="0" err="1"/>
              <a:t>Deja</a:t>
            </a:r>
            <a:r>
              <a:rPr lang="tr-TR" dirty="0"/>
              <a:t> </a:t>
            </a:r>
            <a:r>
              <a:rPr lang="tr-TR" dirty="0" err="1"/>
              <a:t>vu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Jamais</a:t>
            </a:r>
            <a:r>
              <a:rPr lang="tr-TR" dirty="0" smtClean="0"/>
              <a:t> </a:t>
            </a:r>
            <a:r>
              <a:rPr lang="tr-TR" dirty="0" err="1"/>
              <a:t>vu</a:t>
            </a:r>
            <a:r>
              <a:rPr lang="tr-TR" dirty="0" smtClean="0"/>
              <a:t>:</a:t>
            </a:r>
            <a:endParaRPr lang="tr-TR" dirty="0"/>
          </a:p>
          <a:p>
            <a:pPr lvl="1">
              <a:defRPr/>
            </a:pPr>
            <a:r>
              <a:rPr lang="tr-TR" dirty="0" err="1"/>
              <a:t>Deja</a:t>
            </a:r>
            <a:r>
              <a:rPr lang="tr-TR" dirty="0"/>
              <a:t> </a:t>
            </a:r>
            <a:r>
              <a:rPr lang="tr-TR" dirty="0" err="1"/>
              <a:t>entendu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err="1" smtClean="0"/>
              <a:t>Deja</a:t>
            </a:r>
            <a:r>
              <a:rPr lang="tr-TR" dirty="0" smtClean="0"/>
              <a:t> </a:t>
            </a:r>
            <a:r>
              <a:rPr lang="tr-TR" dirty="0"/>
              <a:t>pense: </a:t>
            </a:r>
            <a:r>
              <a:rPr lang="tr-TR" dirty="0" smtClean="0"/>
              <a:t>Zaman </a:t>
            </a:r>
            <a:r>
              <a:rPr lang="tr-TR" dirty="0"/>
              <a:t>akışını algılamada bozukluk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64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 / </a:t>
            </a:r>
            <a:r>
              <a:rPr lang="tr-TR" dirty="0" err="1" smtClean="0"/>
              <a:t>Hallüsinasyon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uyaranlarla</a:t>
            </a:r>
            <a:r>
              <a:rPr lang="en-US" dirty="0"/>
              <a:t> </a:t>
            </a:r>
            <a:r>
              <a:rPr lang="en-US" dirty="0" err="1"/>
              <a:t>oluşturulmayan</a:t>
            </a:r>
            <a:r>
              <a:rPr lang="en-US" dirty="0"/>
              <a:t> </a:t>
            </a:r>
            <a:r>
              <a:rPr lang="en-US" dirty="0" err="1"/>
              <a:t>algılar</a:t>
            </a: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Modalite</a:t>
            </a:r>
            <a:r>
              <a:rPr lang="tr-TR" dirty="0"/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İşitsel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Görsel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Koku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Tat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Dokunma</a:t>
            </a:r>
          </a:p>
          <a:p>
            <a:pPr>
              <a:lnSpc>
                <a:spcPct val="80000"/>
              </a:lnSpc>
              <a:defRPr/>
            </a:pP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Elementer</a:t>
            </a:r>
            <a:r>
              <a:rPr lang="tr-TR" dirty="0"/>
              <a:t> / Kompleks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734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Algılama / </a:t>
            </a:r>
            <a:r>
              <a:rPr lang="tr-TR" dirty="0" err="1" smtClean="0"/>
              <a:t>Hallüsinasyon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Özel Terimler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Hipnogojik</a:t>
            </a:r>
            <a:r>
              <a:rPr lang="tr-TR" dirty="0"/>
              <a:t> </a:t>
            </a:r>
            <a:r>
              <a:rPr lang="tr-TR" dirty="0" err="1"/>
              <a:t>varsanı</a:t>
            </a:r>
            <a:r>
              <a:rPr lang="tr-TR" dirty="0"/>
              <a:t>…..</a:t>
            </a:r>
          </a:p>
          <a:p>
            <a:pPr>
              <a:defRPr/>
            </a:pPr>
            <a:r>
              <a:rPr lang="tr-TR" dirty="0" err="1"/>
              <a:t>Hipnopompik</a:t>
            </a:r>
            <a:r>
              <a:rPr lang="tr-TR" dirty="0"/>
              <a:t> </a:t>
            </a:r>
            <a:r>
              <a:rPr lang="tr-TR" dirty="0" err="1"/>
              <a:t>varsanı</a:t>
            </a:r>
            <a:r>
              <a:rPr lang="tr-TR" dirty="0" smtClean="0"/>
              <a:t>..</a:t>
            </a:r>
          </a:p>
          <a:p>
            <a:pPr>
              <a:defRPr/>
            </a:pPr>
            <a:r>
              <a:rPr lang="tr-TR" dirty="0" smtClean="0"/>
              <a:t> Sinestezi :</a:t>
            </a:r>
            <a:endParaRPr lang="tr-TR" dirty="0"/>
          </a:p>
          <a:p>
            <a:pPr>
              <a:defRPr/>
            </a:pPr>
            <a:r>
              <a:rPr lang="tr-TR" dirty="0" err="1"/>
              <a:t>Kinestetik</a:t>
            </a:r>
            <a:r>
              <a:rPr lang="tr-TR" dirty="0"/>
              <a:t> (</a:t>
            </a:r>
            <a:r>
              <a:rPr lang="tr-TR" dirty="0" err="1"/>
              <a:t>Senestetik</a:t>
            </a:r>
            <a:r>
              <a:rPr lang="tr-TR" dirty="0"/>
              <a:t>) </a:t>
            </a:r>
            <a:r>
              <a:rPr lang="tr-TR" dirty="0" err="1"/>
              <a:t>varsanı</a:t>
            </a:r>
            <a:r>
              <a:rPr lang="tr-TR" dirty="0" smtClean="0"/>
              <a:t>:</a:t>
            </a:r>
            <a:endParaRPr lang="tr-TR" dirty="0"/>
          </a:p>
          <a:p>
            <a:pPr>
              <a:defRPr/>
            </a:pPr>
            <a:r>
              <a:rPr lang="tr-TR" dirty="0" err="1"/>
              <a:t>Liliputiyen</a:t>
            </a:r>
            <a:r>
              <a:rPr lang="tr-TR" dirty="0"/>
              <a:t> </a:t>
            </a:r>
            <a:r>
              <a:rPr lang="tr-TR" dirty="0" err="1"/>
              <a:t>varsanı</a:t>
            </a:r>
            <a:endParaRPr lang="tr-TR" dirty="0"/>
          </a:p>
          <a:p>
            <a:pPr>
              <a:defRPr/>
            </a:pPr>
            <a:r>
              <a:rPr lang="tr-TR" dirty="0" err="1"/>
              <a:t>Mikropsi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 err="1"/>
              <a:t>Makropsi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3646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Gerçeği değerlendirme </a:t>
            </a:r>
          </a:p>
          <a:p>
            <a:pPr>
              <a:defRPr/>
            </a:pPr>
            <a:r>
              <a:rPr lang="tr-TR" dirty="0" err="1"/>
              <a:t>İçgörü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/>
              <a:t>Yargılama</a:t>
            </a:r>
          </a:p>
          <a:p>
            <a:pPr>
              <a:defRPr/>
            </a:pPr>
            <a:r>
              <a:rPr lang="tr-TR" dirty="0"/>
              <a:t>Soyutlama</a:t>
            </a:r>
          </a:p>
          <a:p>
            <a:pPr>
              <a:defRPr/>
            </a:pPr>
            <a:r>
              <a:rPr lang="tr-TR" dirty="0"/>
              <a:t>Düşünce yoksulluğu</a:t>
            </a:r>
          </a:p>
          <a:p>
            <a:pPr>
              <a:defRPr/>
            </a:pPr>
            <a:r>
              <a:rPr lang="tr-TR" dirty="0"/>
              <a:t>Düşünce içeriği yoksulluğu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7675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Akışı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/>
              <a:t>Düşünce akışı:</a:t>
            </a:r>
          </a:p>
          <a:p>
            <a:pPr lvl="1">
              <a:defRPr/>
            </a:pPr>
            <a:r>
              <a:rPr lang="tr-TR" sz="3200" dirty="0"/>
              <a:t>Konuşmanın miktarı, hızı, ritmi, seyri, tonu</a:t>
            </a:r>
          </a:p>
          <a:p>
            <a:pPr lvl="1">
              <a:defRPr/>
            </a:pPr>
            <a:r>
              <a:rPr lang="tr-TR" sz="3200" dirty="0"/>
              <a:t>Düşünce akışı bozuklukları</a:t>
            </a:r>
          </a:p>
          <a:p>
            <a:pPr lvl="2">
              <a:defRPr/>
            </a:pPr>
            <a:r>
              <a:rPr lang="tr-TR" sz="2800" dirty="0"/>
              <a:t>Niceliksel Azalma- Artma</a:t>
            </a:r>
          </a:p>
          <a:p>
            <a:pPr lvl="2">
              <a:defRPr/>
            </a:pPr>
            <a:r>
              <a:rPr lang="tr-TR" sz="2800" dirty="0"/>
              <a:t>Niteliksel 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7516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smtClean="0"/>
              <a:t>Düşünce Akışının Niteliksel Bozuklukları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Hedefe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işleyişin</a:t>
            </a:r>
            <a:r>
              <a:rPr lang="en-US" dirty="0"/>
              <a:t> </a:t>
            </a:r>
            <a:r>
              <a:rPr lang="en-US" dirty="0" err="1"/>
              <a:t>bozulduğu</a:t>
            </a:r>
            <a:r>
              <a:rPr lang="en-US" dirty="0"/>
              <a:t> </a:t>
            </a:r>
            <a:r>
              <a:rPr lang="en-US" dirty="0" err="1"/>
              <a:t>dağınık</a:t>
            </a:r>
            <a:r>
              <a:rPr lang="en-US" dirty="0"/>
              <a:t>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karakterizedir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Çağrışımlarda gevşeme (raydan çıkma)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Yandan cevap (</a:t>
            </a:r>
            <a:r>
              <a:rPr lang="tr-TR" dirty="0" err="1"/>
              <a:t>teğetsellik</a:t>
            </a:r>
            <a:r>
              <a:rPr lang="tr-TR" dirty="0"/>
              <a:t>)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Enkoherans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Neolojizm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/>
              <a:t>Ekolali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Klang</a:t>
            </a:r>
            <a:r>
              <a:rPr lang="tr-TR" dirty="0"/>
              <a:t> çağrışım</a:t>
            </a:r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Perseverasyon</a:t>
            </a:r>
            <a:endParaRPr lang="tr-TR" dirty="0"/>
          </a:p>
          <a:p>
            <a:pPr lvl="1">
              <a:lnSpc>
                <a:spcPct val="80000"/>
              </a:lnSpc>
              <a:defRPr/>
            </a:pPr>
            <a:r>
              <a:rPr lang="tr-TR" dirty="0" err="1"/>
              <a:t>Verbijerasyon</a:t>
            </a:r>
            <a:endParaRPr lang="tr-TR" dirty="0"/>
          </a:p>
          <a:p>
            <a:pPr lvl="1">
              <a:lnSpc>
                <a:spcPct val="80000"/>
              </a:lnSpc>
              <a:buNone/>
              <a:defRPr/>
            </a:pPr>
            <a:endParaRPr lang="tr-TR" dirty="0"/>
          </a:p>
          <a:p>
            <a:pPr lvl="1">
              <a:lnSpc>
                <a:spcPct val="80000"/>
              </a:lnSpc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617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/ </a:t>
            </a:r>
            <a:r>
              <a:rPr lang="tr-TR" dirty="0" err="1" smtClean="0"/>
              <a:t>Preoküpasyon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dirty="0" err="1"/>
              <a:t>Zihinsel</a:t>
            </a:r>
            <a:r>
              <a:rPr lang="de-DE" dirty="0"/>
              <a:t> </a:t>
            </a:r>
            <a:r>
              <a:rPr lang="de-DE" dirty="0" err="1"/>
              <a:t>aş</a:t>
            </a:r>
            <a:r>
              <a:rPr lang="tr-TR" dirty="0"/>
              <a:t>ı</a:t>
            </a:r>
            <a:r>
              <a:rPr lang="de-DE" dirty="0"/>
              <a:t>r</a:t>
            </a:r>
            <a:r>
              <a:rPr lang="tr-TR" dirty="0"/>
              <a:t>ı</a:t>
            </a:r>
            <a:r>
              <a:rPr lang="de-DE" dirty="0"/>
              <a:t> </a:t>
            </a:r>
            <a:r>
              <a:rPr lang="de-DE" dirty="0" err="1"/>
              <a:t>uğraş</a:t>
            </a:r>
            <a:endParaRPr lang="tr-TR" dirty="0"/>
          </a:p>
          <a:p>
            <a:pPr lvl="1">
              <a:defRPr/>
            </a:pPr>
            <a:r>
              <a:rPr lang="tr-TR" dirty="0"/>
              <a:t>Sanrı taslakları</a:t>
            </a:r>
          </a:p>
          <a:p>
            <a:pPr lvl="1">
              <a:defRPr/>
            </a:pPr>
            <a:r>
              <a:rPr lang="tr-TR" dirty="0"/>
              <a:t>Değersizlik, suçluluk fikirleri</a:t>
            </a:r>
          </a:p>
          <a:p>
            <a:pPr lvl="1">
              <a:defRPr/>
            </a:pPr>
            <a:r>
              <a:rPr lang="tr-TR" dirty="0"/>
              <a:t>İntihar fikirleri</a:t>
            </a:r>
          </a:p>
          <a:p>
            <a:pPr lvl="1">
              <a:defRPr/>
            </a:pPr>
            <a:r>
              <a:rPr lang="tr-TR" dirty="0"/>
              <a:t>Somatik uğraşlar</a:t>
            </a:r>
          </a:p>
          <a:p>
            <a:pPr lvl="1">
              <a:defRPr/>
            </a:pPr>
            <a:r>
              <a:rPr lang="tr-TR" dirty="0"/>
              <a:t>Sorunlu alanlar ile ilgili düşünceler</a:t>
            </a:r>
          </a:p>
          <a:p>
            <a:pPr lvl="1">
              <a:defRPr/>
            </a:pPr>
            <a:r>
              <a:rPr lang="tr-TR" dirty="0"/>
              <a:t>Günlük yaşamla ilişkili düşünceler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889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/ Sanrılar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Sanrı / Hezeyan / </a:t>
            </a:r>
            <a:r>
              <a:rPr lang="tr-TR" dirty="0" err="1"/>
              <a:t>Delüzyon</a:t>
            </a:r>
            <a:endParaRPr lang="tr-TR" dirty="0"/>
          </a:p>
          <a:p>
            <a:pPr>
              <a:defRPr/>
            </a:pPr>
            <a:r>
              <a:rPr lang="tr-TR" dirty="0"/>
              <a:t>Kişinin kültürel özellikleri ile açıklanamayan, içinde bulunduğu topluma ve çağa uymayan, mantıklı açıklamalar ile değiştirilemeyen, doğru olmadığına ikna edilemeyen yanlış inançlar</a:t>
            </a:r>
          </a:p>
          <a:p>
            <a:pPr lvl="1">
              <a:defRPr/>
            </a:pPr>
            <a:r>
              <a:rPr lang="tr-TR" dirty="0" err="1"/>
              <a:t>Sistematize</a:t>
            </a:r>
            <a:r>
              <a:rPr lang="tr-TR" dirty="0"/>
              <a:t> / </a:t>
            </a:r>
            <a:r>
              <a:rPr lang="tr-TR" dirty="0" err="1"/>
              <a:t>nonsistematize</a:t>
            </a:r>
            <a:r>
              <a:rPr lang="tr-TR" dirty="0"/>
              <a:t> sanrılar</a:t>
            </a:r>
          </a:p>
          <a:p>
            <a:pPr lvl="1">
              <a:defRPr/>
            </a:pPr>
            <a:r>
              <a:rPr lang="tr-TR" dirty="0"/>
              <a:t>Tuhaf içerikli (bizar) sanrılar</a:t>
            </a:r>
          </a:p>
          <a:p>
            <a:pPr lvl="1">
              <a:defRPr/>
            </a:pPr>
            <a:r>
              <a:rPr lang="tr-TR" dirty="0" err="1"/>
              <a:t>Duygudurumla</a:t>
            </a:r>
            <a:r>
              <a:rPr lang="tr-TR" dirty="0"/>
              <a:t> uyumlu / uyumsuz sanrılar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3952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Psikiyatrik Muayenenin Basamakları 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Genel görünüm</a:t>
            </a:r>
          </a:p>
          <a:p>
            <a:pPr>
              <a:defRPr/>
            </a:pPr>
            <a:r>
              <a:rPr lang="tr-TR" dirty="0"/>
              <a:t>Temel Bilişsel Beceriler</a:t>
            </a:r>
          </a:p>
          <a:p>
            <a:pPr lvl="1">
              <a:defRPr/>
            </a:pPr>
            <a:r>
              <a:rPr lang="tr-TR" dirty="0"/>
              <a:t>Bilinç</a:t>
            </a:r>
          </a:p>
          <a:p>
            <a:pPr lvl="1">
              <a:defRPr/>
            </a:pPr>
            <a:r>
              <a:rPr lang="tr-TR" dirty="0"/>
              <a:t>Yönelim</a:t>
            </a:r>
          </a:p>
          <a:p>
            <a:pPr lvl="1">
              <a:defRPr/>
            </a:pPr>
            <a:r>
              <a:rPr lang="tr-TR" dirty="0"/>
              <a:t>Dikkat</a:t>
            </a:r>
          </a:p>
          <a:p>
            <a:pPr lvl="1">
              <a:defRPr/>
            </a:pPr>
            <a:r>
              <a:rPr lang="tr-TR" dirty="0"/>
              <a:t>Bellek</a:t>
            </a:r>
          </a:p>
          <a:p>
            <a:pPr lvl="1">
              <a:defRPr/>
            </a:pPr>
            <a:r>
              <a:rPr lang="tr-TR" dirty="0"/>
              <a:t>Zeka</a:t>
            </a:r>
          </a:p>
          <a:p>
            <a:pPr>
              <a:defRPr/>
            </a:pPr>
            <a:r>
              <a:rPr lang="tr-TR" dirty="0"/>
              <a:t>Algılama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Düşünce</a:t>
            </a:r>
          </a:p>
          <a:p>
            <a:pPr lvl="1">
              <a:defRPr/>
            </a:pPr>
            <a:r>
              <a:rPr lang="tr-TR" dirty="0"/>
              <a:t>Yapısı</a:t>
            </a:r>
          </a:p>
          <a:p>
            <a:pPr lvl="1">
              <a:defRPr/>
            </a:pPr>
            <a:r>
              <a:rPr lang="tr-TR" dirty="0"/>
              <a:t>Akışı</a:t>
            </a:r>
          </a:p>
          <a:p>
            <a:pPr lvl="1">
              <a:defRPr/>
            </a:pPr>
            <a:r>
              <a:rPr lang="tr-TR" dirty="0"/>
              <a:t>İçeriği</a:t>
            </a:r>
          </a:p>
          <a:p>
            <a:pPr>
              <a:defRPr/>
            </a:pPr>
            <a:r>
              <a:rPr lang="tr-TR" dirty="0" err="1"/>
              <a:t>Duygudurum</a:t>
            </a:r>
            <a:r>
              <a:rPr lang="tr-TR" dirty="0"/>
              <a:t> ve duygulanım</a:t>
            </a:r>
          </a:p>
          <a:p>
            <a:pPr>
              <a:defRPr/>
            </a:pPr>
            <a:r>
              <a:rPr lang="tr-TR" dirty="0" err="1"/>
              <a:t>Psikomotor</a:t>
            </a:r>
            <a:r>
              <a:rPr lang="tr-TR" dirty="0"/>
              <a:t> aktivite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459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Büyüklük (megalomani) Sanrıları</a:t>
            </a:r>
          </a:p>
          <a:p>
            <a:pPr>
              <a:defRPr/>
            </a:pPr>
            <a:r>
              <a:rPr lang="en-US" dirty="0" err="1"/>
              <a:t>Şüphecilik</a:t>
            </a:r>
            <a:r>
              <a:rPr lang="tr-TR" dirty="0"/>
              <a:t> </a:t>
            </a:r>
            <a:r>
              <a:rPr lang="en-US" dirty="0"/>
              <a:t>/</a:t>
            </a:r>
            <a:r>
              <a:rPr lang="tr-TR" dirty="0"/>
              <a:t> </a:t>
            </a:r>
            <a:r>
              <a:rPr lang="en-US" dirty="0" err="1"/>
              <a:t>Kötülük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tr-TR" dirty="0"/>
              <a:t> Sanrıları</a:t>
            </a:r>
          </a:p>
          <a:p>
            <a:pPr>
              <a:defRPr/>
            </a:pPr>
            <a:r>
              <a:rPr lang="tr-TR" dirty="0"/>
              <a:t>Referans Sanrıları</a:t>
            </a:r>
          </a:p>
          <a:p>
            <a:pPr>
              <a:defRPr/>
            </a:pPr>
            <a:r>
              <a:rPr lang="tr-TR" dirty="0"/>
              <a:t>Kıskançlık Sanrıları</a:t>
            </a:r>
          </a:p>
          <a:p>
            <a:pPr>
              <a:defRPr/>
            </a:pPr>
            <a:r>
              <a:rPr lang="tr-TR" dirty="0"/>
              <a:t>Dini Sanrılar</a:t>
            </a:r>
          </a:p>
          <a:p>
            <a:pPr>
              <a:defRPr/>
            </a:pPr>
            <a:r>
              <a:rPr lang="tr-TR" dirty="0"/>
              <a:t>Somatik</a:t>
            </a:r>
            <a:r>
              <a:rPr lang="de-DE" dirty="0"/>
              <a:t> </a:t>
            </a:r>
            <a:r>
              <a:rPr lang="tr-TR" dirty="0"/>
              <a:t>Sanrılar</a:t>
            </a:r>
          </a:p>
          <a:p>
            <a:pPr>
              <a:defRPr/>
            </a:pPr>
            <a:r>
              <a:rPr lang="de-DE" dirty="0" err="1"/>
              <a:t>Suçluluk</a:t>
            </a:r>
            <a:r>
              <a:rPr lang="de-DE" dirty="0"/>
              <a:t> D</a:t>
            </a:r>
            <a:r>
              <a:rPr lang="tr-TR" dirty="0" err="1"/>
              <a:t>üşünceleri</a:t>
            </a:r>
            <a:endParaRPr lang="tr-TR" dirty="0"/>
          </a:p>
          <a:p>
            <a:pPr>
              <a:defRPr/>
            </a:pPr>
            <a:r>
              <a:rPr lang="tr-TR" dirty="0"/>
              <a:t>Bizar sanrılar</a:t>
            </a:r>
          </a:p>
        </p:txBody>
      </p:sp>
    </p:spTree>
    <p:extLst>
      <p:ext uri="{BB962C8B-B14F-4D97-AF65-F5344CB8AC3E}">
        <p14:creationId xmlns:p14="http://schemas.microsoft.com/office/powerpoint/2010/main" val="3077858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Obsesyonlar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Israrlı</a:t>
            </a:r>
            <a:r>
              <a:rPr lang="tr-TR" dirty="0"/>
              <a:t>, tekrarlayıcı, dalıcı, zihni işgal eden, </a:t>
            </a:r>
            <a:r>
              <a:rPr lang="tr-TR" dirty="0" err="1"/>
              <a:t>anksiyete</a:t>
            </a:r>
            <a:r>
              <a:rPr lang="tr-TR" dirty="0"/>
              <a:t> yaratan</a:t>
            </a:r>
          </a:p>
          <a:p>
            <a:pPr lvl="1">
              <a:defRPr/>
            </a:pPr>
            <a:r>
              <a:rPr lang="tr-TR" dirty="0"/>
              <a:t>Düşünceler</a:t>
            </a:r>
          </a:p>
          <a:p>
            <a:pPr lvl="1">
              <a:defRPr/>
            </a:pPr>
            <a:r>
              <a:rPr lang="tr-TR" dirty="0"/>
              <a:t>Dürtüler</a:t>
            </a:r>
          </a:p>
          <a:p>
            <a:pPr lvl="1">
              <a:defRPr/>
            </a:pPr>
            <a:r>
              <a:rPr lang="tr-TR" dirty="0"/>
              <a:t>İmgeler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099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Obsesyonlar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dirty="0"/>
              <a:t>Bulaşma / temizlik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Patolojik şüphe, emin olamama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Simetri / düzen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Biriktirme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Dini</a:t>
            </a:r>
          </a:p>
          <a:p>
            <a:pPr>
              <a:lnSpc>
                <a:spcPct val="80000"/>
              </a:lnSpc>
              <a:defRPr/>
            </a:pPr>
            <a:r>
              <a:rPr lang="tr-TR" dirty="0" err="1"/>
              <a:t>Agresyon</a:t>
            </a:r>
            <a:endParaRPr lang="tr-TR" dirty="0"/>
          </a:p>
          <a:p>
            <a:pPr>
              <a:lnSpc>
                <a:spcPct val="80000"/>
              </a:lnSpc>
              <a:defRPr/>
            </a:pPr>
            <a:r>
              <a:rPr lang="tr-TR" dirty="0"/>
              <a:t>Küfür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Cinsel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Somatik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4010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Fobiler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Bir </a:t>
            </a:r>
            <a:r>
              <a:rPr lang="tr-TR" dirty="0"/>
              <a:t>uyarandan </a:t>
            </a:r>
            <a:r>
              <a:rPr lang="tr-TR" u="sng" dirty="0"/>
              <a:t>aşırı</a:t>
            </a:r>
            <a:r>
              <a:rPr lang="tr-TR" dirty="0"/>
              <a:t> ve </a:t>
            </a:r>
            <a:r>
              <a:rPr lang="tr-TR" u="sng" dirty="0"/>
              <a:t>mantıksız</a:t>
            </a:r>
            <a:r>
              <a:rPr lang="tr-TR" dirty="0"/>
              <a:t> bir biçimde korkma</a:t>
            </a:r>
          </a:p>
          <a:p>
            <a:pPr lvl="1">
              <a:defRPr/>
            </a:pPr>
            <a:r>
              <a:rPr lang="tr-TR" dirty="0"/>
              <a:t>Objeler</a:t>
            </a:r>
          </a:p>
          <a:p>
            <a:pPr lvl="1">
              <a:defRPr/>
            </a:pPr>
            <a:r>
              <a:rPr lang="tr-TR" dirty="0"/>
              <a:t>Yerler</a:t>
            </a:r>
          </a:p>
          <a:p>
            <a:pPr lvl="1">
              <a:defRPr/>
            </a:pPr>
            <a:r>
              <a:rPr lang="tr-TR" dirty="0"/>
              <a:t>Durumlar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6349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/ İçeriği </a:t>
            </a:r>
            <a:br>
              <a:rPr lang="tr-TR" dirty="0" smtClean="0"/>
            </a:br>
            <a:r>
              <a:rPr lang="tr-TR" dirty="0" smtClean="0"/>
              <a:t>Fobiler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Agorafobi</a:t>
            </a:r>
          </a:p>
          <a:p>
            <a:pPr>
              <a:defRPr/>
            </a:pPr>
            <a:r>
              <a:rPr lang="tr-TR" dirty="0"/>
              <a:t>Sosyal fobi</a:t>
            </a:r>
          </a:p>
          <a:p>
            <a:pPr>
              <a:defRPr/>
            </a:pPr>
            <a:r>
              <a:rPr lang="tr-TR" dirty="0"/>
              <a:t>Özgül fobiler</a:t>
            </a:r>
            <a:endParaRPr lang="en-US" dirty="0"/>
          </a:p>
          <a:p>
            <a:pPr lvl="1">
              <a:defRPr/>
            </a:pPr>
            <a:r>
              <a:rPr lang="tr-TR" dirty="0"/>
              <a:t>Hayvan tipi</a:t>
            </a:r>
          </a:p>
          <a:p>
            <a:pPr lvl="1">
              <a:defRPr/>
            </a:pPr>
            <a:r>
              <a:rPr lang="tr-TR" dirty="0"/>
              <a:t>Kan, enjeksiyon, yaralanma tipi</a:t>
            </a:r>
          </a:p>
          <a:p>
            <a:pPr lvl="1">
              <a:defRPr/>
            </a:pPr>
            <a:r>
              <a:rPr lang="tr-TR" dirty="0"/>
              <a:t>Doğa olayları tipi</a:t>
            </a:r>
          </a:p>
          <a:p>
            <a:pPr lvl="1">
              <a:defRPr/>
            </a:pPr>
            <a:r>
              <a:rPr lang="tr-TR" dirty="0"/>
              <a:t>Durum tipi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974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Duygudurum</a:t>
            </a:r>
            <a:r>
              <a:rPr lang="tr-TR" dirty="0" smtClean="0"/>
              <a:t> ve Duygulanım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lvl="1">
              <a:defRPr/>
            </a:pPr>
            <a:r>
              <a:rPr lang="tr-TR" dirty="0" err="1"/>
              <a:t>Duygudurum</a:t>
            </a:r>
            <a:r>
              <a:rPr lang="tr-TR" dirty="0"/>
              <a:t> duygulanımla uyumlu olmayabilir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7883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Duygudurum</a:t>
            </a:r>
            <a:r>
              <a:rPr lang="tr-TR" dirty="0" smtClean="0"/>
              <a:t> ve Duygulanım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Ötimi</a:t>
            </a:r>
            <a:r>
              <a:rPr lang="tr-TR" dirty="0" smtClean="0"/>
              <a:t> </a:t>
            </a:r>
            <a:endParaRPr lang="tr-TR" dirty="0"/>
          </a:p>
          <a:p>
            <a:pPr lvl="1">
              <a:defRPr/>
            </a:pPr>
            <a:r>
              <a:rPr lang="tr-TR" dirty="0"/>
              <a:t>Normal </a:t>
            </a:r>
            <a:r>
              <a:rPr lang="tr-TR" dirty="0" err="1"/>
              <a:t>duygudurum</a:t>
            </a:r>
            <a:endParaRPr lang="tr-TR" dirty="0"/>
          </a:p>
          <a:p>
            <a:pPr lvl="1">
              <a:defRPr/>
            </a:pPr>
            <a:r>
              <a:rPr lang="tr-TR" dirty="0"/>
              <a:t>Belli sınırlar içinde kişinin bulunduğu duruma göre dalgalanmalar gösterir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3821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</a:t>
            </a:r>
            <a:br>
              <a:rPr lang="tr-TR" dirty="0" smtClean="0"/>
            </a:br>
            <a:r>
              <a:rPr lang="tr-TR" dirty="0" smtClean="0"/>
              <a:t>Niteliksel bozukluklar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dirty="0" err="1"/>
              <a:t>Kompulsiyonlar:Obsesyonların</a:t>
            </a:r>
            <a:r>
              <a:rPr lang="tr-TR" dirty="0"/>
              <a:t> yarattığı </a:t>
            </a:r>
            <a:r>
              <a:rPr lang="tr-TR" dirty="0" err="1"/>
              <a:t>anksiyeteyi</a:t>
            </a:r>
            <a:r>
              <a:rPr lang="tr-TR" dirty="0"/>
              <a:t> yatıştırmak, korkulan bir durumu önlemek için yapılan</a:t>
            </a:r>
          </a:p>
          <a:p>
            <a:pPr lvl="1">
              <a:defRPr/>
            </a:pPr>
            <a:r>
              <a:rPr lang="tr-TR" dirty="0"/>
              <a:t>Davranışlar</a:t>
            </a:r>
          </a:p>
          <a:p>
            <a:pPr lvl="1">
              <a:defRPr/>
            </a:pPr>
            <a:r>
              <a:rPr lang="tr-TR" dirty="0"/>
              <a:t>Zihinsel aktiviteler</a:t>
            </a:r>
          </a:p>
          <a:p>
            <a:pPr>
              <a:defRPr/>
            </a:pPr>
            <a:r>
              <a:rPr lang="tr-TR" dirty="0"/>
              <a:t>Yıkama / temizleme</a:t>
            </a:r>
          </a:p>
          <a:p>
            <a:pPr>
              <a:defRPr/>
            </a:pPr>
            <a:r>
              <a:rPr lang="tr-TR" dirty="0"/>
              <a:t>Sayma</a:t>
            </a:r>
          </a:p>
          <a:p>
            <a:pPr>
              <a:defRPr/>
            </a:pPr>
            <a:r>
              <a:rPr lang="tr-TR" dirty="0"/>
              <a:t>Kontrol etme</a:t>
            </a:r>
          </a:p>
          <a:p>
            <a:pPr>
              <a:defRPr/>
            </a:pPr>
            <a:r>
              <a:rPr lang="tr-TR" dirty="0"/>
              <a:t>Tekrarlama</a:t>
            </a:r>
          </a:p>
          <a:p>
            <a:pPr>
              <a:defRPr/>
            </a:pPr>
            <a:r>
              <a:rPr lang="tr-TR" dirty="0"/>
              <a:t>Dua etme / tövbe etme</a:t>
            </a:r>
          </a:p>
          <a:p>
            <a:pPr>
              <a:defRPr/>
            </a:pPr>
            <a:r>
              <a:rPr lang="tr-TR" dirty="0"/>
              <a:t>Simetri / düzen</a:t>
            </a:r>
          </a:p>
          <a:p>
            <a:pPr>
              <a:defRPr/>
            </a:pPr>
            <a:r>
              <a:rPr lang="tr-TR" dirty="0"/>
              <a:t>Biriktirme / atamama</a:t>
            </a:r>
          </a:p>
          <a:p>
            <a:pPr>
              <a:defRPr/>
            </a:pPr>
            <a:r>
              <a:rPr lang="tr-TR" dirty="0"/>
              <a:t>Emin olmak için başkalarına sorma / güvence isteme </a:t>
            </a:r>
          </a:p>
          <a:p>
            <a:pPr lvl="1"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747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Dışavuran</a:t>
            </a:r>
            <a:r>
              <a:rPr lang="tr-TR" dirty="0"/>
              <a:t> davranışlar</a:t>
            </a:r>
          </a:p>
          <a:p>
            <a:pPr lvl="1">
              <a:defRPr/>
            </a:pPr>
            <a:r>
              <a:rPr lang="tr-TR" dirty="0"/>
              <a:t>Niceliksel bozukluklar</a:t>
            </a:r>
          </a:p>
          <a:p>
            <a:pPr lvl="1">
              <a:defRPr/>
            </a:pPr>
            <a:r>
              <a:rPr lang="tr-TR" dirty="0"/>
              <a:t>Niteliksel bozukluklar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836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 / Niteliksel bozukluklar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tr-TR" dirty="0" err="1" smtClean="0"/>
              <a:t>Negativizm:Stereotipi:Amaçsız</a:t>
            </a:r>
            <a:r>
              <a:rPr lang="tr-TR" dirty="0"/>
              <a:t>, yineleyici davranışlar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err="1"/>
              <a:t>Manyerizm</a:t>
            </a:r>
            <a:r>
              <a:rPr lang="tr-TR" dirty="0"/>
              <a:t> ve </a:t>
            </a:r>
            <a:r>
              <a:rPr lang="tr-TR" dirty="0" err="1" smtClean="0"/>
              <a:t>postür</a:t>
            </a:r>
            <a:r>
              <a:rPr lang="tr-TR" dirty="0" smtClean="0"/>
              <a:t> </a:t>
            </a:r>
            <a:r>
              <a:rPr lang="tr-TR" dirty="0" err="1" smtClean="0"/>
              <a:t>bozuklıkları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Tik</a:t>
            </a:r>
          </a:p>
          <a:p>
            <a:pPr>
              <a:defRPr/>
            </a:pPr>
            <a:r>
              <a:rPr lang="tr-TR" dirty="0" err="1" smtClean="0"/>
              <a:t>Akatizi</a:t>
            </a:r>
            <a:endParaRPr lang="tr-TR" dirty="0" smtClean="0"/>
          </a:p>
          <a:p>
            <a:pPr>
              <a:defRPr/>
            </a:pPr>
            <a:r>
              <a:rPr lang="tr-TR" dirty="0" err="1"/>
              <a:t>Distoni</a:t>
            </a:r>
            <a:r>
              <a:rPr lang="tr-TR" dirty="0"/>
              <a:t>: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Kore </a:t>
            </a:r>
            <a:r>
              <a:rPr lang="tr-TR" dirty="0"/>
              <a:t>/ </a:t>
            </a:r>
            <a:r>
              <a:rPr lang="tr-TR" dirty="0" err="1"/>
              <a:t>atetoz</a:t>
            </a:r>
            <a:r>
              <a:rPr lang="tr-TR" dirty="0"/>
              <a:t>: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Tremor</a:t>
            </a:r>
            <a:r>
              <a:rPr lang="tr-TR" dirty="0"/>
              <a:t>: </a:t>
            </a:r>
            <a:endParaRPr lang="tr-TR" dirty="0" smtClean="0"/>
          </a:p>
          <a:p>
            <a:pPr lvl="1">
              <a:defRPr/>
            </a:pPr>
            <a:r>
              <a:rPr lang="tr-TR" dirty="0" smtClean="0"/>
              <a:t>Statik</a:t>
            </a:r>
            <a:endParaRPr lang="tr-TR" dirty="0"/>
          </a:p>
          <a:p>
            <a:pPr lvl="1">
              <a:defRPr/>
            </a:pPr>
            <a:r>
              <a:rPr lang="tr-TR" dirty="0" err="1"/>
              <a:t>Aksiyonel</a:t>
            </a:r>
            <a:r>
              <a:rPr lang="tr-TR" dirty="0"/>
              <a:t>: </a:t>
            </a:r>
            <a:r>
              <a:rPr lang="tr-TR" dirty="0" err="1"/>
              <a:t>Postural</a:t>
            </a:r>
            <a:r>
              <a:rPr lang="tr-TR" dirty="0"/>
              <a:t> / </a:t>
            </a:r>
            <a:r>
              <a:rPr lang="tr-TR" dirty="0" err="1"/>
              <a:t>İntansiyonel</a:t>
            </a:r>
            <a:endParaRPr lang="tr-TR" dirty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972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6600"/>
                </a:solidFill>
              </a:rPr>
              <a:t>Genel görünüm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endParaRPr lang="tr-TR" dirty="0" smtClean="0"/>
          </a:p>
          <a:p>
            <a:pPr>
              <a:lnSpc>
                <a:spcPct val="80000"/>
              </a:lnSpc>
              <a:defRPr/>
            </a:pPr>
            <a:r>
              <a:rPr lang="tr-TR" dirty="0" smtClean="0"/>
              <a:t>Muayene </a:t>
            </a:r>
            <a:r>
              <a:rPr lang="tr-TR" dirty="0"/>
              <a:t>notunu okuyan kişinin hastayı gözünde canlandırabilmesi sağlanmaya çalışılır.</a:t>
            </a:r>
          </a:p>
          <a:p>
            <a:pPr>
              <a:lnSpc>
                <a:spcPct val="80000"/>
              </a:lnSpc>
              <a:defRPr/>
            </a:pPr>
            <a:r>
              <a:rPr lang="tr-TR" dirty="0"/>
              <a:t>Hastanın fizik yapısı ve görünümü Giyimi, hijyeni, kendine bakımı 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09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Psikomotor</a:t>
            </a:r>
            <a:r>
              <a:rPr lang="tr-TR" dirty="0" smtClean="0"/>
              <a:t> aktivite / Niteliksel bozukluklar</a:t>
            </a:r>
            <a:br>
              <a:rPr lang="tr-TR" dirty="0" smtClean="0"/>
            </a:br>
            <a:r>
              <a:rPr lang="tr-TR" dirty="0" err="1" smtClean="0">
                <a:solidFill>
                  <a:schemeClr val="tx1"/>
                </a:solidFill>
              </a:rPr>
              <a:t>Katatoni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postüral</a:t>
            </a:r>
            <a:r>
              <a:rPr lang="tr-TR" dirty="0" smtClean="0">
                <a:solidFill>
                  <a:schemeClr val="tx1"/>
                </a:solidFill>
              </a:rPr>
              <a:t> ve motor belirtiler)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Katatonik</a:t>
            </a:r>
            <a:r>
              <a:rPr lang="tr-TR" dirty="0"/>
              <a:t> </a:t>
            </a:r>
            <a:r>
              <a:rPr lang="tr-TR" dirty="0" err="1"/>
              <a:t>eksitasyon</a:t>
            </a:r>
            <a:endParaRPr lang="tr-TR" dirty="0"/>
          </a:p>
          <a:p>
            <a:pPr>
              <a:defRPr/>
            </a:pPr>
            <a:r>
              <a:rPr lang="tr-TR" dirty="0" err="1"/>
              <a:t>Katatonik</a:t>
            </a:r>
            <a:r>
              <a:rPr lang="tr-TR" dirty="0"/>
              <a:t> </a:t>
            </a:r>
            <a:r>
              <a:rPr lang="tr-TR" dirty="0" err="1"/>
              <a:t>stupor</a:t>
            </a:r>
            <a:endParaRPr lang="tr-TR" dirty="0"/>
          </a:p>
          <a:p>
            <a:pPr>
              <a:defRPr/>
            </a:pPr>
            <a:r>
              <a:rPr lang="tr-TR" dirty="0" smtClean="0"/>
              <a:t>Katalepsi</a:t>
            </a:r>
            <a:endParaRPr lang="tr-TR" dirty="0"/>
          </a:p>
          <a:p>
            <a:pPr>
              <a:defRPr/>
            </a:pPr>
            <a:r>
              <a:rPr lang="tr-TR" dirty="0" err="1"/>
              <a:t>Postür</a:t>
            </a:r>
            <a:r>
              <a:rPr lang="tr-TR" dirty="0"/>
              <a:t> alma</a:t>
            </a:r>
          </a:p>
          <a:p>
            <a:pPr>
              <a:defRPr/>
            </a:pPr>
            <a:r>
              <a:rPr lang="tr-TR" dirty="0"/>
              <a:t>Balmumu esnekliği</a:t>
            </a:r>
          </a:p>
          <a:p>
            <a:pPr>
              <a:defRPr/>
            </a:pPr>
            <a:r>
              <a:rPr lang="tr-TR" dirty="0" smtClean="0"/>
              <a:t>Ekopraksi</a:t>
            </a:r>
            <a:endParaRPr lang="tr-TR" dirty="0"/>
          </a:p>
          <a:p>
            <a:pPr>
              <a:defRPr/>
            </a:pPr>
            <a:r>
              <a:rPr lang="tr-TR" dirty="0" err="1"/>
              <a:t>Ekomimi</a:t>
            </a:r>
            <a:r>
              <a:rPr lang="tr-TR" dirty="0" smtClean="0"/>
              <a:t>: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34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6600"/>
                </a:solidFill>
              </a:rPr>
              <a:t>Bilinç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Bilinç: Kişinin uyanıkken kendisinin ve çevresinin farkında olmasıdır.</a:t>
            </a:r>
          </a:p>
          <a:p>
            <a:pPr>
              <a:defRPr/>
            </a:pPr>
            <a:r>
              <a:rPr lang="tr-TR" dirty="0"/>
              <a:t>Muayene: Hastanın sözel ve/ veya  ağrılı uyaranlara verdiği cevapların ayrıntılı olarak tarifi</a:t>
            </a:r>
          </a:p>
          <a:p>
            <a:pPr>
              <a:defRPr/>
            </a:pPr>
            <a:r>
              <a:rPr lang="tr-TR" dirty="0"/>
              <a:t>Psikiyatrik hastalıklarda bilinç bozukluğu seyrektir.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273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Bir yaşantının belli kısımlarına odaklanma ve bunu sürdürebilme becerisi</a:t>
            </a:r>
          </a:p>
          <a:p>
            <a:pPr>
              <a:defRPr/>
            </a:pPr>
            <a:r>
              <a:rPr lang="tr-TR" dirty="0" err="1"/>
              <a:t>Spontan</a:t>
            </a:r>
            <a:r>
              <a:rPr lang="tr-TR" dirty="0"/>
              <a:t> dikkat</a:t>
            </a:r>
          </a:p>
          <a:p>
            <a:pPr lvl="1">
              <a:defRPr/>
            </a:pPr>
            <a:r>
              <a:rPr lang="tr-TR" dirty="0"/>
              <a:t>Herhangi bir uyarana dayanan dikkat. </a:t>
            </a:r>
          </a:p>
          <a:p>
            <a:pPr>
              <a:defRPr/>
            </a:pPr>
            <a:r>
              <a:rPr lang="tr-TR" dirty="0"/>
              <a:t>İstemli dikkat </a:t>
            </a:r>
          </a:p>
          <a:p>
            <a:pPr lvl="1">
              <a:defRPr/>
            </a:pPr>
            <a:r>
              <a:rPr lang="tr-TR" dirty="0"/>
              <a:t>Dikkatin karar verilen, seçilen bir konuya yönlendirilmesi.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51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Kişinin </a:t>
            </a:r>
            <a:r>
              <a:rPr lang="tr-TR" dirty="0"/>
              <a:t>nerede, hangi zaman diliminde ve kimlerle olduğunu bilmesi</a:t>
            </a:r>
          </a:p>
          <a:p>
            <a:pPr lvl="1">
              <a:defRPr/>
            </a:pPr>
            <a:r>
              <a:rPr lang="tr-TR" dirty="0"/>
              <a:t>Zaman</a:t>
            </a:r>
          </a:p>
          <a:p>
            <a:pPr lvl="1">
              <a:defRPr/>
            </a:pPr>
            <a:r>
              <a:rPr lang="tr-TR" dirty="0"/>
              <a:t>Yer</a:t>
            </a:r>
          </a:p>
          <a:p>
            <a:pPr lvl="1">
              <a:defRPr/>
            </a:pPr>
            <a:r>
              <a:rPr lang="tr-TR" dirty="0"/>
              <a:t>Kişi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74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Bellek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Kişinin hemen şimdiki anda, yakın geçmişte ve uzak geçmişte yaşadıklarını ve öğrendiklerini doğru olarak yeniden aklına getirme, anımsama becerisidir</a:t>
            </a:r>
          </a:p>
          <a:p>
            <a:pPr>
              <a:defRPr/>
            </a:pPr>
            <a:r>
              <a:rPr lang="tr-TR" dirty="0"/>
              <a:t>Bilgilerin kaydedilmesini, saklanmasını ve tanınması ya da geri çağırılmasını içerir</a:t>
            </a:r>
          </a:p>
          <a:p>
            <a:pPr lvl="1">
              <a:defRPr/>
            </a:pPr>
            <a:r>
              <a:rPr lang="tr-TR" dirty="0"/>
              <a:t>Kayıt: </a:t>
            </a:r>
            <a:r>
              <a:rPr lang="tr-TR" dirty="0" err="1"/>
              <a:t>Tesbit</a:t>
            </a:r>
            <a:r>
              <a:rPr lang="tr-TR" dirty="0"/>
              <a:t> :Anlık bellek</a:t>
            </a:r>
          </a:p>
          <a:p>
            <a:pPr lvl="1">
              <a:defRPr/>
            </a:pPr>
            <a:r>
              <a:rPr lang="tr-TR" dirty="0"/>
              <a:t>Saklama: yakın bellek </a:t>
            </a:r>
          </a:p>
          <a:p>
            <a:pPr lvl="1">
              <a:defRPr/>
            </a:pPr>
            <a:r>
              <a:rPr lang="tr-TR" dirty="0"/>
              <a:t>Geri çağırma: uzak bellek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7117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Amnezi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Geçmişteki yaşantılara ait anıların kısmen ya da tamamen kaybedilmesi</a:t>
            </a:r>
          </a:p>
          <a:p>
            <a:pPr>
              <a:defRPr/>
            </a:pPr>
            <a:r>
              <a:rPr lang="tr-TR" dirty="0" err="1"/>
              <a:t>Anterograd</a:t>
            </a:r>
            <a:r>
              <a:rPr lang="tr-TR" dirty="0"/>
              <a:t> </a:t>
            </a:r>
          </a:p>
          <a:p>
            <a:pPr marL="457200" lvl="1" indent="0">
              <a:buNone/>
              <a:defRPr/>
            </a:pPr>
            <a:endParaRPr lang="tr-TR" dirty="0"/>
          </a:p>
          <a:p>
            <a:pPr>
              <a:defRPr/>
            </a:pPr>
            <a:r>
              <a:rPr lang="tr-TR" dirty="0" err="1"/>
              <a:t>Retrograd</a:t>
            </a:r>
            <a:r>
              <a:rPr lang="tr-TR" dirty="0"/>
              <a:t> </a:t>
            </a:r>
          </a:p>
          <a:p>
            <a:pPr>
              <a:defRPr/>
            </a:pPr>
            <a:r>
              <a:rPr lang="tr-TR" dirty="0" err="1"/>
              <a:t>Laküner</a:t>
            </a:r>
            <a:r>
              <a:rPr lang="tr-TR" dirty="0"/>
              <a:t> amnezi</a:t>
            </a:r>
          </a:p>
          <a:p>
            <a:pPr>
              <a:defRPr/>
            </a:pPr>
            <a:r>
              <a:rPr lang="tr-TR" dirty="0" err="1" smtClean="0"/>
              <a:t>Konfabulasyon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7405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Psikiyatrik muayenede kaba bir izlenim ile değerlendirilir</a:t>
            </a:r>
          </a:p>
          <a:p>
            <a:pPr>
              <a:defRPr/>
            </a:pPr>
            <a:r>
              <a:rPr lang="tr-TR" dirty="0"/>
              <a:t>Gerçek değerlendirme IQ testleri ile yapılır</a:t>
            </a:r>
          </a:p>
          <a:p>
            <a:pPr>
              <a:defRPr/>
            </a:pPr>
            <a:r>
              <a:rPr lang="tr-TR" dirty="0"/>
              <a:t>Normal zeka : IQ 90-115</a:t>
            </a:r>
          </a:p>
          <a:p>
            <a:pPr>
              <a:defRPr/>
            </a:pPr>
            <a:r>
              <a:rPr lang="tr-TR" dirty="0"/>
              <a:t>Sınır zeka: IQ 70-90</a:t>
            </a:r>
          </a:p>
          <a:p>
            <a:pPr>
              <a:defRPr/>
            </a:pPr>
            <a:r>
              <a:rPr lang="tr-TR" dirty="0"/>
              <a:t>Hafif derecede zeka geriliği: IQ 50-69</a:t>
            </a:r>
          </a:p>
          <a:p>
            <a:pPr>
              <a:defRPr/>
            </a:pPr>
            <a:r>
              <a:rPr lang="tr-TR" dirty="0"/>
              <a:t>Orta derecede zeka geriliği: IQ 35-49</a:t>
            </a:r>
          </a:p>
          <a:p>
            <a:pPr>
              <a:defRPr/>
            </a:pPr>
            <a:r>
              <a:rPr lang="tr-TR" dirty="0"/>
              <a:t>Ağır derecede zeka geriliği: IQ 20-34</a:t>
            </a:r>
          </a:p>
          <a:p>
            <a:pPr>
              <a:defRPr/>
            </a:pPr>
            <a:r>
              <a:rPr lang="tr-TR" dirty="0"/>
              <a:t>Çok ağır derecede zeka geriliği: IQ 20’nin altı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269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674</Words>
  <Application>Microsoft Office PowerPoint</Application>
  <PresentationFormat>Geniş ekran</PresentationFormat>
  <Paragraphs>213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Teması</vt:lpstr>
      <vt:lpstr>Psikiyatrik Semiyoloji</vt:lpstr>
      <vt:lpstr>Psikiyatrik Muayenenin Basamakları </vt:lpstr>
      <vt:lpstr>Genel görünüm</vt:lpstr>
      <vt:lpstr>Bilinç</vt:lpstr>
      <vt:lpstr>Dikkat</vt:lpstr>
      <vt:lpstr>Yönelim</vt:lpstr>
      <vt:lpstr>Bellek</vt:lpstr>
      <vt:lpstr>Amnezi</vt:lpstr>
      <vt:lpstr>Zeka</vt:lpstr>
      <vt:lpstr>Algılama</vt:lpstr>
      <vt:lpstr>Algılama</vt:lpstr>
      <vt:lpstr>Algılama</vt:lpstr>
      <vt:lpstr>Algılama / Hallüsinasyon</vt:lpstr>
      <vt:lpstr>Algılama / Hallüsinasyon Özel Terimler</vt:lpstr>
      <vt:lpstr>Düşünce / Yapısı</vt:lpstr>
      <vt:lpstr>Düşünce / Akışı</vt:lpstr>
      <vt:lpstr>Düşünce Akışının Niteliksel Bozuklukları</vt:lpstr>
      <vt:lpstr>Düşünce / İçeriği / Preoküpasyon</vt:lpstr>
      <vt:lpstr>Düşünce / İçeriği / Sanrılar</vt:lpstr>
      <vt:lpstr>PowerPoint Sunusu</vt:lpstr>
      <vt:lpstr>Düşünce / İçeriği  Obsesyonlar</vt:lpstr>
      <vt:lpstr>Düşünce / İçeriği  Obsesyonlar</vt:lpstr>
      <vt:lpstr>Düşünce / İçeriği  Fobiler</vt:lpstr>
      <vt:lpstr>Düşünce / İçeriği  Fobiler</vt:lpstr>
      <vt:lpstr>Duygudurum ve Duygulanım</vt:lpstr>
      <vt:lpstr>Duygudurum ve Duygulanım</vt:lpstr>
      <vt:lpstr>Psikomotor aktivite Niteliksel bozukluklar</vt:lpstr>
      <vt:lpstr>Psikomotor aktivite </vt:lpstr>
      <vt:lpstr>Psikomotor aktivite / Niteliksel bozukluklar </vt:lpstr>
      <vt:lpstr>Psikomotor aktivite / Niteliksel bozukluklar Katatoni (postüral ve motor belirtiler)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Psikiyatrik Semiyoloji</dc:title>
  <dc:creator>SONY</dc:creator>
  <cp:lastModifiedBy>SONY</cp:lastModifiedBy>
  <cp:revision>35</cp:revision>
  <dcterms:created xsi:type="dcterms:W3CDTF">2019-09-08T14:01:44Z</dcterms:created>
  <dcterms:modified xsi:type="dcterms:W3CDTF">2019-09-08T15:01:09Z</dcterms:modified>
</cp:coreProperties>
</file>