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Unvan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19162"/>
          </a:xfrm>
        </p:spPr>
        <p:txBody>
          <a:bodyPr/>
          <a:lstStyle/>
          <a:p>
            <a:r>
              <a:rPr lang="tr-TR" altLang="tr-TR" smtClean="0"/>
              <a:t>EMEK PİYASASINDA DENGE</a:t>
            </a:r>
          </a:p>
        </p:txBody>
      </p:sp>
      <p:sp>
        <p:nvSpPr>
          <p:cNvPr id="10342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MRP=MFC(MIC)</a:t>
            </a:r>
          </a:p>
          <a:p>
            <a:r>
              <a:rPr lang="tr-TR" altLang="tr-TR" smtClean="0"/>
              <a:t>Ücret değişirse emek talep eğrisi üzerinde yeni denge</a:t>
            </a:r>
          </a:p>
          <a:p>
            <a:r>
              <a:rPr lang="tr-TR" altLang="tr-TR" smtClean="0"/>
              <a:t>MPP değişirse talep eğrisi sağa/sola kayar</a:t>
            </a:r>
          </a:p>
          <a:p>
            <a:pPr lvl="1"/>
            <a:r>
              <a:rPr lang="tr-TR" altLang="tr-TR" smtClean="0"/>
              <a:t>Piyasadaki mal ve hizmetlere olan talep(+)</a:t>
            </a:r>
          </a:p>
          <a:p>
            <a:r>
              <a:rPr lang="tr-TR" altLang="tr-TR" smtClean="0"/>
              <a:t>P değişirse talep eğrisi sağa/sola kayar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4311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Ekoller</a:t>
            </a:r>
          </a:p>
        </p:txBody>
      </p:sp>
      <p:sp>
        <p:nvSpPr>
          <p:cNvPr id="1126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Adam Marshall (örgütlenme teorisi)</a:t>
            </a:r>
          </a:p>
          <a:p>
            <a:r>
              <a:rPr lang="tr-TR" altLang="tr-TR" smtClean="0"/>
              <a:t>Schumpeter (inovasyon/yenilik teorisi)</a:t>
            </a:r>
          </a:p>
          <a:p>
            <a:r>
              <a:rPr lang="tr-TR" altLang="tr-TR" smtClean="0"/>
              <a:t>Marks (sömürü teorisi)</a:t>
            </a:r>
          </a:p>
          <a:p>
            <a:endParaRPr lang="tr-TR" altLang="tr-TR" smtClean="0"/>
          </a:p>
          <a:p>
            <a:pPr lvl="1"/>
            <a:r>
              <a:rPr lang="tr-TR" altLang="tr-TR" smtClean="0"/>
              <a:t>Organizasyon</a:t>
            </a:r>
          </a:p>
          <a:p>
            <a:pPr lvl="1"/>
            <a:r>
              <a:rPr lang="tr-TR" altLang="tr-TR" smtClean="0"/>
              <a:t>Risk yönetimi</a:t>
            </a:r>
          </a:p>
          <a:p>
            <a:pPr lvl="1"/>
            <a:r>
              <a:rPr lang="tr-TR" altLang="tr-TR" smtClean="0"/>
              <a:t>sermaye</a:t>
            </a:r>
          </a:p>
        </p:txBody>
      </p:sp>
    </p:spTree>
    <p:extLst>
      <p:ext uri="{BB962C8B-B14F-4D97-AF65-F5344CB8AC3E}">
        <p14:creationId xmlns:p14="http://schemas.microsoft.com/office/powerpoint/2010/main" val="372838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EMEK PİYASASINDA DENGE</a:t>
            </a:r>
          </a:p>
        </p:txBody>
      </p:sp>
      <p:sp>
        <p:nvSpPr>
          <p:cNvPr id="10445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Emek arzı ve talebi değişince başlangıç denge düzeyi değişir</a:t>
            </a:r>
          </a:p>
          <a:p>
            <a:r>
              <a:rPr lang="tr-TR" altLang="tr-TR" smtClean="0"/>
              <a:t>Talep           w </a:t>
            </a:r>
          </a:p>
          <a:p>
            <a:r>
              <a:rPr lang="tr-TR" altLang="tr-TR" smtClean="0"/>
              <a:t>Arz      w</a:t>
            </a:r>
          </a:p>
        </p:txBody>
      </p:sp>
      <p:pic>
        <p:nvPicPr>
          <p:cNvPr id="104452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1" y="2617788"/>
            <a:ext cx="40481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51" y="2733675"/>
            <a:ext cx="3460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3319463"/>
            <a:ext cx="3540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9" y="3319463"/>
            <a:ext cx="3524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818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Sermaye</a:t>
            </a:r>
          </a:p>
        </p:txBody>
      </p:sp>
      <p:sp>
        <p:nvSpPr>
          <p:cNvPr id="105475" name="İçerik Yer Tutucusu 2"/>
          <p:cNvSpPr>
            <a:spLocks noGrp="1"/>
          </p:cNvSpPr>
          <p:nvPr>
            <p:ph idx="1"/>
          </p:nvPr>
        </p:nvSpPr>
        <p:spPr>
          <a:xfrm>
            <a:off x="1981200" y="1293813"/>
            <a:ext cx="8229600" cy="4832350"/>
          </a:xfrm>
        </p:spPr>
        <p:txBody>
          <a:bodyPr/>
          <a:lstStyle/>
          <a:p>
            <a:r>
              <a:rPr lang="tr-TR" altLang="tr-TR" smtClean="0"/>
              <a:t>Ekonomik Sermaye</a:t>
            </a:r>
          </a:p>
          <a:p>
            <a:pPr lvl="1"/>
            <a:r>
              <a:rPr lang="tr-TR" altLang="tr-TR" smtClean="0"/>
              <a:t>Mal ve hizmet üretiminde kullanılır</a:t>
            </a:r>
          </a:p>
          <a:p>
            <a:pPr lvl="1"/>
            <a:r>
              <a:rPr lang="tr-TR" altLang="tr-TR" smtClean="0"/>
              <a:t>Dayanıklı kalıcı giderler</a:t>
            </a:r>
          </a:p>
          <a:p>
            <a:pPr lvl="1"/>
            <a:r>
              <a:rPr lang="tr-TR" altLang="tr-TR" smtClean="0"/>
              <a:t>Know-how,lisans,varlık</a:t>
            </a:r>
          </a:p>
          <a:p>
            <a:r>
              <a:rPr lang="tr-TR" altLang="tr-TR" smtClean="0"/>
              <a:t>Finansal Sermaye</a:t>
            </a:r>
          </a:p>
          <a:p>
            <a:pPr lvl="1"/>
            <a:r>
              <a:rPr lang="tr-TR" altLang="tr-TR" smtClean="0"/>
              <a:t>Nakit para </a:t>
            </a:r>
          </a:p>
          <a:p>
            <a:pPr lvl="1"/>
            <a:r>
              <a:rPr lang="tr-TR" altLang="tr-TR" smtClean="0"/>
              <a:t>İşletme için gerekli finansman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6863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Sermaye </a:t>
            </a:r>
          </a:p>
        </p:txBody>
      </p:sp>
      <p:sp>
        <p:nvSpPr>
          <p:cNvPr id="10649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Uzun dönemlidir</a:t>
            </a:r>
          </a:p>
          <a:p>
            <a:r>
              <a:rPr lang="tr-TR" altLang="tr-TR" smtClean="0"/>
              <a:t>Emek kısa dönemlidir</a:t>
            </a:r>
          </a:p>
          <a:p>
            <a:r>
              <a:rPr lang="tr-TR" altLang="tr-TR" smtClean="0"/>
              <a:t>Hammedde kısa dönemlidir (cari dönemde faydaya dönüşür)</a:t>
            </a:r>
          </a:p>
          <a:p>
            <a:r>
              <a:rPr lang="tr-TR" altLang="tr-TR" smtClean="0"/>
              <a:t>Üretilmiş tüm mal ve hizmetler sermayedir</a:t>
            </a:r>
          </a:p>
          <a:p>
            <a:r>
              <a:rPr lang="tr-TR" altLang="tr-TR" smtClean="0"/>
              <a:t>Yeni mal ve hizmet üretimini mümkün kılar</a:t>
            </a:r>
          </a:p>
          <a:p>
            <a:r>
              <a:rPr lang="tr-TR" altLang="tr-TR" smtClean="0"/>
              <a:t>Emeğin boş zamanını artırır</a:t>
            </a:r>
          </a:p>
          <a:p>
            <a:r>
              <a:rPr lang="tr-TR" altLang="tr-TR" smtClean="0"/>
              <a:t>Amortisman-otonom yatırım harcamaları</a:t>
            </a:r>
          </a:p>
        </p:txBody>
      </p:sp>
    </p:spTree>
    <p:extLst>
      <p:ext uri="{BB962C8B-B14F-4D97-AF65-F5344CB8AC3E}">
        <p14:creationId xmlns:p14="http://schemas.microsoft.com/office/powerpoint/2010/main" val="298635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Faiz</a:t>
            </a:r>
          </a:p>
        </p:txBody>
      </p:sp>
      <p:sp>
        <p:nvSpPr>
          <p:cNvPr id="10752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Fiyatı faiz</a:t>
            </a:r>
          </a:p>
          <a:p>
            <a:r>
              <a:rPr lang="tr-TR" altLang="tr-TR" smtClean="0"/>
              <a:t>Ödünç verilebilir fonlar arzı ve ödünç verilebilir fonlar talebi</a:t>
            </a:r>
          </a:p>
          <a:p>
            <a:r>
              <a:rPr lang="tr-TR" altLang="tr-TR" smtClean="0"/>
              <a:t>Bir firma kredi kullanır, bedel (i) öder</a:t>
            </a:r>
          </a:p>
          <a:p>
            <a:r>
              <a:rPr lang="tr-TR" altLang="tr-TR" smtClean="0"/>
              <a:t>Sermayesini başkalarının kullanımına sunan (i) kazanır.</a:t>
            </a:r>
          </a:p>
          <a:p>
            <a:r>
              <a:rPr lang="tr-TR" altLang="tr-TR" smtClean="0"/>
              <a:t>Sermayenin MRP azalırsa i artar.(d negatif)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2572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Toprak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Doğada bulunan tüm üretim faktörleri</a:t>
            </a:r>
          </a:p>
          <a:p>
            <a:pPr lvl="2">
              <a:defRPr/>
            </a:pPr>
            <a:r>
              <a:rPr lang="tr-TR" dirty="0" smtClean="0"/>
              <a:t>Maden</a:t>
            </a:r>
          </a:p>
          <a:p>
            <a:pPr lvl="2">
              <a:defRPr/>
            </a:pPr>
            <a:r>
              <a:rPr lang="tr-TR" dirty="0" smtClean="0"/>
              <a:t>Su</a:t>
            </a:r>
          </a:p>
          <a:p>
            <a:pPr lvl="2">
              <a:defRPr/>
            </a:pPr>
            <a:r>
              <a:rPr lang="tr-TR" dirty="0" smtClean="0"/>
              <a:t>Doğal kaynak</a:t>
            </a:r>
          </a:p>
          <a:p>
            <a:pPr lvl="2">
              <a:defRPr/>
            </a:pPr>
            <a:r>
              <a:rPr lang="tr-TR" dirty="0" smtClean="0"/>
              <a:t>Orman…</a:t>
            </a:r>
          </a:p>
          <a:p>
            <a:pPr lvl="2">
              <a:defRPr/>
            </a:pPr>
            <a:r>
              <a:rPr lang="tr-TR" dirty="0" err="1" smtClean="0"/>
              <a:t>Inelastik</a:t>
            </a:r>
            <a:endParaRPr lang="tr-TR" dirty="0" smtClean="0"/>
          </a:p>
          <a:p>
            <a:pPr lvl="2">
              <a:defRPr/>
            </a:pPr>
            <a:r>
              <a:rPr lang="tr-TR" dirty="0" smtClean="0"/>
              <a:t>Belirleyici «talep»</a:t>
            </a:r>
            <a:endParaRPr lang="tr-TR" dirty="0"/>
          </a:p>
          <a:p>
            <a:pPr lvl="2">
              <a:defRPr/>
            </a:pPr>
            <a:endParaRPr lang="tr-TR" dirty="0" smtClean="0"/>
          </a:p>
          <a:p>
            <a:pPr marL="0" indent="0">
              <a:buNone/>
              <a:defRPr/>
            </a:pPr>
            <a:r>
              <a:rPr lang="tr-TR" dirty="0"/>
              <a:t>	</a:t>
            </a: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903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Rant</a:t>
            </a:r>
          </a:p>
        </p:txBody>
      </p:sp>
      <p:sp>
        <p:nvSpPr>
          <p:cNvPr id="1095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Toprağın üretimden aldığı pay,dar anlamda fiyat</a:t>
            </a:r>
          </a:p>
          <a:p>
            <a:r>
              <a:rPr lang="tr-TR" altLang="tr-TR" smtClean="0"/>
              <a:t>Ricardo </a:t>
            </a:r>
          </a:p>
          <a:p>
            <a:pPr lvl="1"/>
            <a:r>
              <a:rPr lang="tr-TR" altLang="tr-TR" smtClean="0"/>
              <a:t>Kıtlık(mutlak) rantı(sabit)</a:t>
            </a:r>
          </a:p>
          <a:p>
            <a:pPr lvl="1"/>
            <a:endParaRPr lang="tr-TR" altLang="tr-TR" smtClean="0"/>
          </a:p>
          <a:p>
            <a:pPr lvl="1"/>
            <a:r>
              <a:rPr lang="tr-TR" altLang="tr-TR" smtClean="0"/>
              <a:t>Farklılık (differansiyel) rant (heterojen)</a:t>
            </a:r>
          </a:p>
        </p:txBody>
      </p:sp>
    </p:spTree>
    <p:extLst>
      <p:ext uri="{BB962C8B-B14F-4D97-AF65-F5344CB8AC3E}">
        <p14:creationId xmlns:p14="http://schemas.microsoft.com/office/powerpoint/2010/main" val="347586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Girişimci ve kar</a:t>
            </a:r>
          </a:p>
        </p:txBody>
      </p:sp>
      <p:sp>
        <p:nvSpPr>
          <p:cNvPr id="11059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Üretim faktörü mü?</a:t>
            </a:r>
          </a:p>
          <a:p>
            <a:r>
              <a:rPr lang="tr-TR" altLang="tr-TR" smtClean="0"/>
              <a:t>Emeğin bir türü mü?</a:t>
            </a:r>
          </a:p>
          <a:p>
            <a:pPr lvl="1"/>
            <a:r>
              <a:rPr lang="tr-TR" altLang="tr-TR" smtClean="0"/>
              <a:t>Arsa kirası-rant</a:t>
            </a:r>
          </a:p>
          <a:p>
            <a:pPr lvl="1"/>
            <a:r>
              <a:rPr lang="tr-TR" altLang="tr-TR" smtClean="0"/>
              <a:t>Tasarruf-faiz</a:t>
            </a:r>
          </a:p>
          <a:p>
            <a:pPr lvl="1"/>
            <a:r>
              <a:rPr lang="tr-TR" altLang="tr-TR" smtClean="0"/>
              <a:t>Kendi firmasını yönetme-ücret</a:t>
            </a:r>
          </a:p>
          <a:p>
            <a:pPr lvl="1"/>
            <a:r>
              <a:rPr lang="tr-TR" altLang="tr-TR" smtClean="0"/>
              <a:t>Patron-kar</a:t>
            </a:r>
          </a:p>
          <a:p>
            <a:pPr lvl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5772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Girişimci</a:t>
            </a:r>
          </a:p>
        </p:txBody>
      </p:sp>
      <p:sp>
        <p:nvSpPr>
          <p:cNvPr id="11161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Genel kabul,girişimci kar elde eder.</a:t>
            </a:r>
          </a:p>
          <a:p>
            <a:r>
              <a:rPr lang="tr-TR" altLang="tr-TR" smtClean="0"/>
              <a:t>∏=TR-TC</a:t>
            </a:r>
          </a:p>
          <a:p>
            <a:r>
              <a:rPr lang="tr-TR" altLang="tr-TR" smtClean="0"/>
              <a:t>∏=TR-(TC-TiC)</a:t>
            </a:r>
          </a:p>
          <a:p>
            <a:endParaRPr lang="tr-TR" altLang="tr-TR" smtClean="0"/>
          </a:p>
          <a:p>
            <a:r>
              <a:rPr lang="tr-TR" altLang="tr-TR" smtClean="0"/>
              <a:t>Muhasebe karı,ekonomik kar?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2361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EMEK PİYASASINDA DENGE</vt:lpstr>
      <vt:lpstr>EMEK PİYASASINDA DENGE</vt:lpstr>
      <vt:lpstr>Sermaye</vt:lpstr>
      <vt:lpstr>Sermaye </vt:lpstr>
      <vt:lpstr>Faiz</vt:lpstr>
      <vt:lpstr>Toprak</vt:lpstr>
      <vt:lpstr>Rant</vt:lpstr>
      <vt:lpstr>Girişimci ve kar</vt:lpstr>
      <vt:lpstr>Girişimci</vt:lpstr>
      <vt:lpstr>Ekoller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2020-01-07T10:01:59Z</dcterms:modified>
</cp:coreProperties>
</file>