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19E62-972E-4770-A57B-811A3F9F0F56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3E9B0-96D0-4EF0-BF5B-901F5AD53E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108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09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221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586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253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41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949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86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108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62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49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885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39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Unvan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19162"/>
          </a:xfrm>
        </p:spPr>
        <p:txBody>
          <a:bodyPr/>
          <a:lstStyle/>
          <a:p>
            <a:r>
              <a:rPr lang="tr-TR" altLang="tr-TR" smtClean="0"/>
              <a:t>EMEK PİYASASINDA DENGE</a:t>
            </a:r>
          </a:p>
        </p:txBody>
      </p:sp>
      <p:sp>
        <p:nvSpPr>
          <p:cNvPr id="103427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MRP=MFC(MIC)</a:t>
            </a:r>
          </a:p>
          <a:p>
            <a:r>
              <a:rPr lang="tr-TR" altLang="tr-TR" smtClean="0"/>
              <a:t>Ücret değişirse emek talep eğrisi üzerinde yeni denge</a:t>
            </a:r>
          </a:p>
          <a:p>
            <a:r>
              <a:rPr lang="tr-TR" altLang="tr-TR" smtClean="0"/>
              <a:t>MPP değişirse talep eğrisi sağa/sola kayar</a:t>
            </a:r>
          </a:p>
          <a:p>
            <a:pPr lvl="1"/>
            <a:r>
              <a:rPr lang="tr-TR" altLang="tr-TR" smtClean="0"/>
              <a:t>Piyasadaki mal ve hizmetlere olan talep(+)</a:t>
            </a:r>
          </a:p>
          <a:p>
            <a:r>
              <a:rPr lang="tr-TR" altLang="tr-TR" smtClean="0"/>
              <a:t>P değişirse talep eğrisi sağa/sola kayar</a:t>
            </a:r>
          </a:p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643115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Ekoller</a:t>
            </a:r>
          </a:p>
        </p:txBody>
      </p:sp>
      <p:sp>
        <p:nvSpPr>
          <p:cNvPr id="11264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Adam Marshall (örgütlenme teorisi)</a:t>
            </a:r>
          </a:p>
          <a:p>
            <a:r>
              <a:rPr lang="tr-TR" altLang="tr-TR" smtClean="0"/>
              <a:t>Schumpeter (inovasyon/yenilik teorisi)</a:t>
            </a:r>
          </a:p>
          <a:p>
            <a:r>
              <a:rPr lang="tr-TR" altLang="tr-TR" smtClean="0"/>
              <a:t>Marks (sömürü teorisi)</a:t>
            </a:r>
          </a:p>
          <a:p>
            <a:endParaRPr lang="tr-TR" altLang="tr-TR" smtClean="0"/>
          </a:p>
          <a:p>
            <a:pPr lvl="1"/>
            <a:r>
              <a:rPr lang="tr-TR" altLang="tr-TR" smtClean="0"/>
              <a:t>Organizasyon</a:t>
            </a:r>
          </a:p>
          <a:p>
            <a:pPr lvl="1"/>
            <a:r>
              <a:rPr lang="tr-TR" altLang="tr-TR" smtClean="0"/>
              <a:t>Risk yönetimi</a:t>
            </a:r>
          </a:p>
          <a:p>
            <a:pPr lvl="1"/>
            <a:r>
              <a:rPr lang="tr-TR" altLang="tr-TR" smtClean="0"/>
              <a:t>sermaye</a:t>
            </a:r>
          </a:p>
        </p:txBody>
      </p:sp>
    </p:spTree>
    <p:extLst>
      <p:ext uri="{BB962C8B-B14F-4D97-AF65-F5344CB8AC3E}">
        <p14:creationId xmlns:p14="http://schemas.microsoft.com/office/powerpoint/2010/main" val="3728388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EMEK PİYASASINDA DENGE</a:t>
            </a:r>
          </a:p>
        </p:txBody>
      </p:sp>
      <p:sp>
        <p:nvSpPr>
          <p:cNvPr id="104451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Emek arzı ve talebi değişince başlangıç denge düzeyi değişir</a:t>
            </a:r>
          </a:p>
          <a:p>
            <a:r>
              <a:rPr lang="tr-TR" altLang="tr-TR" smtClean="0"/>
              <a:t>Talep           w </a:t>
            </a:r>
          </a:p>
          <a:p>
            <a:r>
              <a:rPr lang="tr-TR" altLang="tr-TR" smtClean="0"/>
              <a:t>Arz      w</a:t>
            </a:r>
          </a:p>
        </p:txBody>
      </p:sp>
      <p:pic>
        <p:nvPicPr>
          <p:cNvPr id="104452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801" y="2617788"/>
            <a:ext cx="404813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453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8351" y="2733675"/>
            <a:ext cx="3460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454" name="Resi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3538" y="3319463"/>
            <a:ext cx="35401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455" name="Resim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0989" y="3319463"/>
            <a:ext cx="3524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2818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Sermaye</a:t>
            </a:r>
          </a:p>
        </p:txBody>
      </p:sp>
      <p:sp>
        <p:nvSpPr>
          <p:cNvPr id="105475" name="İçerik Yer Tutucusu 2"/>
          <p:cNvSpPr>
            <a:spLocks noGrp="1"/>
          </p:cNvSpPr>
          <p:nvPr>
            <p:ph idx="1"/>
          </p:nvPr>
        </p:nvSpPr>
        <p:spPr>
          <a:xfrm>
            <a:off x="1981200" y="1293813"/>
            <a:ext cx="8229600" cy="4832350"/>
          </a:xfrm>
        </p:spPr>
        <p:txBody>
          <a:bodyPr/>
          <a:lstStyle/>
          <a:p>
            <a:r>
              <a:rPr lang="tr-TR" altLang="tr-TR" smtClean="0"/>
              <a:t>Ekonomik Sermaye</a:t>
            </a:r>
          </a:p>
          <a:p>
            <a:pPr lvl="1"/>
            <a:r>
              <a:rPr lang="tr-TR" altLang="tr-TR" smtClean="0"/>
              <a:t>Mal ve hizmet üretiminde kullanılır</a:t>
            </a:r>
          </a:p>
          <a:p>
            <a:pPr lvl="1"/>
            <a:r>
              <a:rPr lang="tr-TR" altLang="tr-TR" smtClean="0"/>
              <a:t>Dayanıklı kalıcı giderler</a:t>
            </a:r>
          </a:p>
          <a:p>
            <a:pPr lvl="1"/>
            <a:r>
              <a:rPr lang="tr-TR" altLang="tr-TR" smtClean="0"/>
              <a:t>Know-how,lisans,varlık</a:t>
            </a:r>
          </a:p>
          <a:p>
            <a:r>
              <a:rPr lang="tr-TR" altLang="tr-TR" smtClean="0"/>
              <a:t>Finansal Sermaye</a:t>
            </a:r>
          </a:p>
          <a:p>
            <a:pPr lvl="1"/>
            <a:r>
              <a:rPr lang="tr-TR" altLang="tr-TR" smtClean="0"/>
              <a:t>Nakit para </a:t>
            </a:r>
          </a:p>
          <a:p>
            <a:pPr lvl="1"/>
            <a:r>
              <a:rPr lang="tr-TR" altLang="tr-TR" smtClean="0"/>
              <a:t>İşletme için gerekli finansman</a:t>
            </a:r>
          </a:p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468638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Sermaye </a:t>
            </a:r>
          </a:p>
        </p:txBody>
      </p:sp>
      <p:sp>
        <p:nvSpPr>
          <p:cNvPr id="106499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Uzun dönemlidir</a:t>
            </a:r>
          </a:p>
          <a:p>
            <a:r>
              <a:rPr lang="tr-TR" altLang="tr-TR" smtClean="0"/>
              <a:t>Emek kısa dönemlidir</a:t>
            </a:r>
          </a:p>
          <a:p>
            <a:r>
              <a:rPr lang="tr-TR" altLang="tr-TR" smtClean="0"/>
              <a:t>Hammedde kısa dönemlidir (cari dönemde faydaya dönüşür)</a:t>
            </a:r>
          </a:p>
          <a:p>
            <a:r>
              <a:rPr lang="tr-TR" altLang="tr-TR" smtClean="0"/>
              <a:t>Üretilmiş tüm mal ve hizmetler sermayedir</a:t>
            </a:r>
          </a:p>
          <a:p>
            <a:r>
              <a:rPr lang="tr-TR" altLang="tr-TR" smtClean="0"/>
              <a:t>Yeni mal ve hizmet üretimini mümkün kılar</a:t>
            </a:r>
          </a:p>
          <a:p>
            <a:r>
              <a:rPr lang="tr-TR" altLang="tr-TR" smtClean="0"/>
              <a:t>Emeğin boş zamanını artırır</a:t>
            </a:r>
          </a:p>
          <a:p>
            <a:r>
              <a:rPr lang="tr-TR" altLang="tr-TR" smtClean="0"/>
              <a:t>Amortisman-otonom yatırım harcamaları</a:t>
            </a:r>
          </a:p>
        </p:txBody>
      </p:sp>
    </p:spTree>
    <p:extLst>
      <p:ext uri="{BB962C8B-B14F-4D97-AF65-F5344CB8AC3E}">
        <p14:creationId xmlns:p14="http://schemas.microsoft.com/office/powerpoint/2010/main" val="2986355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Faiz</a:t>
            </a:r>
          </a:p>
        </p:txBody>
      </p:sp>
      <p:sp>
        <p:nvSpPr>
          <p:cNvPr id="10752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Fiyatı faiz</a:t>
            </a:r>
          </a:p>
          <a:p>
            <a:r>
              <a:rPr lang="tr-TR" altLang="tr-TR" smtClean="0"/>
              <a:t>Ödünç verilebilir fonlar arzı ve ödünç verilebilir fonlar talebi</a:t>
            </a:r>
          </a:p>
          <a:p>
            <a:r>
              <a:rPr lang="tr-TR" altLang="tr-TR" smtClean="0"/>
              <a:t>Bir firma kredi kullanır, bedel (i) öder</a:t>
            </a:r>
          </a:p>
          <a:p>
            <a:r>
              <a:rPr lang="tr-TR" altLang="tr-TR" smtClean="0"/>
              <a:t>Sermayesini başkalarının kullanımına sunan (i) kazanır.</a:t>
            </a:r>
          </a:p>
          <a:p>
            <a:r>
              <a:rPr lang="tr-TR" altLang="tr-TR" smtClean="0"/>
              <a:t>Sermayenin MRP azalırsa i artar.(d negatif)</a:t>
            </a:r>
          </a:p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725725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Toprak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Doğada bulunan tüm üretim faktörleri</a:t>
            </a:r>
          </a:p>
          <a:p>
            <a:pPr lvl="2">
              <a:defRPr/>
            </a:pPr>
            <a:r>
              <a:rPr lang="tr-TR" dirty="0" smtClean="0"/>
              <a:t>Maden</a:t>
            </a:r>
          </a:p>
          <a:p>
            <a:pPr lvl="2">
              <a:defRPr/>
            </a:pPr>
            <a:r>
              <a:rPr lang="tr-TR" dirty="0" smtClean="0"/>
              <a:t>Su</a:t>
            </a:r>
          </a:p>
          <a:p>
            <a:pPr lvl="2">
              <a:defRPr/>
            </a:pPr>
            <a:r>
              <a:rPr lang="tr-TR" dirty="0" smtClean="0"/>
              <a:t>Doğal kaynak</a:t>
            </a:r>
          </a:p>
          <a:p>
            <a:pPr lvl="2">
              <a:defRPr/>
            </a:pPr>
            <a:r>
              <a:rPr lang="tr-TR" dirty="0" smtClean="0"/>
              <a:t>Orman…</a:t>
            </a:r>
          </a:p>
          <a:p>
            <a:pPr lvl="2">
              <a:defRPr/>
            </a:pPr>
            <a:r>
              <a:rPr lang="tr-TR" dirty="0" err="1" smtClean="0"/>
              <a:t>Inelastik</a:t>
            </a:r>
            <a:endParaRPr lang="tr-TR" dirty="0" smtClean="0"/>
          </a:p>
          <a:p>
            <a:pPr lvl="2">
              <a:defRPr/>
            </a:pPr>
            <a:r>
              <a:rPr lang="tr-TR" dirty="0" smtClean="0"/>
              <a:t>Belirleyici «talep»</a:t>
            </a:r>
            <a:endParaRPr lang="tr-TR" dirty="0"/>
          </a:p>
          <a:p>
            <a:pPr lvl="2">
              <a:defRPr/>
            </a:pPr>
            <a:endParaRPr lang="tr-TR" dirty="0" smtClean="0"/>
          </a:p>
          <a:p>
            <a:pPr marL="0" indent="0">
              <a:buNone/>
              <a:defRPr/>
            </a:pPr>
            <a:r>
              <a:rPr lang="tr-TR" dirty="0"/>
              <a:t>	</a:t>
            </a:r>
            <a:r>
              <a:rPr lang="tr-TR" dirty="0" smtClean="0"/>
              <a:t>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1903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Rant</a:t>
            </a:r>
          </a:p>
        </p:txBody>
      </p:sp>
      <p:sp>
        <p:nvSpPr>
          <p:cNvPr id="109571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Toprağın üretimden aldığı pay,dar anlamda fiyat</a:t>
            </a:r>
          </a:p>
          <a:p>
            <a:r>
              <a:rPr lang="tr-TR" altLang="tr-TR" smtClean="0"/>
              <a:t>Ricardo </a:t>
            </a:r>
          </a:p>
          <a:p>
            <a:pPr lvl="1"/>
            <a:r>
              <a:rPr lang="tr-TR" altLang="tr-TR" smtClean="0"/>
              <a:t>Kıtlık(mutlak) rantı(sabit)</a:t>
            </a:r>
          </a:p>
          <a:p>
            <a:pPr lvl="1"/>
            <a:endParaRPr lang="tr-TR" altLang="tr-TR" smtClean="0"/>
          </a:p>
          <a:p>
            <a:pPr lvl="1"/>
            <a:r>
              <a:rPr lang="tr-TR" altLang="tr-TR" smtClean="0"/>
              <a:t>Farklılık (differansiyel) rant (heterojen)</a:t>
            </a:r>
          </a:p>
        </p:txBody>
      </p:sp>
    </p:spTree>
    <p:extLst>
      <p:ext uri="{BB962C8B-B14F-4D97-AF65-F5344CB8AC3E}">
        <p14:creationId xmlns:p14="http://schemas.microsoft.com/office/powerpoint/2010/main" val="3475865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Girişimci ve kar</a:t>
            </a:r>
          </a:p>
        </p:txBody>
      </p:sp>
      <p:sp>
        <p:nvSpPr>
          <p:cNvPr id="110595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Üretim faktörü mü?</a:t>
            </a:r>
          </a:p>
          <a:p>
            <a:r>
              <a:rPr lang="tr-TR" altLang="tr-TR" smtClean="0"/>
              <a:t>Emeğin bir türü mü?</a:t>
            </a:r>
          </a:p>
          <a:p>
            <a:pPr lvl="1"/>
            <a:r>
              <a:rPr lang="tr-TR" altLang="tr-TR" smtClean="0"/>
              <a:t>Arsa kirası-rant</a:t>
            </a:r>
          </a:p>
          <a:p>
            <a:pPr lvl="1"/>
            <a:r>
              <a:rPr lang="tr-TR" altLang="tr-TR" smtClean="0"/>
              <a:t>Tasarruf-faiz</a:t>
            </a:r>
          </a:p>
          <a:p>
            <a:pPr lvl="1"/>
            <a:r>
              <a:rPr lang="tr-TR" altLang="tr-TR" smtClean="0"/>
              <a:t>Kendi firmasını yönetme-ücret</a:t>
            </a:r>
          </a:p>
          <a:p>
            <a:pPr lvl="1"/>
            <a:r>
              <a:rPr lang="tr-TR" altLang="tr-TR" smtClean="0"/>
              <a:t>Patron-kar</a:t>
            </a:r>
          </a:p>
          <a:p>
            <a:pPr lvl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757721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Girişimci</a:t>
            </a:r>
          </a:p>
        </p:txBody>
      </p:sp>
      <p:sp>
        <p:nvSpPr>
          <p:cNvPr id="111619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Genel kabul,girişimci kar elde eder.</a:t>
            </a:r>
          </a:p>
          <a:p>
            <a:r>
              <a:rPr lang="tr-TR" altLang="tr-TR" smtClean="0"/>
              <a:t>∏=TR-TC</a:t>
            </a:r>
          </a:p>
          <a:p>
            <a:r>
              <a:rPr lang="tr-TR" altLang="tr-TR" smtClean="0"/>
              <a:t>∏=TR-(TC-TiC)</a:t>
            </a:r>
          </a:p>
          <a:p>
            <a:endParaRPr lang="tr-TR" altLang="tr-TR" smtClean="0"/>
          </a:p>
          <a:p>
            <a:r>
              <a:rPr lang="tr-TR" altLang="tr-TR" smtClean="0"/>
              <a:t>Muhasebe karı,ekonomik kar?</a:t>
            </a:r>
          </a:p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62361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</Words>
  <Application>Microsoft Office PowerPoint</Application>
  <PresentationFormat>Geniş ekran</PresentationFormat>
  <Paragraphs>69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EMEK PİYASASINDA DENGE</vt:lpstr>
      <vt:lpstr>EMEK PİYASASINDA DENGE</vt:lpstr>
      <vt:lpstr>Sermaye</vt:lpstr>
      <vt:lpstr>Sermaye </vt:lpstr>
      <vt:lpstr>Faiz</vt:lpstr>
      <vt:lpstr>Toprak</vt:lpstr>
      <vt:lpstr>Rant</vt:lpstr>
      <vt:lpstr>Girişimci ve kar</vt:lpstr>
      <vt:lpstr>Girişimci</vt:lpstr>
      <vt:lpstr>Ekoller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İktisada Giriş </dc:title>
  <dc:creator>Sıdıka Ceren Arslan Olcay</dc:creator>
  <cp:lastModifiedBy>Sıdıka Ceren Arslan Olcay</cp:lastModifiedBy>
  <cp:revision>2</cp:revision>
  <dcterms:created xsi:type="dcterms:W3CDTF">2020-01-07T09:34:30Z</dcterms:created>
  <dcterms:modified xsi:type="dcterms:W3CDTF">2020-01-07T10:01:59Z</dcterms:modified>
</cp:coreProperties>
</file>