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391" r:id="rId2"/>
    <p:sldId id="392" r:id="rId3"/>
    <p:sldId id="393" r:id="rId4"/>
    <p:sldId id="394" r:id="rId5"/>
    <p:sldId id="395" r:id="rId6"/>
    <p:sldId id="396" r:id="rId7"/>
    <p:sldId id="397" r:id="rId8"/>
    <p:sldId id="398" r:id="rId9"/>
    <p:sldId id="399" r:id="rId10"/>
    <p:sldId id="400" r:id="rId11"/>
    <p:sldId id="401" r:id="rId12"/>
    <p:sldId id="402" r:id="rId13"/>
    <p:sldId id="40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72" autoAdjust="0"/>
    <p:restoredTop sz="94615"/>
  </p:normalViewPr>
  <p:slideViewPr>
    <p:cSldViewPr snapToGrid="0" snapToObjects="1">
      <p:cViewPr varScale="1">
        <p:scale>
          <a:sx n="108" d="100"/>
          <a:sy n="108" d="100"/>
        </p:scale>
        <p:origin x="126" y="3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E3D92-51E2-47D4-A53D-22B06E681237}" type="datetimeFigureOut">
              <a:rPr lang="tr-TR" smtClean="0"/>
              <a:t>23.05.2020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089E9-6EEC-4A99-BB43-771894969E45}" type="slidenum">
              <a:rPr lang="tr-TR" smtClean="0"/>
              <a:t>‹#›</a:t>
            </a:fld>
            <a:endParaRPr lang="tr-TR"/>
          </a:p>
        </p:txBody>
      </p:sp>
    </p:spTree>
    <p:extLst>
      <p:ext uri="{BB962C8B-B14F-4D97-AF65-F5344CB8AC3E}">
        <p14:creationId xmlns:p14="http://schemas.microsoft.com/office/powerpoint/2010/main" val="59788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67819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57734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1502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001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6554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27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C40A8-54AF-7146-9CAA-E0E538102956}"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204205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C40A8-54AF-7146-9CAA-E0E538102956}"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9413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C40A8-54AF-7146-9CAA-E0E538102956}"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53895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93308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45192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C40A8-54AF-7146-9CAA-E0E538102956}" type="datetimeFigureOut">
              <a:rPr lang="en-US" smtClean="0"/>
              <a:t>5/23/2020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BE80B-2FE2-8247-B6E5-DC195D1E2B1B}" type="slidenum">
              <a:rPr lang="en-US" smtClean="0"/>
              <a:t>‹#›</a:t>
            </a:fld>
            <a:endParaRPr lang="en-US"/>
          </a:p>
        </p:txBody>
      </p:sp>
    </p:spTree>
    <p:extLst>
      <p:ext uri="{BB962C8B-B14F-4D97-AF65-F5344CB8AC3E}">
        <p14:creationId xmlns:p14="http://schemas.microsoft.com/office/powerpoint/2010/main" val="179780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ŞANSA BAĞLI BLOKLAR DENEME DESENİNİN ŞANSA BAĞLI PARSELLER DENEME DESENİNE GÖRE ÜSTÜNLÜĞÜ</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575881"/>
            <a:ext cx="10515600" cy="4601082"/>
          </a:xfrm>
        </p:spPr>
        <p:txBody>
          <a:bodyPr/>
          <a:lstStyle/>
          <a:p>
            <a:r>
              <a:rPr lang="tr-TR" dirty="0" smtClean="0"/>
              <a:t>Şansa bağlı bloklar deneme deseni materyalde tek yönlü farklılık olduğunda bunu hesaplayarak, genel varyansdan çıkarıp işlemler arasındaki varyansı daha doğru olarak ortaya koyan bir desendir. </a:t>
            </a:r>
          </a:p>
          <a:p>
            <a:r>
              <a:rPr lang="tr-TR" dirty="0" smtClean="0"/>
              <a:t>Şansa bağlı bloklara göre yapılmış varyans analizini şansa bağlı parseller deneme desenine göre yapılsaydı F değerleri ne olurdu karşılaştıralım.</a:t>
            </a:r>
          </a:p>
          <a:p>
            <a:r>
              <a:rPr lang="tr-TR" dirty="0" smtClean="0"/>
              <a:t>Topraktan (blok) ileri gelen varyansyon önemli çıkmıştır. </a:t>
            </a:r>
          </a:p>
          <a:p>
            <a:r>
              <a:rPr lang="tr-TR" dirty="0" smtClean="0"/>
              <a:t>Bu varyans genel varyansdan ayrılmış ve hata varyansı azaltılmıştır. </a:t>
            </a:r>
          </a:p>
          <a:p>
            <a:r>
              <a:rPr lang="tr-TR" dirty="0" smtClean="0"/>
              <a:t>Oysa şansa bağlı parsellerde bu farklılık tamamen genel varyansa (hataya) eklenmektedir. </a:t>
            </a:r>
            <a:endParaRPr lang="tr-TR" dirty="0"/>
          </a:p>
        </p:txBody>
      </p:sp>
    </p:spTree>
    <p:extLst>
      <p:ext uri="{BB962C8B-B14F-4D97-AF65-F5344CB8AC3E}">
        <p14:creationId xmlns:p14="http://schemas.microsoft.com/office/powerpoint/2010/main" val="43722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4373"/>
          </a:xfrm>
        </p:spPr>
        <p:txBody>
          <a:bodyPr/>
          <a:lstStyle/>
          <a:p>
            <a:r>
              <a:rPr lang="tr-TR" b="1" dirty="0" smtClean="0">
                <a:solidFill>
                  <a:srgbClr val="C00000"/>
                </a:solidFill>
                <a:effectLst>
                  <a:outerShdw blurRad="38100" dist="38100" dir="2700000" algn="tl">
                    <a:srgbClr val="000000">
                      <a:alpha val="43137"/>
                    </a:srgbClr>
                  </a:outerShdw>
                </a:effectLst>
              </a:rPr>
              <a:t>Analiz</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332689"/>
            <a:ext cx="10515600" cy="4844274"/>
          </a:xfrm>
        </p:spPr>
        <p:txBody>
          <a:bodyPr/>
          <a:lstStyle/>
          <a:p>
            <a:pPr marL="0" indent="0">
              <a:buNone/>
            </a:pPr>
            <a:endParaRPr lang="tr-TR" dirty="0"/>
          </a:p>
        </p:txBody>
      </p:sp>
      <mc:AlternateContent xmlns:mc="http://schemas.openxmlformats.org/markup-compatibility/2006" xmlns:a14="http://schemas.microsoft.com/office/drawing/2010/main">
        <mc:Choice Requires="a14">
          <p:sp>
            <p:nvSpPr>
              <p:cNvPr id="4" name="TextBox 3"/>
              <p:cNvSpPr txBox="1"/>
              <p:nvPr/>
            </p:nvSpPr>
            <p:spPr>
              <a:xfrm>
                <a:off x="986318" y="1869896"/>
                <a:ext cx="5657673" cy="95692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tr-TR" sz="2800" b="1" i="1" smtClean="0">
                          <a:latin typeface="Cambria Math" panose="02040503050406030204" pitchFamily="18" charset="0"/>
                        </a:rPr>
                        <m:t>𝑫𝑭</m:t>
                      </m:r>
                      <m:r>
                        <a:rPr lang="tr-TR" sz="2800" i="1" smtClean="0">
                          <a:latin typeface="Cambria Math" panose="02040503050406030204" pitchFamily="18" charset="0"/>
                        </a:rPr>
                        <m:t>=</m:t>
                      </m:r>
                      <m:f>
                        <m:fPr>
                          <m:ctrlPr>
                            <a:rPr lang="en-US" sz="2800" i="1">
                              <a:latin typeface="Cambria Math" panose="02040503050406030204" pitchFamily="18" charset="0"/>
                            </a:rPr>
                          </m:ctrlPr>
                        </m:fPr>
                        <m:num>
                          <m:sSup>
                            <m:sSupPr>
                              <m:ctrlPr>
                                <a:rPr lang="en-US" sz="2800" i="1">
                                  <a:latin typeface="Cambria Math" panose="02040503050406030204" pitchFamily="18" charset="0"/>
                                </a:rPr>
                              </m:ctrlPr>
                            </m:sSupPr>
                            <m:e>
                              <m:d>
                                <m:dPr>
                                  <m:ctrlPr>
                                    <a:rPr lang="en-US" sz="2800" i="1">
                                      <a:latin typeface="Cambria Math" panose="02040503050406030204" pitchFamily="18" charset="0"/>
                                    </a:rPr>
                                  </m:ctrlPr>
                                </m:dPr>
                                <m:e>
                                  <m:r>
                                    <m:rPr>
                                      <m:sty m:val="p"/>
                                    </m:rPr>
                                    <a:rPr lang="tr-TR" sz="2800">
                                      <a:latin typeface="Cambria Math" panose="02040503050406030204" pitchFamily="18" charset="0"/>
                                    </a:rPr>
                                    <m:t>Σ</m:t>
                                  </m:r>
                                  <m:sSub>
                                    <m:sSubPr>
                                      <m:ctrlPr>
                                        <a:rPr lang="en-US" sz="2800" i="1">
                                          <a:latin typeface="Cambria Math" panose="02040503050406030204" pitchFamily="18" charset="0"/>
                                        </a:rPr>
                                      </m:ctrlPr>
                                    </m:sSubPr>
                                    <m:e>
                                      <m:r>
                                        <a:rPr lang="tr-TR" sz="2800" i="1">
                                          <a:latin typeface="Cambria Math" panose="02040503050406030204" pitchFamily="18" charset="0"/>
                                        </a:rPr>
                                        <m:t>𝑥</m:t>
                                      </m:r>
                                    </m:e>
                                    <m:sub>
                                      <m:r>
                                        <a:rPr lang="tr-TR" sz="2800" i="1">
                                          <a:latin typeface="Cambria Math" panose="02040503050406030204" pitchFamily="18" charset="0"/>
                                        </a:rPr>
                                        <m:t>𝑖</m:t>
                                      </m:r>
                                    </m:sub>
                                  </m:sSub>
                                </m:e>
                              </m:d>
                            </m:e>
                            <m:sup>
                              <m:r>
                                <a:rPr lang="tr-TR" sz="2800" i="1">
                                  <a:latin typeface="Cambria Math" panose="02040503050406030204" pitchFamily="18" charset="0"/>
                                </a:rPr>
                                <m:t>2</m:t>
                              </m:r>
                            </m:sup>
                          </m:sSup>
                        </m:num>
                        <m:den>
                          <m:r>
                            <a:rPr lang="tr-TR" sz="2800" i="1">
                              <a:latin typeface="Cambria Math" panose="02040503050406030204" pitchFamily="18" charset="0"/>
                            </a:rPr>
                            <m:t>𝑖</m:t>
                          </m:r>
                          <m:r>
                            <a:rPr lang="tr-TR" sz="2800" b="0" i="1" smtClean="0">
                              <a:latin typeface="Cambria Math" panose="02040503050406030204" pitchFamily="18" charset="0"/>
                            </a:rPr>
                            <m:t>.</m:t>
                          </m:r>
                          <m:r>
                            <a:rPr lang="tr-TR" sz="2800" i="1">
                              <a:latin typeface="Cambria Math" panose="02040503050406030204" pitchFamily="18" charset="0"/>
                            </a:rPr>
                            <m:t>𝑟</m:t>
                          </m:r>
                        </m:den>
                      </m:f>
                      <m:r>
                        <a:rPr lang="tr-TR" sz="2800" i="1">
                          <a:latin typeface="Cambria Math" panose="02040503050406030204" pitchFamily="18" charset="0"/>
                        </a:rPr>
                        <m:t>=</m:t>
                      </m:r>
                      <m:f>
                        <m:fPr>
                          <m:ctrlPr>
                            <a:rPr lang="en-US" sz="2800" i="1">
                              <a:latin typeface="Cambria Math" panose="02040503050406030204" pitchFamily="18" charset="0"/>
                            </a:rPr>
                          </m:ctrlPr>
                        </m:fPr>
                        <m:num>
                          <m:sSup>
                            <m:sSupPr>
                              <m:ctrlPr>
                                <a:rPr lang="en-US" sz="2800" i="1">
                                  <a:latin typeface="Cambria Math" panose="02040503050406030204" pitchFamily="18" charset="0"/>
                                </a:rPr>
                              </m:ctrlPr>
                            </m:sSupPr>
                            <m:e>
                              <m:r>
                                <a:rPr lang="tr-TR" sz="2800" i="1">
                                  <a:latin typeface="Cambria Math" panose="02040503050406030204" pitchFamily="18" charset="0"/>
                                </a:rPr>
                                <m:t>(</m:t>
                              </m:r>
                              <m:r>
                                <a:rPr lang="tr-TR" sz="2800" b="0" i="1" smtClean="0">
                                  <a:latin typeface="Cambria Math" panose="02040503050406030204" pitchFamily="18" charset="0"/>
                                </a:rPr>
                                <m:t>576.95</m:t>
                              </m:r>
                              <m:r>
                                <a:rPr lang="tr-TR" sz="2800" i="1">
                                  <a:latin typeface="Cambria Math" panose="02040503050406030204" pitchFamily="18" charset="0"/>
                                </a:rPr>
                                <m:t>)</m:t>
                              </m:r>
                            </m:e>
                            <m:sup>
                              <m:r>
                                <a:rPr lang="tr-TR" sz="2800" i="1">
                                  <a:latin typeface="Cambria Math" panose="02040503050406030204" pitchFamily="18" charset="0"/>
                                </a:rPr>
                                <m:t>2</m:t>
                              </m:r>
                            </m:sup>
                          </m:sSup>
                        </m:num>
                        <m:den>
                          <m:r>
                            <a:rPr lang="tr-TR" sz="2800" b="0" i="1" smtClean="0">
                              <a:latin typeface="Cambria Math" panose="02040503050406030204" pitchFamily="18" charset="0"/>
                            </a:rPr>
                            <m:t>4.</m:t>
                          </m:r>
                          <m:r>
                            <a:rPr lang="tr-TR" sz="2800" i="1">
                              <a:latin typeface="Cambria Math" panose="02040503050406030204" pitchFamily="18" charset="0"/>
                            </a:rPr>
                            <m:t>3</m:t>
                          </m:r>
                        </m:den>
                      </m:f>
                      <m:r>
                        <a:rPr lang="tr-TR" sz="2800" i="1">
                          <a:latin typeface="Cambria Math" panose="02040503050406030204" pitchFamily="18" charset="0"/>
                        </a:rPr>
                        <m:t>=</m:t>
                      </m:r>
                      <m:r>
                        <a:rPr lang="tr-TR" sz="2800" b="0" i="1" smtClean="0">
                          <a:latin typeface="Cambria Math" panose="02040503050406030204" pitchFamily="18" charset="0"/>
                        </a:rPr>
                        <m:t>27739</m:t>
                      </m:r>
                    </m:oMath>
                  </m:oMathPara>
                </a14:m>
                <a:endParaRPr lang="tr-TR" sz="2800" dirty="0"/>
              </a:p>
            </p:txBody>
          </p:sp>
        </mc:Choice>
        <mc:Fallback xmlns="">
          <p:sp>
            <p:nvSpPr>
              <p:cNvPr id="4" name="TextBox 3"/>
              <p:cNvSpPr txBox="1">
                <a:spLocks noRot="1" noChangeAspect="1" noMove="1" noResize="1" noEditPoints="1" noAdjustHandles="1" noChangeArrowheads="1" noChangeShapeType="1" noTextEdit="1"/>
              </p:cNvSpPr>
              <p:nvPr/>
            </p:nvSpPr>
            <p:spPr>
              <a:xfrm>
                <a:off x="986318" y="1869896"/>
                <a:ext cx="5657673" cy="956929"/>
              </a:xfrm>
              <a:prstGeom prst="rect">
                <a:avLst/>
              </a:prstGeom>
              <a:blipFill>
                <a:blip r:embed="rId2"/>
                <a:stretch>
                  <a:fillRect/>
                </a:stretch>
              </a:blipFill>
            </p:spPr>
            <p:txBody>
              <a:bodyPr/>
              <a:lstStyle/>
              <a:p>
                <a:r>
                  <a:rPr lang="tr-TR">
                    <a:noFill/>
                  </a:rPr>
                  <a:t> </a:t>
                </a:r>
              </a:p>
            </p:txBody>
          </p:sp>
        </mc:Fallback>
      </mc:AlternateContent>
      <p:sp>
        <p:nvSpPr>
          <p:cNvPr id="5" name="TextBox 4"/>
          <p:cNvSpPr txBox="1"/>
          <p:nvPr/>
        </p:nvSpPr>
        <p:spPr>
          <a:xfrm>
            <a:off x="986319" y="3020602"/>
            <a:ext cx="6356099" cy="461665"/>
          </a:xfrm>
          <a:prstGeom prst="rect">
            <a:avLst/>
          </a:prstGeom>
          <a:noFill/>
        </p:spPr>
        <p:txBody>
          <a:bodyPr wrap="none" rtlCol="0">
            <a:spAutoFit/>
          </a:bodyPr>
          <a:lstStyle/>
          <a:p>
            <a:r>
              <a:rPr lang="tr-TR" sz="2400" i="1" dirty="0"/>
              <a:t>i: işlem sayısı </a:t>
            </a:r>
            <a:r>
              <a:rPr lang="tr-TR" sz="2400" i="1" dirty="0" smtClean="0"/>
              <a:t>=4    </a:t>
            </a:r>
            <a:r>
              <a:rPr lang="tr-TR" sz="2400" i="1" dirty="0"/>
              <a:t>r: blok (tekrarlama) sayısı= 3     </a:t>
            </a:r>
          </a:p>
        </p:txBody>
      </p:sp>
      <mc:AlternateContent xmlns:mc="http://schemas.openxmlformats.org/markup-compatibility/2006" xmlns:a14="http://schemas.microsoft.com/office/drawing/2010/main">
        <mc:Choice Requires="a14">
          <p:sp>
            <p:nvSpPr>
              <p:cNvPr id="6" name="TextBox 5"/>
              <p:cNvSpPr txBox="1"/>
              <p:nvPr/>
            </p:nvSpPr>
            <p:spPr>
              <a:xfrm>
                <a:off x="986318" y="3763955"/>
                <a:ext cx="9330759" cy="104336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tr-TR" sz="2800" b="1" i="1" smtClean="0">
                          <a:latin typeface="Cambria Math" panose="02040503050406030204" pitchFamily="18" charset="0"/>
                        </a:rPr>
                        <m:t>𝑮𝑲𝑻</m:t>
                      </m:r>
                      <m:r>
                        <a:rPr lang="tr-TR" sz="2800" b="0" i="1" smtClean="0">
                          <a:latin typeface="Cambria Math" panose="02040503050406030204" pitchFamily="18" charset="0"/>
                        </a:rPr>
                        <m:t>=</m:t>
                      </m:r>
                      <m:nary>
                        <m:naryPr>
                          <m:chr m:val="∑"/>
                          <m:subHide m:val="on"/>
                          <m:supHide m:val="on"/>
                          <m:ctrlPr>
                            <a:rPr lang="tr-TR" sz="2800" b="0" i="1" smtClean="0">
                              <a:latin typeface="Cambria Math" panose="02040503050406030204" pitchFamily="18" charset="0"/>
                            </a:rPr>
                          </m:ctrlPr>
                        </m:naryPr>
                        <m:sub/>
                        <m:sup/>
                        <m:e>
                          <m:sSubSup>
                            <m:sSubSupPr>
                              <m:ctrlPr>
                                <a:rPr lang="tr-TR" sz="2800" b="0" i="1" smtClean="0">
                                  <a:latin typeface="Cambria Math" panose="02040503050406030204" pitchFamily="18" charset="0"/>
                                </a:rPr>
                              </m:ctrlPr>
                            </m:sSubSupPr>
                            <m:e>
                              <m:r>
                                <a:rPr lang="tr-TR" sz="2800" b="0" i="1" smtClean="0">
                                  <a:latin typeface="Cambria Math" panose="02040503050406030204" pitchFamily="18" charset="0"/>
                                </a:rPr>
                                <m:t>𝑥</m:t>
                              </m:r>
                            </m:e>
                            <m:sub>
                              <m:r>
                                <a:rPr lang="tr-TR" sz="2800" b="0" i="1" smtClean="0">
                                  <a:latin typeface="Cambria Math" panose="02040503050406030204" pitchFamily="18" charset="0"/>
                                </a:rPr>
                                <m:t>𝑖</m:t>
                              </m:r>
                            </m:sub>
                            <m:sup>
                              <m:r>
                                <a:rPr lang="tr-TR" sz="2800" b="0" i="1" smtClean="0">
                                  <a:latin typeface="Cambria Math" panose="02040503050406030204" pitchFamily="18" charset="0"/>
                                </a:rPr>
                                <m:t>2</m:t>
                              </m:r>
                            </m:sup>
                          </m:sSubSup>
                          <m:r>
                            <a:rPr lang="tr-TR" sz="2800" b="0" i="1" smtClean="0">
                              <a:latin typeface="Cambria Math" panose="02040503050406030204" pitchFamily="18" charset="0"/>
                            </a:rPr>
                            <m:t> −</m:t>
                          </m:r>
                          <m:r>
                            <a:rPr lang="tr-TR" sz="2800" b="0" i="1" smtClean="0">
                              <a:latin typeface="Cambria Math" panose="02040503050406030204" pitchFamily="18" charset="0"/>
                            </a:rPr>
                            <m:t>𝐷𝐹</m:t>
                          </m:r>
                          <m:r>
                            <a:rPr lang="tr-TR" sz="2800" b="0" i="1" smtClean="0">
                              <a:latin typeface="Cambria Math" panose="02040503050406030204" pitchFamily="18" charset="0"/>
                            </a:rPr>
                            <m:t>=</m:t>
                          </m:r>
                          <m:sSup>
                            <m:sSupPr>
                              <m:ctrlPr>
                                <a:rPr lang="tr-TR" sz="2800" b="0" i="1" smtClean="0">
                                  <a:latin typeface="Cambria Math" panose="02040503050406030204" pitchFamily="18" charset="0"/>
                                </a:rPr>
                              </m:ctrlPr>
                            </m:sSupPr>
                            <m:e>
                              <m:r>
                                <a:rPr lang="tr-TR" sz="2800" b="0" i="1" smtClean="0">
                                  <a:latin typeface="Cambria Math" panose="02040503050406030204" pitchFamily="18" charset="0"/>
                                </a:rPr>
                                <m:t>50.15</m:t>
                              </m:r>
                            </m:e>
                            <m:sup>
                              <m:r>
                                <a:rPr lang="tr-TR" sz="2800" b="0" i="1" smtClean="0">
                                  <a:latin typeface="Cambria Math" panose="02040503050406030204" pitchFamily="18" charset="0"/>
                                </a:rPr>
                                <m:t>2</m:t>
                              </m:r>
                            </m:sup>
                          </m:sSup>
                          <m:r>
                            <a:rPr lang="tr-TR" sz="2800" b="0" i="1" smtClean="0">
                              <a:latin typeface="Cambria Math" panose="02040503050406030204" pitchFamily="18" charset="0"/>
                            </a:rPr>
                            <m:t>+ …. +</m:t>
                          </m:r>
                          <m:sSup>
                            <m:sSupPr>
                              <m:ctrlPr>
                                <a:rPr lang="tr-TR" sz="2800" b="0" i="1" smtClean="0">
                                  <a:latin typeface="Cambria Math" panose="02040503050406030204" pitchFamily="18" charset="0"/>
                                </a:rPr>
                              </m:ctrlPr>
                            </m:sSupPr>
                            <m:e>
                              <m:r>
                                <a:rPr lang="tr-TR" sz="2800" b="0" i="1" smtClean="0">
                                  <a:latin typeface="Cambria Math" panose="02040503050406030204" pitchFamily="18" charset="0"/>
                                </a:rPr>
                                <m:t>41.1</m:t>
                              </m:r>
                            </m:e>
                            <m:sup>
                              <m:r>
                                <a:rPr lang="tr-TR" sz="2800" b="0" i="1" smtClean="0">
                                  <a:latin typeface="Cambria Math" panose="02040503050406030204" pitchFamily="18" charset="0"/>
                                </a:rPr>
                                <m:t>2</m:t>
                              </m:r>
                            </m:sup>
                          </m:sSup>
                          <m:r>
                            <a:rPr lang="tr-TR" sz="2800" b="0" i="1" smtClean="0">
                              <a:latin typeface="Cambria Math" panose="02040503050406030204" pitchFamily="18" charset="0"/>
                            </a:rPr>
                            <m:t> −27739=491</m:t>
                          </m:r>
                        </m:e>
                      </m:nary>
                    </m:oMath>
                  </m:oMathPara>
                </a14:m>
                <a:endParaRPr lang="tr-TR" sz="2800" dirty="0"/>
              </a:p>
            </p:txBody>
          </p:sp>
        </mc:Choice>
        <mc:Fallback xmlns="">
          <p:sp>
            <p:nvSpPr>
              <p:cNvPr id="6" name="TextBox 5"/>
              <p:cNvSpPr txBox="1">
                <a:spLocks noRot="1" noChangeAspect="1" noMove="1" noResize="1" noEditPoints="1" noAdjustHandles="1" noChangeArrowheads="1" noChangeShapeType="1" noTextEdit="1"/>
              </p:cNvSpPr>
              <p:nvPr/>
            </p:nvSpPr>
            <p:spPr>
              <a:xfrm>
                <a:off x="986318" y="3763955"/>
                <a:ext cx="9330759" cy="1043363"/>
              </a:xfrm>
              <a:prstGeom prst="rect">
                <a:avLst/>
              </a:prstGeom>
              <a:blipFill>
                <a:blip r:embed="rId3"/>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986319" y="5089006"/>
                <a:ext cx="10150086" cy="711092"/>
              </a:xfrm>
              <a:prstGeom prst="rect">
                <a:avLst/>
              </a:prstGeom>
              <a:noFill/>
            </p:spPr>
            <p:txBody>
              <a:bodyPr wrap="none" lIns="0" tIns="0" rIns="0" bIns="0" rtlCol="0">
                <a:spAutoFit/>
              </a:bodyPr>
              <a:lstStyle/>
              <a:p>
                <a:r>
                  <a:rPr lang="tr-TR" sz="2800" b="1" i="1" dirty="0" smtClean="0"/>
                  <a:t>B</a:t>
                </a:r>
                <a14:m>
                  <m:oMath xmlns:m="http://schemas.openxmlformats.org/officeDocument/2006/math">
                    <m:r>
                      <a:rPr lang="tr-TR" sz="2800" b="1" i="1" smtClean="0">
                        <a:latin typeface="Cambria Math" panose="02040503050406030204" pitchFamily="18" charset="0"/>
                      </a:rPr>
                      <m:t>𝑲𝑻</m:t>
                    </m:r>
                    <m:r>
                      <a:rPr lang="tr-TR" sz="2800" b="0" i="1" smtClean="0">
                        <a:latin typeface="Cambria Math" panose="02040503050406030204" pitchFamily="18" charset="0"/>
                      </a:rPr>
                      <m:t>= </m:t>
                    </m:r>
                    <m:f>
                      <m:fPr>
                        <m:ctrlPr>
                          <a:rPr lang="tr-TR" sz="2800" b="0" i="1" smtClean="0">
                            <a:latin typeface="Cambria Math" panose="02040503050406030204" pitchFamily="18" charset="0"/>
                          </a:rPr>
                        </m:ctrlPr>
                      </m:fPr>
                      <m:num>
                        <m:nary>
                          <m:naryPr>
                            <m:chr m:val="∑"/>
                            <m:subHide m:val="on"/>
                            <m:supHide m:val="on"/>
                            <m:ctrlPr>
                              <a:rPr lang="tr-TR" sz="2800" b="0" i="1" smtClean="0">
                                <a:latin typeface="Cambria Math" panose="02040503050406030204" pitchFamily="18" charset="0"/>
                              </a:rPr>
                            </m:ctrlPr>
                          </m:naryPr>
                          <m:sub/>
                          <m:sup/>
                          <m:e>
                            <m:sSup>
                              <m:sSupPr>
                                <m:ctrlPr>
                                  <a:rPr lang="tr-TR" sz="2800" b="0" i="1" smtClean="0">
                                    <a:latin typeface="Cambria Math" panose="02040503050406030204" pitchFamily="18" charset="0"/>
                                  </a:rPr>
                                </m:ctrlPr>
                              </m:sSupPr>
                              <m:e>
                                <m:r>
                                  <a:rPr lang="tr-TR" sz="2800" i="1">
                                    <a:latin typeface="Cambria Math" panose="02040503050406030204" pitchFamily="18" charset="0"/>
                                  </a:rPr>
                                  <m:t>(</m:t>
                                </m:r>
                                <m:nary>
                                  <m:naryPr>
                                    <m:chr m:val="∑"/>
                                    <m:subHide m:val="on"/>
                                    <m:supHide m:val="on"/>
                                    <m:ctrlPr>
                                      <a:rPr lang="tr-TR" sz="2800" i="1">
                                        <a:latin typeface="Cambria Math" panose="02040503050406030204" pitchFamily="18" charset="0"/>
                                      </a:rPr>
                                    </m:ctrlPr>
                                  </m:naryPr>
                                  <m:sub/>
                                  <m:sup/>
                                  <m:e>
                                    <m:sSub>
                                      <m:sSubPr>
                                        <m:ctrlPr>
                                          <a:rPr lang="tr-TR" sz="2800" i="1">
                                            <a:latin typeface="Cambria Math" panose="02040503050406030204" pitchFamily="18" charset="0"/>
                                          </a:rPr>
                                        </m:ctrlPr>
                                      </m:sSubPr>
                                      <m:e>
                                        <m:r>
                                          <a:rPr lang="tr-TR" sz="2800" i="1">
                                            <a:latin typeface="Cambria Math" panose="02040503050406030204" pitchFamily="18" charset="0"/>
                                          </a:rPr>
                                          <m:t>𝑥</m:t>
                                        </m:r>
                                      </m:e>
                                      <m:sub>
                                        <m:r>
                                          <a:rPr lang="tr-TR" sz="2800" i="1">
                                            <a:latin typeface="Cambria Math" panose="02040503050406030204" pitchFamily="18" charset="0"/>
                                          </a:rPr>
                                          <m:t>𝑏𝑙𝑜𝑘</m:t>
                                        </m:r>
                                      </m:sub>
                                    </m:sSub>
                                    <m:r>
                                      <a:rPr lang="tr-TR" sz="2800" i="1">
                                        <a:latin typeface="Cambria Math" panose="02040503050406030204" pitchFamily="18" charset="0"/>
                                      </a:rPr>
                                      <m:t>)</m:t>
                                    </m:r>
                                  </m:e>
                                </m:nary>
                              </m:e>
                              <m:sup>
                                <m:r>
                                  <a:rPr lang="tr-TR" sz="2800" b="0" i="1" smtClean="0">
                                    <a:latin typeface="Cambria Math" panose="02040503050406030204" pitchFamily="18" charset="0"/>
                                  </a:rPr>
                                  <m:t>2</m:t>
                                </m:r>
                              </m:sup>
                            </m:sSup>
                          </m:e>
                        </m:nary>
                      </m:num>
                      <m:den>
                        <m:r>
                          <a:rPr lang="tr-TR" sz="2800" b="0" i="1" smtClean="0">
                            <a:latin typeface="Cambria Math" panose="02040503050406030204" pitchFamily="18" charset="0"/>
                          </a:rPr>
                          <m:t>𝑖</m:t>
                        </m:r>
                      </m:den>
                    </m:f>
                    <m:r>
                      <a:rPr lang="tr-TR" sz="2800" b="0" i="1" smtClean="0">
                        <a:latin typeface="Cambria Math" panose="02040503050406030204" pitchFamily="18" charset="0"/>
                      </a:rPr>
                      <m:t> −</m:t>
                    </m:r>
                    <m:r>
                      <a:rPr lang="tr-TR" sz="2800" b="0" i="1" smtClean="0">
                        <a:latin typeface="Cambria Math" panose="02040503050406030204" pitchFamily="18" charset="0"/>
                      </a:rPr>
                      <m:t>𝐷𝐹</m:t>
                    </m:r>
                    <m:r>
                      <a:rPr lang="tr-TR" sz="2800" b="0" i="1" smtClean="0">
                        <a:latin typeface="Cambria Math" panose="02040503050406030204" pitchFamily="18" charset="0"/>
                      </a:rPr>
                      <m:t>= </m:t>
                    </m:r>
                    <m:f>
                      <m:fPr>
                        <m:ctrlPr>
                          <a:rPr lang="tr-TR" sz="2800" b="0" i="1" smtClean="0">
                            <a:latin typeface="Cambria Math" panose="02040503050406030204" pitchFamily="18" charset="0"/>
                          </a:rPr>
                        </m:ctrlPr>
                      </m:fPr>
                      <m:num>
                        <m:d>
                          <m:dPr>
                            <m:ctrlPr>
                              <a:rPr lang="tr-TR" sz="2800" b="0" i="1" smtClean="0">
                                <a:latin typeface="Cambria Math" panose="02040503050406030204" pitchFamily="18" charset="0"/>
                              </a:rPr>
                            </m:ctrlPr>
                          </m:dPr>
                          <m:e>
                            <m:sSup>
                              <m:sSupPr>
                                <m:ctrlPr>
                                  <a:rPr lang="tr-TR" sz="2800" b="0" i="1" smtClean="0">
                                    <a:latin typeface="Cambria Math" panose="02040503050406030204" pitchFamily="18" charset="0"/>
                                  </a:rPr>
                                </m:ctrlPr>
                              </m:sSupPr>
                              <m:e>
                                <m:r>
                                  <a:rPr lang="tr-TR" sz="2800" b="0" i="1" smtClean="0">
                                    <a:latin typeface="Cambria Math" panose="02040503050406030204" pitchFamily="18" charset="0"/>
                                  </a:rPr>
                                  <m:t>192.85</m:t>
                                </m:r>
                              </m:e>
                              <m:sup>
                                <m:r>
                                  <a:rPr lang="tr-TR" sz="2800" b="0" i="1" smtClean="0">
                                    <a:latin typeface="Cambria Math" panose="02040503050406030204" pitchFamily="18" charset="0"/>
                                  </a:rPr>
                                  <m:t>2</m:t>
                                </m:r>
                              </m:sup>
                            </m:sSup>
                            <m:r>
                              <a:rPr lang="tr-TR" sz="2800" b="0" i="1" smtClean="0">
                                <a:latin typeface="Cambria Math" panose="02040503050406030204" pitchFamily="18" charset="0"/>
                              </a:rPr>
                              <m:t>+</m:t>
                            </m:r>
                            <m:sSup>
                              <m:sSupPr>
                                <m:ctrlPr>
                                  <a:rPr lang="tr-TR" sz="2800" i="1">
                                    <a:latin typeface="Cambria Math" panose="02040503050406030204" pitchFamily="18" charset="0"/>
                                  </a:rPr>
                                </m:ctrlPr>
                              </m:sSupPr>
                              <m:e>
                                <m:r>
                                  <a:rPr lang="tr-TR" sz="2800" b="0" i="1" smtClean="0">
                                    <a:latin typeface="Cambria Math" panose="02040503050406030204" pitchFamily="18" charset="0"/>
                                  </a:rPr>
                                  <m:t>190.4</m:t>
                                </m:r>
                              </m:e>
                              <m:sup>
                                <m:r>
                                  <a:rPr lang="tr-TR" sz="2800" i="1">
                                    <a:latin typeface="Cambria Math" panose="02040503050406030204" pitchFamily="18" charset="0"/>
                                  </a:rPr>
                                  <m:t>2</m:t>
                                </m:r>
                              </m:sup>
                            </m:sSup>
                            <m:r>
                              <a:rPr lang="tr-TR" sz="2800" b="0" i="1" smtClean="0">
                                <a:latin typeface="Cambria Math" panose="02040503050406030204" pitchFamily="18" charset="0"/>
                              </a:rPr>
                              <m:t>+ </m:t>
                            </m:r>
                            <m:sSup>
                              <m:sSupPr>
                                <m:ctrlPr>
                                  <a:rPr lang="tr-TR" sz="2800" b="0" i="1" smtClean="0">
                                    <a:latin typeface="Cambria Math" panose="02040503050406030204" pitchFamily="18" charset="0"/>
                                  </a:rPr>
                                </m:ctrlPr>
                              </m:sSupPr>
                              <m:e>
                                <m:r>
                                  <a:rPr lang="tr-TR" sz="2800" b="0" i="1" smtClean="0">
                                    <a:latin typeface="Cambria Math" panose="02040503050406030204" pitchFamily="18" charset="0"/>
                                  </a:rPr>
                                  <m:t>193.7</m:t>
                                </m:r>
                              </m:e>
                              <m:sup>
                                <m:r>
                                  <a:rPr lang="tr-TR" sz="2800" b="0" i="1" smtClean="0">
                                    <a:latin typeface="Cambria Math" panose="02040503050406030204" pitchFamily="18" charset="0"/>
                                  </a:rPr>
                                  <m:t>2</m:t>
                                </m:r>
                              </m:sup>
                            </m:sSup>
                          </m:e>
                        </m:d>
                      </m:num>
                      <m:den>
                        <m:r>
                          <a:rPr lang="tr-TR" sz="2800" b="0" i="1" smtClean="0">
                            <a:latin typeface="Cambria Math" panose="02040503050406030204" pitchFamily="18" charset="0"/>
                          </a:rPr>
                          <m:t>4</m:t>
                        </m:r>
                      </m:den>
                    </m:f>
                    <m:r>
                      <a:rPr lang="tr-TR" sz="2800" b="0" i="1" smtClean="0">
                        <a:latin typeface="Cambria Math" panose="02040503050406030204" pitchFamily="18" charset="0"/>
                      </a:rPr>
                      <m:t> −27739=1.74 </m:t>
                    </m:r>
                  </m:oMath>
                </a14:m>
                <a:endParaRPr lang="tr-TR"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986319" y="5089006"/>
                <a:ext cx="10150086" cy="711092"/>
              </a:xfrm>
              <a:prstGeom prst="rect">
                <a:avLst/>
              </a:prstGeom>
              <a:blipFill>
                <a:blip r:embed="rId4"/>
                <a:stretch>
                  <a:fillRect l="-2162" b="-18103"/>
                </a:stretch>
              </a:blipFill>
            </p:spPr>
            <p:txBody>
              <a:bodyPr/>
              <a:lstStyle/>
              <a:p>
                <a:r>
                  <a:rPr lang="tr-TR">
                    <a:noFill/>
                  </a:rPr>
                  <a:t> </a:t>
                </a:r>
              </a:p>
            </p:txBody>
          </p:sp>
        </mc:Fallback>
      </mc:AlternateContent>
    </p:spTree>
    <p:extLst>
      <p:ext uri="{BB962C8B-B14F-4D97-AF65-F5344CB8AC3E}">
        <p14:creationId xmlns:p14="http://schemas.microsoft.com/office/powerpoint/2010/main" val="2982367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4373"/>
          </a:xfrm>
        </p:spPr>
        <p:txBody>
          <a:bodyPr/>
          <a:lstStyle/>
          <a:p>
            <a:r>
              <a:rPr lang="tr-TR" b="1" dirty="0" smtClean="0">
                <a:solidFill>
                  <a:srgbClr val="C00000"/>
                </a:solidFill>
                <a:effectLst>
                  <a:outerShdw blurRad="38100" dist="38100" dir="2700000" algn="tl">
                    <a:srgbClr val="000000">
                      <a:alpha val="43137"/>
                    </a:srgbClr>
                  </a:outerShdw>
                </a:effectLst>
              </a:rPr>
              <a:t>Analiz - </a:t>
            </a:r>
            <a:r>
              <a:rPr lang="tr-TR" b="1" i="1" dirty="0" smtClean="0">
                <a:solidFill>
                  <a:srgbClr val="C00000"/>
                </a:solidFill>
                <a:effectLst>
                  <a:outerShdw blurRad="38100" dist="38100" dir="2700000" algn="tl">
                    <a:srgbClr val="000000">
                      <a:alpha val="43137"/>
                    </a:srgbClr>
                  </a:outerShdw>
                </a:effectLst>
              </a:rPr>
              <a:t>devam</a:t>
            </a:r>
            <a:endParaRPr lang="tr-TR" b="1" i="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9" name="Content Placeholder 8"/>
              <p:cNvSpPr txBox="1">
                <a:spLocks noGrp="1"/>
              </p:cNvSpPr>
              <p:nvPr>
                <p:ph idx="1"/>
              </p:nvPr>
            </p:nvSpPr>
            <p:spPr>
              <a:xfrm>
                <a:off x="838200" y="1539310"/>
                <a:ext cx="9496446" cy="682110"/>
              </a:xfrm>
              <a:prstGeom prst="rect">
                <a:avLst/>
              </a:prstGeom>
              <a:noFill/>
            </p:spPr>
            <p:txBody>
              <a:bodyPr wrap="none" lIns="0" tIns="0" rIns="0" bIns="0" rtlCol="0">
                <a:spAutoFit/>
              </a:bodyPr>
              <a:lstStyle/>
              <a:p>
                <a:pPr marL="0" indent="0">
                  <a:buNone/>
                </a:pPr>
                <a:r>
                  <a:rPr lang="tr-TR" sz="2800" b="1" i="1" dirty="0" smtClean="0"/>
                  <a:t>İ</a:t>
                </a:r>
                <a14:m>
                  <m:oMath xmlns:m="http://schemas.openxmlformats.org/officeDocument/2006/math">
                    <m:r>
                      <a:rPr lang="tr-TR" sz="2800" b="1" i="1" smtClean="0">
                        <a:latin typeface="Cambria Math" panose="02040503050406030204" pitchFamily="18" charset="0"/>
                      </a:rPr>
                      <m:t>𝑲𝑻</m:t>
                    </m:r>
                    <m:r>
                      <a:rPr lang="tr-TR" sz="2800" b="0" i="1" smtClean="0">
                        <a:latin typeface="Cambria Math" panose="02040503050406030204" pitchFamily="18" charset="0"/>
                      </a:rPr>
                      <m:t>= </m:t>
                    </m:r>
                    <m:f>
                      <m:fPr>
                        <m:ctrlPr>
                          <a:rPr lang="tr-TR" sz="2800" b="0" i="1" smtClean="0">
                            <a:latin typeface="Cambria Math" panose="02040503050406030204" pitchFamily="18" charset="0"/>
                          </a:rPr>
                        </m:ctrlPr>
                      </m:fPr>
                      <m:num>
                        <m:nary>
                          <m:naryPr>
                            <m:chr m:val="∑"/>
                            <m:subHide m:val="on"/>
                            <m:supHide m:val="on"/>
                            <m:ctrlPr>
                              <a:rPr lang="tr-TR" sz="2800" b="0" i="1" smtClean="0">
                                <a:latin typeface="Cambria Math" panose="02040503050406030204" pitchFamily="18" charset="0"/>
                              </a:rPr>
                            </m:ctrlPr>
                          </m:naryPr>
                          <m:sub/>
                          <m:sup/>
                          <m:e>
                            <m:sSup>
                              <m:sSupPr>
                                <m:ctrlPr>
                                  <a:rPr lang="tr-TR" sz="2800" b="0" i="1" smtClean="0">
                                    <a:latin typeface="Cambria Math" panose="02040503050406030204" pitchFamily="18" charset="0"/>
                                  </a:rPr>
                                </m:ctrlPr>
                              </m:sSupPr>
                              <m:e>
                                <m:r>
                                  <a:rPr lang="tr-TR" sz="2800" i="1">
                                    <a:latin typeface="Cambria Math" panose="02040503050406030204" pitchFamily="18" charset="0"/>
                                  </a:rPr>
                                  <m:t>(</m:t>
                                </m:r>
                                <m:nary>
                                  <m:naryPr>
                                    <m:chr m:val="∑"/>
                                    <m:subHide m:val="on"/>
                                    <m:supHide m:val="on"/>
                                    <m:ctrlPr>
                                      <a:rPr lang="tr-TR" sz="2800" i="1">
                                        <a:latin typeface="Cambria Math" panose="02040503050406030204" pitchFamily="18" charset="0"/>
                                      </a:rPr>
                                    </m:ctrlPr>
                                  </m:naryPr>
                                  <m:sub/>
                                  <m:sup/>
                                  <m:e>
                                    <m:sSub>
                                      <m:sSubPr>
                                        <m:ctrlPr>
                                          <a:rPr lang="tr-TR" sz="2800" i="1">
                                            <a:latin typeface="Cambria Math" panose="02040503050406030204" pitchFamily="18" charset="0"/>
                                          </a:rPr>
                                        </m:ctrlPr>
                                      </m:sSubPr>
                                      <m:e>
                                        <m:r>
                                          <a:rPr lang="tr-TR" sz="2800" i="1">
                                            <a:latin typeface="Cambria Math" panose="02040503050406030204" pitchFamily="18" charset="0"/>
                                          </a:rPr>
                                          <m:t>𝑥</m:t>
                                        </m:r>
                                      </m:e>
                                      <m:sub>
                                        <m:r>
                                          <a:rPr lang="tr-TR" sz="2800" i="1">
                                            <a:latin typeface="Cambria Math" panose="02040503050406030204" pitchFamily="18" charset="0"/>
                                          </a:rPr>
                                          <m:t>𝑖</m:t>
                                        </m:r>
                                        <m:r>
                                          <a:rPr lang="tr-TR" sz="2800" i="1">
                                            <a:latin typeface="Cambria Math" panose="02040503050406030204" pitchFamily="18" charset="0"/>
                                          </a:rPr>
                                          <m:t>ş</m:t>
                                        </m:r>
                                        <m:r>
                                          <a:rPr lang="tr-TR" sz="2800" i="1">
                                            <a:latin typeface="Cambria Math" panose="02040503050406030204" pitchFamily="18" charset="0"/>
                                          </a:rPr>
                                          <m:t>𝑙𝑒𝑚</m:t>
                                        </m:r>
                                      </m:sub>
                                    </m:sSub>
                                    <m:r>
                                      <a:rPr lang="tr-TR" sz="2800" i="1">
                                        <a:latin typeface="Cambria Math" panose="02040503050406030204" pitchFamily="18" charset="0"/>
                                      </a:rPr>
                                      <m:t>)</m:t>
                                    </m:r>
                                  </m:e>
                                </m:nary>
                              </m:e>
                              <m:sup>
                                <m:r>
                                  <a:rPr lang="tr-TR" sz="2800" b="0" i="1" smtClean="0">
                                    <a:latin typeface="Cambria Math" panose="02040503050406030204" pitchFamily="18" charset="0"/>
                                  </a:rPr>
                                  <m:t>2</m:t>
                                </m:r>
                              </m:sup>
                            </m:sSup>
                          </m:e>
                        </m:nary>
                      </m:num>
                      <m:den>
                        <m:r>
                          <a:rPr lang="tr-TR" sz="2800" b="0" i="1" smtClean="0">
                            <a:latin typeface="Cambria Math" panose="02040503050406030204" pitchFamily="18" charset="0"/>
                          </a:rPr>
                          <m:t>𝑟</m:t>
                        </m:r>
                      </m:den>
                    </m:f>
                    <m:r>
                      <a:rPr lang="tr-TR" sz="2800" b="0" i="1" smtClean="0">
                        <a:latin typeface="Cambria Math" panose="02040503050406030204" pitchFamily="18" charset="0"/>
                      </a:rPr>
                      <m:t> −</m:t>
                    </m:r>
                    <m:r>
                      <a:rPr lang="tr-TR" sz="2800" b="0" i="1" smtClean="0">
                        <a:latin typeface="Cambria Math" panose="02040503050406030204" pitchFamily="18" charset="0"/>
                      </a:rPr>
                      <m:t>𝐷𝐹</m:t>
                    </m:r>
                    <m:r>
                      <a:rPr lang="tr-TR" sz="2800" b="0" i="1" smtClean="0">
                        <a:latin typeface="Cambria Math" panose="02040503050406030204" pitchFamily="18" charset="0"/>
                      </a:rPr>
                      <m:t>= </m:t>
                    </m:r>
                    <m:f>
                      <m:fPr>
                        <m:ctrlPr>
                          <a:rPr lang="tr-TR" sz="2800" b="0" i="1" smtClean="0">
                            <a:latin typeface="Cambria Math" panose="02040503050406030204" pitchFamily="18" charset="0"/>
                          </a:rPr>
                        </m:ctrlPr>
                      </m:fPr>
                      <m:num>
                        <m:d>
                          <m:dPr>
                            <m:ctrlPr>
                              <a:rPr lang="tr-TR" sz="2800" b="0" i="1" smtClean="0">
                                <a:latin typeface="Cambria Math" panose="02040503050406030204" pitchFamily="18" charset="0"/>
                              </a:rPr>
                            </m:ctrlPr>
                          </m:dPr>
                          <m:e>
                            <m:sSup>
                              <m:sSupPr>
                                <m:ctrlPr>
                                  <a:rPr lang="tr-TR" sz="2800" b="0" i="1" smtClean="0">
                                    <a:latin typeface="Cambria Math" panose="02040503050406030204" pitchFamily="18" charset="0"/>
                                  </a:rPr>
                                </m:ctrlPr>
                              </m:sSupPr>
                              <m:e>
                                <m:r>
                                  <a:rPr lang="tr-TR" sz="2800" b="0" i="1" smtClean="0">
                                    <a:latin typeface="Cambria Math" panose="02040503050406030204" pitchFamily="18" charset="0"/>
                                  </a:rPr>
                                  <m:t>150.05</m:t>
                                </m:r>
                              </m:e>
                              <m:sup>
                                <m:r>
                                  <a:rPr lang="tr-TR" sz="2800" b="0" i="1" smtClean="0">
                                    <a:latin typeface="Cambria Math" panose="02040503050406030204" pitchFamily="18" charset="0"/>
                                  </a:rPr>
                                  <m:t>2</m:t>
                                </m:r>
                              </m:sup>
                            </m:sSup>
                            <m:r>
                              <a:rPr lang="tr-TR" sz="2800" b="0" i="1" smtClean="0">
                                <a:latin typeface="Cambria Math" panose="02040503050406030204" pitchFamily="18" charset="0"/>
                              </a:rPr>
                              <m:t>+ …+</m:t>
                            </m:r>
                            <m:sSup>
                              <m:sSupPr>
                                <m:ctrlPr>
                                  <a:rPr lang="tr-TR" sz="2800" b="0" i="1" smtClean="0">
                                    <a:latin typeface="Cambria Math" panose="02040503050406030204" pitchFamily="18" charset="0"/>
                                  </a:rPr>
                                </m:ctrlPr>
                              </m:sSupPr>
                              <m:e>
                                <m:r>
                                  <a:rPr lang="tr-TR" sz="2800" b="0" i="1" smtClean="0">
                                    <a:latin typeface="Cambria Math" panose="02040503050406030204" pitchFamily="18" charset="0"/>
                                  </a:rPr>
                                  <m:t>116.3</m:t>
                                </m:r>
                              </m:e>
                              <m:sup>
                                <m:r>
                                  <a:rPr lang="tr-TR" sz="2800" b="0" i="1" smtClean="0">
                                    <a:latin typeface="Cambria Math" panose="02040503050406030204" pitchFamily="18" charset="0"/>
                                  </a:rPr>
                                  <m:t>2</m:t>
                                </m:r>
                              </m:sup>
                            </m:sSup>
                          </m:e>
                        </m:d>
                      </m:num>
                      <m:den>
                        <m:r>
                          <a:rPr lang="tr-TR" sz="2800" b="0" i="1" smtClean="0">
                            <a:latin typeface="Cambria Math" panose="02040503050406030204" pitchFamily="18" charset="0"/>
                          </a:rPr>
                          <m:t>3</m:t>
                        </m:r>
                      </m:den>
                    </m:f>
                    <m:r>
                      <a:rPr lang="tr-TR" sz="2800" b="0" i="1" smtClean="0">
                        <a:latin typeface="Cambria Math" panose="02040503050406030204" pitchFamily="18" charset="0"/>
                      </a:rPr>
                      <m:t> −27739=459 </m:t>
                    </m:r>
                  </m:oMath>
                </a14:m>
                <a:endParaRPr lang="tr-TR" sz="2800" dirty="0"/>
              </a:p>
            </p:txBody>
          </p:sp>
        </mc:Choice>
        <mc:Fallback xmlns="">
          <p:sp>
            <p:nvSpPr>
              <p:cNvPr id="9" name="Content Placeholder 8"/>
              <p:cNvSpPr txBox="1">
                <a:spLocks noGrp="1" noRot="1" noChangeAspect="1" noMove="1" noResize="1" noEditPoints="1" noAdjustHandles="1" noChangeArrowheads="1" noChangeShapeType="1" noTextEdit="1"/>
              </p:cNvSpPr>
              <p:nvPr>
                <p:ph idx="1"/>
              </p:nvPr>
            </p:nvSpPr>
            <p:spPr>
              <a:xfrm>
                <a:off x="838200" y="1539310"/>
                <a:ext cx="9496446" cy="682110"/>
              </a:xfrm>
              <a:prstGeom prst="rect">
                <a:avLst/>
              </a:prstGeom>
              <a:blipFill>
                <a:blip r:embed="rId2"/>
                <a:stretch>
                  <a:fillRect l="-2312" t="-2703" b="-18919"/>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760379" y="2670438"/>
                <a:ext cx="5672643"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tr-TR" sz="2800" b="1" i="1" smtClean="0">
                          <a:latin typeface="Cambria Math" panose="02040503050406030204" pitchFamily="18" charset="0"/>
                        </a:rPr>
                        <m:t>𝑯𝑲𝑻</m:t>
                      </m:r>
                      <m:r>
                        <a:rPr lang="tr-TR" sz="2800" b="0" i="1" smtClean="0">
                          <a:latin typeface="Cambria Math" panose="02040503050406030204" pitchFamily="18" charset="0"/>
                        </a:rPr>
                        <m:t>=</m:t>
                      </m:r>
                      <m:r>
                        <a:rPr lang="tr-TR" sz="2800" b="0" i="1" smtClean="0">
                          <a:latin typeface="Cambria Math" panose="02040503050406030204" pitchFamily="18" charset="0"/>
                        </a:rPr>
                        <m:t>𝐺𝐾𝑇</m:t>
                      </m:r>
                      <m:r>
                        <a:rPr lang="tr-TR" sz="2800" b="0" i="1" smtClean="0">
                          <a:latin typeface="Cambria Math" panose="02040503050406030204" pitchFamily="18" charset="0"/>
                        </a:rPr>
                        <m:t>−İ</m:t>
                      </m:r>
                      <m:r>
                        <a:rPr lang="tr-TR" sz="2800" b="0" i="1" smtClean="0">
                          <a:latin typeface="Cambria Math" panose="02040503050406030204" pitchFamily="18" charset="0"/>
                        </a:rPr>
                        <m:t>𝐾𝑇</m:t>
                      </m:r>
                      <m:r>
                        <a:rPr lang="tr-TR" sz="2800" b="0" i="1" smtClean="0">
                          <a:latin typeface="Cambria Math" panose="02040503050406030204" pitchFamily="18" charset="0"/>
                        </a:rPr>
                        <m:t> −</m:t>
                      </m:r>
                      <m:r>
                        <a:rPr lang="tr-TR" sz="2800" b="0" i="1" smtClean="0">
                          <a:latin typeface="Cambria Math" panose="02040503050406030204" pitchFamily="18" charset="0"/>
                        </a:rPr>
                        <m:t>𝐵𝐾𝑇</m:t>
                      </m:r>
                      <m:r>
                        <a:rPr lang="tr-TR" sz="2800" b="0" i="1" smtClean="0">
                          <a:latin typeface="Cambria Math" panose="02040503050406030204" pitchFamily="18" charset="0"/>
                        </a:rPr>
                        <m:t>=30.26 </m:t>
                      </m:r>
                    </m:oMath>
                  </m:oMathPara>
                </a14:m>
                <a:endParaRPr lang="tr-TR" sz="2800" dirty="0"/>
              </a:p>
            </p:txBody>
          </p:sp>
        </mc:Choice>
        <mc:Fallback xmlns="">
          <p:sp>
            <p:nvSpPr>
              <p:cNvPr id="10" name="TextBox 9"/>
              <p:cNvSpPr txBox="1">
                <a:spLocks noRot="1" noChangeAspect="1" noMove="1" noResize="1" noEditPoints="1" noAdjustHandles="1" noChangeArrowheads="1" noChangeShapeType="1" noTextEdit="1"/>
              </p:cNvSpPr>
              <p:nvPr/>
            </p:nvSpPr>
            <p:spPr>
              <a:xfrm>
                <a:off x="760379" y="2670438"/>
                <a:ext cx="5672643" cy="430887"/>
              </a:xfrm>
              <a:prstGeom prst="rect">
                <a:avLst/>
              </a:prstGeom>
              <a:blipFill>
                <a:blip r:embed="rId3"/>
                <a:stretch>
                  <a:fillRect/>
                </a:stretch>
              </a:blipFill>
            </p:spPr>
            <p:txBody>
              <a:bodyPr/>
              <a:lstStyle/>
              <a:p>
                <a:r>
                  <a:rPr lang="tr-TR">
                    <a:noFill/>
                  </a:rPr>
                  <a:t> </a:t>
                </a:r>
              </a:p>
            </p:txBody>
          </p:sp>
        </mc:Fallback>
      </mc:AlternateContent>
      <p:sp>
        <p:nvSpPr>
          <p:cNvPr id="7" name="TextBox 6"/>
          <p:cNvSpPr txBox="1"/>
          <p:nvPr/>
        </p:nvSpPr>
        <p:spPr>
          <a:xfrm>
            <a:off x="914400" y="3813243"/>
            <a:ext cx="9990306" cy="830997"/>
          </a:xfrm>
          <a:prstGeom prst="rect">
            <a:avLst/>
          </a:prstGeom>
          <a:noFill/>
        </p:spPr>
        <p:txBody>
          <a:bodyPr wrap="square" rtlCol="0">
            <a:spAutoFit/>
          </a:bodyPr>
          <a:lstStyle/>
          <a:p>
            <a:r>
              <a:rPr lang="tr-TR" sz="2400" dirty="0" smtClean="0"/>
              <a:t>Eksik parsel hesabı yapıldığında ya genelin ve hatanın serbestlik derecesinden tek eksik parsel hesaplandığı için 1 çıkarılır ve sadece % 1 F kontrolü yapılır;</a:t>
            </a:r>
            <a:endParaRPr lang="tr-TR" sz="2400" dirty="0"/>
          </a:p>
        </p:txBody>
      </p:sp>
    </p:spTree>
    <p:extLst>
      <p:ext uri="{BB962C8B-B14F-4D97-AF65-F5344CB8AC3E}">
        <p14:creationId xmlns:p14="http://schemas.microsoft.com/office/powerpoint/2010/main" val="328675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C00000"/>
                </a:solidFill>
                <a:effectLst>
                  <a:outerShdw blurRad="38100" dist="38100" dir="2700000" algn="tl">
                    <a:srgbClr val="000000">
                      <a:alpha val="43137"/>
                    </a:srgbClr>
                  </a:outerShdw>
                </a:effectLst>
              </a:rPr>
              <a:t>Varyans Analiz Sonucu </a:t>
            </a:r>
            <a:endParaRPr lang="tr-TR"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86735569"/>
              </p:ext>
            </p:extLst>
          </p:nvPr>
        </p:nvGraphicFramePr>
        <p:xfrm>
          <a:off x="838200" y="1825625"/>
          <a:ext cx="10515600" cy="2286000"/>
        </p:xfrm>
        <a:graphic>
          <a:graphicData uri="http://schemas.openxmlformats.org/drawingml/2006/table">
            <a:tbl>
              <a:tblPr firstRow="1" bandRow="1">
                <a:tableStyleId>{2D5ABB26-0587-4C30-8999-92F81FD0307C}</a:tableStyleId>
              </a:tblPr>
              <a:tblGrid>
                <a:gridCol w="1752600">
                  <a:extLst>
                    <a:ext uri="{9D8B030D-6E8A-4147-A177-3AD203B41FA5}">
                      <a16:colId xmlns:a16="http://schemas.microsoft.com/office/drawing/2014/main" val="4182516021"/>
                    </a:ext>
                  </a:extLst>
                </a:gridCol>
                <a:gridCol w="1752600">
                  <a:extLst>
                    <a:ext uri="{9D8B030D-6E8A-4147-A177-3AD203B41FA5}">
                      <a16:colId xmlns:a16="http://schemas.microsoft.com/office/drawing/2014/main" val="1087661309"/>
                    </a:ext>
                  </a:extLst>
                </a:gridCol>
                <a:gridCol w="1752600">
                  <a:extLst>
                    <a:ext uri="{9D8B030D-6E8A-4147-A177-3AD203B41FA5}">
                      <a16:colId xmlns:a16="http://schemas.microsoft.com/office/drawing/2014/main" val="2345858547"/>
                    </a:ext>
                  </a:extLst>
                </a:gridCol>
                <a:gridCol w="1752600">
                  <a:extLst>
                    <a:ext uri="{9D8B030D-6E8A-4147-A177-3AD203B41FA5}">
                      <a16:colId xmlns:a16="http://schemas.microsoft.com/office/drawing/2014/main" val="1681255391"/>
                    </a:ext>
                  </a:extLst>
                </a:gridCol>
                <a:gridCol w="1752600">
                  <a:extLst>
                    <a:ext uri="{9D8B030D-6E8A-4147-A177-3AD203B41FA5}">
                      <a16:colId xmlns:a16="http://schemas.microsoft.com/office/drawing/2014/main" val="3037755717"/>
                    </a:ext>
                  </a:extLst>
                </a:gridCol>
                <a:gridCol w="1752600">
                  <a:extLst>
                    <a:ext uri="{9D8B030D-6E8A-4147-A177-3AD203B41FA5}">
                      <a16:colId xmlns:a16="http://schemas.microsoft.com/office/drawing/2014/main" val="529985854"/>
                    </a:ext>
                  </a:extLst>
                </a:gridCol>
              </a:tblGrid>
              <a:tr h="370840">
                <a:tc>
                  <a:txBody>
                    <a:bodyPr/>
                    <a:lstStyle/>
                    <a:p>
                      <a:pPr algn="ctr"/>
                      <a:r>
                        <a:rPr lang="tr-TR" sz="2400" dirty="0" smtClean="0"/>
                        <a:t>VK</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SD</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KT</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KO</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F</a:t>
                      </a:r>
                      <a:r>
                        <a:rPr lang="tr-TR" sz="2400" baseline="-25000" dirty="0" smtClean="0"/>
                        <a:t>Hesap</a:t>
                      </a:r>
                      <a:endParaRPr lang="tr-TR" sz="2400" baseline="-25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F</a:t>
                      </a:r>
                      <a:r>
                        <a:rPr lang="tr-TR" sz="2400" baseline="-25000" dirty="0" smtClean="0"/>
                        <a:t>cetvel</a:t>
                      </a:r>
                      <a:r>
                        <a:rPr lang="tr-TR" sz="2400" dirty="0" smtClean="0"/>
                        <a:t> % 1</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2042184"/>
                  </a:ext>
                </a:extLst>
              </a:tr>
              <a:tr h="370840">
                <a:tc>
                  <a:txBody>
                    <a:bodyPr/>
                    <a:lstStyle/>
                    <a:p>
                      <a:pPr algn="ctr"/>
                      <a:r>
                        <a:rPr lang="tr-TR" sz="2400" dirty="0" smtClean="0"/>
                        <a:t>Genel</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11-1=10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491.00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337773"/>
                  </a:ext>
                </a:extLst>
              </a:tr>
              <a:tr h="370840">
                <a:tc>
                  <a:txBody>
                    <a:bodyPr/>
                    <a:lstStyle/>
                    <a:p>
                      <a:pPr algn="ctr"/>
                      <a:r>
                        <a:rPr lang="tr-TR" sz="2400" dirty="0" smtClean="0"/>
                        <a:t>Blok</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2</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1.74</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0.87</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0.14</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13.06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258462182"/>
                  </a:ext>
                </a:extLst>
              </a:tr>
              <a:tr h="370840">
                <a:tc>
                  <a:txBody>
                    <a:bodyPr/>
                    <a:lstStyle/>
                    <a:p>
                      <a:pPr algn="ctr"/>
                      <a:r>
                        <a:rPr lang="tr-TR" sz="2400" dirty="0" smtClean="0"/>
                        <a:t>İşlem</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3</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459.00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153.00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25.28**</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12.06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619405749"/>
                  </a:ext>
                </a:extLst>
              </a:tr>
              <a:tr h="370840">
                <a:tc>
                  <a:txBody>
                    <a:bodyPr/>
                    <a:lstStyle/>
                    <a:p>
                      <a:pPr algn="ctr"/>
                      <a:r>
                        <a:rPr lang="tr-TR" sz="2400" dirty="0" smtClean="0"/>
                        <a:t>Hata</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5</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30.26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6.05</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23014"/>
                  </a:ext>
                </a:extLst>
              </a:tr>
            </a:tbl>
          </a:graphicData>
        </a:graphic>
      </p:graphicFrame>
      <p:sp>
        <p:nvSpPr>
          <p:cNvPr id="5" name="TextBox 4"/>
          <p:cNvSpPr txBox="1"/>
          <p:nvPr/>
        </p:nvSpPr>
        <p:spPr>
          <a:xfrm>
            <a:off x="914453" y="4270762"/>
            <a:ext cx="10363093" cy="369332"/>
          </a:xfrm>
          <a:prstGeom prst="rect">
            <a:avLst/>
          </a:prstGeom>
          <a:noFill/>
        </p:spPr>
        <p:txBody>
          <a:bodyPr wrap="none" rtlCol="0">
            <a:spAutoFit/>
          </a:bodyPr>
          <a:lstStyle/>
          <a:p>
            <a:r>
              <a:rPr lang="tr-TR" dirty="0" smtClean="0"/>
              <a:t>Ya da % 1 F kontrolü yerine İşlem Kareler Toplamından aşağıdaki formülle bulunacak düzeltme değeri çıkarılır.</a:t>
            </a:r>
            <a:endParaRPr lang="tr-TR" dirty="0"/>
          </a:p>
        </p:txBody>
      </p:sp>
      <mc:AlternateContent xmlns:mc="http://schemas.openxmlformats.org/markup-compatibility/2006" xmlns:a14="http://schemas.microsoft.com/office/drawing/2010/main">
        <mc:Choice Requires="a14">
          <p:sp>
            <p:nvSpPr>
              <p:cNvPr id="6" name="Rectangle 5"/>
              <p:cNvSpPr/>
              <p:nvPr/>
            </p:nvSpPr>
            <p:spPr>
              <a:xfrm>
                <a:off x="1301762" y="4799231"/>
                <a:ext cx="6541598" cy="76450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sz="2000" i="1" smtClean="0">
                          <a:latin typeface="Cambria Math" panose="02040503050406030204" pitchFamily="18" charset="0"/>
                        </a:rPr>
                        <m:t>𝐷𝐷</m:t>
                      </m:r>
                      <m:r>
                        <a:rPr lang="tr-TR" sz="2000" i="1" smtClean="0">
                          <a:latin typeface="Cambria Math" panose="02040503050406030204" pitchFamily="18" charset="0"/>
                        </a:rPr>
                        <m:t>=</m:t>
                      </m:r>
                      <m:f>
                        <m:fPr>
                          <m:ctrlPr>
                            <a:rPr lang="tr-TR" sz="2000" i="1">
                              <a:latin typeface="Cambria Math" panose="02040503050406030204" pitchFamily="18" charset="0"/>
                            </a:rPr>
                          </m:ctrlPr>
                        </m:fPr>
                        <m:num>
                          <m:sSup>
                            <m:sSupPr>
                              <m:ctrlPr>
                                <a:rPr lang="tr-TR" sz="2000" i="1">
                                  <a:latin typeface="Cambria Math" panose="02040503050406030204" pitchFamily="18" charset="0"/>
                                </a:rPr>
                              </m:ctrlPr>
                            </m:sSupPr>
                            <m:e>
                              <m:d>
                                <m:dPr>
                                  <m:begChr m:val="["/>
                                  <m:endChr m:val="]"/>
                                  <m:ctrlPr>
                                    <a:rPr lang="tr-TR" sz="2000" i="1">
                                      <a:latin typeface="Cambria Math" panose="02040503050406030204" pitchFamily="18" charset="0"/>
                                    </a:rPr>
                                  </m:ctrlPr>
                                </m:dPr>
                                <m:e>
                                  <m:r>
                                    <a:rPr lang="tr-TR" sz="2000" i="1">
                                      <a:latin typeface="Cambria Math" panose="02040503050406030204" pitchFamily="18" charset="0"/>
                                    </a:rPr>
                                    <m:t>𝐵</m:t>
                                  </m:r>
                                  <m:r>
                                    <a:rPr lang="tr-TR" sz="2000" i="1">
                                      <a:latin typeface="Cambria Math" panose="02040503050406030204" pitchFamily="18" charset="0"/>
                                    </a:rPr>
                                    <m:t>−</m:t>
                                  </m:r>
                                  <m:d>
                                    <m:dPr>
                                      <m:ctrlPr>
                                        <a:rPr lang="tr-TR" sz="2000" i="1">
                                          <a:latin typeface="Cambria Math" panose="02040503050406030204" pitchFamily="18" charset="0"/>
                                        </a:rPr>
                                      </m:ctrlPr>
                                    </m:dPr>
                                    <m:e>
                                      <m:r>
                                        <a:rPr lang="tr-TR" sz="2000" i="1">
                                          <a:latin typeface="Cambria Math" panose="02040503050406030204" pitchFamily="18" charset="0"/>
                                        </a:rPr>
                                        <m:t>𝑖</m:t>
                                      </m:r>
                                      <m:r>
                                        <a:rPr lang="tr-TR" sz="2000" i="1">
                                          <a:latin typeface="Cambria Math" panose="02040503050406030204" pitchFamily="18" charset="0"/>
                                        </a:rPr>
                                        <m:t>−1</m:t>
                                      </m:r>
                                    </m:e>
                                  </m:d>
                                  <m:r>
                                    <a:rPr lang="tr-TR" sz="2000" i="1">
                                      <a:latin typeface="Cambria Math" panose="02040503050406030204" pitchFamily="18" charset="0"/>
                                    </a:rPr>
                                    <m:t>.</m:t>
                                  </m:r>
                                  <m:r>
                                    <a:rPr lang="tr-TR" sz="2000" i="1">
                                      <a:latin typeface="Cambria Math" panose="02040503050406030204" pitchFamily="18" charset="0"/>
                                    </a:rPr>
                                    <m:t>𝑋</m:t>
                                  </m:r>
                                </m:e>
                              </m:d>
                            </m:e>
                            <m:sup>
                              <m:r>
                                <a:rPr lang="tr-TR" sz="2000" i="1">
                                  <a:latin typeface="Cambria Math" panose="02040503050406030204" pitchFamily="18" charset="0"/>
                                </a:rPr>
                                <m:t>2</m:t>
                              </m:r>
                            </m:sup>
                          </m:sSup>
                        </m:num>
                        <m:den>
                          <m:r>
                            <a:rPr lang="tr-TR" sz="2000" i="1">
                              <a:latin typeface="Cambria Math" panose="02040503050406030204" pitchFamily="18" charset="0"/>
                            </a:rPr>
                            <m:t>𝑖</m:t>
                          </m:r>
                          <m:r>
                            <a:rPr lang="tr-TR" sz="2000" i="1">
                              <a:latin typeface="Cambria Math" panose="02040503050406030204" pitchFamily="18" charset="0"/>
                            </a:rPr>
                            <m:t>.(</m:t>
                          </m:r>
                          <m:r>
                            <a:rPr lang="tr-TR" sz="2000" i="1">
                              <a:latin typeface="Cambria Math" panose="02040503050406030204" pitchFamily="18" charset="0"/>
                            </a:rPr>
                            <m:t>𝑖</m:t>
                          </m:r>
                          <m:r>
                            <a:rPr lang="tr-TR" sz="2000" i="1">
                              <a:latin typeface="Cambria Math" panose="02040503050406030204" pitchFamily="18" charset="0"/>
                            </a:rPr>
                            <m:t>−1)</m:t>
                          </m:r>
                        </m:den>
                      </m:f>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sSup>
                            <m:sSupPr>
                              <m:ctrlPr>
                                <a:rPr lang="tr-TR" sz="2000" b="0" i="1" smtClean="0">
                                  <a:latin typeface="Cambria Math" panose="02040503050406030204" pitchFamily="18" charset="0"/>
                                </a:rPr>
                              </m:ctrlPr>
                            </m:sSupPr>
                            <m:e>
                              <m:d>
                                <m:dPr>
                                  <m:begChr m:val="["/>
                                  <m:endChr m:val="]"/>
                                  <m:ctrlPr>
                                    <a:rPr lang="tr-TR" sz="2000" b="0" i="1" smtClean="0">
                                      <a:latin typeface="Cambria Math" panose="02040503050406030204" pitchFamily="18" charset="0"/>
                                    </a:rPr>
                                  </m:ctrlPr>
                                </m:dPr>
                                <m:e>
                                  <m:r>
                                    <a:rPr lang="tr-TR" sz="2000" i="1">
                                      <a:latin typeface="Cambria Math" panose="02040503050406030204" pitchFamily="18" charset="0"/>
                                    </a:rPr>
                                    <m:t>142.7−</m:t>
                                  </m:r>
                                  <m:d>
                                    <m:dPr>
                                      <m:ctrlPr>
                                        <a:rPr lang="tr-TR" sz="2000" i="1">
                                          <a:latin typeface="Cambria Math" panose="02040503050406030204" pitchFamily="18" charset="0"/>
                                        </a:rPr>
                                      </m:ctrlPr>
                                    </m:dPr>
                                    <m:e>
                                      <m:r>
                                        <a:rPr lang="tr-TR" sz="2000" i="1">
                                          <a:latin typeface="Cambria Math" panose="02040503050406030204" pitchFamily="18" charset="0"/>
                                        </a:rPr>
                                        <m:t>4−1</m:t>
                                      </m:r>
                                    </m:e>
                                  </m:d>
                                  <m:r>
                                    <a:rPr lang="tr-TR" sz="2000" i="1">
                                      <a:latin typeface="Cambria Math" panose="02040503050406030204" pitchFamily="18" charset="0"/>
                                    </a:rPr>
                                    <m:t>𝑥</m:t>
                                  </m:r>
                                  <m:r>
                                    <a:rPr lang="tr-TR" sz="2000" i="1">
                                      <a:latin typeface="Cambria Math" panose="02040503050406030204" pitchFamily="18" charset="0"/>
                                    </a:rPr>
                                    <m:t>50.15</m:t>
                                  </m:r>
                                </m:e>
                              </m:d>
                            </m:e>
                            <m:sup>
                              <m:r>
                                <a:rPr lang="tr-TR" sz="2000" b="0" i="1" smtClean="0">
                                  <a:latin typeface="Cambria Math" panose="02040503050406030204" pitchFamily="18" charset="0"/>
                                </a:rPr>
                                <m:t>2</m:t>
                              </m:r>
                            </m:sup>
                          </m:sSup>
                        </m:num>
                        <m:den>
                          <m:r>
                            <a:rPr lang="tr-TR" sz="2000" i="1">
                              <a:latin typeface="Cambria Math" panose="02040503050406030204" pitchFamily="18" charset="0"/>
                            </a:rPr>
                            <m:t>4</m:t>
                          </m:r>
                          <m:r>
                            <a:rPr lang="tr-TR" sz="2000" i="1">
                              <a:latin typeface="Cambria Math" panose="02040503050406030204" pitchFamily="18" charset="0"/>
                            </a:rPr>
                            <m:t>𝑥</m:t>
                          </m:r>
                          <m:r>
                            <a:rPr lang="tr-TR" sz="2000" i="1">
                              <a:latin typeface="Cambria Math" panose="02040503050406030204" pitchFamily="18" charset="0"/>
                            </a:rPr>
                            <m:t>(4−1)</m:t>
                          </m:r>
                        </m:den>
                      </m:f>
                      <m:r>
                        <a:rPr lang="tr-TR" sz="2000" b="0" i="1" smtClean="0">
                          <a:latin typeface="Cambria Math" panose="02040503050406030204" pitchFamily="18" charset="0"/>
                        </a:rPr>
                        <m:t>=5.0</m:t>
                      </m:r>
                    </m:oMath>
                  </m:oMathPara>
                </a14:m>
                <a:endParaRPr lang="tr-TR" sz="2000" dirty="0"/>
              </a:p>
            </p:txBody>
          </p:sp>
        </mc:Choice>
        <mc:Fallback xmlns="">
          <p:sp>
            <p:nvSpPr>
              <p:cNvPr id="6" name="Rectangle 5"/>
              <p:cNvSpPr>
                <a:spLocks noRot="1" noChangeAspect="1" noMove="1" noResize="1" noEditPoints="1" noAdjustHandles="1" noChangeArrowheads="1" noChangeShapeType="1" noTextEdit="1"/>
              </p:cNvSpPr>
              <p:nvPr/>
            </p:nvSpPr>
            <p:spPr>
              <a:xfrm>
                <a:off x="1301762" y="4799231"/>
                <a:ext cx="6541598" cy="764505"/>
              </a:xfrm>
              <a:prstGeom prst="rect">
                <a:avLst/>
              </a:prstGeom>
              <a:blipFill>
                <a:blip r:embed="rId2"/>
                <a:stretch>
                  <a:fillRect/>
                </a:stretch>
              </a:blipFill>
            </p:spPr>
            <p:txBody>
              <a:bodyPr/>
              <a:lstStyle/>
              <a:p>
                <a:r>
                  <a:rPr lang="tr-TR">
                    <a:noFill/>
                  </a:rPr>
                  <a:t> </a:t>
                </a:r>
              </a:p>
            </p:txBody>
          </p:sp>
        </mc:Fallback>
      </mc:AlternateContent>
      <p:sp>
        <p:nvSpPr>
          <p:cNvPr id="7" name="TextBox 6"/>
          <p:cNvSpPr txBox="1"/>
          <p:nvPr/>
        </p:nvSpPr>
        <p:spPr>
          <a:xfrm>
            <a:off x="914454" y="6021421"/>
            <a:ext cx="10363092" cy="646331"/>
          </a:xfrm>
          <a:prstGeom prst="rect">
            <a:avLst/>
          </a:prstGeom>
          <a:noFill/>
        </p:spPr>
        <p:txBody>
          <a:bodyPr wrap="square" rtlCol="0">
            <a:spAutoFit/>
          </a:bodyPr>
          <a:lstStyle/>
          <a:p>
            <a:r>
              <a:rPr lang="tr-TR" dirty="0" smtClean="0"/>
              <a:t>ÇKT= 459-5= 454 olup varyans analiz çizelgesine yerleştirilip, F değeri hesaplanır. Hem % 5 hem de % 1 cetvel değeri ile kontrol edilebilir. </a:t>
            </a:r>
            <a:endParaRPr lang="tr-TR" dirty="0"/>
          </a:p>
        </p:txBody>
      </p:sp>
    </p:spTree>
    <p:extLst>
      <p:ext uri="{BB962C8B-B14F-4D97-AF65-F5344CB8AC3E}">
        <p14:creationId xmlns:p14="http://schemas.microsoft.com/office/powerpoint/2010/main" val="2443435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C00000"/>
                </a:solidFill>
                <a:effectLst>
                  <a:outerShdw blurRad="38100" dist="38100" dir="2700000" algn="tl">
                    <a:srgbClr val="000000">
                      <a:alpha val="43137"/>
                    </a:srgbClr>
                  </a:outerShdw>
                </a:effectLst>
              </a:rPr>
              <a:t>Varyans Analiz </a:t>
            </a:r>
            <a:r>
              <a:rPr lang="tr-TR" b="1" smtClean="0">
                <a:solidFill>
                  <a:srgbClr val="C00000"/>
                </a:solidFill>
                <a:effectLst>
                  <a:outerShdw blurRad="38100" dist="38100" dir="2700000" algn="tl">
                    <a:srgbClr val="000000">
                      <a:alpha val="43137"/>
                    </a:srgbClr>
                  </a:outerShdw>
                </a:effectLst>
              </a:rPr>
              <a:t>Sonucu - </a:t>
            </a:r>
            <a:r>
              <a:rPr lang="tr-TR" b="1" i="1" smtClean="0">
                <a:solidFill>
                  <a:srgbClr val="C00000"/>
                </a:solidFill>
                <a:effectLst>
                  <a:outerShdw blurRad="38100" dist="38100" dir="2700000" algn="tl">
                    <a:srgbClr val="000000">
                      <a:alpha val="43137"/>
                    </a:srgbClr>
                  </a:outerShdw>
                </a:effectLst>
              </a:rPr>
              <a:t>düzenlenmiş</a:t>
            </a:r>
            <a:r>
              <a:rPr lang="tr-TR" b="1" smtClean="0">
                <a:solidFill>
                  <a:srgbClr val="C00000"/>
                </a:solidFill>
                <a:effectLst>
                  <a:outerShdw blurRad="38100" dist="38100" dir="2700000" algn="tl">
                    <a:srgbClr val="000000">
                      <a:alpha val="43137"/>
                    </a:srgbClr>
                  </a:outerShdw>
                </a:effectLst>
              </a:rPr>
              <a:t> </a:t>
            </a:r>
            <a:endParaRPr lang="tr-TR"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61973171"/>
              </p:ext>
            </p:extLst>
          </p:nvPr>
        </p:nvGraphicFramePr>
        <p:xfrm>
          <a:off x="838200" y="1825625"/>
          <a:ext cx="10515600" cy="2743200"/>
        </p:xfrm>
        <a:graphic>
          <a:graphicData uri="http://schemas.openxmlformats.org/drawingml/2006/table">
            <a:tbl>
              <a:tblPr firstRow="1" bandRow="1">
                <a:tableStyleId>{2D5ABB26-0587-4C30-8999-92F81FD0307C}</a:tableStyleId>
              </a:tblPr>
              <a:tblGrid>
                <a:gridCol w="1752600">
                  <a:extLst>
                    <a:ext uri="{9D8B030D-6E8A-4147-A177-3AD203B41FA5}">
                      <a16:colId xmlns:a16="http://schemas.microsoft.com/office/drawing/2014/main" val="4182516021"/>
                    </a:ext>
                  </a:extLst>
                </a:gridCol>
                <a:gridCol w="1752600">
                  <a:extLst>
                    <a:ext uri="{9D8B030D-6E8A-4147-A177-3AD203B41FA5}">
                      <a16:colId xmlns:a16="http://schemas.microsoft.com/office/drawing/2014/main" val="1087661309"/>
                    </a:ext>
                  </a:extLst>
                </a:gridCol>
                <a:gridCol w="1752600">
                  <a:extLst>
                    <a:ext uri="{9D8B030D-6E8A-4147-A177-3AD203B41FA5}">
                      <a16:colId xmlns:a16="http://schemas.microsoft.com/office/drawing/2014/main" val="2345858547"/>
                    </a:ext>
                  </a:extLst>
                </a:gridCol>
                <a:gridCol w="1752600">
                  <a:extLst>
                    <a:ext uri="{9D8B030D-6E8A-4147-A177-3AD203B41FA5}">
                      <a16:colId xmlns:a16="http://schemas.microsoft.com/office/drawing/2014/main" val="1681255391"/>
                    </a:ext>
                  </a:extLst>
                </a:gridCol>
                <a:gridCol w="1752600">
                  <a:extLst>
                    <a:ext uri="{9D8B030D-6E8A-4147-A177-3AD203B41FA5}">
                      <a16:colId xmlns:a16="http://schemas.microsoft.com/office/drawing/2014/main" val="3037755717"/>
                    </a:ext>
                  </a:extLst>
                </a:gridCol>
                <a:gridCol w="876300">
                  <a:extLst>
                    <a:ext uri="{9D8B030D-6E8A-4147-A177-3AD203B41FA5}">
                      <a16:colId xmlns:a16="http://schemas.microsoft.com/office/drawing/2014/main" val="529985854"/>
                    </a:ext>
                  </a:extLst>
                </a:gridCol>
                <a:gridCol w="876300">
                  <a:extLst>
                    <a:ext uri="{9D8B030D-6E8A-4147-A177-3AD203B41FA5}">
                      <a16:colId xmlns:a16="http://schemas.microsoft.com/office/drawing/2014/main" val="1937213565"/>
                    </a:ext>
                  </a:extLst>
                </a:gridCol>
              </a:tblGrid>
              <a:tr h="228600">
                <a:tc rowSpan="2">
                  <a:txBody>
                    <a:bodyPr/>
                    <a:lstStyle/>
                    <a:p>
                      <a:pPr algn="ctr"/>
                      <a:r>
                        <a:rPr lang="tr-TR" sz="2400" dirty="0" smtClean="0"/>
                        <a:t>VK</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SD</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KT</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KO</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F</a:t>
                      </a:r>
                      <a:r>
                        <a:rPr lang="tr-TR" sz="2400" baseline="-25000" dirty="0" smtClean="0"/>
                        <a:t>Hesap</a:t>
                      </a:r>
                      <a:endParaRPr lang="tr-TR" sz="2400" baseline="-25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2400" dirty="0" smtClean="0"/>
                        <a:t>F</a:t>
                      </a:r>
                      <a:r>
                        <a:rPr lang="tr-TR" sz="2400" baseline="-25000" dirty="0" smtClean="0"/>
                        <a:t>cetvel</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412042184"/>
                  </a:ext>
                </a:extLst>
              </a:tr>
              <a:tr h="228600">
                <a:tc vMerge="1">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2400" baseline="-25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dirty="0" smtClean="0"/>
                        <a:t>% 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dirty="0" smtClean="0"/>
                        <a:t>% 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5578083"/>
                  </a:ext>
                </a:extLst>
              </a:tr>
              <a:tr h="370840">
                <a:tc>
                  <a:txBody>
                    <a:bodyPr/>
                    <a:lstStyle/>
                    <a:p>
                      <a:pPr algn="ctr"/>
                      <a:r>
                        <a:rPr lang="tr-TR" sz="2400" dirty="0" smtClean="0"/>
                        <a:t>Genel</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11-1=10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491.00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337773"/>
                  </a:ext>
                </a:extLst>
              </a:tr>
              <a:tr h="370840">
                <a:tc>
                  <a:txBody>
                    <a:bodyPr/>
                    <a:lstStyle/>
                    <a:p>
                      <a:pPr algn="ctr"/>
                      <a:r>
                        <a:rPr lang="tr-TR" sz="2400" dirty="0" smtClean="0"/>
                        <a:t>Blok</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2</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1.74</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0.87</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0.12</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sz="2400" dirty="0" smtClean="0"/>
                        <a:t>5.79</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13.06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258462182"/>
                  </a:ext>
                </a:extLst>
              </a:tr>
              <a:tr h="370840">
                <a:tc>
                  <a:txBody>
                    <a:bodyPr/>
                    <a:lstStyle/>
                    <a:p>
                      <a:pPr algn="ctr"/>
                      <a:r>
                        <a:rPr lang="tr-TR" sz="2400" dirty="0" smtClean="0"/>
                        <a:t>İşlem</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3</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454.00</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151.3</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21.46**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sz="2400" dirty="0" smtClean="0"/>
                        <a:t>5.41</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12.06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619405749"/>
                  </a:ext>
                </a:extLst>
              </a:tr>
              <a:tr h="370840">
                <a:tc>
                  <a:txBody>
                    <a:bodyPr/>
                    <a:lstStyle/>
                    <a:p>
                      <a:pPr algn="ctr"/>
                      <a:r>
                        <a:rPr lang="tr-TR" sz="2400" dirty="0" smtClean="0"/>
                        <a:t>Hata</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5</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35.26</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7.05</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23014"/>
                  </a:ext>
                </a:extLst>
              </a:tr>
            </a:tbl>
          </a:graphicData>
        </a:graphic>
      </p:graphicFrame>
      <p:sp>
        <p:nvSpPr>
          <p:cNvPr id="3" name="TextBox 2"/>
          <p:cNvSpPr txBox="1"/>
          <p:nvPr/>
        </p:nvSpPr>
        <p:spPr>
          <a:xfrm>
            <a:off x="838200" y="4725488"/>
            <a:ext cx="10496145" cy="646331"/>
          </a:xfrm>
          <a:prstGeom prst="rect">
            <a:avLst/>
          </a:prstGeom>
          <a:noFill/>
        </p:spPr>
        <p:txBody>
          <a:bodyPr wrap="square" rtlCol="0">
            <a:spAutoFit/>
          </a:bodyPr>
          <a:lstStyle/>
          <a:p>
            <a:r>
              <a:rPr lang="tr-TR" dirty="0" smtClean="0"/>
              <a:t>Eksik parsel hesaplandığında ayrıca çoklu karşılaştırma testleri kullanılırken standart hata değeri aşağıdaki formülle bulunur.</a:t>
            </a:r>
            <a:endParaRPr lang="tr-TR" dirty="0"/>
          </a:p>
        </p:txBody>
      </p:sp>
      <mc:AlternateContent xmlns:mc="http://schemas.openxmlformats.org/markup-compatibility/2006" xmlns:a14="http://schemas.microsoft.com/office/drawing/2010/main">
        <mc:Choice Requires="a14">
          <p:sp>
            <p:nvSpPr>
              <p:cNvPr id="8" name="Rectangle 7"/>
              <p:cNvSpPr/>
              <p:nvPr/>
            </p:nvSpPr>
            <p:spPr>
              <a:xfrm>
                <a:off x="1936363" y="5531496"/>
                <a:ext cx="7778027" cy="91069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tr-TR" i="1" smtClean="0">
                              <a:latin typeface="Cambria Math" panose="02040503050406030204" pitchFamily="18" charset="0"/>
                            </a:rPr>
                          </m:ctrlPr>
                        </m:sSubPr>
                        <m:e>
                          <m:r>
                            <a:rPr lang="tr-TR" i="1">
                              <a:latin typeface="Cambria Math" panose="02040503050406030204" pitchFamily="18" charset="0"/>
                            </a:rPr>
                            <m:t>𝑆</m:t>
                          </m:r>
                        </m:e>
                        <m:sub>
                          <m:acc>
                            <m:accPr>
                              <m:chr m:val="̅"/>
                              <m:ctrlPr>
                                <a:rPr lang="tr-TR" i="1">
                                  <a:latin typeface="Cambria Math" panose="02040503050406030204" pitchFamily="18" charset="0"/>
                                </a:rPr>
                              </m:ctrlPr>
                            </m:accPr>
                            <m:e>
                              <m:r>
                                <a:rPr lang="tr-TR" i="1">
                                  <a:latin typeface="Cambria Math" panose="02040503050406030204" pitchFamily="18" charset="0"/>
                                </a:rPr>
                                <m:t>𝑑</m:t>
                              </m:r>
                            </m:e>
                          </m:acc>
                        </m:sub>
                      </m:sSub>
                      <m:r>
                        <a:rPr lang="tr-TR" i="1">
                          <a:latin typeface="Cambria Math" panose="02040503050406030204" pitchFamily="18" charset="0"/>
                        </a:rPr>
                        <m:t>=</m:t>
                      </m:r>
                      <m:rad>
                        <m:radPr>
                          <m:degHide m:val="on"/>
                          <m:ctrlPr>
                            <a:rPr lang="tr-TR" i="1">
                              <a:latin typeface="Cambria Math" panose="02040503050406030204" pitchFamily="18" charset="0"/>
                            </a:rPr>
                          </m:ctrlPr>
                        </m:radPr>
                        <m:deg/>
                        <m:e>
                          <m:sSup>
                            <m:sSupPr>
                              <m:ctrlPr>
                                <a:rPr lang="tr-TR" i="1">
                                  <a:latin typeface="Cambria Math" panose="02040503050406030204" pitchFamily="18" charset="0"/>
                                </a:rPr>
                              </m:ctrlPr>
                            </m:sSupPr>
                            <m:e>
                              <m:r>
                                <a:rPr lang="tr-TR" i="1">
                                  <a:latin typeface="Cambria Math" panose="02040503050406030204" pitchFamily="18" charset="0"/>
                                </a:rPr>
                                <m:t>𝑆</m:t>
                              </m:r>
                            </m:e>
                            <m:sup>
                              <m:r>
                                <a:rPr lang="tr-TR" i="1">
                                  <a:latin typeface="Cambria Math" panose="02040503050406030204" pitchFamily="18" charset="0"/>
                                </a:rPr>
                                <m:t>2</m:t>
                              </m:r>
                            </m:sup>
                          </m:sSup>
                          <m:d>
                            <m:dPr>
                              <m:begChr m:val="["/>
                              <m:endChr m:val="]"/>
                              <m:ctrlPr>
                                <a:rPr lang="tr-TR" i="1">
                                  <a:latin typeface="Cambria Math" panose="02040503050406030204" pitchFamily="18" charset="0"/>
                                </a:rPr>
                              </m:ctrlPr>
                            </m:dPr>
                            <m:e>
                              <m:f>
                                <m:fPr>
                                  <m:ctrlPr>
                                    <a:rPr lang="tr-TR" i="1">
                                      <a:latin typeface="Cambria Math" panose="02040503050406030204" pitchFamily="18" charset="0"/>
                                    </a:rPr>
                                  </m:ctrlPr>
                                </m:fPr>
                                <m:num>
                                  <m:r>
                                    <a:rPr lang="tr-TR" i="1">
                                      <a:latin typeface="Cambria Math" panose="02040503050406030204" pitchFamily="18" charset="0"/>
                                    </a:rPr>
                                    <m:t>2</m:t>
                                  </m:r>
                                </m:num>
                                <m:den>
                                  <m:r>
                                    <a:rPr lang="tr-TR" i="1">
                                      <a:latin typeface="Cambria Math" panose="02040503050406030204" pitchFamily="18" charset="0"/>
                                    </a:rPr>
                                    <m:t>𝑟</m:t>
                                  </m:r>
                                </m:den>
                              </m:f>
                              <m:r>
                                <a:rPr lang="tr-TR" i="1">
                                  <a:latin typeface="Cambria Math" panose="02040503050406030204" pitchFamily="18" charset="0"/>
                                </a:rPr>
                                <m:t>+</m:t>
                              </m:r>
                              <m:f>
                                <m:fPr>
                                  <m:ctrlPr>
                                    <a:rPr lang="tr-TR" i="1">
                                      <a:latin typeface="Cambria Math" panose="02040503050406030204" pitchFamily="18" charset="0"/>
                                    </a:rPr>
                                  </m:ctrlPr>
                                </m:fPr>
                                <m:num>
                                  <m:r>
                                    <a:rPr lang="tr-TR" i="1">
                                      <a:latin typeface="Cambria Math" panose="02040503050406030204" pitchFamily="18" charset="0"/>
                                    </a:rPr>
                                    <m:t>𝑖</m:t>
                                  </m:r>
                                </m:num>
                                <m:den>
                                  <m:r>
                                    <a:rPr lang="tr-TR" i="1">
                                      <a:latin typeface="Cambria Math" panose="02040503050406030204" pitchFamily="18" charset="0"/>
                                    </a:rPr>
                                    <m:t>𝑟</m:t>
                                  </m:r>
                                  <m:r>
                                    <a:rPr lang="tr-TR" i="1">
                                      <a:latin typeface="Cambria Math" panose="02040503050406030204" pitchFamily="18" charset="0"/>
                                    </a:rPr>
                                    <m:t>.</m:t>
                                  </m:r>
                                  <m:d>
                                    <m:dPr>
                                      <m:ctrlPr>
                                        <a:rPr lang="tr-TR" i="1">
                                          <a:latin typeface="Cambria Math" panose="02040503050406030204" pitchFamily="18" charset="0"/>
                                        </a:rPr>
                                      </m:ctrlPr>
                                    </m:dPr>
                                    <m:e>
                                      <m:r>
                                        <a:rPr lang="tr-TR" i="1">
                                          <a:latin typeface="Cambria Math" panose="02040503050406030204" pitchFamily="18" charset="0"/>
                                        </a:rPr>
                                        <m:t>𝑟</m:t>
                                      </m:r>
                                      <m:r>
                                        <a:rPr lang="tr-TR" i="1">
                                          <a:latin typeface="Cambria Math" panose="02040503050406030204" pitchFamily="18" charset="0"/>
                                        </a:rPr>
                                        <m:t>−1</m:t>
                                      </m:r>
                                    </m:e>
                                  </m:d>
                                  <m:r>
                                    <a:rPr lang="tr-TR" i="1">
                                      <a:latin typeface="Cambria Math" panose="02040503050406030204" pitchFamily="18" charset="0"/>
                                    </a:rPr>
                                    <m:t>.(</m:t>
                                  </m:r>
                                  <m:r>
                                    <a:rPr lang="tr-TR" i="1">
                                      <a:latin typeface="Cambria Math" panose="02040503050406030204" pitchFamily="18" charset="0"/>
                                    </a:rPr>
                                    <m:t>𝑖</m:t>
                                  </m:r>
                                  <m:r>
                                    <a:rPr lang="tr-TR" i="1">
                                      <a:latin typeface="Cambria Math" panose="02040503050406030204" pitchFamily="18" charset="0"/>
                                    </a:rPr>
                                    <m:t>−1)</m:t>
                                  </m:r>
                                </m:den>
                              </m:f>
                            </m:e>
                          </m:d>
                        </m:e>
                      </m:rad>
                      <m:r>
                        <a:rPr lang="tr-TR" b="0" i="1" smtClean="0">
                          <a:latin typeface="Cambria Math" panose="02040503050406030204" pitchFamily="18" charset="0"/>
                        </a:rPr>
                        <m:t>= </m:t>
                      </m:r>
                      <m:rad>
                        <m:radPr>
                          <m:degHide m:val="on"/>
                          <m:ctrlPr>
                            <a:rPr lang="tr-TR" b="0" i="1" smtClean="0">
                              <a:latin typeface="Cambria Math" panose="02040503050406030204" pitchFamily="18" charset="0"/>
                            </a:rPr>
                          </m:ctrlPr>
                        </m:radPr>
                        <m:deg/>
                        <m:e>
                          <m:r>
                            <a:rPr lang="tr-TR" b="0" i="1" smtClean="0">
                              <a:latin typeface="Cambria Math" panose="02040503050406030204" pitchFamily="18" charset="0"/>
                            </a:rPr>
                            <m:t>7.05</m:t>
                          </m:r>
                          <m:r>
                            <a:rPr lang="tr-TR" b="0" i="1" smtClean="0">
                              <a:latin typeface="Cambria Math" panose="02040503050406030204" pitchFamily="18" charset="0"/>
                            </a:rPr>
                            <m:t>𝑥</m:t>
                          </m:r>
                          <m:d>
                            <m:dPr>
                              <m:begChr m:val="["/>
                              <m:endChr m:val="]"/>
                              <m:ctrlPr>
                                <a:rPr lang="tr-TR" b="0" i="1" smtClean="0">
                                  <a:latin typeface="Cambria Math" panose="02040503050406030204" pitchFamily="18" charset="0"/>
                                </a:rPr>
                              </m:ctrlPr>
                            </m:dPr>
                            <m:e>
                              <m:f>
                                <m:fPr>
                                  <m:ctrlPr>
                                    <a:rPr lang="tr-TR" b="0" i="1" smtClean="0">
                                      <a:latin typeface="Cambria Math" panose="02040503050406030204" pitchFamily="18" charset="0"/>
                                    </a:rPr>
                                  </m:ctrlPr>
                                </m:fPr>
                                <m:num>
                                  <m:r>
                                    <a:rPr lang="tr-TR" b="0" i="1" smtClean="0">
                                      <a:latin typeface="Cambria Math" panose="02040503050406030204" pitchFamily="18" charset="0"/>
                                    </a:rPr>
                                    <m:t>2</m:t>
                                  </m:r>
                                </m:num>
                                <m:den>
                                  <m:r>
                                    <a:rPr lang="tr-TR" b="0" i="1" smtClean="0">
                                      <a:latin typeface="Cambria Math" panose="02040503050406030204" pitchFamily="18" charset="0"/>
                                    </a:rPr>
                                    <m:t>3</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4</m:t>
                                  </m:r>
                                </m:num>
                                <m:den>
                                  <m:r>
                                    <a:rPr lang="tr-TR" b="0" i="1" smtClean="0">
                                      <a:latin typeface="Cambria Math" panose="02040503050406030204" pitchFamily="18" charset="0"/>
                                    </a:rPr>
                                    <m:t>3</m:t>
                                  </m:r>
                                  <m:r>
                                    <a:rPr lang="tr-TR" b="0" i="1" smtClean="0">
                                      <a:latin typeface="Cambria Math" panose="02040503050406030204" pitchFamily="18" charset="0"/>
                                    </a:rPr>
                                    <m:t>𝑥</m:t>
                                  </m:r>
                                  <m:d>
                                    <m:dPr>
                                      <m:ctrlPr>
                                        <a:rPr lang="tr-TR" b="0" i="1" smtClean="0">
                                          <a:latin typeface="Cambria Math" panose="02040503050406030204" pitchFamily="18" charset="0"/>
                                        </a:rPr>
                                      </m:ctrlPr>
                                    </m:dPr>
                                    <m:e>
                                      <m:r>
                                        <a:rPr lang="tr-TR" b="0" i="1" smtClean="0">
                                          <a:latin typeface="Cambria Math" panose="02040503050406030204" pitchFamily="18" charset="0"/>
                                        </a:rPr>
                                        <m:t>3−1</m:t>
                                      </m:r>
                                    </m:e>
                                  </m:d>
                                  <m:r>
                                    <a:rPr lang="tr-TR" b="0" i="1" smtClean="0">
                                      <a:latin typeface="Cambria Math" panose="02040503050406030204" pitchFamily="18" charset="0"/>
                                    </a:rPr>
                                    <m:t>𝑥</m:t>
                                  </m:r>
                                  <m:r>
                                    <a:rPr lang="tr-TR" b="0" i="1" smtClean="0">
                                      <a:latin typeface="Cambria Math" panose="02040503050406030204" pitchFamily="18" charset="0"/>
                                    </a:rPr>
                                    <m:t>(4−1)</m:t>
                                  </m:r>
                                </m:den>
                              </m:f>
                            </m:e>
                          </m:d>
                        </m:e>
                      </m:rad>
                      <m:r>
                        <a:rPr lang="tr-TR" b="0" i="1" smtClean="0">
                          <a:latin typeface="Cambria Math" panose="02040503050406030204" pitchFamily="18" charset="0"/>
                        </a:rPr>
                        <m:t>=2.49</m:t>
                      </m:r>
                    </m:oMath>
                  </m:oMathPara>
                </a14:m>
                <a:endParaRPr lang="tr-TR" dirty="0"/>
              </a:p>
            </p:txBody>
          </p:sp>
        </mc:Choice>
        <mc:Fallback xmlns="">
          <p:sp>
            <p:nvSpPr>
              <p:cNvPr id="8" name="Rectangle 7"/>
              <p:cNvSpPr>
                <a:spLocks noRot="1" noChangeAspect="1" noMove="1" noResize="1" noEditPoints="1" noAdjustHandles="1" noChangeArrowheads="1" noChangeShapeType="1" noTextEdit="1"/>
              </p:cNvSpPr>
              <p:nvPr/>
            </p:nvSpPr>
            <p:spPr>
              <a:xfrm>
                <a:off x="1936363" y="5531496"/>
                <a:ext cx="7778027" cy="910699"/>
              </a:xfrm>
              <a:prstGeom prst="rect">
                <a:avLst/>
              </a:prstGeom>
              <a:blipFill>
                <a:blip r:embed="rId2"/>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279574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9788" y="703662"/>
            <a:ext cx="10515600" cy="704918"/>
          </a:xfrm>
        </p:spPr>
        <p:txBody>
          <a:bodyPr/>
          <a:lstStyle/>
          <a:p>
            <a:pPr algn="ctr"/>
            <a:r>
              <a:rPr lang="tr-TR" b="1" dirty="0" smtClean="0">
                <a:solidFill>
                  <a:srgbClr val="C00000"/>
                </a:solidFill>
                <a:effectLst>
                  <a:outerShdw blurRad="38100" dist="38100" dir="2700000" algn="tl">
                    <a:srgbClr val="000000">
                      <a:alpha val="43137"/>
                    </a:srgbClr>
                  </a:outerShdw>
                </a:effectLst>
              </a:rPr>
              <a:t>Varyans Analiz Çizelgeleri</a:t>
            </a:r>
            <a:endParaRPr lang="tr-TR" b="1" dirty="0">
              <a:solidFill>
                <a:srgbClr val="C00000"/>
              </a:solidFill>
              <a:effectLst>
                <a:outerShdw blurRad="38100" dist="38100" dir="2700000" algn="tl">
                  <a:srgbClr val="000000">
                    <a:alpha val="43137"/>
                  </a:srgbClr>
                </a:outerShdw>
              </a:effectLst>
            </a:endParaRPr>
          </a:p>
        </p:txBody>
      </p:sp>
      <p:sp>
        <p:nvSpPr>
          <p:cNvPr id="5" name="Text Placeholder 4"/>
          <p:cNvSpPr>
            <a:spLocks noGrp="1"/>
          </p:cNvSpPr>
          <p:nvPr>
            <p:ph type="body" idx="1"/>
          </p:nvPr>
        </p:nvSpPr>
        <p:spPr>
          <a:xfrm>
            <a:off x="939801" y="1269207"/>
            <a:ext cx="5157787" cy="823912"/>
          </a:xfrm>
        </p:spPr>
        <p:txBody>
          <a:bodyPr/>
          <a:lstStyle/>
          <a:p>
            <a:r>
              <a:rPr lang="tr-TR" dirty="0" smtClean="0"/>
              <a:t>A. Şansa Bağlı Bloklar Deneme Deseni</a:t>
            </a:r>
            <a:endParaRPr lang="tr-TR"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533081838"/>
              </p:ext>
            </p:extLst>
          </p:nvPr>
        </p:nvGraphicFramePr>
        <p:xfrm>
          <a:off x="839788" y="2505075"/>
          <a:ext cx="5157785" cy="1854200"/>
        </p:xfrm>
        <a:graphic>
          <a:graphicData uri="http://schemas.openxmlformats.org/drawingml/2006/table">
            <a:tbl>
              <a:tblPr firstRow="1" bandRow="1">
                <a:tableStyleId>{2D5ABB26-0587-4C30-8999-92F81FD0307C}</a:tableStyleId>
              </a:tblPr>
              <a:tblGrid>
                <a:gridCol w="1031557">
                  <a:extLst>
                    <a:ext uri="{9D8B030D-6E8A-4147-A177-3AD203B41FA5}">
                      <a16:colId xmlns:a16="http://schemas.microsoft.com/office/drawing/2014/main" val="3878427179"/>
                    </a:ext>
                  </a:extLst>
                </a:gridCol>
                <a:gridCol w="1031557">
                  <a:extLst>
                    <a:ext uri="{9D8B030D-6E8A-4147-A177-3AD203B41FA5}">
                      <a16:colId xmlns:a16="http://schemas.microsoft.com/office/drawing/2014/main" val="1865918228"/>
                    </a:ext>
                  </a:extLst>
                </a:gridCol>
                <a:gridCol w="1031557">
                  <a:extLst>
                    <a:ext uri="{9D8B030D-6E8A-4147-A177-3AD203B41FA5}">
                      <a16:colId xmlns:a16="http://schemas.microsoft.com/office/drawing/2014/main" val="2880223968"/>
                    </a:ext>
                  </a:extLst>
                </a:gridCol>
                <a:gridCol w="1031557">
                  <a:extLst>
                    <a:ext uri="{9D8B030D-6E8A-4147-A177-3AD203B41FA5}">
                      <a16:colId xmlns:a16="http://schemas.microsoft.com/office/drawing/2014/main" val="1891358714"/>
                    </a:ext>
                  </a:extLst>
                </a:gridCol>
                <a:gridCol w="1031557">
                  <a:extLst>
                    <a:ext uri="{9D8B030D-6E8A-4147-A177-3AD203B41FA5}">
                      <a16:colId xmlns:a16="http://schemas.microsoft.com/office/drawing/2014/main" val="1809474306"/>
                    </a:ext>
                  </a:extLst>
                </a:gridCol>
              </a:tblGrid>
              <a:tr h="370840">
                <a:tc>
                  <a:txBody>
                    <a:bodyPr/>
                    <a:lstStyle/>
                    <a:p>
                      <a:r>
                        <a:rPr lang="tr-TR" dirty="0" smtClean="0"/>
                        <a:t>VK</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SD</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KT</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KO</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F</a:t>
                      </a:r>
                      <a:r>
                        <a:rPr lang="tr-TR" baseline="-25000" dirty="0" smtClean="0"/>
                        <a:t>Hesap</a:t>
                      </a:r>
                      <a:endParaRPr lang="tr-TR" baseline="-25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11623061"/>
                  </a:ext>
                </a:extLst>
              </a:tr>
              <a:tr h="370840">
                <a:tc>
                  <a:txBody>
                    <a:bodyPr/>
                    <a:lstStyle/>
                    <a:p>
                      <a:r>
                        <a:rPr lang="tr-TR" dirty="0" smtClean="0"/>
                        <a:t>Genel</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23</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360.9</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82332932"/>
                  </a:ext>
                </a:extLst>
              </a:tr>
              <a:tr h="370840">
                <a:tc>
                  <a:txBody>
                    <a:bodyPr/>
                    <a:lstStyle/>
                    <a:p>
                      <a:r>
                        <a:rPr lang="tr-TR" dirty="0" smtClean="0"/>
                        <a:t>Blok</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2</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115.8</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57.90</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10.03**</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9721286"/>
                  </a:ext>
                </a:extLst>
              </a:tr>
              <a:tr h="370840">
                <a:tc>
                  <a:txBody>
                    <a:bodyPr/>
                    <a:lstStyle/>
                    <a:p>
                      <a:r>
                        <a:rPr lang="tr-TR" dirty="0" smtClean="0"/>
                        <a:t>İşlem</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7</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164.3</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23.47</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4.07*</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9887172"/>
                  </a:ext>
                </a:extLst>
              </a:tr>
              <a:tr h="370840">
                <a:tc>
                  <a:txBody>
                    <a:bodyPr/>
                    <a:lstStyle/>
                    <a:p>
                      <a:r>
                        <a:rPr lang="tr-TR" dirty="0" smtClean="0"/>
                        <a:t>Hata</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14</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80.8</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tr-TR" dirty="0" smtClean="0"/>
                        <a:t>5.77</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6426713"/>
                  </a:ext>
                </a:extLst>
              </a:tr>
            </a:tbl>
          </a:graphicData>
        </a:graphic>
      </p:graphicFrame>
      <p:sp>
        <p:nvSpPr>
          <p:cNvPr id="7" name="Text Placeholder 6"/>
          <p:cNvSpPr>
            <a:spLocks noGrp="1"/>
          </p:cNvSpPr>
          <p:nvPr>
            <p:ph type="body" sz="quarter" idx="3"/>
          </p:nvPr>
        </p:nvSpPr>
        <p:spPr>
          <a:xfrm>
            <a:off x="6172200" y="1267485"/>
            <a:ext cx="5183188" cy="823912"/>
          </a:xfrm>
        </p:spPr>
        <p:txBody>
          <a:bodyPr/>
          <a:lstStyle/>
          <a:p>
            <a:r>
              <a:rPr lang="tr-TR" dirty="0" smtClean="0"/>
              <a:t>B. Şansa Bağlı Parseller Deneme Deseni</a:t>
            </a:r>
            <a:endParaRPr lang="tr-TR" dirty="0"/>
          </a:p>
        </p:txBody>
      </p:sp>
      <p:graphicFrame>
        <p:nvGraphicFramePr>
          <p:cNvPr id="10" name="Content Placeholder 9"/>
          <p:cNvGraphicFramePr>
            <a:graphicFrameLocks noGrp="1"/>
          </p:cNvGraphicFramePr>
          <p:nvPr>
            <p:ph sz="quarter" idx="4"/>
            <p:extLst>
              <p:ext uri="{D42A27DB-BD31-4B8C-83A1-F6EECF244321}">
                <p14:modId xmlns:p14="http://schemas.microsoft.com/office/powerpoint/2010/main" val="894708631"/>
              </p:ext>
            </p:extLst>
          </p:nvPr>
        </p:nvGraphicFramePr>
        <p:xfrm>
          <a:off x="6172200" y="2505075"/>
          <a:ext cx="5183190" cy="1483360"/>
        </p:xfrm>
        <a:graphic>
          <a:graphicData uri="http://schemas.openxmlformats.org/drawingml/2006/table">
            <a:tbl>
              <a:tblPr firstRow="1" bandRow="1">
                <a:tableStyleId>{2D5ABB26-0587-4C30-8999-92F81FD0307C}</a:tableStyleId>
              </a:tblPr>
              <a:tblGrid>
                <a:gridCol w="1036638">
                  <a:extLst>
                    <a:ext uri="{9D8B030D-6E8A-4147-A177-3AD203B41FA5}">
                      <a16:colId xmlns:a16="http://schemas.microsoft.com/office/drawing/2014/main" val="2180813180"/>
                    </a:ext>
                  </a:extLst>
                </a:gridCol>
                <a:gridCol w="1036638">
                  <a:extLst>
                    <a:ext uri="{9D8B030D-6E8A-4147-A177-3AD203B41FA5}">
                      <a16:colId xmlns:a16="http://schemas.microsoft.com/office/drawing/2014/main" val="737925450"/>
                    </a:ext>
                  </a:extLst>
                </a:gridCol>
                <a:gridCol w="1036638">
                  <a:extLst>
                    <a:ext uri="{9D8B030D-6E8A-4147-A177-3AD203B41FA5}">
                      <a16:colId xmlns:a16="http://schemas.microsoft.com/office/drawing/2014/main" val="299826444"/>
                    </a:ext>
                  </a:extLst>
                </a:gridCol>
                <a:gridCol w="1036638">
                  <a:extLst>
                    <a:ext uri="{9D8B030D-6E8A-4147-A177-3AD203B41FA5}">
                      <a16:colId xmlns:a16="http://schemas.microsoft.com/office/drawing/2014/main" val="4239001003"/>
                    </a:ext>
                  </a:extLst>
                </a:gridCol>
                <a:gridCol w="1036638">
                  <a:extLst>
                    <a:ext uri="{9D8B030D-6E8A-4147-A177-3AD203B41FA5}">
                      <a16:colId xmlns:a16="http://schemas.microsoft.com/office/drawing/2014/main" val="1718738567"/>
                    </a:ext>
                  </a:extLst>
                </a:gridCol>
              </a:tblGrid>
              <a:tr h="370840">
                <a:tc>
                  <a:txBody>
                    <a:bodyPr/>
                    <a:lstStyle/>
                    <a:p>
                      <a:r>
                        <a:rPr lang="tr-TR" dirty="0" smtClean="0"/>
                        <a:t>VK</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SD</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KT</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KO</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F</a:t>
                      </a:r>
                      <a:r>
                        <a:rPr lang="tr-TR" baseline="-25000" dirty="0" smtClean="0"/>
                        <a:t>Hesap</a:t>
                      </a:r>
                      <a:endParaRPr lang="tr-TR" baseline="-25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975724"/>
                  </a:ext>
                </a:extLst>
              </a:tr>
              <a:tr h="370840">
                <a:tc>
                  <a:txBody>
                    <a:bodyPr/>
                    <a:lstStyle/>
                    <a:p>
                      <a:r>
                        <a:rPr lang="tr-TR" dirty="0" smtClean="0"/>
                        <a:t>Genel</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23</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360.9</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940203772"/>
                  </a:ext>
                </a:extLst>
              </a:tr>
              <a:tr h="370840">
                <a:tc>
                  <a:txBody>
                    <a:bodyPr/>
                    <a:lstStyle/>
                    <a:p>
                      <a:r>
                        <a:rPr lang="tr-TR" dirty="0" smtClean="0"/>
                        <a:t>İşlem</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7</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164.3</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23.47</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1.91</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582693425"/>
                  </a:ext>
                </a:extLst>
              </a:tr>
              <a:tr h="370840">
                <a:tc>
                  <a:txBody>
                    <a:bodyPr/>
                    <a:lstStyle/>
                    <a:p>
                      <a:r>
                        <a:rPr lang="tr-TR" dirty="0" smtClean="0"/>
                        <a:t>Hata</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16</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196.6</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12.28</a:t>
                      </a:r>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782994"/>
                  </a:ext>
                </a:extLst>
              </a:tr>
            </a:tbl>
          </a:graphicData>
        </a:graphic>
      </p:graphicFrame>
      <p:sp>
        <p:nvSpPr>
          <p:cNvPr id="11" name="TextBox 10"/>
          <p:cNvSpPr txBox="1"/>
          <p:nvPr/>
        </p:nvSpPr>
        <p:spPr>
          <a:xfrm>
            <a:off x="839788" y="4717915"/>
            <a:ext cx="10515600" cy="1569660"/>
          </a:xfrm>
          <a:prstGeom prst="rect">
            <a:avLst/>
          </a:prstGeom>
          <a:noFill/>
        </p:spPr>
        <p:txBody>
          <a:bodyPr wrap="square" rtlCol="0">
            <a:spAutoFit/>
          </a:bodyPr>
          <a:lstStyle/>
          <a:p>
            <a:pPr marL="285750" indent="-285750">
              <a:buFont typeface="Arial" panose="020B0604020202020204" pitchFamily="34" charset="0"/>
              <a:buChar char="•"/>
            </a:pPr>
            <a:r>
              <a:rPr lang="tr-TR" sz="2400" dirty="0" smtClean="0"/>
              <a:t>Varyans analiz sonuçlarından da görüldüğü gibi, materyal (toprak) farklı olduğu durumlarda şansa bağlı bloklar yerine şansa bağlı parseller deneme deseninde çalışma yapılsaydı işlemler arasındaki istatistiksel farklılığı tespit etmek mümkün olmayacaktıve deneme hatası büyüyecekti. </a:t>
            </a:r>
          </a:p>
        </p:txBody>
      </p:sp>
    </p:spTree>
    <p:extLst>
      <p:ext uri="{BB962C8B-B14F-4D97-AF65-F5344CB8AC3E}">
        <p14:creationId xmlns:p14="http://schemas.microsoft.com/office/powerpoint/2010/main" val="4121041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tr-TR" dirty="0" smtClean="0"/>
              <a:t>Denemeyi şansa bağlı bloklarda kurmakla elde edilen kazanç aşağıdaki şekilde hesaplanabilir.</a:t>
            </a:r>
            <a:endParaRPr lang="tr-TR" dirty="0"/>
          </a:p>
        </p:txBody>
      </p:sp>
      <mc:AlternateContent xmlns:mc="http://schemas.openxmlformats.org/markup-compatibility/2006" xmlns:a14="http://schemas.microsoft.com/office/drawing/2010/main">
        <mc:Choice Requires="a14">
          <p:sp>
            <p:nvSpPr>
              <p:cNvPr id="8" name="Content Placeholder 7"/>
              <p:cNvSpPr>
                <a:spLocks noGrp="1"/>
              </p:cNvSpPr>
              <p:nvPr>
                <p:ph idx="1"/>
              </p:nvPr>
            </p:nvSpPr>
            <p:spPr>
              <a:xfrm>
                <a:off x="838200" y="2178995"/>
                <a:ext cx="10515600" cy="3997967"/>
              </a:xfrm>
            </p:spPr>
            <p:txBody>
              <a:bodyPr>
                <a:normAutofit/>
              </a:bodyPr>
              <a:lstStyle/>
              <a:p>
                <a:pPr marL="514350" indent="-514350">
                  <a:lnSpc>
                    <a:spcPct val="100000"/>
                  </a:lnSpc>
                  <a:spcAft>
                    <a:spcPts val="1200"/>
                  </a:spcAft>
                  <a:buFont typeface="+mj-lt"/>
                  <a:buAutoNum type="alphaLcParenR"/>
                </a:pPr>
                <a14:m>
                  <m:oMath xmlns:m="http://schemas.openxmlformats.org/officeDocument/2006/math">
                    <m:r>
                      <m:rPr>
                        <m:nor/>
                      </m:rPr>
                      <a:rPr lang="tr-TR" sz="3200" dirty="0" smtClean="0"/>
                      <m:t>% </m:t>
                    </m:r>
                    <m:r>
                      <m:rPr>
                        <m:nor/>
                      </m:rPr>
                      <a:rPr lang="tr-TR" sz="3200" dirty="0" smtClean="0"/>
                      <m:t>kazan</m:t>
                    </m:r>
                    <m:r>
                      <m:rPr>
                        <m:nor/>
                      </m:rPr>
                      <a:rPr lang="tr-TR" sz="3200" dirty="0" smtClean="0"/>
                      <m:t>ç</m:t>
                    </m:r>
                  </m:oMath>
                </a14:m>
                <a:r>
                  <a:rPr lang="tr-TR" sz="3200" dirty="0" smtClean="0"/>
                  <a:t>= </a:t>
                </a:r>
                <a14:m>
                  <m:oMath xmlns:m="http://schemas.openxmlformats.org/officeDocument/2006/math">
                    <m:f>
                      <m:fPr>
                        <m:ctrlPr>
                          <a:rPr lang="tr-TR" sz="3200" i="1" smtClean="0">
                            <a:latin typeface="Cambria Math" panose="02040503050406030204" pitchFamily="18" charset="0"/>
                          </a:rPr>
                        </m:ctrlPr>
                      </m:fPr>
                      <m:num>
                        <m:r>
                          <a:rPr lang="tr-TR" sz="3200" b="0" i="1" smtClean="0">
                            <a:latin typeface="Cambria Math" panose="02040503050406030204" pitchFamily="18" charset="0"/>
                          </a:rPr>
                          <m:t>𝐻𝐾𝑂</m:t>
                        </m:r>
                        <m:r>
                          <a:rPr lang="tr-TR" sz="3200" b="0" i="1" smtClean="0">
                            <a:latin typeface="Cambria Math" panose="02040503050406030204" pitchFamily="18" charset="0"/>
                          </a:rPr>
                          <m:t> (</m:t>
                        </m:r>
                        <m:r>
                          <a:rPr lang="tr-TR" sz="3200" b="0" i="1" smtClean="0">
                            <a:latin typeface="Cambria Math" panose="02040503050406030204" pitchFamily="18" charset="0"/>
                          </a:rPr>
                          <m:t>𝐵𝑙𝑜𝑘𝑙𝑎𝑟</m:t>
                        </m:r>
                        <m:r>
                          <a:rPr lang="tr-TR" sz="3200" b="0" i="1" smtClean="0">
                            <a:latin typeface="Cambria Math" panose="02040503050406030204" pitchFamily="18" charset="0"/>
                          </a:rPr>
                          <m:t>)</m:t>
                        </m:r>
                      </m:num>
                      <m:den>
                        <m:r>
                          <a:rPr lang="tr-TR" sz="3200" b="0" i="1" smtClean="0">
                            <a:latin typeface="Cambria Math" panose="02040503050406030204" pitchFamily="18" charset="0"/>
                          </a:rPr>
                          <m:t>𝐻𝐾𝑂</m:t>
                        </m:r>
                        <m:r>
                          <a:rPr lang="tr-TR" sz="3200" b="0" i="1" smtClean="0">
                            <a:latin typeface="Cambria Math" panose="02040503050406030204" pitchFamily="18" charset="0"/>
                          </a:rPr>
                          <m:t> (</m:t>
                        </m:r>
                        <m:r>
                          <a:rPr lang="tr-TR" sz="3200" b="0" i="1" smtClean="0">
                            <a:latin typeface="Cambria Math" panose="02040503050406030204" pitchFamily="18" charset="0"/>
                          </a:rPr>
                          <m:t>𝑃𝑎𝑟𝑠𝑒𝑙𝑙𝑒𝑟</m:t>
                        </m:r>
                        <m:r>
                          <a:rPr lang="tr-TR" sz="3200" b="0" i="1" smtClean="0">
                            <a:latin typeface="Cambria Math" panose="02040503050406030204" pitchFamily="18" charset="0"/>
                          </a:rPr>
                          <m:t>)</m:t>
                        </m:r>
                      </m:den>
                    </m:f>
                    <m:r>
                      <a:rPr lang="tr-TR" sz="3200" b="0" i="1" smtClean="0">
                        <a:latin typeface="Cambria Math" panose="02040503050406030204" pitchFamily="18" charset="0"/>
                      </a:rPr>
                      <m:t>𝑥</m:t>
                    </m:r>
                    <m:r>
                      <a:rPr lang="tr-TR" sz="3200" b="0" i="1" smtClean="0">
                        <a:latin typeface="Cambria Math" panose="02040503050406030204" pitchFamily="18" charset="0"/>
                      </a:rPr>
                      <m:t>100= </m:t>
                    </m:r>
                    <m:f>
                      <m:fPr>
                        <m:ctrlPr>
                          <a:rPr lang="tr-TR" sz="3200" b="0" i="1" smtClean="0">
                            <a:latin typeface="Cambria Math" panose="02040503050406030204" pitchFamily="18" charset="0"/>
                          </a:rPr>
                        </m:ctrlPr>
                      </m:fPr>
                      <m:num>
                        <m:r>
                          <a:rPr lang="tr-TR" sz="3200" b="0" i="1" smtClean="0">
                            <a:latin typeface="Cambria Math" panose="02040503050406030204" pitchFamily="18" charset="0"/>
                          </a:rPr>
                          <m:t>5.77</m:t>
                        </m:r>
                      </m:num>
                      <m:den>
                        <m:r>
                          <a:rPr lang="tr-TR" sz="3200" b="0" i="1" smtClean="0">
                            <a:latin typeface="Cambria Math" panose="02040503050406030204" pitchFamily="18" charset="0"/>
                          </a:rPr>
                          <m:t>12.28</m:t>
                        </m:r>
                      </m:den>
                    </m:f>
                    <m:r>
                      <a:rPr lang="tr-TR" sz="3200" b="0" i="1" smtClean="0">
                        <a:latin typeface="Cambria Math" panose="02040503050406030204" pitchFamily="18" charset="0"/>
                      </a:rPr>
                      <m:t>𝑥</m:t>
                    </m:r>
                    <m:r>
                      <a:rPr lang="tr-TR" sz="3200" b="0" i="1" smtClean="0">
                        <a:latin typeface="Cambria Math" panose="02040503050406030204" pitchFamily="18" charset="0"/>
                      </a:rPr>
                      <m:t>100=% 46</m:t>
                    </m:r>
                  </m:oMath>
                </a14:m>
                <a:endParaRPr lang="tr-TR" sz="3200" b="0" dirty="0" smtClean="0"/>
              </a:p>
              <a:p>
                <a:pPr marL="514350" indent="-514350">
                  <a:lnSpc>
                    <a:spcPct val="100000"/>
                  </a:lnSpc>
                  <a:spcAft>
                    <a:spcPts val="1200"/>
                  </a:spcAft>
                  <a:buFont typeface="+mj-lt"/>
                  <a:buAutoNum type="alphaLcParenR"/>
                </a:pPr>
                <a:r>
                  <a:rPr lang="tr-TR" sz="3200" b="0" dirty="0" smtClean="0"/>
                  <a:t>% kazanç=</a:t>
                </a:r>
                <a14:m>
                  <m:oMath xmlns:m="http://schemas.openxmlformats.org/officeDocument/2006/math">
                    <m:f>
                      <m:fPr>
                        <m:ctrlPr>
                          <a:rPr lang="tr-TR" sz="3200" b="0" i="1" smtClean="0">
                            <a:latin typeface="Cambria Math" panose="02040503050406030204" pitchFamily="18" charset="0"/>
                          </a:rPr>
                        </m:ctrlPr>
                      </m:fPr>
                      <m:num>
                        <m:r>
                          <a:rPr lang="tr-TR" sz="3200" b="0" i="1" smtClean="0">
                            <a:latin typeface="Cambria Math" panose="02040503050406030204" pitchFamily="18" charset="0"/>
                          </a:rPr>
                          <m:t>𝐹</m:t>
                        </m:r>
                        <m:r>
                          <a:rPr lang="tr-TR" sz="3200" b="0" i="1" smtClean="0">
                            <a:latin typeface="Cambria Math" panose="02040503050406030204" pitchFamily="18" charset="0"/>
                          </a:rPr>
                          <m:t>(</m:t>
                        </m:r>
                        <m:r>
                          <a:rPr lang="tr-TR" sz="3200" b="0" i="1" smtClean="0">
                            <a:latin typeface="Cambria Math" panose="02040503050406030204" pitchFamily="18" charset="0"/>
                          </a:rPr>
                          <m:t>𝑃𝑎𝑟𝑠𝑒𝑙𝑙𝑒𝑟</m:t>
                        </m:r>
                        <m:r>
                          <a:rPr lang="tr-TR" sz="3200" b="0" i="1" smtClean="0">
                            <a:latin typeface="Cambria Math" panose="02040503050406030204" pitchFamily="18" charset="0"/>
                          </a:rPr>
                          <m:t>)</m:t>
                        </m:r>
                      </m:num>
                      <m:den>
                        <m:r>
                          <a:rPr lang="tr-TR" sz="3200" b="0" i="1" smtClean="0">
                            <a:latin typeface="Cambria Math" panose="02040503050406030204" pitchFamily="18" charset="0"/>
                          </a:rPr>
                          <m:t>𝐹</m:t>
                        </m:r>
                        <m:r>
                          <a:rPr lang="tr-TR" sz="3200" b="0" i="1" smtClean="0">
                            <a:latin typeface="Cambria Math" panose="02040503050406030204" pitchFamily="18" charset="0"/>
                          </a:rPr>
                          <m:t>(</m:t>
                        </m:r>
                        <m:r>
                          <a:rPr lang="tr-TR" sz="3200" b="0" i="1" smtClean="0">
                            <a:latin typeface="Cambria Math" panose="02040503050406030204" pitchFamily="18" charset="0"/>
                          </a:rPr>
                          <m:t>𝐵𝑙𝑜𝑘𝑙𝑎𝑟</m:t>
                        </m:r>
                        <m:r>
                          <a:rPr lang="tr-TR" sz="3200" b="0" i="1" smtClean="0">
                            <a:latin typeface="Cambria Math" panose="02040503050406030204" pitchFamily="18" charset="0"/>
                          </a:rPr>
                          <m:t>)</m:t>
                        </m:r>
                      </m:den>
                    </m:f>
                    <m:r>
                      <a:rPr lang="tr-TR" sz="3200" b="0" i="1" smtClean="0">
                        <a:latin typeface="Cambria Math" panose="02040503050406030204" pitchFamily="18" charset="0"/>
                      </a:rPr>
                      <m:t>𝑥</m:t>
                    </m:r>
                    <m:r>
                      <a:rPr lang="tr-TR" sz="3200" b="0" i="1" smtClean="0">
                        <a:latin typeface="Cambria Math" panose="02040503050406030204" pitchFamily="18" charset="0"/>
                      </a:rPr>
                      <m:t>100=</m:t>
                    </m:r>
                    <m:f>
                      <m:fPr>
                        <m:ctrlPr>
                          <a:rPr lang="tr-TR" sz="3200" b="0" i="1" smtClean="0">
                            <a:latin typeface="Cambria Math" panose="02040503050406030204" pitchFamily="18" charset="0"/>
                          </a:rPr>
                        </m:ctrlPr>
                      </m:fPr>
                      <m:num>
                        <m:r>
                          <a:rPr lang="tr-TR" sz="3200" b="0" i="1" smtClean="0">
                            <a:latin typeface="Cambria Math" panose="02040503050406030204" pitchFamily="18" charset="0"/>
                          </a:rPr>
                          <m:t>1.91</m:t>
                        </m:r>
                      </m:num>
                      <m:den>
                        <m:r>
                          <a:rPr lang="tr-TR" sz="3200" b="0" i="1" smtClean="0">
                            <a:latin typeface="Cambria Math" panose="02040503050406030204" pitchFamily="18" charset="0"/>
                          </a:rPr>
                          <m:t>4.07</m:t>
                        </m:r>
                      </m:den>
                    </m:f>
                    <m:r>
                      <a:rPr lang="tr-TR" sz="3200" b="0" i="1" smtClean="0">
                        <a:latin typeface="Cambria Math" panose="02040503050406030204" pitchFamily="18" charset="0"/>
                      </a:rPr>
                      <m:t>𝑥</m:t>
                    </m:r>
                    <m:r>
                      <a:rPr lang="tr-TR" sz="3200" b="0" i="1" smtClean="0">
                        <a:latin typeface="Cambria Math" panose="02040503050406030204" pitchFamily="18" charset="0"/>
                      </a:rPr>
                      <m:t>100=% 46</m:t>
                    </m:r>
                  </m:oMath>
                </a14:m>
                <a:endParaRPr lang="tr-TR" sz="3200" b="0" dirty="0" smtClean="0"/>
              </a:p>
              <a:p>
                <a:pPr marL="0" indent="0">
                  <a:buNone/>
                </a:pPr>
                <a:endParaRPr lang="tr-TR" sz="3200" dirty="0"/>
              </a:p>
            </p:txBody>
          </p:sp>
        </mc:Choice>
        <mc:Fallback xmlns="">
          <p:sp>
            <p:nvSpPr>
              <p:cNvPr id="8" name="Content Placeholder 7"/>
              <p:cNvSpPr>
                <a:spLocks noGrp="1" noRot="1" noChangeAspect="1" noMove="1" noResize="1" noEditPoints="1" noAdjustHandles="1" noChangeArrowheads="1" noChangeShapeType="1" noTextEdit="1"/>
              </p:cNvSpPr>
              <p:nvPr>
                <p:ph idx="1"/>
              </p:nvPr>
            </p:nvSpPr>
            <p:spPr>
              <a:xfrm>
                <a:off x="838200" y="2178995"/>
                <a:ext cx="10515600" cy="3997967"/>
              </a:xfrm>
              <a:blipFill>
                <a:blip r:embed="rId2"/>
                <a:stretch>
                  <a:fillRect l="-1565"/>
                </a:stretch>
              </a:blipFill>
            </p:spPr>
            <p:txBody>
              <a:bodyPr/>
              <a:lstStyle/>
              <a:p>
                <a:r>
                  <a:rPr lang="tr-TR">
                    <a:noFill/>
                  </a:rPr>
                  <a:t> </a:t>
                </a:r>
              </a:p>
            </p:txBody>
          </p:sp>
        </mc:Fallback>
      </mc:AlternateContent>
    </p:spTree>
    <p:extLst>
      <p:ext uri="{BB962C8B-B14F-4D97-AF65-F5344CB8AC3E}">
        <p14:creationId xmlns:p14="http://schemas.microsoft.com/office/powerpoint/2010/main" val="2317115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4000" b="1" dirty="0" smtClean="0">
                <a:solidFill>
                  <a:srgbClr val="C00000"/>
                </a:solidFill>
                <a:effectLst>
                  <a:outerShdw blurRad="38100" dist="38100" dir="2700000" algn="tl">
                    <a:srgbClr val="000000">
                      <a:alpha val="43137"/>
                    </a:srgbClr>
                  </a:outerShdw>
                </a:effectLst>
              </a:rPr>
              <a:t>ŞANSA BAĞLI BLOKLARDA EKSİK PARSEL HESABI</a:t>
            </a:r>
            <a:endParaRPr lang="tr-TR" sz="40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546698"/>
            <a:ext cx="10515600" cy="4630265"/>
          </a:xfrm>
        </p:spPr>
        <p:txBody>
          <a:bodyPr>
            <a:normAutofit/>
          </a:bodyPr>
          <a:lstStyle/>
          <a:p>
            <a:pPr marL="0" indent="0">
              <a:buNone/>
            </a:pPr>
            <a:r>
              <a:rPr lang="tr-TR" dirty="0" smtClean="0"/>
              <a:t>Denemelerde herhangi bir parsele ait veriler;</a:t>
            </a:r>
          </a:p>
          <a:p>
            <a:r>
              <a:rPr lang="tr-TR" dirty="0" smtClean="0"/>
              <a:t>Hasat, harman, tartım esnasında, arazide ya da laboratuvarda analiz ve ölçümlerde herhangi bir nedenle kaybolabilir.</a:t>
            </a:r>
          </a:p>
          <a:p>
            <a:r>
              <a:rPr lang="tr-TR" dirty="0" smtClean="0"/>
              <a:t>Bazı parsellerdeki bitkileri hayvanlar yiyebilir,  insanlar zarar verebilir,</a:t>
            </a:r>
          </a:p>
          <a:p>
            <a:r>
              <a:rPr lang="tr-TR" dirty="0" smtClean="0"/>
              <a:t>Laboratuvarda kaza sonucu materyal zarar görebilir,</a:t>
            </a:r>
          </a:p>
          <a:p>
            <a:r>
              <a:rPr lang="tr-TR" dirty="0" smtClean="0"/>
              <a:t>Deney hayvanı hastalanıp ölebilir.</a:t>
            </a:r>
          </a:p>
          <a:p>
            <a:pPr marL="0" indent="0">
              <a:buNone/>
            </a:pPr>
            <a:r>
              <a:rPr lang="tr-TR" dirty="0" smtClean="0"/>
              <a:t>Eğer denemede yeterince bloğumuz yani tekrarlamamız varsa eksik parselin bulunduğu blok tamamen çıkarılabilir. Tekrarlamamız az ise ve bloğu atamıyorsak eksik parsel nedeniyle analiz yapamayız. Bu durumda eksik parsel hesabı yapılır. </a:t>
            </a:r>
          </a:p>
        </p:txBody>
      </p:sp>
    </p:spTree>
    <p:extLst>
      <p:ext uri="{BB962C8B-B14F-4D97-AF65-F5344CB8AC3E}">
        <p14:creationId xmlns:p14="http://schemas.microsoft.com/office/powerpoint/2010/main" val="2946225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C00000"/>
                </a:solidFill>
              </a:rPr>
              <a:t>Eksik parsel değerinin hesaplanması</a:t>
            </a:r>
            <a:endParaRPr lang="tr-TR" dirty="0">
              <a:solidFill>
                <a:srgbClr val="C0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𝑋</m:t>
                      </m:r>
                      <m:r>
                        <a:rPr lang="tr-TR" b="0" i="1" smtClean="0">
                          <a:latin typeface="Cambria Math" panose="02040503050406030204" pitchFamily="18" charset="0"/>
                        </a:rPr>
                        <m:t>=</m:t>
                      </m:r>
                      <m:f>
                        <m:fPr>
                          <m:ctrlPr>
                            <a:rPr lang="tr-TR" b="0" i="1" smtClean="0">
                              <a:latin typeface="Cambria Math" panose="02040503050406030204" pitchFamily="18" charset="0"/>
                            </a:rPr>
                          </m:ctrlPr>
                        </m:fPr>
                        <m:num>
                          <m:d>
                            <m:dPr>
                              <m:ctrlPr>
                                <a:rPr lang="tr-TR" b="0" i="1" smtClean="0">
                                  <a:latin typeface="Cambria Math" panose="02040503050406030204" pitchFamily="18" charset="0"/>
                                </a:rPr>
                              </m:ctrlPr>
                            </m:dPr>
                            <m:e>
                              <m:r>
                                <a:rPr lang="tr-TR" b="0" i="1" smtClean="0">
                                  <a:latin typeface="Cambria Math" panose="02040503050406030204" pitchFamily="18" charset="0"/>
                                </a:rPr>
                                <m:t>𝑖</m:t>
                              </m:r>
                              <m:r>
                                <a:rPr lang="tr-TR" b="0" i="1" smtClean="0">
                                  <a:latin typeface="Cambria Math" panose="02040503050406030204" pitchFamily="18" charset="0"/>
                                </a:rPr>
                                <m:t>.İ+</m:t>
                              </m:r>
                              <m:r>
                                <a:rPr lang="tr-TR" b="0" i="1" smtClean="0">
                                  <a:latin typeface="Cambria Math" panose="02040503050406030204" pitchFamily="18" charset="0"/>
                                </a:rPr>
                                <m:t>𝑏</m:t>
                              </m:r>
                              <m:r>
                                <a:rPr lang="tr-TR" b="0" i="1" smtClean="0">
                                  <a:latin typeface="Cambria Math" panose="02040503050406030204" pitchFamily="18" charset="0"/>
                                </a:rPr>
                                <m:t>.</m:t>
                              </m:r>
                              <m:r>
                                <a:rPr lang="tr-TR" b="0" i="1" smtClean="0">
                                  <a:latin typeface="Cambria Math" panose="02040503050406030204" pitchFamily="18" charset="0"/>
                                </a:rPr>
                                <m:t>𝐵</m:t>
                              </m:r>
                            </m:e>
                          </m:d>
                          <m:r>
                            <a:rPr lang="tr-TR" b="0" i="1" smtClean="0">
                              <a:latin typeface="Cambria Math" panose="02040503050406030204" pitchFamily="18" charset="0"/>
                            </a:rPr>
                            <m:t>−</m:t>
                          </m:r>
                          <m:r>
                            <a:rPr lang="tr-TR" b="0" i="1" smtClean="0">
                              <a:latin typeface="Cambria Math" panose="02040503050406030204" pitchFamily="18" charset="0"/>
                            </a:rPr>
                            <m:t>𝐺</m:t>
                          </m:r>
                        </m:num>
                        <m:den>
                          <m:d>
                            <m:dPr>
                              <m:ctrlPr>
                                <a:rPr lang="tr-TR" b="0" i="1" smtClean="0">
                                  <a:latin typeface="Cambria Math" panose="02040503050406030204" pitchFamily="18" charset="0"/>
                                </a:rPr>
                              </m:ctrlPr>
                            </m:dPr>
                            <m:e>
                              <m:r>
                                <a:rPr lang="tr-TR" b="0" i="1" smtClean="0">
                                  <a:latin typeface="Cambria Math" panose="02040503050406030204" pitchFamily="18" charset="0"/>
                                </a:rPr>
                                <m:t>𝑖</m:t>
                              </m:r>
                              <m:r>
                                <a:rPr lang="tr-TR" b="0" i="1" smtClean="0">
                                  <a:latin typeface="Cambria Math" panose="02040503050406030204" pitchFamily="18" charset="0"/>
                                </a:rPr>
                                <m:t>−1</m:t>
                              </m:r>
                            </m:e>
                          </m:d>
                          <m:r>
                            <a:rPr lang="tr-TR" b="0" i="1" smtClean="0">
                              <a:latin typeface="Cambria Math" panose="02040503050406030204" pitchFamily="18" charset="0"/>
                            </a:rPr>
                            <m:t>.(</m:t>
                          </m:r>
                          <m:r>
                            <a:rPr lang="tr-TR" b="0" i="1" smtClean="0">
                              <a:latin typeface="Cambria Math" panose="02040503050406030204" pitchFamily="18" charset="0"/>
                            </a:rPr>
                            <m:t>𝑏</m:t>
                          </m:r>
                          <m:r>
                            <a:rPr lang="tr-TR" b="0" i="1" smtClean="0">
                              <a:latin typeface="Cambria Math" panose="02040503050406030204" pitchFamily="18" charset="0"/>
                            </a:rPr>
                            <m:t>−1)</m:t>
                          </m:r>
                        </m:den>
                      </m:f>
                    </m:oMath>
                  </m:oMathPara>
                </a14:m>
                <a:endParaRPr lang="tr-TR" b="0" dirty="0" smtClean="0"/>
              </a:p>
              <a:p>
                <a:pPr marL="0" indent="0">
                  <a:buNone/>
                </a:pPr>
                <a:r>
                  <a:rPr lang="tr-TR" dirty="0" smtClean="0"/>
                  <a:t>X: eksik parsel değeri</a:t>
                </a:r>
              </a:p>
              <a:p>
                <a:pPr marL="0" indent="0">
                  <a:buNone/>
                </a:pPr>
                <a:r>
                  <a:rPr lang="tr-TR" dirty="0" smtClean="0"/>
                  <a:t>i: işlem sayısı</a:t>
                </a:r>
              </a:p>
              <a:p>
                <a:pPr marL="0" indent="0">
                  <a:buNone/>
                </a:pPr>
                <a:r>
                  <a:rPr lang="tr-TR" dirty="0" smtClean="0"/>
                  <a:t>İ: eksik parselin bulunduğu işlemin toplamı</a:t>
                </a:r>
              </a:p>
              <a:p>
                <a:pPr marL="0" indent="0">
                  <a:buNone/>
                </a:pPr>
                <a:r>
                  <a:rPr lang="tr-TR" dirty="0" smtClean="0"/>
                  <a:t>b: blok (tekrarlama) sayısı</a:t>
                </a:r>
              </a:p>
              <a:p>
                <a:pPr marL="0" indent="0">
                  <a:buNone/>
                </a:pPr>
                <a:r>
                  <a:rPr lang="tr-TR" dirty="0" smtClean="0"/>
                  <a:t>B: eksik parselin bulunduğu bloğun toplamı</a:t>
                </a:r>
              </a:p>
              <a:p>
                <a:pPr marL="0" indent="0">
                  <a:buNone/>
                </a:pPr>
                <a:r>
                  <a:rPr lang="tr-TR" dirty="0" smtClean="0"/>
                  <a:t>G: eksik parsel dışında kalan genel toplam</a:t>
                </a:r>
                <a:endParaRPr lang="tr-T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a:stretch>
              </a:blipFill>
            </p:spPr>
            <p:txBody>
              <a:bodyPr/>
              <a:lstStyle/>
              <a:p>
                <a:r>
                  <a:rPr lang="tr-TR">
                    <a:noFill/>
                  </a:rPr>
                  <a:t> </a:t>
                </a:r>
              </a:p>
            </p:txBody>
          </p:sp>
        </mc:Fallback>
      </mc:AlternateContent>
    </p:spTree>
    <p:extLst>
      <p:ext uri="{BB962C8B-B14F-4D97-AF65-F5344CB8AC3E}">
        <p14:creationId xmlns:p14="http://schemas.microsoft.com/office/powerpoint/2010/main" val="1664630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4000" b="1" dirty="0" smtClean="0">
                <a:solidFill>
                  <a:srgbClr val="C00000"/>
                </a:solidFill>
                <a:effectLst>
                  <a:outerShdw blurRad="38100" dist="38100" dir="2700000" algn="tl">
                    <a:srgbClr val="000000">
                      <a:alpha val="43137"/>
                    </a:srgbClr>
                  </a:outerShdw>
                </a:effectLst>
              </a:rPr>
              <a:t>ŞANSA BAĞLI BLOKLARDA EKSİK PARSEL HESABI</a:t>
            </a:r>
            <a:endParaRPr lang="tr-TR" sz="40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546698"/>
            <a:ext cx="10515600" cy="4630265"/>
          </a:xfrm>
        </p:spPr>
        <p:txBody>
          <a:bodyPr>
            <a:normAutofit fontScale="92500"/>
          </a:bodyPr>
          <a:lstStyle/>
          <a:p>
            <a:pPr marL="0" indent="0">
              <a:buNone/>
            </a:pPr>
            <a:r>
              <a:rPr lang="tr-TR" dirty="0" smtClean="0"/>
              <a:t>Eksik parselin olması deneme hatasdının artmasına neden olur.</a:t>
            </a:r>
          </a:p>
          <a:p>
            <a:pPr marL="0" indent="0">
              <a:buNone/>
            </a:pPr>
            <a:r>
              <a:rPr lang="tr-TR" dirty="0" smtClean="0"/>
              <a:t>Parsel değeri kaybolmasaydı ne değer vereceğini tam olarak belirlemek mümkün değildir. </a:t>
            </a:r>
          </a:p>
          <a:p>
            <a:pPr marL="0" indent="0">
              <a:buNone/>
            </a:pPr>
            <a:r>
              <a:rPr lang="tr-TR" dirty="0" smtClean="0"/>
              <a:t>Bu nedenle denemede hata yapıldığı kabul edilerek bu hatayı azaltabilmek için bir takım önlemler almak gerekliliği vardır. Bu amaçla iki yol izlenebilir. </a:t>
            </a:r>
          </a:p>
          <a:p>
            <a:pPr marL="514350" indent="-514350">
              <a:buFont typeface="+mj-lt"/>
              <a:buAutoNum type="arabicPeriod"/>
            </a:pPr>
            <a:r>
              <a:rPr lang="tr-TR" dirty="0" smtClean="0"/>
              <a:t>Varyans analizi yapıldığında geneli ve hatanın serbestlik derecelerinden eksik parsel sayısı kadar çıkarılır ve önemlilik kontrolü sadece % 1 olasılığa göre yapılır.</a:t>
            </a:r>
          </a:p>
          <a:p>
            <a:pPr marL="514350" indent="-514350">
              <a:buFont typeface="+mj-lt"/>
              <a:buAutoNum type="arabicPeriod"/>
            </a:pPr>
            <a:r>
              <a:rPr lang="tr-TR" dirty="0" smtClean="0"/>
              <a:t>Genelin ve hatanın serbestlik derecelerinden eksik parsel sayısı kadar çıkarılı ve İşlem Kareler Toplamından (İKT) aşağıdaki formülle bulunacak düzeltme değer çıkarılır. </a:t>
            </a:r>
          </a:p>
        </p:txBody>
      </p:sp>
    </p:spTree>
    <p:extLst>
      <p:ext uri="{BB962C8B-B14F-4D97-AF65-F5344CB8AC3E}">
        <p14:creationId xmlns:p14="http://schemas.microsoft.com/office/powerpoint/2010/main" val="25811422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9755"/>
            <a:ext cx="10515600" cy="724373"/>
          </a:xfrm>
        </p:spPr>
        <p:txBody>
          <a:bodyPr/>
          <a:lstStyle/>
          <a:p>
            <a:r>
              <a:rPr lang="tr-TR" b="1" dirty="0" smtClean="0">
                <a:solidFill>
                  <a:srgbClr val="C00000"/>
                </a:solidFill>
                <a:effectLst>
                  <a:outerShdw blurRad="38100" dist="38100" dir="2700000" algn="tl">
                    <a:srgbClr val="000000">
                      <a:alpha val="43137"/>
                    </a:srgbClr>
                  </a:outerShdw>
                </a:effectLst>
              </a:rPr>
              <a:t>Düzeltme değeri</a:t>
            </a:r>
            <a:endParaRPr lang="tr-TR"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924128"/>
                <a:ext cx="10515600" cy="5252835"/>
              </a:xfrm>
            </p:spPr>
            <p:txBody>
              <a:bodyPr/>
              <a:lstStyle/>
              <a:p>
                <a:pPr marL="0" indent="0">
                  <a:buNone/>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𝐷𝐷</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d>
                                <m:dPr>
                                  <m:begChr m:val="["/>
                                  <m:endChr m:val="]"/>
                                  <m:ctrlPr>
                                    <a:rPr lang="tr-TR" i="1">
                                      <a:latin typeface="Cambria Math" panose="02040503050406030204" pitchFamily="18" charset="0"/>
                                    </a:rPr>
                                  </m:ctrlPr>
                                </m:dPr>
                                <m:e>
                                  <m:r>
                                    <a:rPr lang="tr-TR" i="1">
                                      <a:latin typeface="Cambria Math" panose="02040503050406030204" pitchFamily="18" charset="0"/>
                                    </a:rPr>
                                    <m:t>𝐵</m:t>
                                  </m:r>
                                  <m:r>
                                    <a:rPr lang="tr-TR" i="1">
                                      <a:latin typeface="Cambria Math" panose="02040503050406030204" pitchFamily="18" charset="0"/>
                                    </a:rPr>
                                    <m:t>−</m:t>
                                  </m:r>
                                  <m:d>
                                    <m:dPr>
                                      <m:ctrlPr>
                                        <a:rPr lang="tr-TR" i="1">
                                          <a:latin typeface="Cambria Math" panose="02040503050406030204" pitchFamily="18" charset="0"/>
                                        </a:rPr>
                                      </m:ctrlPr>
                                    </m:dPr>
                                    <m:e>
                                      <m:r>
                                        <a:rPr lang="tr-TR" i="1">
                                          <a:latin typeface="Cambria Math" panose="02040503050406030204" pitchFamily="18" charset="0"/>
                                        </a:rPr>
                                        <m:t>𝑖</m:t>
                                      </m:r>
                                      <m:r>
                                        <a:rPr lang="tr-TR" i="1">
                                          <a:latin typeface="Cambria Math" panose="02040503050406030204" pitchFamily="18" charset="0"/>
                                        </a:rPr>
                                        <m:t>−1</m:t>
                                      </m:r>
                                    </m:e>
                                  </m:d>
                                  <m:r>
                                    <a:rPr lang="tr-TR" i="1">
                                      <a:latin typeface="Cambria Math" panose="02040503050406030204" pitchFamily="18" charset="0"/>
                                    </a:rPr>
                                    <m:t>.</m:t>
                                  </m:r>
                                  <m:r>
                                    <a:rPr lang="tr-TR" i="1">
                                      <a:latin typeface="Cambria Math" panose="02040503050406030204" pitchFamily="18" charset="0"/>
                                    </a:rPr>
                                    <m:t>𝑋</m:t>
                                  </m:r>
                                </m:e>
                              </m:d>
                            </m:e>
                            <m:sup>
                              <m:r>
                                <a:rPr lang="tr-TR" b="0" i="1" smtClean="0">
                                  <a:latin typeface="Cambria Math" panose="02040503050406030204" pitchFamily="18" charset="0"/>
                                </a:rPr>
                                <m:t>2</m:t>
                              </m:r>
                            </m:sup>
                          </m:sSup>
                        </m:num>
                        <m:den>
                          <m:r>
                            <a:rPr lang="tr-TR" b="0" i="1" smtClean="0">
                              <a:latin typeface="Cambria Math" panose="02040503050406030204" pitchFamily="18" charset="0"/>
                            </a:rPr>
                            <m:t>𝑖</m:t>
                          </m:r>
                          <m:r>
                            <a:rPr lang="tr-TR" b="0" i="1" smtClean="0">
                              <a:latin typeface="Cambria Math" panose="02040503050406030204" pitchFamily="18" charset="0"/>
                            </a:rPr>
                            <m:t>.(</m:t>
                          </m:r>
                          <m:r>
                            <a:rPr lang="tr-TR" b="0" i="1" smtClean="0">
                              <a:latin typeface="Cambria Math" panose="02040503050406030204" pitchFamily="18" charset="0"/>
                            </a:rPr>
                            <m:t>𝑖</m:t>
                          </m:r>
                          <m:r>
                            <a:rPr lang="tr-TR" b="0" i="1" smtClean="0">
                              <a:latin typeface="Cambria Math" panose="02040503050406030204" pitchFamily="18" charset="0"/>
                            </a:rPr>
                            <m:t>−1)</m:t>
                          </m:r>
                        </m:den>
                      </m:f>
                    </m:oMath>
                  </m:oMathPara>
                </a14:m>
                <a:endParaRPr lang="tr-TR" dirty="0" smtClean="0"/>
              </a:p>
              <a:p>
                <a:pPr marL="0" indent="0">
                  <a:buNone/>
                </a:pPr>
                <a:r>
                  <a:rPr lang="tr-TR" dirty="0" smtClean="0"/>
                  <a:t>B: eksik parselin bulunduğu blok toplamı</a:t>
                </a:r>
              </a:p>
              <a:p>
                <a:pPr marL="0" indent="0">
                  <a:buNone/>
                </a:pPr>
                <a:r>
                  <a:rPr lang="tr-TR" dirty="0" smtClean="0"/>
                  <a:t>i: işlem sayısı</a:t>
                </a:r>
              </a:p>
              <a:p>
                <a:pPr marL="0" indent="0">
                  <a:buNone/>
                </a:pPr>
                <a:r>
                  <a:rPr lang="tr-TR" dirty="0" smtClean="0"/>
                  <a:t>X: eksik parsel değeri</a:t>
                </a:r>
              </a:p>
              <a:p>
                <a:pPr marL="0" indent="0">
                  <a:buNone/>
                </a:pPr>
                <a:r>
                  <a:rPr lang="tr-TR" dirty="0" smtClean="0"/>
                  <a:t>R: tekrar sayısı</a:t>
                </a:r>
              </a:p>
              <a:p>
                <a:pPr marL="0" indent="0">
                  <a:buNone/>
                </a:pPr>
                <a:r>
                  <a:rPr lang="tr-TR" dirty="0" smtClean="0"/>
                  <a:t>Her iki durumda da karşılaştırma testi yapılırken standart hata aşağıdaki formülle bulunur.</a:t>
                </a:r>
              </a:p>
              <a:p>
                <a:pPr marL="0" indent="0">
                  <a:buNone/>
                </a:pPr>
                <a14:m>
                  <m:oMathPara xmlns:m="http://schemas.openxmlformats.org/officeDocument/2006/math">
                    <m:oMathParaPr>
                      <m:jc m:val="centerGroup"/>
                    </m:oMathParaPr>
                    <m:oMath xmlns:m="http://schemas.openxmlformats.org/officeDocument/2006/math">
                      <m:sSub>
                        <m:sSubPr>
                          <m:ctrlPr>
                            <a:rPr lang="tr-TR" b="0" i="1" smtClean="0">
                              <a:latin typeface="Cambria Math" panose="02040503050406030204" pitchFamily="18" charset="0"/>
                            </a:rPr>
                          </m:ctrlPr>
                        </m:sSubPr>
                        <m:e>
                          <m:r>
                            <a:rPr lang="tr-TR" b="0" i="1" smtClean="0">
                              <a:latin typeface="Cambria Math" panose="02040503050406030204" pitchFamily="18" charset="0"/>
                            </a:rPr>
                            <m:t>𝑆</m:t>
                          </m:r>
                        </m:e>
                        <m:sub>
                          <m:acc>
                            <m:accPr>
                              <m:chr m:val="̅"/>
                              <m:ctrlPr>
                                <a:rPr lang="tr-TR" b="0" i="1" smtClean="0">
                                  <a:latin typeface="Cambria Math" panose="02040503050406030204" pitchFamily="18" charset="0"/>
                                </a:rPr>
                              </m:ctrlPr>
                            </m:accPr>
                            <m:e>
                              <m:r>
                                <a:rPr lang="tr-TR" b="0" i="1" smtClean="0">
                                  <a:latin typeface="Cambria Math" panose="02040503050406030204" pitchFamily="18" charset="0"/>
                                </a:rPr>
                                <m:t>𝑑</m:t>
                              </m:r>
                            </m:e>
                          </m:acc>
                        </m:sub>
                      </m:sSub>
                      <m:r>
                        <a:rPr lang="tr-TR" b="0" i="1" smtClean="0">
                          <a:latin typeface="Cambria Math" panose="02040503050406030204" pitchFamily="18" charset="0"/>
                        </a:rPr>
                        <m:t>=</m:t>
                      </m:r>
                      <m:rad>
                        <m:radPr>
                          <m:degHide m:val="on"/>
                          <m:ctrlPr>
                            <a:rPr lang="tr-TR" b="0" i="1" smtClean="0">
                              <a:latin typeface="Cambria Math" panose="02040503050406030204" pitchFamily="18" charset="0"/>
                            </a:rPr>
                          </m:ctrlPr>
                        </m:radPr>
                        <m:deg/>
                        <m:e>
                          <m:sSup>
                            <m:sSupPr>
                              <m:ctrlPr>
                                <a:rPr lang="tr-TR" b="0" i="1" smtClean="0">
                                  <a:latin typeface="Cambria Math" panose="02040503050406030204" pitchFamily="18" charset="0"/>
                                </a:rPr>
                              </m:ctrlPr>
                            </m:sSupPr>
                            <m:e>
                              <m:r>
                                <a:rPr lang="tr-TR" b="0" i="1" smtClean="0">
                                  <a:latin typeface="Cambria Math" panose="02040503050406030204" pitchFamily="18" charset="0"/>
                                </a:rPr>
                                <m:t>𝑆</m:t>
                              </m:r>
                            </m:e>
                            <m:sup>
                              <m:r>
                                <a:rPr lang="tr-TR" b="0" i="1" smtClean="0">
                                  <a:latin typeface="Cambria Math" panose="02040503050406030204" pitchFamily="18" charset="0"/>
                                </a:rPr>
                                <m:t>2</m:t>
                              </m:r>
                            </m:sup>
                          </m:sSup>
                          <m:d>
                            <m:dPr>
                              <m:begChr m:val="["/>
                              <m:endChr m:val="]"/>
                              <m:ctrlPr>
                                <a:rPr lang="tr-TR" b="0" i="1" smtClean="0">
                                  <a:latin typeface="Cambria Math" panose="02040503050406030204" pitchFamily="18" charset="0"/>
                                </a:rPr>
                              </m:ctrlPr>
                            </m:dPr>
                            <m:e>
                              <m:f>
                                <m:fPr>
                                  <m:ctrlPr>
                                    <a:rPr lang="tr-TR" b="0" i="1" smtClean="0">
                                      <a:latin typeface="Cambria Math" panose="02040503050406030204" pitchFamily="18" charset="0"/>
                                    </a:rPr>
                                  </m:ctrlPr>
                                </m:fPr>
                                <m:num>
                                  <m:r>
                                    <a:rPr lang="tr-TR" b="0" i="1" smtClean="0">
                                      <a:latin typeface="Cambria Math" panose="02040503050406030204" pitchFamily="18" charset="0"/>
                                    </a:rPr>
                                    <m:t>2</m:t>
                                  </m:r>
                                </m:num>
                                <m:den>
                                  <m:r>
                                    <a:rPr lang="tr-TR" b="0" i="1" smtClean="0">
                                      <a:latin typeface="Cambria Math" panose="02040503050406030204" pitchFamily="18" charset="0"/>
                                    </a:rPr>
                                    <m:t>𝑟</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𝑖</m:t>
                                  </m:r>
                                </m:num>
                                <m:den>
                                  <m:r>
                                    <a:rPr lang="tr-TR" b="0" i="1" smtClean="0">
                                      <a:latin typeface="Cambria Math" panose="02040503050406030204" pitchFamily="18" charset="0"/>
                                    </a:rPr>
                                    <m:t>𝑟</m:t>
                                  </m:r>
                                  <m:r>
                                    <a:rPr lang="tr-TR" b="0" i="1" smtClean="0">
                                      <a:latin typeface="Cambria Math" panose="02040503050406030204" pitchFamily="18" charset="0"/>
                                    </a:rPr>
                                    <m:t>.</m:t>
                                  </m:r>
                                  <m:d>
                                    <m:dPr>
                                      <m:ctrlPr>
                                        <a:rPr lang="tr-TR" b="0" i="1" smtClean="0">
                                          <a:latin typeface="Cambria Math" panose="02040503050406030204" pitchFamily="18" charset="0"/>
                                        </a:rPr>
                                      </m:ctrlPr>
                                    </m:dPr>
                                    <m:e>
                                      <m:r>
                                        <a:rPr lang="tr-TR" b="0" i="1" smtClean="0">
                                          <a:latin typeface="Cambria Math" panose="02040503050406030204" pitchFamily="18" charset="0"/>
                                        </a:rPr>
                                        <m:t>𝑟</m:t>
                                      </m:r>
                                      <m:r>
                                        <a:rPr lang="tr-TR" b="0" i="1" smtClean="0">
                                          <a:latin typeface="Cambria Math" panose="02040503050406030204" pitchFamily="18" charset="0"/>
                                        </a:rPr>
                                        <m:t>−1</m:t>
                                      </m:r>
                                    </m:e>
                                  </m:d>
                                  <m:r>
                                    <a:rPr lang="tr-TR" b="0" i="1" smtClean="0">
                                      <a:latin typeface="Cambria Math" panose="02040503050406030204" pitchFamily="18" charset="0"/>
                                    </a:rPr>
                                    <m:t>.(</m:t>
                                  </m:r>
                                  <m:r>
                                    <a:rPr lang="tr-TR" b="0" i="1" smtClean="0">
                                      <a:latin typeface="Cambria Math" panose="02040503050406030204" pitchFamily="18" charset="0"/>
                                    </a:rPr>
                                    <m:t>𝑖</m:t>
                                  </m:r>
                                  <m:r>
                                    <a:rPr lang="tr-TR" b="0" i="1" smtClean="0">
                                      <a:latin typeface="Cambria Math" panose="02040503050406030204" pitchFamily="18" charset="0"/>
                                    </a:rPr>
                                    <m:t>−1)</m:t>
                                  </m:r>
                                </m:den>
                              </m:f>
                            </m:e>
                          </m:d>
                        </m:e>
                      </m:rad>
                    </m:oMath>
                  </m:oMathPara>
                </a14:m>
                <a:endParaRPr lang="tr-T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924128"/>
                <a:ext cx="10515600" cy="5252835"/>
              </a:xfrm>
              <a:blipFill>
                <a:blip r:embed="rId2"/>
                <a:stretch>
                  <a:fillRect l="-1217" r="-1449"/>
                </a:stretch>
              </a:blipFill>
            </p:spPr>
            <p:txBody>
              <a:bodyPr/>
              <a:lstStyle/>
              <a:p>
                <a:r>
                  <a:rPr lang="tr-TR">
                    <a:noFill/>
                  </a:rPr>
                  <a:t> </a:t>
                </a:r>
              </a:p>
            </p:txBody>
          </p:sp>
        </mc:Fallback>
      </mc:AlternateContent>
    </p:spTree>
    <p:extLst>
      <p:ext uri="{BB962C8B-B14F-4D97-AF65-F5344CB8AC3E}">
        <p14:creationId xmlns:p14="http://schemas.microsoft.com/office/powerpoint/2010/main" val="3823201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057062"/>
          </a:xfrm>
        </p:spPr>
        <p:txBody>
          <a:bodyPr>
            <a:noAutofit/>
          </a:bodyPr>
          <a:lstStyle/>
          <a:p>
            <a:r>
              <a:rPr lang="tr-TR" sz="2800" b="1" dirty="0" smtClean="0">
                <a:solidFill>
                  <a:srgbClr val="C00000"/>
                </a:solidFill>
                <a:effectLst>
                  <a:outerShdw blurRad="38100" dist="38100" dir="2700000" algn="tl">
                    <a:srgbClr val="000000">
                      <a:alpha val="43137"/>
                    </a:srgbClr>
                  </a:outerShdw>
                </a:effectLst>
              </a:rPr>
              <a:t>Örnek: </a:t>
            </a:r>
            <a:r>
              <a:rPr lang="tr-TR" sz="2800" dirty="0" smtClean="0"/>
              <a:t>Ege bölgesinin farklı yörelerinden toplanan 4 farklı siyah zeytin yağ oranının araştırıldığı denemede birinci bloktaki A zeytin çeşidinin değeri kaybolmuştur. Eksik parsel değerini hesaplayıp varyans analizini yapınız.</a:t>
            </a:r>
            <a:endParaRPr lang="tr-TR" sz="28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98868018"/>
              </p:ext>
            </p:extLst>
          </p:nvPr>
        </p:nvGraphicFramePr>
        <p:xfrm>
          <a:off x="838200" y="2655888"/>
          <a:ext cx="10515600" cy="3200400"/>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147771604"/>
                    </a:ext>
                  </a:extLst>
                </a:gridCol>
                <a:gridCol w="2103120">
                  <a:extLst>
                    <a:ext uri="{9D8B030D-6E8A-4147-A177-3AD203B41FA5}">
                      <a16:colId xmlns:a16="http://schemas.microsoft.com/office/drawing/2014/main" val="982622715"/>
                    </a:ext>
                  </a:extLst>
                </a:gridCol>
                <a:gridCol w="2103120">
                  <a:extLst>
                    <a:ext uri="{9D8B030D-6E8A-4147-A177-3AD203B41FA5}">
                      <a16:colId xmlns:a16="http://schemas.microsoft.com/office/drawing/2014/main" val="1975874098"/>
                    </a:ext>
                  </a:extLst>
                </a:gridCol>
                <a:gridCol w="2103120">
                  <a:extLst>
                    <a:ext uri="{9D8B030D-6E8A-4147-A177-3AD203B41FA5}">
                      <a16:colId xmlns:a16="http://schemas.microsoft.com/office/drawing/2014/main" val="2092746008"/>
                    </a:ext>
                  </a:extLst>
                </a:gridCol>
                <a:gridCol w="2103120">
                  <a:extLst>
                    <a:ext uri="{9D8B030D-6E8A-4147-A177-3AD203B41FA5}">
                      <a16:colId xmlns:a16="http://schemas.microsoft.com/office/drawing/2014/main" val="2764007569"/>
                    </a:ext>
                  </a:extLst>
                </a:gridCol>
              </a:tblGrid>
              <a:tr h="370840">
                <a:tc rowSpan="2">
                  <a:txBody>
                    <a:bodyPr/>
                    <a:lstStyle/>
                    <a:p>
                      <a:pPr algn="ctr"/>
                      <a:r>
                        <a:rPr lang="tr-TR" sz="2400" dirty="0" smtClean="0"/>
                        <a:t>Çeşitler</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tr-TR" sz="2400" dirty="0" smtClean="0"/>
                        <a:t>Bloklar</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Toplam</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0848320"/>
                  </a:ext>
                </a:extLst>
              </a:tr>
              <a:tr h="370840">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6631222"/>
                  </a:ext>
                </a:extLst>
              </a:tr>
              <a:tr h="370840">
                <a:tc>
                  <a:txBody>
                    <a:bodyPr/>
                    <a:lstStyle/>
                    <a:p>
                      <a:pPr algn="ctr"/>
                      <a:r>
                        <a:rPr lang="tr-TR" sz="2400" dirty="0" smtClean="0"/>
                        <a:t>A</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solidFill>
                            <a:srgbClr val="FF0000"/>
                          </a:solidFill>
                        </a:rPr>
                        <a:t>X=?</a:t>
                      </a:r>
                      <a:endParaRPr lang="tr-TR" sz="2400" dirty="0">
                        <a:solidFill>
                          <a:srgbClr val="FF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49.8</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50.1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solidFill>
                            <a:srgbClr val="FF0000"/>
                          </a:solidFill>
                        </a:rPr>
                        <a:t>99.9</a:t>
                      </a:r>
                      <a:endParaRPr lang="tr-TR" sz="2400" dirty="0">
                        <a:solidFill>
                          <a:srgbClr val="FF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820399169"/>
                  </a:ext>
                </a:extLst>
              </a:tr>
              <a:tr h="370840">
                <a:tc>
                  <a:txBody>
                    <a:bodyPr/>
                    <a:lstStyle/>
                    <a:p>
                      <a:pPr algn="ctr"/>
                      <a:r>
                        <a:rPr lang="tr-TR" sz="2400" dirty="0" smtClean="0"/>
                        <a:t>B</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58.5</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53.0</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56.4</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167.9</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15559972"/>
                  </a:ext>
                </a:extLst>
              </a:tr>
              <a:tr h="370840">
                <a:tc>
                  <a:txBody>
                    <a:bodyPr/>
                    <a:lstStyle/>
                    <a:p>
                      <a:pPr algn="ctr"/>
                      <a:r>
                        <a:rPr lang="tr-TR" sz="2400" dirty="0" smtClean="0"/>
                        <a:t>C</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48.2</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48.4</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46.1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142.7</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92232051"/>
                  </a:ext>
                </a:extLst>
              </a:tr>
              <a:tr h="370840">
                <a:tc>
                  <a:txBody>
                    <a:bodyPr/>
                    <a:lstStyle/>
                    <a:p>
                      <a:pPr algn="ctr"/>
                      <a:r>
                        <a:rPr lang="tr-TR" sz="2400" dirty="0" smtClean="0"/>
                        <a:t>D</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36.0</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39.2</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41.1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116.3</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8379559"/>
                  </a:ext>
                </a:extLst>
              </a:tr>
              <a:tr h="370840">
                <a:tc>
                  <a:txBody>
                    <a:bodyPr/>
                    <a:lstStyle/>
                    <a:p>
                      <a:pPr algn="ctr"/>
                      <a:r>
                        <a:rPr lang="tr-TR" sz="2400" dirty="0" smtClean="0"/>
                        <a:t>Toplam </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142.7</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190.4</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193.7</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solidFill>
                            <a:srgbClr val="FF0000"/>
                          </a:solidFill>
                        </a:rPr>
                        <a:t>526.8</a:t>
                      </a:r>
                      <a:endParaRPr lang="tr-TR" sz="2400" dirty="0">
                        <a:solidFill>
                          <a:srgbClr val="FF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6858976"/>
                  </a:ext>
                </a:extLst>
              </a:tr>
            </a:tbl>
          </a:graphicData>
        </a:graphic>
      </p:graphicFrame>
    </p:spTree>
    <p:extLst>
      <p:ext uri="{BB962C8B-B14F-4D97-AF65-F5344CB8AC3E}">
        <p14:creationId xmlns:p14="http://schemas.microsoft.com/office/powerpoint/2010/main" val="2692308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3556"/>
          </a:xfrm>
        </p:spPr>
        <p:txBody>
          <a:bodyPr/>
          <a:lstStyle/>
          <a:p>
            <a:r>
              <a:rPr lang="tr-TR" b="1" dirty="0" smtClean="0">
                <a:solidFill>
                  <a:srgbClr val="C00000"/>
                </a:solidFill>
                <a:effectLst>
                  <a:outerShdw blurRad="38100" dist="38100" dir="2700000" algn="tl">
                    <a:srgbClr val="000000">
                      <a:alpha val="43137"/>
                    </a:srgbClr>
                  </a:outerShdw>
                </a:effectLst>
              </a:rPr>
              <a:t>Eksik parsel hesabı</a:t>
            </a:r>
            <a:endParaRPr lang="tr-TR"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381328"/>
                <a:ext cx="10515600" cy="4795635"/>
              </a:xfrm>
            </p:spPr>
            <p:txBody>
              <a:bodyPr/>
              <a:lstStyle/>
              <a:p>
                <a:pPr marL="0" indent="0">
                  <a:buNone/>
                </a:pPr>
                <a14:m>
                  <m:oMathPara xmlns:m="http://schemas.openxmlformats.org/officeDocument/2006/math">
                    <m:oMathParaPr>
                      <m:jc m:val="centerGroup"/>
                    </m:oMathParaPr>
                    <m:oMath xmlns:m="http://schemas.openxmlformats.org/officeDocument/2006/math">
                      <m:r>
                        <a:rPr lang="tr-TR" i="1" smtClean="0">
                          <a:latin typeface="Cambria Math" panose="02040503050406030204" pitchFamily="18" charset="0"/>
                        </a:rPr>
                        <m:t>𝑋</m:t>
                      </m:r>
                      <m:r>
                        <a:rPr lang="tr-TR" i="1" smtClean="0">
                          <a:latin typeface="Cambria Math" panose="02040503050406030204" pitchFamily="18" charset="0"/>
                        </a:rPr>
                        <m:t>=</m:t>
                      </m:r>
                      <m:f>
                        <m:fPr>
                          <m:ctrlPr>
                            <a:rPr lang="tr-TR" i="1">
                              <a:latin typeface="Cambria Math" panose="02040503050406030204" pitchFamily="18" charset="0"/>
                            </a:rPr>
                          </m:ctrlPr>
                        </m:fPr>
                        <m:num>
                          <m:d>
                            <m:dPr>
                              <m:ctrlPr>
                                <a:rPr lang="tr-TR" i="1">
                                  <a:latin typeface="Cambria Math" panose="02040503050406030204" pitchFamily="18" charset="0"/>
                                </a:rPr>
                              </m:ctrlPr>
                            </m:dPr>
                            <m:e>
                              <m:r>
                                <a:rPr lang="tr-TR" i="1">
                                  <a:latin typeface="Cambria Math" panose="02040503050406030204" pitchFamily="18" charset="0"/>
                                </a:rPr>
                                <m:t>𝑖</m:t>
                              </m:r>
                              <m:r>
                                <a:rPr lang="tr-TR" i="1">
                                  <a:latin typeface="Cambria Math" panose="02040503050406030204" pitchFamily="18" charset="0"/>
                                </a:rPr>
                                <m:t>.İ+</m:t>
                              </m:r>
                              <m:r>
                                <a:rPr lang="tr-TR" i="1">
                                  <a:latin typeface="Cambria Math" panose="02040503050406030204" pitchFamily="18" charset="0"/>
                                </a:rPr>
                                <m:t>𝑏</m:t>
                              </m:r>
                              <m:r>
                                <a:rPr lang="tr-TR" i="1">
                                  <a:latin typeface="Cambria Math" panose="02040503050406030204" pitchFamily="18" charset="0"/>
                                </a:rPr>
                                <m:t>.</m:t>
                              </m:r>
                              <m:r>
                                <a:rPr lang="tr-TR" i="1">
                                  <a:latin typeface="Cambria Math" panose="02040503050406030204" pitchFamily="18" charset="0"/>
                                </a:rPr>
                                <m:t>𝐵</m:t>
                              </m:r>
                            </m:e>
                          </m:d>
                          <m:r>
                            <a:rPr lang="tr-TR" i="1">
                              <a:latin typeface="Cambria Math" panose="02040503050406030204" pitchFamily="18" charset="0"/>
                            </a:rPr>
                            <m:t>−</m:t>
                          </m:r>
                          <m:r>
                            <a:rPr lang="tr-TR" i="1">
                              <a:latin typeface="Cambria Math" panose="02040503050406030204" pitchFamily="18" charset="0"/>
                            </a:rPr>
                            <m:t>𝐺</m:t>
                          </m:r>
                        </m:num>
                        <m:den>
                          <m:d>
                            <m:dPr>
                              <m:ctrlPr>
                                <a:rPr lang="tr-TR" i="1">
                                  <a:latin typeface="Cambria Math" panose="02040503050406030204" pitchFamily="18" charset="0"/>
                                </a:rPr>
                              </m:ctrlPr>
                            </m:dPr>
                            <m:e>
                              <m:r>
                                <a:rPr lang="tr-TR" i="1">
                                  <a:latin typeface="Cambria Math" panose="02040503050406030204" pitchFamily="18" charset="0"/>
                                </a:rPr>
                                <m:t>𝑖</m:t>
                              </m:r>
                              <m:r>
                                <a:rPr lang="tr-TR" i="1">
                                  <a:latin typeface="Cambria Math" panose="02040503050406030204" pitchFamily="18" charset="0"/>
                                </a:rPr>
                                <m:t>−1</m:t>
                              </m:r>
                            </m:e>
                          </m:d>
                          <m:r>
                            <a:rPr lang="tr-TR" i="1">
                              <a:latin typeface="Cambria Math" panose="02040503050406030204" pitchFamily="18" charset="0"/>
                            </a:rPr>
                            <m:t>.(</m:t>
                          </m:r>
                          <m:r>
                            <a:rPr lang="tr-TR" i="1">
                              <a:latin typeface="Cambria Math" panose="02040503050406030204" pitchFamily="18" charset="0"/>
                            </a:rPr>
                            <m:t>𝑏</m:t>
                          </m:r>
                          <m:r>
                            <a:rPr lang="tr-TR" i="1">
                              <a:latin typeface="Cambria Math" panose="02040503050406030204" pitchFamily="18" charset="0"/>
                            </a:rPr>
                            <m:t>−1)</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d>
                            <m:dPr>
                              <m:begChr m:val="["/>
                              <m:endChr m:val="]"/>
                              <m:ctrlPr>
                                <a:rPr lang="tr-TR" b="0" i="1" smtClean="0">
                                  <a:latin typeface="Cambria Math" panose="02040503050406030204" pitchFamily="18" charset="0"/>
                                </a:rPr>
                              </m:ctrlPr>
                            </m:dPr>
                            <m:e>
                              <m:d>
                                <m:dPr>
                                  <m:ctrlPr>
                                    <a:rPr lang="tr-TR" b="0" i="1" smtClean="0">
                                      <a:latin typeface="Cambria Math" panose="02040503050406030204" pitchFamily="18" charset="0"/>
                                    </a:rPr>
                                  </m:ctrlPr>
                                </m:dPr>
                                <m:e>
                                  <m:r>
                                    <a:rPr lang="tr-TR" b="0" i="1" smtClean="0">
                                      <a:latin typeface="Cambria Math" panose="02040503050406030204" pitchFamily="18" charset="0"/>
                                    </a:rPr>
                                    <m:t>4</m:t>
                                  </m:r>
                                  <m:r>
                                    <a:rPr lang="tr-TR" b="0" i="1" smtClean="0">
                                      <a:latin typeface="Cambria Math" panose="02040503050406030204" pitchFamily="18" charset="0"/>
                                    </a:rPr>
                                    <m:t>𝑥</m:t>
                                  </m:r>
                                  <m:r>
                                    <a:rPr lang="tr-TR" b="0" i="1" smtClean="0">
                                      <a:latin typeface="Cambria Math" panose="02040503050406030204" pitchFamily="18" charset="0"/>
                                    </a:rPr>
                                    <m:t>99.9</m:t>
                                  </m:r>
                                </m:e>
                              </m:d>
                              <m:r>
                                <a:rPr lang="tr-TR" b="0" i="1" smtClean="0">
                                  <a:latin typeface="Cambria Math" panose="02040503050406030204" pitchFamily="18" charset="0"/>
                                </a:rPr>
                                <m:t>+(3</m:t>
                              </m:r>
                              <m:r>
                                <a:rPr lang="tr-TR" b="0" i="1" smtClean="0">
                                  <a:latin typeface="Cambria Math" panose="02040503050406030204" pitchFamily="18" charset="0"/>
                                </a:rPr>
                                <m:t>𝑥</m:t>
                              </m:r>
                              <m:r>
                                <a:rPr lang="tr-TR" b="0" i="1" smtClean="0">
                                  <a:latin typeface="Cambria Math" panose="02040503050406030204" pitchFamily="18" charset="0"/>
                                </a:rPr>
                                <m:t>142.7)</m:t>
                              </m:r>
                            </m:e>
                          </m:d>
                          <m:r>
                            <a:rPr lang="tr-TR" b="0" i="1" smtClean="0">
                              <a:latin typeface="Cambria Math" panose="02040503050406030204" pitchFamily="18" charset="0"/>
                            </a:rPr>
                            <m:t>−526.8</m:t>
                          </m:r>
                        </m:num>
                        <m:den>
                          <m:d>
                            <m:dPr>
                              <m:ctrlPr>
                                <a:rPr lang="tr-TR" b="0" i="1" smtClean="0">
                                  <a:latin typeface="Cambria Math" panose="02040503050406030204" pitchFamily="18" charset="0"/>
                                </a:rPr>
                              </m:ctrlPr>
                            </m:dPr>
                            <m:e>
                              <m:r>
                                <a:rPr lang="tr-TR" b="0" i="1" smtClean="0">
                                  <a:latin typeface="Cambria Math" panose="02040503050406030204" pitchFamily="18" charset="0"/>
                                </a:rPr>
                                <m:t>4−1</m:t>
                              </m:r>
                            </m:e>
                          </m:d>
                          <m:r>
                            <a:rPr lang="tr-TR" b="0" i="1" smtClean="0">
                              <a:latin typeface="Cambria Math" panose="02040503050406030204" pitchFamily="18" charset="0"/>
                            </a:rPr>
                            <m:t>𝑥</m:t>
                          </m:r>
                          <m:r>
                            <a:rPr lang="tr-TR" b="0" i="1" smtClean="0">
                              <a:latin typeface="Cambria Math" panose="02040503050406030204" pitchFamily="18" charset="0"/>
                            </a:rPr>
                            <m:t>(3−1)</m:t>
                          </m:r>
                        </m:den>
                      </m:f>
                      <m:r>
                        <a:rPr lang="tr-TR" b="0" i="1" smtClean="0">
                          <a:latin typeface="Cambria Math" panose="02040503050406030204" pitchFamily="18" charset="0"/>
                        </a:rPr>
                        <m:t>=50.15</m:t>
                      </m:r>
                    </m:oMath>
                  </m:oMathPara>
                </a14:m>
                <a:endParaRPr lang="tr-T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381328"/>
                <a:ext cx="10515600" cy="4795635"/>
              </a:xfrm>
              <a:blipFill>
                <a:blip r:embed="rId2"/>
                <a:stretch>
                  <a:fillRect/>
                </a:stretch>
              </a:blipFill>
            </p:spPr>
            <p:txBody>
              <a:bodyPr/>
              <a:lstStyle/>
              <a:p>
                <a:r>
                  <a:rPr lang="tr-TR">
                    <a:noFill/>
                  </a:rPr>
                  <a:t> </a:t>
                </a:r>
              </a:p>
            </p:txBody>
          </p:sp>
        </mc:Fallback>
      </mc:AlternateContent>
      <p:graphicFrame>
        <p:nvGraphicFramePr>
          <p:cNvPr id="5" name="Content Placeholder 3"/>
          <p:cNvGraphicFramePr>
            <a:graphicFrameLocks/>
          </p:cNvGraphicFramePr>
          <p:nvPr>
            <p:extLst>
              <p:ext uri="{D42A27DB-BD31-4B8C-83A1-F6EECF244321}">
                <p14:modId xmlns:p14="http://schemas.microsoft.com/office/powerpoint/2010/main" val="3453729861"/>
              </p:ext>
            </p:extLst>
          </p:nvPr>
        </p:nvGraphicFramePr>
        <p:xfrm>
          <a:off x="838200" y="2655888"/>
          <a:ext cx="10515600" cy="3200400"/>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147771604"/>
                    </a:ext>
                  </a:extLst>
                </a:gridCol>
                <a:gridCol w="2103120">
                  <a:extLst>
                    <a:ext uri="{9D8B030D-6E8A-4147-A177-3AD203B41FA5}">
                      <a16:colId xmlns:a16="http://schemas.microsoft.com/office/drawing/2014/main" val="982622715"/>
                    </a:ext>
                  </a:extLst>
                </a:gridCol>
                <a:gridCol w="2103120">
                  <a:extLst>
                    <a:ext uri="{9D8B030D-6E8A-4147-A177-3AD203B41FA5}">
                      <a16:colId xmlns:a16="http://schemas.microsoft.com/office/drawing/2014/main" val="1975874098"/>
                    </a:ext>
                  </a:extLst>
                </a:gridCol>
                <a:gridCol w="2103120">
                  <a:extLst>
                    <a:ext uri="{9D8B030D-6E8A-4147-A177-3AD203B41FA5}">
                      <a16:colId xmlns:a16="http://schemas.microsoft.com/office/drawing/2014/main" val="2092746008"/>
                    </a:ext>
                  </a:extLst>
                </a:gridCol>
                <a:gridCol w="2103120">
                  <a:extLst>
                    <a:ext uri="{9D8B030D-6E8A-4147-A177-3AD203B41FA5}">
                      <a16:colId xmlns:a16="http://schemas.microsoft.com/office/drawing/2014/main" val="2764007569"/>
                    </a:ext>
                  </a:extLst>
                </a:gridCol>
              </a:tblGrid>
              <a:tr h="370840">
                <a:tc rowSpan="2">
                  <a:txBody>
                    <a:bodyPr/>
                    <a:lstStyle/>
                    <a:p>
                      <a:pPr algn="ctr"/>
                      <a:r>
                        <a:rPr lang="tr-TR" sz="2400" dirty="0" smtClean="0"/>
                        <a:t>Çeşitler</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tr-TR" sz="2400" dirty="0" smtClean="0"/>
                        <a:t>Bloklar</a:t>
                      </a:r>
                      <a:endParaRPr lang="tr-T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Toplam</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0848320"/>
                  </a:ext>
                </a:extLst>
              </a:tr>
              <a:tr h="370840">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6631222"/>
                  </a:ext>
                </a:extLst>
              </a:tr>
              <a:tr h="370840">
                <a:tc>
                  <a:txBody>
                    <a:bodyPr/>
                    <a:lstStyle/>
                    <a:p>
                      <a:pPr algn="ctr"/>
                      <a:r>
                        <a:rPr lang="tr-TR" sz="2400" dirty="0" smtClean="0"/>
                        <a:t>A</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solidFill>
                            <a:schemeClr val="accent6">
                              <a:lumMod val="75000"/>
                            </a:schemeClr>
                          </a:solidFill>
                        </a:rPr>
                        <a:t>X=50.15</a:t>
                      </a:r>
                      <a:endParaRPr lang="tr-TR" sz="2400" dirty="0">
                        <a:solidFill>
                          <a:schemeClr val="accent6">
                            <a:lumMod val="75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49.8</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50.1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solidFill>
                            <a:schemeClr val="accent6">
                              <a:lumMod val="75000"/>
                            </a:schemeClr>
                          </a:solidFill>
                        </a:rPr>
                        <a:t>150.05</a:t>
                      </a:r>
                      <a:endParaRPr lang="tr-TR" sz="2400" dirty="0">
                        <a:solidFill>
                          <a:schemeClr val="accent6">
                            <a:lumMod val="75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820399169"/>
                  </a:ext>
                </a:extLst>
              </a:tr>
              <a:tr h="370840">
                <a:tc>
                  <a:txBody>
                    <a:bodyPr/>
                    <a:lstStyle/>
                    <a:p>
                      <a:pPr algn="ctr"/>
                      <a:r>
                        <a:rPr lang="tr-TR" sz="2400" dirty="0" smtClean="0"/>
                        <a:t>B</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58.5</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53.0</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56.4</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167.9</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15559972"/>
                  </a:ext>
                </a:extLst>
              </a:tr>
              <a:tr h="370840">
                <a:tc>
                  <a:txBody>
                    <a:bodyPr/>
                    <a:lstStyle/>
                    <a:p>
                      <a:pPr algn="ctr"/>
                      <a:r>
                        <a:rPr lang="tr-TR" sz="2400" dirty="0" smtClean="0"/>
                        <a:t>C</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48.2</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48.4</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46.1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2400" dirty="0" smtClean="0"/>
                        <a:t>142.7</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992232051"/>
                  </a:ext>
                </a:extLst>
              </a:tr>
              <a:tr h="370840">
                <a:tc>
                  <a:txBody>
                    <a:bodyPr/>
                    <a:lstStyle/>
                    <a:p>
                      <a:pPr algn="ctr"/>
                      <a:r>
                        <a:rPr lang="tr-TR" sz="2400" dirty="0" smtClean="0"/>
                        <a:t>D</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36.0</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39.2</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41.1</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116.3</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8379559"/>
                  </a:ext>
                </a:extLst>
              </a:tr>
              <a:tr h="370840">
                <a:tc>
                  <a:txBody>
                    <a:bodyPr/>
                    <a:lstStyle/>
                    <a:p>
                      <a:pPr algn="ctr"/>
                      <a:r>
                        <a:rPr lang="tr-TR" sz="2400" dirty="0" smtClean="0"/>
                        <a:t>Toplam </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142.7</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190.4</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193.7</a:t>
                      </a:r>
                      <a:endParaRPr lang="tr-TR" sz="24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solidFill>
                            <a:schemeClr val="accent6">
                              <a:lumMod val="75000"/>
                            </a:schemeClr>
                          </a:solidFill>
                        </a:rPr>
                        <a:t>576.95</a:t>
                      </a:r>
                      <a:endParaRPr lang="tr-TR" sz="2400" dirty="0">
                        <a:solidFill>
                          <a:schemeClr val="accent6">
                            <a:lumMod val="75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6858976"/>
                  </a:ext>
                </a:extLst>
              </a:tr>
            </a:tbl>
          </a:graphicData>
        </a:graphic>
      </p:graphicFrame>
      <p:sp>
        <p:nvSpPr>
          <p:cNvPr id="6" name="TextBox 5"/>
          <p:cNvSpPr txBox="1"/>
          <p:nvPr/>
        </p:nvSpPr>
        <p:spPr>
          <a:xfrm>
            <a:off x="556098" y="6106468"/>
            <a:ext cx="11483272" cy="461665"/>
          </a:xfrm>
          <a:prstGeom prst="rect">
            <a:avLst/>
          </a:prstGeom>
          <a:noFill/>
        </p:spPr>
        <p:txBody>
          <a:bodyPr wrap="none" rtlCol="0">
            <a:spAutoFit/>
          </a:bodyPr>
          <a:lstStyle/>
          <a:p>
            <a:r>
              <a:rPr lang="tr-TR" sz="2400" b="1" dirty="0" smtClean="0"/>
              <a:t>H</a:t>
            </a:r>
            <a:r>
              <a:rPr lang="tr-TR" sz="2400" b="1" baseline="-25000" dirty="0" smtClean="0"/>
              <a:t>0</a:t>
            </a:r>
            <a:r>
              <a:rPr lang="tr-TR" sz="2400" b="1" dirty="0" smtClean="0"/>
              <a:t>: </a:t>
            </a:r>
            <a:r>
              <a:rPr lang="tr-TR" sz="2400" dirty="0" smtClean="0"/>
              <a:t>Ege bölgesinden toplanan siyah zeytin çeşitlerinin yağ oranları arasında farklılık yoktur. </a:t>
            </a:r>
            <a:endParaRPr lang="tr-TR" sz="2400" dirty="0"/>
          </a:p>
        </p:txBody>
      </p:sp>
    </p:spTree>
    <p:extLst>
      <p:ext uri="{BB962C8B-B14F-4D97-AF65-F5344CB8AC3E}">
        <p14:creationId xmlns:p14="http://schemas.microsoft.com/office/powerpoint/2010/main" val="385228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2056</TotalTime>
  <Words>712</Words>
  <Application>Microsoft Office PowerPoint</Application>
  <PresentationFormat>Widescreen</PresentationFormat>
  <Paragraphs>219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Cambria Math</vt:lpstr>
      <vt:lpstr>Office Theme</vt:lpstr>
      <vt:lpstr>ŞANSA BAĞLI BLOKLAR DENEME DESENİNİN ŞANSA BAĞLI PARSELLER DENEME DESENİNE GÖRE ÜSTÜNLÜĞÜ</vt:lpstr>
      <vt:lpstr>Varyans Analiz Çizelgeleri</vt:lpstr>
      <vt:lpstr>Denemeyi şansa bağlı bloklarda kurmakla elde edilen kazanç aşağıdaki şekilde hesaplanabilir.</vt:lpstr>
      <vt:lpstr>ŞANSA BAĞLI BLOKLARDA EKSİK PARSEL HESABI</vt:lpstr>
      <vt:lpstr>Eksik parsel değerinin hesaplanması</vt:lpstr>
      <vt:lpstr>ŞANSA BAĞLI BLOKLARDA EKSİK PARSEL HESABI</vt:lpstr>
      <vt:lpstr>Düzeltme değeri</vt:lpstr>
      <vt:lpstr>Örnek: Ege bölgesinin farklı yörelerinden toplanan 4 farklı siyah zeytin yağ oranının araştırıldığı denemede birinci bloktaki A zeytin çeşidinin değeri kaybolmuştur. Eksik parsel değerini hesaplayıp varyans analizini yapınız.</vt:lpstr>
      <vt:lpstr>Eksik parsel hesabı</vt:lpstr>
      <vt:lpstr>Analiz</vt:lpstr>
      <vt:lpstr>Analiz - devam</vt:lpstr>
      <vt:lpstr>Varyans Analiz Sonucu </vt:lpstr>
      <vt:lpstr>Varyans Analiz Sonucu - düzenlenmiş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Denemelerinin Planlanması ve Değerlendirilmesi</dc:title>
  <dc:creator>Cengiz Sancak</dc:creator>
  <cp:lastModifiedBy>Cengiz.Sancak</cp:lastModifiedBy>
  <cp:revision>205</cp:revision>
  <dcterms:created xsi:type="dcterms:W3CDTF">2017-12-08T08:49:30Z</dcterms:created>
  <dcterms:modified xsi:type="dcterms:W3CDTF">2020-05-23T12:08:11Z</dcterms:modified>
</cp:coreProperties>
</file>