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9" r:id="rId3"/>
    <p:sldId id="294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FFFC4E-5D60-478D-BA03-668CFEEF2BFD}" type="doc">
      <dgm:prSet loTypeId="urn:microsoft.com/office/officeart/2005/8/layout/hierarchy2" loCatId="hierarchy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480597C-F646-4261-B59B-04249727EF20}">
      <dgm:prSet phldrT="[Metin]"/>
      <dgm:spPr/>
      <dgm:t>
        <a:bodyPr/>
        <a:lstStyle/>
        <a:p>
          <a:r>
            <a:rPr lang="tr-TR" dirty="0" err="1" smtClean="0"/>
            <a:t>Gurluşyna</a:t>
          </a:r>
          <a:r>
            <a:rPr lang="tr-TR" dirty="0" smtClean="0"/>
            <a:t> göre</a:t>
          </a:r>
          <a:endParaRPr lang="tr-TR" dirty="0"/>
        </a:p>
      </dgm:t>
    </dgm:pt>
    <dgm:pt modelId="{9B922D30-D11E-448E-902F-8BA7041369EE}" type="parTrans" cxnId="{97FAB612-38D8-471D-9E83-9957ADF9E968}">
      <dgm:prSet/>
      <dgm:spPr/>
      <dgm:t>
        <a:bodyPr/>
        <a:lstStyle/>
        <a:p>
          <a:endParaRPr lang="tr-TR"/>
        </a:p>
      </dgm:t>
    </dgm:pt>
    <dgm:pt modelId="{6D826A25-184C-49E9-9952-50BEFBEA676A}" type="sibTrans" cxnId="{97FAB612-38D8-471D-9E83-9957ADF9E968}">
      <dgm:prSet/>
      <dgm:spPr/>
      <dgm:t>
        <a:bodyPr/>
        <a:lstStyle/>
        <a:p>
          <a:endParaRPr lang="tr-TR"/>
        </a:p>
      </dgm:t>
    </dgm:pt>
    <dgm:pt modelId="{10E5BAA3-8EC2-42EA-92AA-FDE4A814637B}">
      <dgm:prSet phldrT="[Metin]"/>
      <dgm:spPr/>
      <dgm:t>
        <a:bodyPr/>
        <a:lstStyle/>
        <a:p>
          <a:r>
            <a:rPr lang="tr-TR" dirty="0" err="1" smtClean="0"/>
            <a:t>Sada</a:t>
          </a:r>
          <a:r>
            <a:rPr lang="tr-TR" dirty="0" smtClean="0"/>
            <a:t> </a:t>
          </a:r>
          <a:r>
            <a:rPr lang="tr-TR" dirty="0" err="1" smtClean="0"/>
            <a:t>sypatlar</a:t>
          </a:r>
          <a:endParaRPr lang="tr-TR" dirty="0"/>
        </a:p>
      </dgm:t>
    </dgm:pt>
    <dgm:pt modelId="{362D280E-CADF-4580-9BC2-C354EDB78C83}" type="parTrans" cxnId="{DFCD844E-48CC-4642-ADB3-1E0728827191}">
      <dgm:prSet/>
      <dgm:spPr/>
      <dgm:t>
        <a:bodyPr/>
        <a:lstStyle/>
        <a:p>
          <a:endParaRPr lang="tr-TR"/>
        </a:p>
      </dgm:t>
    </dgm:pt>
    <dgm:pt modelId="{96F4FA7A-884F-42C9-95D6-D58202847D10}" type="sibTrans" cxnId="{DFCD844E-48CC-4642-ADB3-1E0728827191}">
      <dgm:prSet/>
      <dgm:spPr/>
      <dgm:t>
        <a:bodyPr/>
        <a:lstStyle/>
        <a:p>
          <a:endParaRPr lang="tr-TR"/>
        </a:p>
      </dgm:t>
    </dgm:pt>
    <dgm:pt modelId="{33483899-D70D-472F-B736-E7407D33D0C1}">
      <dgm:prSet phldrT="[Metin]"/>
      <dgm:spPr/>
      <dgm:t>
        <a:bodyPr/>
        <a:lstStyle/>
        <a:p>
          <a:r>
            <a:rPr lang="tr-TR" dirty="0" err="1" smtClean="0"/>
            <a:t>Çylşyrymly</a:t>
          </a:r>
          <a:r>
            <a:rPr lang="tr-TR" dirty="0" smtClean="0"/>
            <a:t> </a:t>
          </a:r>
          <a:r>
            <a:rPr lang="tr-TR" dirty="0" err="1" smtClean="0"/>
            <a:t>sypatlar</a:t>
          </a:r>
          <a:endParaRPr lang="tr-TR" dirty="0"/>
        </a:p>
      </dgm:t>
    </dgm:pt>
    <dgm:pt modelId="{E9FE8570-FEE5-4CCC-B788-781AD7D8D33A}" type="parTrans" cxnId="{2848E77D-8D6A-4528-9389-2D4BC1052EB0}">
      <dgm:prSet/>
      <dgm:spPr/>
      <dgm:t>
        <a:bodyPr/>
        <a:lstStyle/>
        <a:p>
          <a:endParaRPr lang="tr-TR"/>
        </a:p>
      </dgm:t>
    </dgm:pt>
    <dgm:pt modelId="{D8E987AE-1604-4304-96F1-3755772A32D6}" type="sibTrans" cxnId="{2848E77D-8D6A-4528-9389-2D4BC1052EB0}">
      <dgm:prSet/>
      <dgm:spPr/>
      <dgm:t>
        <a:bodyPr/>
        <a:lstStyle/>
        <a:p>
          <a:endParaRPr lang="tr-TR"/>
        </a:p>
      </dgm:t>
    </dgm:pt>
    <dgm:pt modelId="{03B0FCCB-81C7-4891-8625-44695F537868}" type="pres">
      <dgm:prSet presAssocID="{42FFFC4E-5D60-478D-BA03-668CFEEF2BF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841E54F-97EF-424F-AD4C-E0B3ED8DDBE7}" type="pres">
      <dgm:prSet presAssocID="{D480597C-F646-4261-B59B-04249727EF20}" presName="root1" presStyleCnt="0"/>
      <dgm:spPr/>
    </dgm:pt>
    <dgm:pt modelId="{F38144F0-23EC-419A-BEEB-BF0F78E740C1}" type="pres">
      <dgm:prSet presAssocID="{D480597C-F646-4261-B59B-04249727EF2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91F5227-A6B0-4AA6-8922-207C48286893}" type="pres">
      <dgm:prSet presAssocID="{D480597C-F646-4261-B59B-04249727EF20}" presName="level2hierChild" presStyleCnt="0"/>
      <dgm:spPr/>
    </dgm:pt>
    <dgm:pt modelId="{6B8FCD83-2639-43A0-9D54-76346BBAF908}" type="pres">
      <dgm:prSet presAssocID="{362D280E-CADF-4580-9BC2-C354EDB78C83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FE5C7831-3B06-4476-BA31-241C915AE996}" type="pres">
      <dgm:prSet presAssocID="{362D280E-CADF-4580-9BC2-C354EDB78C83}" presName="connTx" presStyleLbl="parChTrans1D2" presStyleIdx="0" presStyleCnt="2"/>
      <dgm:spPr/>
      <dgm:t>
        <a:bodyPr/>
        <a:lstStyle/>
        <a:p>
          <a:endParaRPr lang="tr-TR"/>
        </a:p>
      </dgm:t>
    </dgm:pt>
    <dgm:pt modelId="{6F4B2E42-BAE6-417B-84A1-785858CA0EF4}" type="pres">
      <dgm:prSet presAssocID="{10E5BAA3-8EC2-42EA-92AA-FDE4A814637B}" presName="root2" presStyleCnt="0"/>
      <dgm:spPr/>
    </dgm:pt>
    <dgm:pt modelId="{937F3D9D-3E9F-497C-8CFB-82175F63CB10}" type="pres">
      <dgm:prSet presAssocID="{10E5BAA3-8EC2-42EA-92AA-FDE4A814637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9A50D49-54C0-4594-8142-ADAE09D1D9D3}" type="pres">
      <dgm:prSet presAssocID="{10E5BAA3-8EC2-42EA-92AA-FDE4A814637B}" presName="level3hierChild" presStyleCnt="0"/>
      <dgm:spPr/>
    </dgm:pt>
    <dgm:pt modelId="{C9E488A1-39A8-4D62-B596-6F9D04F51DCC}" type="pres">
      <dgm:prSet presAssocID="{E9FE8570-FEE5-4CCC-B788-781AD7D8D33A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D656897F-A7DA-493E-BA3C-89795E6B8E81}" type="pres">
      <dgm:prSet presAssocID="{E9FE8570-FEE5-4CCC-B788-781AD7D8D33A}" presName="connTx" presStyleLbl="parChTrans1D2" presStyleIdx="1" presStyleCnt="2"/>
      <dgm:spPr/>
      <dgm:t>
        <a:bodyPr/>
        <a:lstStyle/>
        <a:p>
          <a:endParaRPr lang="tr-TR"/>
        </a:p>
      </dgm:t>
    </dgm:pt>
    <dgm:pt modelId="{4305567B-897D-46F7-BA1A-C4BA5544F0D8}" type="pres">
      <dgm:prSet presAssocID="{33483899-D70D-472F-B736-E7407D33D0C1}" presName="root2" presStyleCnt="0"/>
      <dgm:spPr/>
    </dgm:pt>
    <dgm:pt modelId="{C33FC05B-9B05-4CA1-966B-8580321AAC9F}" type="pres">
      <dgm:prSet presAssocID="{33483899-D70D-472F-B736-E7407D33D0C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16701B1-6258-4185-83D7-717BADF31CFA}" type="pres">
      <dgm:prSet presAssocID="{33483899-D70D-472F-B736-E7407D33D0C1}" presName="level3hierChild" presStyleCnt="0"/>
      <dgm:spPr/>
    </dgm:pt>
  </dgm:ptLst>
  <dgm:cxnLst>
    <dgm:cxn modelId="{97FAB612-38D8-471D-9E83-9957ADF9E968}" srcId="{42FFFC4E-5D60-478D-BA03-668CFEEF2BFD}" destId="{D480597C-F646-4261-B59B-04249727EF20}" srcOrd="0" destOrd="0" parTransId="{9B922D30-D11E-448E-902F-8BA7041369EE}" sibTransId="{6D826A25-184C-49E9-9952-50BEFBEA676A}"/>
    <dgm:cxn modelId="{A5AC70AF-DFF7-416C-997C-CD7821D48514}" type="presOf" srcId="{D480597C-F646-4261-B59B-04249727EF20}" destId="{F38144F0-23EC-419A-BEEB-BF0F78E740C1}" srcOrd="0" destOrd="0" presId="urn:microsoft.com/office/officeart/2005/8/layout/hierarchy2"/>
    <dgm:cxn modelId="{DFCD844E-48CC-4642-ADB3-1E0728827191}" srcId="{D480597C-F646-4261-B59B-04249727EF20}" destId="{10E5BAA3-8EC2-42EA-92AA-FDE4A814637B}" srcOrd="0" destOrd="0" parTransId="{362D280E-CADF-4580-9BC2-C354EDB78C83}" sibTransId="{96F4FA7A-884F-42C9-95D6-D58202847D10}"/>
    <dgm:cxn modelId="{25EED2A3-F004-46B4-8649-86671098A72E}" type="presOf" srcId="{10E5BAA3-8EC2-42EA-92AA-FDE4A814637B}" destId="{937F3D9D-3E9F-497C-8CFB-82175F63CB10}" srcOrd="0" destOrd="0" presId="urn:microsoft.com/office/officeart/2005/8/layout/hierarchy2"/>
    <dgm:cxn modelId="{2848E77D-8D6A-4528-9389-2D4BC1052EB0}" srcId="{D480597C-F646-4261-B59B-04249727EF20}" destId="{33483899-D70D-472F-B736-E7407D33D0C1}" srcOrd="1" destOrd="0" parTransId="{E9FE8570-FEE5-4CCC-B788-781AD7D8D33A}" sibTransId="{D8E987AE-1604-4304-96F1-3755772A32D6}"/>
    <dgm:cxn modelId="{40135167-3149-4E52-8B22-87332F1478C5}" type="presOf" srcId="{33483899-D70D-472F-B736-E7407D33D0C1}" destId="{C33FC05B-9B05-4CA1-966B-8580321AAC9F}" srcOrd="0" destOrd="0" presId="urn:microsoft.com/office/officeart/2005/8/layout/hierarchy2"/>
    <dgm:cxn modelId="{D6ECAFC1-EB2B-4BC4-B023-FA05F7183356}" type="presOf" srcId="{362D280E-CADF-4580-9BC2-C354EDB78C83}" destId="{6B8FCD83-2639-43A0-9D54-76346BBAF908}" srcOrd="0" destOrd="0" presId="urn:microsoft.com/office/officeart/2005/8/layout/hierarchy2"/>
    <dgm:cxn modelId="{98E8F6C9-B909-48E9-849D-9C6DC85C69E9}" type="presOf" srcId="{E9FE8570-FEE5-4CCC-B788-781AD7D8D33A}" destId="{D656897F-A7DA-493E-BA3C-89795E6B8E81}" srcOrd="1" destOrd="0" presId="urn:microsoft.com/office/officeart/2005/8/layout/hierarchy2"/>
    <dgm:cxn modelId="{86854063-CC05-4931-9BA7-82C6C2EC057F}" type="presOf" srcId="{E9FE8570-FEE5-4CCC-B788-781AD7D8D33A}" destId="{C9E488A1-39A8-4D62-B596-6F9D04F51DCC}" srcOrd="0" destOrd="0" presId="urn:microsoft.com/office/officeart/2005/8/layout/hierarchy2"/>
    <dgm:cxn modelId="{27D48BFA-36A9-4021-A4DE-2B815965A12C}" type="presOf" srcId="{42FFFC4E-5D60-478D-BA03-668CFEEF2BFD}" destId="{03B0FCCB-81C7-4891-8625-44695F537868}" srcOrd="0" destOrd="0" presId="urn:microsoft.com/office/officeart/2005/8/layout/hierarchy2"/>
    <dgm:cxn modelId="{DA85D82F-A339-4D5F-88A0-C4F29C88597A}" type="presOf" srcId="{362D280E-CADF-4580-9BC2-C354EDB78C83}" destId="{FE5C7831-3B06-4476-BA31-241C915AE996}" srcOrd="1" destOrd="0" presId="urn:microsoft.com/office/officeart/2005/8/layout/hierarchy2"/>
    <dgm:cxn modelId="{369634B9-BB1C-4230-8CDD-5AF4CFC083C0}" type="presParOf" srcId="{03B0FCCB-81C7-4891-8625-44695F537868}" destId="{8841E54F-97EF-424F-AD4C-E0B3ED8DDBE7}" srcOrd="0" destOrd="0" presId="urn:microsoft.com/office/officeart/2005/8/layout/hierarchy2"/>
    <dgm:cxn modelId="{1DCF820C-08E3-4CDF-A48A-51E62ED1938D}" type="presParOf" srcId="{8841E54F-97EF-424F-AD4C-E0B3ED8DDBE7}" destId="{F38144F0-23EC-419A-BEEB-BF0F78E740C1}" srcOrd="0" destOrd="0" presId="urn:microsoft.com/office/officeart/2005/8/layout/hierarchy2"/>
    <dgm:cxn modelId="{A05F14BD-5878-42B2-B4D8-4DB4BC658D63}" type="presParOf" srcId="{8841E54F-97EF-424F-AD4C-E0B3ED8DDBE7}" destId="{B91F5227-A6B0-4AA6-8922-207C48286893}" srcOrd="1" destOrd="0" presId="urn:microsoft.com/office/officeart/2005/8/layout/hierarchy2"/>
    <dgm:cxn modelId="{40EF854E-0E90-4092-99B8-25A1288D48F3}" type="presParOf" srcId="{B91F5227-A6B0-4AA6-8922-207C48286893}" destId="{6B8FCD83-2639-43A0-9D54-76346BBAF908}" srcOrd="0" destOrd="0" presId="urn:microsoft.com/office/officeart/2005/8/layout/hierarchy2"/>
    <dgm:cxn modelId="{F3C2F6B0-95A9-4725-B8EF-9261C1C19592}" type="presParOf" srcId="{6B8FCD83-2639-43A0-9D54-76346BBAF908}" destId="{FE5C7831-3B06-4476-BA31-241C915AE996}" srcOrd="0" destOrd="0" presId="urn:microsoft.com/office/officeart/2005/8/layout/hierarchy2"/>
    <dgm:cxn modelId="{4E67D7EF-3660-4895-96ED-2FEB44D4DB8D}" type="presParOf" srcId="{B91F5227-A6B0-4AA6-8922-207C48286893}" destId="{6F4B2E42-BAE6-417B-84A1-785858CA0EF4}" srcOrd="1" destOrd="0" presId="urn:microsoft.com/office/officeart/2005/8/layout/hierarchy2"/>
    <dgm:cxn modelId="{C803BA8F-7422-422B-B66B-5470DD57F7C5}" type="presParOf" srcId="{6F4B2E42-BAE6-417B-84A1-785858CA0EF4}" destId="{937F3D9D-3E9F-497C-8CFB-82175F63CB10}" srcOrd="0" destOrd="0" presId="urn:microsoft.com/office/officeart/2005/8/layout/hierarchy2"/>
    <dgm:cxn modelId="{0916F913-6A10-42FC-A313-6A85CBE92A8D}" type="presParOf" srcId="{6F4B2E42-BAE6-417B-84A1-785858CA0EF4}" destId="{E9A50D49-54C0-4594-8142-ADAE09D1D9D3}" srcOrd="1" destOrd="0" presId="urn:microsoft.com/office/officeart/2005/8/layout/hierarchy2"/>
    <dgm:cxn modelId="{B01978FE-ACFC-4990-AB79-C0F8D5E1DE8D}" type="presParOf" srcId="{B91F5227-A6B0-4AA6-8922-207C48286893}" destId="{C9E488A1-39A8-4D62-B596-6F9D04F51DCC}" srcOrd="2" destOrd="0" presId="urn:microsoft.com/office/officeart/2005/8/layout/hierarchy2"/>
    <dgm:cxn modelId="{E4184007-22B5-4689-BDB5-E1A930A32EB0}" type="presParOf" srcId="{C9E488A1-39A8-4D62-B596-6F9D04F51DCC}" destId="{D656897F-A7DA-493E-BA3C-89795E6B8E81}" srcOrd="0" destOrd="0" presId="urn:microsoft.com/office/officeart/2005/8/layout/hierarchy2"/>
    <dgm:cxn modelId="{EDA9E122-4DD6-41DF-9E4F-B02F270323AA}" type="presParOf" srcId="{B91F5227-A6B0-4AA6-8922-207C48286893}" destId="{4305567B-897D-46F7-BA1A-C4BA5544F0D8}" srcOrd="3" destOrd="0" presId="urn:microsoft.com/office/officeart/2005/8/layout/hierarchy2"/>
    <dgm:cxn modelId="{D79E607A-6460-493F-AA7F-F1C764553593}" type="presParOf" srcId="{4305567B-897D-46F7-BA1A-C4BA5544F0D8}" destId="{C33FC05B-9B05-4CA1-966B-8580321AAC9F}" srcOrd="0" destOrd="0" presId="urn:microsoft.com/office/officeart/2005/8/layout/hierarchy2"/>
    <dgm:cxn modelId="{46E150D5-BD26-4304-87A6-1F6E7FFFA465}" type="presParOf" srcId="{4305567B-897D-46F7-BA1A-C4BA5544F0D8}" destId="{B16701B1-6258-4185-83D7-717BADF31CFA}" srcOrd="1" destOrd="0" presId="urn:microsoft.com/office/officeart/2005/8/layout/hierarchy2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417818-9B17-42DA-AD49-F06B89D5310F}" type="doc">
      <dgm:prSet loTypeId="urn:microsoft.com/office/officeart/2005/8/layout/hierarchy1" loCatId="hierarchy" qsTypeId="urn:microsoft.com/office/officeart/2005/8/quickstyle/3d5" qsCatId="3D" csTypeId="urn:microsoft.com/office/officeart/2005/8/colors/accent4_1" csCatId="accent4" phldr="1"/>
      <dgm:spPr/>
      <dgm:t>
        <a:bodyPr/>
        <a:lstStyle/>
        <a:p>
          <a:endParaRPr lang="tr-TR"/>
        </a:p>
      </dgm:t>
    </dgm:pt>
    <dgm:pt modelId="{801D6614-82BE-4638-B1FA-C857BBEBD691}">
      <dgm:prSet phldrT="[Metin]"/>
      <dgm:spPr/>
      <dgm:t>
        <a:bodyPr/>
        <a:lstStyle/>
        <a:p>
          <a:r>
            <a:rPr lang="tr-TR" dirty="0" err="1" smtClean="0"/>
            <a:t>GOŞMA</a:t>
          </a:r>
          <a:r>
            <a:rPr lang="tr-TR" dirty="0" smtClean="0"/>
            <a:t> </a:t>
          </a:r>
          <a:r>
            <a:rPr lang="tr-TR" dirty="0" err="1" smtClean="0"/>
            <a:t>SYPAT</a:t>
          </a:r>
          <a:endParaRPr lang="tr-TR" dirty="0"/>
        </a:p>
      </dgm:t>
    </dgm:pt>
    <dgm:pt modelId="{E269FF7D-8634-499A-9A38-09228950E660}" type="parTrans" cxnId="{0C492DC4-2528-4307-9619-8D44146C3B6B}">
      <dgm:prSet/>
      <dgm:spPr/>
      <dgm:t>
        <a:bodyPr/>
        <a:lstStyle/>
        <a:p>
          <a:endParaRPr lang="tr-TR"/>
        </a:p>
      </dgm:t>
    </dgm:pt>
    <dgm:pt modelId="{29CA8E95-C20F-4BAC-AA42-B565CD7E887D}" type="sibTrans" cxnId="{0C492DC4-2528-4307-9619-8D44146C3B6B}">
      <dgm:prSet/>
      <dgm:spPr/>
      <dgm:t>
        <a:bodyPr/>
        <a:lstStyle/>
        <a:p>
          <a:endParaRPr lang="tr-TR"/>
        </a:p>
      </dgm:t>
    </dgm:pt>
    <dgm:pt modelId="{759C55E4-A5F3-410C-BFF2-F5AF625B0785}">
      <dgm:prSet phldrT="[Metin]"/>
      <dgm:spPr/>
      <dgm:t>
        <a:bodyPr/>
        <a:lstStyle/>
        <a:p>
          <a:r>
            <a:rPr lang="tr-TR" dirty="0" err="1" smtClean="0"/>
            <a:t>TIRKEŞ</a:t>
          </a:r>
          <a:r>
            <a:rPr lang="tr-TR" dirty="0" smtClean="0"/>
            <a:t> </a:t>
          </a:r>
          <a:r>
            <a:rPr lang="tr-TR" dirty="0" err="1" smtClean="0"/>
            <a:t>SYPAT</a:t>
          </a:r>
          <a:endParaRPr lang="tr-TR" dirty="0"/>
        </a:p>
      </dgm:t>
    </dgm:pt>
    <dgm:pt modelId="{60746D6B-0492-46AB-B2C8-FA17F3AA90A2}" type="parTrans" cxnId="{59433066-3544-444C-ACEB-17416C010543}">
      <dgm:prSet/>
      <dgm:spPr/>
      <dgm:t>
        <a:bodyPr/>
        <a:lstStyle/>
        <a:p>
          <a:endParaRPr lang="tr-TR"/>
        </a:p>
      </dgm:t>
    </dgm:pt>
    <dgm:pt modelId="{527AC38A-2751-4407-B1F5-68CD5B03F856}" type="sibTrans" cxnId="{59433066-3544-444C-ACEB-17416C010543}">
      <dgm:prSet/>
      <dgm:spPr/>
      <dgm:t>
        <a:bodyPr/>
        <a:lstStyle/>
        <a:p>
          <a:endParaRPr lang="tr-TR"/>
        </a:p>
      </dgm:t>
    </dgm:pt>
    <dgm:pt modelId="{6D2D57B1-02D9-4325-95BF-B04D7506345A}">
      <dgm:prSet phldrT="[Metin]"/>
      <dgm:spPr/>
      <dgm:t>
        <a:bodyPr/>
        <a:lstStyle/>
        <a:p>
          <a:r>
            <a:rPr lang="tr-TR" dirty="0" smtClean="0"/>
            <a:t>DÜZME </a:t>
          </a:r>
          <a:r>
            <a:rPr lang="tr-TR" dirty="0" err="1" smtClean="0"/>
            <a:t>SYPAT</a:t>
          </a:r>
          <a:endParaRPr lang="tr-TR" dirty="0"/>
        </a:p>
      </dgm:t>
    </dgm:pt>
    <dgm:pt modelId="{CF721302-FD43-421E-8309-E7299B6064B0}" type="parTrans" cxnId="{7FF9B8A7-28F4-483F-9545-B6BA7575BDC7}">
      <dgm:prSet/>
      <dgm:spPr/>
      <dgm:t>
        <a:bodyPr/>
        <a:lstStyle/>
        <a:p>
          <a:endParaRPr lang="tr-TR"/>
        </a:p>
      </dgm:t>
    </dgm:pt>
    <dgm:pt modelId="{05145E64-560B-4101-8B68-CA919EF800E3}" type="sibTrans" cxnId="{7FF9B8A7-28F4-483F-9545-B6BA7575BDC7}">
      <dgm:prSet/>
      <dgm:spPr/>
      <dgm:t>
        <a:bodyPr/>
        <a:lstStyle/>
        <a:p>
          <a:endParaRPr lang="tr-TR"/>
        </a:p>
      </dgm:t>
    </dgm:pt>
    <dgm:pt modelId="{18356C5D-5924-4688-BA38-9AA56E89BC2C}" type="pres">
      <dgm:prSet presAssocID="{E1417818-9B17-42DA-AD49-F06B89D5310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4B4531F-9EC1-4685-8665-72B02B03146A}" type="pres">
      <dgm:prSet presAssocID="{801D6614-82BE-4638-B1FA-C857BBEBD691}" presName="hierRoot1" presStyleCnt="0"/>
      <dgm:spPr/>
    </dgm:pt>
    <dgm:pt modelId="{1DC75FEB-2ABE-4A43-87BF-E936CBF601AF}" type="pres">
      <dgm:prSet presAssocID="{801D6614-82BE-4638-B1FA-C857BBEBD691}" presName="composite" presStyleCnt="0"/>
      <dgm:spPr/>
    </dgm:pt>
    <dgm:pt modelId="{B44D7FE8-0A25-4C7F-B8D6-01DBFA19417B}" type="pres">
      <dgm:prSet presAssocID="{801D6614-82BE-4638-B1FA-C857BBEBD691}" presName="background" presStyleLbl="node0" presStyleIdx="0" presStyleCnt="1"/>
      <dgm:spPr/>
    </dgm:pt>
    <dgm:pt modelId="{1FF5C72E-4354-4DE1-AFB8-94492ED410FF}" type="pres">
      <dgm:prSet presAssocID="{801D6614-82BE-4638-B1FA-C857BBEBD69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918C952-A7C6-4BC3-9312-84AF4F23A4F3}" type="pres">
      <dgm:prSet presAssocID="{801D6614-82BE-4638-B1FA-C857BBEBD691}" presName="hierChild2" presStyleCnt="0"/>
      <dgm:spPr/>
    </dgm:pt>
    <dgm:pt modelId="{11ECADB6-B173-442D-9CA8-810CE2D4AD26}" type="pres">
      <dgm:prSet presAssocID="{60746D6B-0492-46AB-B2C8-FA17F3AA90A2}" presName="Name10" presStyleLbl="parChTrans1D2" presStyleIdx="0" presStyleCnt="1"/>
      <dgm:spPr/>
      <dgm:t>
        <a:bodyPr/>
        <a:lstStyle/>
        <a:p>
          <a:endParaRPr lang="tr-TR"/>
        </a:p>
      </dgm:t>
    </dgm:pt>
    <dgm:pt modelId="{BD304915-2886-4F10-B1FC-90F98D28AD5A}" type="pres">
      <dgm:prSet presAssocID="{759C55E4-A5F3-410C-BFF2-F5AF625B0785}" presName="hierRoot2" presStyleCnt="0"/>
      <dgm:spPr/>
    </dgm:pt>
    <dgm:pt modelId="{320022ED-CBCB-499F-ABCC-8F35C230A364}" type="pres">
      <dgm:prSet presAssocID="{759C55E4-A5F3-410C-BFF2-F5AF625B0785}" presName="composite2" presStyleCnt="0"/>
      <dgm:spPr/>
    </dgm:pt>
    <dgm:pt modelId="{FBC68294-AB73-4A07-9062-E5C7E8876058}" type="pres">
      <dgm:prSet presAssocID="{759C55E4-A5F3-410C-BFF2-F5AF625B0785}" presName="background2" presStyleLbl="node2" presStyleIdx="0" presStyleCnt="1"/>
      <dgm:spPr/>
    </dgm:pt>
    <dgm:pt modelId="{15DA85A2-11A3-49BF-B061-1FC0F698A505}" type="pres">
      <dgm:prSet presAssocID="{759C55E4-A5F3-410C-BFF2-F5AF625B0785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7BF3B5F-3D0B-49FC-A5D3-62C9D1B75CDD}" type="pres">
      <dgm:prSet presAssocID="{759C55E4-A5F3-410C-BFF2-F5AF625B0785}" presName="hierChild3" presStyleCnt="0"/>
      <dgm:spPr/>
    </dgm:pt>
    <dgm:pt modelId="{42BB5415-396F-4F2B-A28A-2DF7CC064F32}" type="pres">
      <dgm:prSet presAssocID="{CF721302-FD43-421E-8309-E7299B6064B0}" presName="Name17" presStyleLbl="parChTrans1D3" presStyleIdx="0" presStyleCnt="1"/>
      <dgm:spPr/>
      <dgm:t>
        <a:bodyPr/>
        <a:lstStyle/>
        <a:p>
          <a:endParaRPr lang="tr-TR"/>
        </a:p>
      </dgm:t>
    </dgm:pt>
    <dgm:pt modelId="{66B4FBB5-81AC-4877-BE26-2743571F453E}" type="pres">
      <dgm:prSet presAssocID="{6D2D57B1-02D9-4325-95BF-B04D7506345A}" presName="hierRoot3" presStyleCnt="0"/>
      <dgm:spPr/>
    </dgm:pt>
    <dgm:pt modelId="{2D535306-80C4-40C9-85C7-D0279B366979}" type="pres">
      <dgm:prSet presAssocID="{6D2D57B1-02D9-4325-95BF-B04D7506345A}" presName="composite3" presStyleCnt="0"/>
      <dgm:spPr/>
    </dgm:pt>
    <dgm:pt modelId="{E3BA963E-3ED9-42AF-B969-4CDD92E8442B}" type="pres">
      <dgm:prSet presAssocID="{6D2D57B1-02D9-4325-95BF-B04D7506345A}" presName="background3" presStyleLbl="node3" presStyleIdx="0" presStyleCnt="1"/>
      <dgm:spPr/>
    </dgm:pt>
    <dgm:pt modelId="{63477B30-35C4-4C2C-B595-CD6FB380B0BB}" type="pres">
      <dgm:prSet presAssocID="{6D2D57B1-02D9-4325-95BF-B04D7506345A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C14651A-936C-43CF-BAED-93B617BB547C}" type="pres">
      <dgm:prSet presAssocID="{6D2D57B1-02D9-4325-95BF-B04D7506345A}" presName="hierChild4" presStyleCnt="0"/>
      <dgm:spPr/>
    </dgm:pt>
  </dgm:ptLst>
  <dgm:cxnLst>
    <dgm:cxn modelId="{0C492DC4-2528-4307-9619-8D44146C3B6B}" srcId="{E1417818-9B17-42DA-AD49-F06B89D5310F}" destId="{801D6614-82BE-4638-B1FA-C857BBEBD691}" srcOrd="0" destOrd="0" parTransId="{E269FF7D-8634-499A-9A38-09228950E660}" sibTransId="{29CA8E95-C20F-4BAC-AA42-B565CD7E887D}"/>
    <dgm:cxn modelId="{58755D5A-C239-4D48-A24C-3ED125E6EBD0}" type="presOf" srcId="{6D2D57B1-02D9-4325-95BF-B04D7506345A}" destId="{63477B30-35C4-4C2C-B595-CD6FB380B0BB}" srcOrd="0" destOrd="0" presId="urn:microsoft.com/office/officeart/2005/8/layout/hierarchy1"/>
    <dgm:cxn modelId="{7072C51E-3366-4645-A289-2BFEF7FDF198}" type="presOf" srcId="{E1417818-9B17-42DA-AD49-F06B89D5310F}" destId="{18356C5D-5924-4688-BA38-9AA56E89BC2C}" srcOrd="0" destOrd="0" presId="urn:microsoft.com/office/officeart/2005/8/layout/hierarchy1"/>
    <dgm:cxn modelId="{D980D06B-7B6E-4428-ADCF-6A821E469F1A}" type="presOf" srcId="{CF721302-FD43-421E-8309-E7299B6064B0}" destId="{42BB5415-396F-4F2B-A28A-2DF7CC064F32}" srcOrd="0" destOrd="0" presId="urn:microsoft.com/office/officeart/2005/8/layout/hierarchy1"/>
    <dgm:cxn modelId="{2FBFE5E1-62D6-4381-A5C6-FB1FC79F1857}" type="presOf" srcId="{801D6614-82BE-4638-B1FA-C857BBEBD691}" destId="{1FF5C72E-4354-4DE1-AFB8-94492ED410FF}" srcOrd="0" destOrd="0" presId="urn:microsoft.com/office/officeart/2005/8/layout/hierarchy1"/>
    <dgm:cxn modelId="{6553378C-6832-4E23-8A15-41F4E7B66847}" type="presOf" srcId="{759C55E4-A5F3-410C-BFF2-F5AF625B0785}" destId="{15DA85A2-11A3-49BF-B061-1FC0F698A505}" srcOrd="0" destOrd="0" presId="urn:microsoft.com/office/officeart/2005/8/layout/hierarchy1"/>
    <dgm:cxn modelId="{89E775DB-55CF-4C87-8CD6-06814765F996}" type="presOf" srcId="{60746D6B-0492-46AB-B2C8-FA17F3AA90A2}" destId="{11ECADB6-B173-442D-9CA8-810CE2D4AD26}" srcOrd="0" destOrd="0" presId="urn:microsoft.com/office/officeart/2005/8/layout/hierarchy1"/>
    <dgm:cxn modelId="{59433066-3544-444C-ACEB-17416C010543}" srcId="{801D6614-82BE-4638-B1FA-C857BBEBD691}" destId="{759C55E4-A5F3-410C-BFF2-F5AF625B0785}" srcOrd="0" destOrd="0" parTransId="{60746D6B-0492-46AB-B2C8-FA17F3AA90A2}" sibTransId="{527AC38A-2751-4407-B1F5-68CD5B03F856}"/>
    <dgm:cxn modelId="{7FF9B8A7-28F4-483F-9545-B6BA7575BDC7}" srcId="{759C55E4-A5F3-410C-BFF2-F5AF625B0785}" destId="{6D2D57B1-02D9-4325-95BF-B04D7506345A}" srcOrd="0" destOrd="0" parTransId="{CF721302-FD43-421E-8309-E7299B6064B0}" sibTransId="{05145E64-560B-4101-8B68-CA919EF800E3}"/>
    <dgm:cxn modelId="{7084F540-48AE-4541-B711-B90795FD9685}" type="presParOf" srcId="{18356C5D-5924-4688-BA38-9AA56E89BC2C}" destId="{74B4531F-9EC1-4685-8665-72B02B03146A}" srcOrd="0" destOrd="0" presId="urn:microsoft.com/office/officeart/2005/8/layout/hierarchy1"/>
    <dgm:cxn modelId="{DD8FB9A5-EAFF-4971-BB72-878B3C450091}" type="presParOf" srcId="{74B4531F-9EC1-4685-8665-72B02B03146A}" destId="{1DC75FEB-2ABE-4A43-87BF-E936CBF601AF}" srcOrd="0" destOrd="0" presId="urn:microsoft.com/office/officeart/2005/8/layout/hierarchy1"/>
    <dgm:cxn modelId="{2BA69FB2-08FE-40B4-A3BF-58DF0E89B26C}" type="presParOf" srcId="{1DC75FEB-2ABE-4A43-87BF-E936CBF601AF}" destId="{B44D7FE8-0A25-4C7F-B8D6-01DBFA19417B}" srcOrd="0" destOrd="0" presId="urn:microsoft.com/office/officeart/2005/8/layout/hierarchy1"/>
    <dgm:cxn modelId="{50AF857F-FA2C-4FE8-A164-880DA4920EC5}" type="presParOf" srcId="{1DC75FEB-2ABE-4A43-87BF-E936CBF601AF}" destId="{1FF5C72E-4354-4DE1-AFB8-94492ED410FF}" srcOrd="1" destOrd="0" presId="urn:microsoft.com/office/officeart/2005/8/layout/hierarchy1"/>
    <dgm:cxn modelId="{F695E791-0611-4413-B8EA-929CDAE59A65}" type="presParOf" srcId="{74B4531F-9EC1-4685-8665-72B02B03146A}" destId="{4918C952-A7C6-4BC3-9312-84AF4F23A4F3}" srcOrd="1" destOrd="0" presId="urn:microsoft.com/office/officeart/2005/8/layout/hierarchy1"/>
    <dgm:cxn modelId="{E43A50B1-7815-4101-A1ED-58AA3CF21CA5}" type="presParOf" srcId="{4918C952-A7C6-4BC3-9312-84AF4F23A4F3}" destId="{11ECADB6-B173-442D-9CA8-810CE2D4AD26}" srcOrd="0" destOrd="0" presId="urn:microsoft.com/office/officeart/2005/8/layout/hierarchy1"/>
    <dgm:cxn modelId="{75C0FFB1-565B-448F-A589-29C3B092D521}" type="presParOf" srcId="{4918C952-A7C6-4BC3-9312-84AF4F23A4F3}" destId="{BD304915-2886-4F10-B1FC-90F98D28AD5A}" srcOrd="1" destOrd="0" presId="urn:microsoft.com/office/officeart/2005/8/layout/hierarchy1"/>
    <dgm:cxn modelId="{6428C3BB-F6F5-4965-A200-1822A12D67C4}" type="presParOf" srcId="{BD304915-2886-4F10-B1FC-90F98D28AD5A}" destId="{320022ED-CBCB-499F-ABCC-8F35C230A364}" srcOrd="0" destOrd="0" presId="urn:microsoft.com/office/officeart/2005/8/layout/hierarchy1"/>
    <dgm:cxn modelId="{D20A4CBF-C8CB-42AA-AD3A-3138F3354C4F}" type="presParOf" srcId="{320022ED-CBCB-499F-ABCC-8F35C230A364}" destId="{FBC68294-AB73-4A07-9062-E5C7E8876058}" srcOrd="0" destOrd="0" presId="urn:microsoft.com/office/officeart/2005/8/layout/hierarchy1"/>
    <dgm:cxn modelId="{59DD8EE6-C9FA-4346-833C-DB40CB44B757}" type="presParOf" srcId="{320022ED-CBCB-499F-ABCC-8F35C230A364}" destId="{15DA85A2-11A3-49BF-B061-1FC0F698A505}" srcOrd="1" destOrd="0" presId="urn:microsoft.com/office/officeart/2005/8/layout/hierarchy1"/>
    <dgm:cxn modelId="{26F9BE2E-020A-49D2-8CFA-E9924F032050}" type="presParOf" srcId="{BD304915-2886-4F10-B1FC-90F98D28AD5A}" destId="{87BF3B5F-3D0B-49FC-A5D3-62C9D1B75CDD}" srcOrd="1" destOrd="0" presId="urn:microsoft.com/office/officeart/2005/8/layout/hierarchy1"/>
    <dgm:cxn modelId="{EEFFE684-1BBB-4705-811C-003DEEAE73A4}" type="presParOf" srcId="{87BF3B5F-3D0B-49FC-A5D3-62C9D1B75CDD}" destId="{42BB5415-396F-4F2B-A28A-2DF7CC064F32}" srcOrd="0" destOrd="0" presId="urn:microsoft.com/office/officeart/2005/8/layout/hierarchy1"/>
    <dgm:cxn modelId="{D3D53DEA-2FBF-4922-961B-1C19F52D9736}" type="presParOf" srcId="{87BF3B5F-3D0B-49FC-A5D3-62C9D1B75CDD}" destId="{66B4FBB5-81AC-4877-BE26-2743571F453E}" srcOrd="1" destOrd="0" presId="urn:microsoft.com/office/officeart/2005/8/layout/hierarchy1"/>
    <dgm:cxn modelId="{C4D8F1D4-E09E-4781-B133-2514DE8803BE}" type="presParOf" srcId="{66B4FBB5-81AC-4877-BE26-2743571F453E}" destId="{2D535306-80C4-40C9-85C7-D0279B366979}" srcOrd="0" destOrd="0" presId="urn:microsoft.com/office/officeart/2005/8/layout/hierarchy1"/>
    <dgm:cxn modelId="{7784A570-E76A-4940-A0CB-68BBAC2B438B}" type="presParOf" srcId="{2D535306-80C4-40C9-85C7-D0279B366979}" destId="{E3BA963E-3ED9-42AF-B969-4CDD92E8442B}" srcOrd="0" destOrd="0" presId="urn:microsoft.com/office/officeart/2005/8/layout/hierarchy1"/>
    <dgm:cxn modelId="{A26D94CB-80AE-47CF-A991-422A7C527516}" type="presParOf" srcId="{2D535306-80C4-40C9-85C7-D0279B366979}" destId="{63477B30-35C4-4C2C-B595-CD6FB380B0BB}" srcOrd="1" destOrd="0" presId="urn:microsoft.com/office/officeart/2005/8/layout/hierarchy1"/>
    <dgm:cxn modelId="{7A2A3E82-44FD-4656-8CC9-F6C81407CDF6}" type="presParOf" srcId="{66B4FBB5-81AC-4877-BE26-2743571F453E}" destId="{5C14651A-936C-43CF-BAED-93B617BB547C}" srcOrd="1" destOrd="0" presId="urn:microsoft.com/office/officeart/2005/8/layout/hierarchy1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144F0-23EC-419A-BEEB-BF0F78E740C1}">
      <dsp:nvSpPr>
        <dsp:cNvPr id="0" name=""/>
        <dsp:cNvSpPr/>
      </dsp:nvSpPr>
      <dsp:spPr>
        <a:xfrm>
          <a:off x="3487" y="935330"/>
          <a:ext cx="3027430" cy="1513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err="1" smtClean="0"/>
            <a:t>Gurluşyna</a:t>
          </a:r>
          <a:r>
            <a:rPr lang="tr-TR" sz="4800" kern="1200" dirty="0" smtClean="0"/>
            <a:t> göre</a:t>
          </a:r>
          <a:endParaRPr lang="tr-TR" sz="4800" kern="1200" dirty="0"/>
        </a:p>
      </dsp:txBody>
      <dsp:txXfrm>
        <a:off x="47822" y="979665"/>
        <a:ext cx="2938760" cy="1425045"/>
      </dsp:txXfrm>
    </dsp:sp>
    <dsp:sp modelId="{6B8FCD83-2639-43A0-9D54-76346BBAF908}">
      <dsp:nvSpPr>
        <dsp:cNvPr id="0" name=""/>
        <dsp:cNvSpPr/>
      </dsp:nvSpPr>
      <dsp:spPr>
        <a:xfrm rot="19457599">
          <a:off x="2890745" y="1216741"/>
          <a:ext cx="1491316" cy="80507"/>
        </a:xfrm>
        <a:custGeom>
          <a:avLst/>
          <a:gdLst/>
          <a:ahLst/>
          <a:cxnLst/>
          <a:rect l="0" t="0" r="0" b="0"/>
          <a:pathLst>
            <a:path>
              <a:moveTo>
                <a:pt x="0" y="40253"/>
              </a:moveTo>
              <a:lnTo>
                <a:pt x="1491316" y="402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599121" y="1219712"/>
        <a:ext cx="74565" cy="74565"/>
      </dsp:txXfrm>
    </dsp:sp>
    <dsp:sp modelId="{937F3D9D-3E9F-497C-8CFB-82175F63CB10}">
      <dsp:nvSpPr>
        <dsp:cNvPr id="0" name=""/>
        <dsp:cNvSpPr/>
      </dsp:nvSpPr>
      <dsp:spPr>
        <a:xfrm>
          <a:off x="4241890" y="64944"/>
          <a:ext cx="3027430" cy="1513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err="1" smtClean="0"/>
            <a:t>Sada</a:t>
          </a:r>
          <a:r>
            <a:rPr lang="tr-TR" sz="4800" kern="1200" dirty="0" smtClean="0"/>
            <a:t> </a:t>
          </a:r>
          <a:r>
            <a:rPr lang="tr-TR" sz="4800" kern="1200" dirty="0" err="1" smtClean="0"/>
            <a:t>sypatlar</a:t>
          </a:r>
          <a:endParaRPr lang="tr-TR" sz="4800" kern="1200" dirty="0"/>
        </a:p>
      </dsp:txBody>
      <dsp:txXfrm>
        <a:off x="4286225" y="109279"/>
        <a:ext cx="2938760" cy="1425045"/>
      </dsp:txXfrm>
    </dsp:sp>
    <dsp:sp modelId="{C9E488A1-39A8-4D62-B596-6F9D04F51DCC}">
      <dsp:nvSpPr>
        <dsp:cNvPr id="0" name=""/>
        <dsp:cNvSpPr/>
      </dsp:nvSpPr>
      <dsp:spPr>
        <a:xfrm rot="2142401">
          <a:off x="2890745" y="2087127"/>
          <a:ext cx="1491316" cy="80507"/>
        </a:xfrm>
        <a:custGeom>
          <a:avLst/>
          <a:gdLst/>
          <a:ahLst/>
          <a:cxnLst/>
          <a:rect l="0" t="0" r="0" b="0"/>
          <a:pathLst>
            <a:path>
              <a:moveTo>
                <a:pt x="0" y="40253"/>
              </a:moveTo>
              <a:lnTo>
                <a:pt x="1491316" y="402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599121" y="2090098"/>
        <a:ext cx="74565" cy="74565"/>
      </dsp:txXfrm>
    </dsp:sp>
    <dsp:sp modelId="{C33FC05B-9B05-4CA1-966B-8580321AAC9F}">
      <dsp:nvSpPr>
        <dsp:cNvPr id="0" name=""/>
        <dsp:cNvSpPr/>
      </dsp:nvSpPr>
      <dsp:spPr>
        <a:xfrm>
          <a:off x="4241890" y="1805716"/>
          <a:ext cx="3027430" cy="1513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err="1" smtClean="0"/>
            <a:t>Çylşyrymly</a:t>
          </a:r>
          <a:r>
            <a:rPr lang="tr-TR" sz="4800" kern="1200" dirty="0" smtClean="0"/>
            <a:t> </a:t>
          </a:r>
          <a:r>
            <a:rPr lang="tr-TR" sz="4800" kern="1200" dirty="0" err="1" smtClean="0"/>
            <a:t>sypatlar</a:t>
          </a:r>
          <a:endParaRPr lang="tr-TR" sz="4800" kern="1200" dirty="0"/>
        </a:p>
      </dsp:txBody>
      <dsp:txXfrm>
        <a:off x="4286225" y="1850051"/>
        <a:ext cx="2938760" cy="1425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B5415-396F-4F2B-A28A-2DF7CC064F32}">
      <dsp:nvSpPr>
        <dsp:cNvPr id="0" name=""/>
        <dsp:cNvSpPr/>
      </dsp:nvSpPr>
      <dsp:spPr>
        <a:xfrm>
          <a:off x="2770678" y="1796524"/>
          <a:ext cx="91440" cy="3346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4627"/>
              </a:lnTo>
            </a:path>
          </a:pathLst>
        </a:custGeom>
        <a:noFill/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CADB6-B173-442D-9CA8-810CE2D4AD26}">
      <dsp:nvSpPr>
        <dsp:cNvPr id="0" name=""/>
        <dsp:cNvSpPr/>
      </dsp:nvSpPr>
      <dsp:spPr>
        <a:xfrm>
          <a:off x="2770678" y="731278"/>
          <a:ext cx="91440" cy="3346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4627"/>
              </a:lnTo>
            </a:path>
          </a:pathLst>
        </a:custGeom>
        <a:noFill/>
        <a:ln w="1587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D7FE8-0A25-4C7F-B8D6-01DBFA19417B}">
      <dsp:nvSpPr>
        <dsp:cNvPr id="0" name=""/>
        <dsp:cNvSpPr/>
      </dsp:nvSpPr>
      <dsp:spPr>
        <a:xfrm>
          <a:off x="2241108" y="659"/>
          <a:ext cx="1150580" cy="7306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5C72E-4354-4DE1-AFB8-94492ED410FF}">
      <dsp:nvSpPr>
        <dsp:cNvPr id="0" name=""/>
        <dsp:cNvSpPr/>
      </dsp:nvSpPr>
      <dsp:spPr>
        <a:xfrm>
          <a:off x="2368950" y="122109"/>
          <a:ext cx="1150580" cy="73061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err="1" smtClean="0"/>
            <a:t>GOŞMA</a:t>
          </a:r>
          <a:r>
            <a:rPr lang="tr-TR" sz="1900" kern="1200" dirty="0" smtClean="0"/>
            <a:t> </a:t>
          </a:r>
          <a:r>
            <a:rPr lang="tr-TR" sz="1900" kern="1200" dirty="0" err="1" smtClean="0"/>
            <a:t>SYPAT</a:t>
          </a:r>
          <a:endParaRPr lang="tr-TR" sz="1900" kern="1200" dirty="0"/>
        </a:p>
      </dsp:txBody>
      <dsp:txXfrm>
        <a:off x="2390349" y="143508"/>
        <a:ext cx="1107782" cy="687820"/>
      </dsp:txXfrm>
    </dsp:sp>
    <dsp:sp modelId="{FBC68294-AB73-4A07-9062-E5C7E8876058}">
      <dsp:nvSpPr>
        <dsp:cNvPr id="0" name=""/>
        <dsp:cNvSpPr/>
      </dsp:nvSpPr>
      <dsp:spPr>
        <a:xfrm>
          <a:off x="2241108" y="1065905"/>
          <a:ext cx="1150580" cy="7306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A85A2-11A3-49BF-B061-1FC0F698A505}">
      <dsp:nvSpPr>
        <dsp:cNvPr id="0" name=""/>
        <dsp:cNvSpPr/>
      </dsp:nvSpPr>
      <dsp:spPr>
        <a:xfrm>
          <a:off x="2368950" y="1187355"/>
          <a:ext cx="1150580" cy="73061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err="1" smtClean="0"/>
            <a:t>TIRKEŞ</a:t>
          </a:r>
          <a:r>
            <a:rPr lang="tr-TR" sz="1900" kern="1200" dirty="0" smtClean="0"/>
            <a:t> </a:t>
          </a:r>
          <a:r>
            <a:rPr lang="tr-TR" sz="1900" kern="1200" dirty="0" err="1" smtClean="0"/>
            <a:t>SYPAT</a:t>
          </a:r>
          <a:endParaRPr lang="tr-TR" sz="1900" kern="1200" dirty="0"/>
        </a:p>
      </dsp:txBody>
      <dsp:txXfrm>
        <a:off x="2390349" y="1208754"/>
        <a:ext cx="1107782" cy="687820"/>
      </dsp:txXfrm>
    </dsp:sp>
    <dsp:sp modelId="{E3BA963E-3ED9-42AF-B969-4CDD92E8442B}">
      <dsp:nvSpPr>
        <dsp:cNvPr id="0" name=""/>
        <dsp:cNvSpPr/>
      </dsp:nvSpPr>
      <dsp:spPr>
        <a:xfrm>
          <a:off x="2241108" y="2131151"/>
          <a:ext cx="1150580" cy="7306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77B30-35C4-4C2C-B595-CD6FB380B0BB}">
      <dsp:nvSpPr>
        <dsp:cNvPr id="0" name=""/>
        <dsp:cNvSpPr/>
      </dsp:nvSpPr>
      <dsp:spPr>
        <a:xfrm>
          <a:off x="2368950" y="2252601"/>
          <a:ext cx="1150580" cy="73061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DÜZME </a:t>
          </a:r>
          <a:r>
            <a:rPr lang="tr-TR" sz="1900" kern="1200" dirty="0" err="1" smtClean="0"/>
            <a:t>SYPAT</a:t>
          </a:r>
          <a:endParaRPr lang="tr-TR" sz="1900" kern="1200" dirty="0"/>
        </a:p>
      </dsp:txBody>
      <dsp:txXfrm>
        <a:off x="2390349" y="2274000"/>
        <a:ext cx="1107782" cy="687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jpeg"/><Relationship Id="rId9" Type="http://schemas.microsoft.com/office/2007/relationships/diagramDrawing" Target="../diagrams/drawing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267744" y="1556792"/>
            <a:ext cx="4572000" cy="36933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MORFOLOGIK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204864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2.</a:t>
            </a:r>
            <a:r>
              <a:rPr lang="tr-TR" dirty="0" err="1" smtClean="0"/>
              <a:t>Isim</a:t>
            </a:r>
            <a:r>
              <a:rPr lang="tr-TR" dirty="0" smtClean="0"/>
              <a:t>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goşulmalaryň</a:t>
            </a:r>
            <a:r>
              <a:rPr lang="tr-TR" dirty="0" smtClean="0"/>
              <a:t> </a:t>
            </a:r>
            <a:r>
              <a:rPr lang="tr-TR" dirty="0" err="1" smtClean="0"/>
              <a:t>birnäçesi</a:t>
            </a:r>
            <a:r>
              <a:rPr lang="tr-TR" dirty="0" smtClean="0"/>
              <a:t> hem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görnüşli</a:t>
            </a:r>
            <a:r>
              <a:rPr lang="tr-TR" dirty="0" smtClean="0"/>
              <a:t> </a:t>
            </a:r>
            <a:r>
              <a:rPr lang="tr-TR" dirty="0" err="1" smtClean="0"/>
              <a:t>sypatlary</a:t>
            </a:r>
            <a:r>
              <a:rPr lang="tr-TR" dirty="0" smtClean="0"/>
              <a:t> </a:t>
            </a:r>
            <a:r>
              <a:rPr lang="tr-TR" dirty="0" err="1" smtClean="0"/>
              <a:t>ýasamaga</a:t>
            </a:r>
            <a:r>
              <a:rPr lang="tr-TR" dirty="0" smtClean="0"/>
              <a:t> hem </a:t>
            </a:r>
            <a:r>
              <a:rPr lang="tr-TR" dirty="0" err="1" smtClean="0"/>
              <a:t>gatnaşýarlar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çy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çi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gara-</a:t>
            </a:r>
            <a:r>
              <a:rPr lang="tr-TR" b="1" dirty="0" err="1" smtClean="0"/>
              <a:t>çy</a:t>
            </a:r>
            <a:r>
              <a:rPr lang="tr-TR" b="1" dirty="0" smtClean="0"/>
              <a:t> mal,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gybat</a:t>
            </a:r>
            <a:r>
              <a:rPr lang="tr-TR" b="1" dirty="0" smtClean="0"/>
              <a:t>-</a:t>
            </a:r>
            <a:r>
              <a:rPr lang="tr-TR" b="1" dirty="0" err="1" smtClean="0"/>
              <a:t>çy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jedel</a:t>
            </a:r>
            <a:r>
              <a:rPr lang="tr-TR" b="1" dirty="0" smtClean="0"/>
              <a:t>-</a:t>
            </a:r>
            <a:r>
              <a:rPr lang="tr-TR" b="1" dirty="0" err="1" smtClean="0"/>
              <a:t>çi</a:t>
            </a:r>
            <a:r>
              <a:rPr lang="tr-TR" b="1" dirty="0" smtClean="0"/>
              <a:t>;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-ak/-ek: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gork</a:t>
            </a:r>
            <a:r>
              <a:rPr lang="tr-TR" b="1" dirty="0" smtClean="0"/>
              <a:t>-ak,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ürk-ek,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267744" y="1556792"/>
            <a:ext cx="4572000" cy="36933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MORFOLOGIK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276872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3. </a:t>
            </a:r>
            <a:r>
              <a:rPr lang="tr-TR" b="1" dirty="0" err="1" smtClean="0">
                <a:solidFill>
                  <a:srgbClr val="FF0000"/>
                </a:solidFill>
              </a:rPr>
              <a:t>Sypatlar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dereje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aňladýarlar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tr-TR" dirty="0" err="1" smtClean="0"/>
              <a:t>Ýörite</a:t>
            </a:r>
            <a:r>
              <a:rPr lang="tr-TR" dirty="0" smtClean="0"/>
              <a:t> </a:t>
            </a:r>
            <a:r>
              <a:rPr lang="tr-TR" dirty="0" err="1" smtClean="0"/>
              <a:t>dereje</a:t>
            </a:r>
            <a:r>
              <a:rPr lang="tr-TR" dirty="0" smtClean="0"/>
              <a:t>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goşulmalar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we </a:t>
            </a:r>
            <a:r>
              <a:rPr lang="tr-TR" dirty="0" err="1" smtClean="0"/>
              <a:t>sintaktik</a:t>
            </a:r>
            <a:r>
              <a:rPr lang="tr-TR" dirty="0" smtClean="0"/>
              <a:t> ýol bilen </a:t>
            </a:r>
            <a:r>
              <a:rPr lang="tr-TR" dirty="0" err="1" smtClean="0"/>
              <a:t>sypat</a:t>
            </a:r>
            <a:r>
              <a:rPr lang="tr-TR" dirty="0" smtClean="0"/>
              <a:t> </a:t>
            </a:r>
            <a:r>
              <a:rPr lang="tr-TR" dirty="0" err="1" smtClean="0"/>
              <a:t>derejeleri</a:t>
            </a:r>
            <a:r>
              <a:rPr lang="tr-TR" dirty="0" smtClean="0"/>
              <a:t> </a:t>
            </a:r>
            <a:r>
              <a:rPr lang="tr-TR" dirty="0" err="1" smtClean="0"/>
              <a:t>ýasalýar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Sypat</a:t>
            </a:r>
            <a:r>
              <a:rPr lang="tr-TR" dirty="0" smtClean="0"/>
              <a:t> </a:t>
            </a:r>
            <a:r>
              <a:rPr lang="tr-TR" dirty="0" err="1" smtClean="0"/>
              <a:t>derejeleri</a:t>
            </a:r>
            <a:r>
              <a:rPr lang="tr-TR" dirty="0" smtClean="0"/>
              <a:t> </a:t>
            </a:r>
            <a:r>
              <a:rPr lang="tr-TR" dirty="0" err="1" smtClean="0"/>
              <a:t>sypatlandyrýan</a:t>
            </a:r>
            <a:r>
              <a:rPr lang="tr-TR" dirty="0" smtClean="0"/>
              <a:t> </a:t>
            </a:r>
            <a:r>
              <a:rPr lang="tr-TR" dirty="0" err="1" smtClean="0"/>
              <a:t>zadynyň</a:t>
            </a:r>
            <a:r>
              <a:rPr lang="tr-TR" dirty="0" smtClean="0"/>
              <a:t> </a:t>
            </a:r>
            <a:r>
              <a:rPr lang="tr-TR" dirty="0" err="1" smtClean="0"/>
              <a:t>adaty</a:t>
            </a:r>
            <a:r>
              <a:rPr lang="tr-TR" dirty="0" smtClean="0"/>
              <a:t> </a:t>
            </a:r>
            <a:r>
              <a:rPr lang="tr-TR" dirty="0" err="1" smtClean="0"/>
              <a:t>aýratynlygyndan</a:t>
            </a:r>
            <a:r>
              <a:rPr lang="tr-TR" dirty="0" smtClean="0"/>
              <a:t> </a:t>
            </a:r>
            <a:r>
              <a:rPr lang="tr-TR" dirty="0" err="1" smtClean="0"/>
              <a:t>artyklygyny</a:t>
            </a:r>
            <a:r>
              <a:rPr lang="tr-TR" dirty="0" smtClean="0"/>
              <a:t>, </a:t>
            </a:r>
            <a:r>
              <a:rPr lang="tr-TR" dirty="0" err="1" smtClean="0"/>
              <a:t>kemdigini</a:t>
            </a:r>
            <a:r>
              <a:rPr lang="tr-TR" dirty="0" smtClean="0"/>
              <a:t> ýa-da </a:t>
            </a:r>
            <a:r>
              <a:rPr lang="tr-TR" dirty="0" err="1" smtClean="0"/>
              <a:t>sözleýjiniň</a:t>
            </a:r>
            <a:r>
              <a:rPr lang="tr-TR" dirty="0" smtClean="0"/>
              <a:t> şol </a:t>
            </a:r>
            <a:r>
              <a:rPr lang="tr-TR" dirty="0" err="1" smtClean="0"/>
              <a:t>zadyň</a:t>
            </a:r>
            <a:r>
              <a:rPr lang="tr-TR" dirty="0" smtClean="0"/>
              <a:t> </a:t>
            </a:r>
            <a:r>
              <a:rPr lang="tr-TR" dirty="0" err="1" smtClean="0"/>
              <a:t>aýratynlygyna</a:t>
            </a:r>
            <a:r>
              <a:rPr lang="tr-TR" dirty="0" smtClean="0"/>
              <a:t>, </a:t>
            </a:r>
            <a:r>
              <a:rPr lang="tr-TR" dirty="0" err="1" smtClean="0"/>
              <a:t>bolşuna</a:t>
            </a:r>
            <a:r>
              <a:rPr lang="tr-TR" dirty="0" smtClean="0"/>
              <a:t>, </a:t>
            </a:r>
            <a:r>
              <a:rPr lang="tr-TR" dirty="0" err="1" smtClean="0"/>
              <a:t>hiline</a:t>
            </a:r>
            <a:r>
              <a:rPr lang="tr-TR" dirty="0" smtClean="0"/>
              <a:t> </a:t>
            </a:r>
            <a:r>
              <a:rPr lang="tr-TR" dirty="0" err="1" smtClean="0"/>
              <a:t>hususy</a:t>
            </a:r>
            <a:r>
              <a:rPr lang="tr-TR" dirty="0" smtClean="0"/>
              <a:t> </a:t>
            </a:r>
            <a:r>
              <a:rPr lang="tr-TR" dirty="0" err="1" smtClean="0"/>
              <a:t>garaýşyny</a:t>
            </a:r>
            <a:r>
              <a:rPr lang="tr-TR" dirty="0" smtClean="0"/>
              <a:t>: </a:t>
            </a:r>
            <a:r>
              <a:rPr lang="tr-TR" dirty="0" err="1" smtClean="0"/>
              <a:t>söýgüsini</a:t>
            </a:r>
            <a:r>
              <a:rPr lang="tr-TR" dirty="0" smtClean="0"/>
              <a:t>, </a:t>
            </a:r>
            <a:r>
              <a:rPr lang="tr-TR" dirty="0" err="1" smtClean="0"/>
              <a:t>guwanjyny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akja</a:t>
            </a:r>
            <a:r>
              <a:rPr lang="tr-TR" b="1" dirty="0" smtClean="0"/>
              <a:t> gar,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agymtyl</a:t>
            </a:r>
            <a:r>
              <a:rPr lang="tr-TR" b="1" dirty="0" smtClean="0"/>
              <a:t> mata,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ap</a:t>
            </a:r>
            <a:r>
              <a:rPr lang="tr-TR" b="1" dirty="0" smtClean="0">
                <a:solidFill>
                  <a:srgbClr val="FF0000"/>
                </a:solidFill>
              </a:rPr>
              <a:t>-ak</a:t>
            </a:r>
            <a:r>
              <a:rPr lang="tr-TR" b="1" dirty="0" smtClean="0"/>
              <a:t> </a:t>
            </a:r>
            <a:r>
              <a:rPr lang="tr-TR" b="1" dirty="0" err="1" smtClean="0"/>
              <a:t>diwar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gara</a:t>
            </a:r>
            <a:r>
              <a:rPr lang="tr-TR" b="1" dirty="0" smtClean="0"/>
              <a:t> saç,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garaja</a:t>
            </a:r>
            <a:r>
              <a:rPr lang="tr-TR" b="1" dirty="0" smtClean="0"/>
              <a:t> saç,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gap</a:t>
            </a:r>
            <a:r>
              <a:rPr lang="tr-TR" b="1" dirty="0" smtClean="0">
                <a:solidFill>
                  <a:srgbClr val="FF0000"/>
                </a:solidFill>
              </a:rPr>
              <a:t>-gara</a:t>
            </a:r>
            <a:r>
              <a:rPr lang="tr-TR" b="1" dirty="0" smtClean="0"/>
              <a:t> saç…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267744" y="1556792"/>
            <a:ext cx="4572000" cy="36933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SINTAKTIK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204864"/>
            <a:ext cx="698477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III. </a:t>
            </a:r>
            <a:r>
              <a:rPr lang="tr-TR" b="1" dirty="0" err="1" smtClean="0">
                <a:solidFill>
                  <a:srgbClr val="FF0000"/>
                </a:solidFill>
              </a:rPr>
              <a:t>Sypatlaryň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sintaktik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aýratynlyklary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tr-TR" dirty="0" err="1" smtClean="0"/>
              <a:t>Sypatlar</a:t>
            </a:r>
            <a:r>
              <a:rPr lang="tr-TR" dirty="0" smtClean="0"/>
              <a:t> sözlemde, </a:t>
            </a:r>
            <a:r>
              <a:rPr lang="tr-TR" dirty="0" err="1" smtClean="0"/>
              <a:t>esasan</a:t>
            </a:r>
            <a:r>
              <a:rPr lang="tr-TR" dirty="0" smtClean="0"/>
              <a:t>, </a:t>
            </a:r>
            <a:r>
              <a:rPr lang="tr-TR" dirty="0" err="1" smtClean="0"/>
              <a:t>atlaryň</a:t>
            </a:r>
            <a:r>
              <a:rPr lang="tr-TR" dirty="0" smtClean="0"/>
              <a:t> </a:t>
            </a:r>
            <a:r>
              <a:rPr lang="tr-TR" dirty="0" err="1" smtClean="0"/>
              <a:t>öňünden</a:t>
            </a:r>
            <a:r>
              <a:rPr lang="tr-TR" dirty="0" smtClean="0"/>
              <a:t> gelip, </a:t>
            </a:r>
            <a:r>
              <a:rPr lang="tr-TR" dirty="0" err="1" smtClean="0"/>
              <a:t>sypat</a:t>
            </a:r>
            <a:r>
              <a:rPr lang="tr-TR" dirty="0" smtClean="0"/>
              <a:t> </a:t>
            </a:r>
            <a:r>
              <a:rPr lang="tr-TR" dirty="0" err="1" smtClean="0"/>
              <a:t>aýyrgyjy</a:t>
            </a:r>
            <a:r>
              <a:rPr lang="tr-TR" dirty="0" smtClean="0"/>
              <a:t> </a:t>
            </a:r>
            <a:r>
              <a:rPr lang="tr-TR" dirty="0" err="1" smtClean="0"/>
              <a:t>bolýarlar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Sypatlar</a:t>
            </a:r>
            <a:r>
              <a:rPr lang="tr-TR" dirty="0" smtClean="0"/>
              <a:t> öz </a:t>
            </a:r>
            <a:r>
              <a:rPr lang="tr-TR" dirty="0" err="1" smtClean="0"/>
              <a:t>aýyklaýan</a:t>
            </a:r>
            <a:r>
              <a:rPr lang="tr-TR" dirty="0" smtClean="0"/>
              <a:t> sözlerine </a:t>
            </a:r>
            <a:r>
              <a:rPr lang="tr-TR" dirty="0" err="1" smtClean="0"/>
              <a:t>sintaktik</a:t>
            </a:r>
            <a:r>
              <a:rPr lang="tr-TR" dirty="0" smtClean="0"/>
              <a:t> </a:t>
            </a:r>
            <a:r>
              <a:rPr lang="tr-TR" dirty="0" err="1" smtClean="0"/>
              <a:t>baglanyşygyň</a:t>
            </a:r>
            <a:r>
              <a:rPr lang="tr-TR" dirty="0" smtClean="0"/>
              <a:t> </a:t>
            </a:r>
            <a:r>
              <a:rPr lang="tr-TR" dirty="0" err="1" smtClean="0"/>
              <a:t>ysnyşma</a:t>
            </a:r>
            <a:r>
              <a:rPr lang="tr-TR" dirty="0" smtClean="0"/>
              <a:t> ýa-da </a:t>
            </a:r>
            <a:r>
              <a:rPr lang="tr-TR" dirty="0" err="1" smtClean="0"/>
              <a:t>ýanaşma</a:t>
            </a:r>
            <a:r>
              <a:rPr lang="tr-TR" dirty="0" smtClean="0"/>
              <a:t> </a:t>
            </a:r>
            <a:r>
              <a:rPr lang="tr-TR" dirty="0" err="1" smtClean="0"/>
              <a:t>täri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baglanýarlar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Şonuň ýaly </a:t>
            </a:r>
            <a:r>
              <a:rPr lang="tr-TR" dirty="0" err="1" smtClean="0"/>
              <a:t>baglanyşykda</a:t>
            </a:r>
            <a:r>
              <a:rPr lang="tr-TR" dirty="0" smtClean="0"/>
              <a:t> sözler </a:t>
            </a:r>
            <a:r>
              <a:rPr lang="tr-TR" dirty="0" err="1" smtClean="0"/>
              <a:t>goşulmalar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baglanyşmaýar</a:t>
            </a:r>
            <a:r>
              <a:rPr lang="tr-TR" dirty="0" smtClean="0"/>
              <a:t>, </a:t>
            </a:r>
            <a:r>
              <a:rPr lang="tr-TR" dirty="0" err="1" smtClean="0"/>
              <a:t>many</a:t>
            </a:r>
            <a:r>
              <a:rPr lang="tr-TR" dirty="0" smtClean="0"/>
              <a:t>, tertip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baglanyşýarlar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mähnet</a:t>
            </a:r>
            <a:r>
              <a:rPr lang="tr-TR" b="1" dirty="0" smtClean="0"/>
              <a:t> </a:t>
            </a:r>
            <a:r>
              <a:rPr lang="tr-TR" b="1" dirty="0" err="1" smtClean="0"/>
              <a:t>haýwan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arassa</a:t>
            </a:r>
            <a:r>
              <a:rPr lang="tr-TR" b="1" dirty="0" smtClean="0"/>
              <a:t> </a:t>
            </a:r>
            <a:r>
              <a:rPr lang="tr-TR" b="1" dirty="0" err="1" smtClean="0"/>
              <a:t>jaý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gök </a:t>
            </a:r>
            <a:r>
              <a:rPr lang="tr-TR" b="1" dirty="0" err="1" smtClean="0"/>
              <a:t>guşak</a:t>
            </a:r>
            <a:r>
              <a:rPr lang="tr-TR" b="1" dirty="0" smtClean="0"/>
              <a:t>…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267744" y="1700808"/>
            <a:ext cx="459343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i="1" dirty="0" err="1" smtClean="0"/>
              <a:t>Sypatlaryň</a:t>
            </a:r>
            <a:r>
              <a:rPr lang="tr-TR" b="1" i="1" dirty="0" smtClean="0"/>
              <a:t> </a:t>
            </a:r>
            <a:r>
              <a:rPr lang="tr-TR" b="1" i="1" dirty="0" err="1" smtClean="0"/>
              <a:t>beýleki</a:t>
            </a:r>
            <a:r>
              <a:rPr lang="tr-TR" b="1" i="1" dirty="0" smtClean="0"/>
              <a:t> söz </a:t>
            </a:r>
            <a:r>
              <a:rPr lang="tr-TR" b="1" i="1" dirty="0" err="1" smtClean="0"/>
              <a:t>toparlaryna</a:t>
            </a:r>
            <a:r>
              <a:rPr lang="tr-TR" b="1" i="1" dirty="0" smtClean="0"/>
              <a:t> </a:t>
            </a:r>
            <a:r>
              <a:rPr lang="tr-TR" b="1" i="1" dirty="0" err="1" smtClean="0"/>
              <a:t>gatnaşygy</a:t>
            </a:r>
            <a:r>
              <a:rPr lang="tr-TR" b="1" i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1115616" y="2420888"/>
            <a:ext cx="7056784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Sypatlar</a:t>
            </a:r>
            <a:r>
              <a:rPr lang="tr-TR" dirty="0" smtClean="0"/>
              <a:t> türkmen dilinde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err="1" smtClean="0"/>
              <a:t>özbaşdak</a:t>
            </a:r>
            <a:r>
              <a:rPr lang="tr-TR" b="1" dirty="0" smtClean="0"/>
              <a:t> söz </a:t>
            </a:r>
            <a:r>
              <a:rPr lang="tr-TR" b="1" dirty="0" err="1" smtClean="0"/>
              <a:t>topary</a:t>
            </a:r>
            <a:r>
              <a:rPr lang="tr-TR" b="1" dirty="0" smtClean="0"/>
              <a:t> </a:t>
            </a:r>
            <a:r>
              <a:rPr lang="tr-TR" b="1" dirty="0" err="1" smtClean="0"/>
              <a:t>hasaplanýan</a:t>
            </a:r>
            <a:r>
              <a:rPr lang="tr-TR" b="1" dirty="0" smtClean="0"/>
              <a:t> </a:t>
            </a:r>
            <a:r>
              <a:rPr lang="tr-TR" dirty="0" smtClean="0"/>
              <a:t>bolsalar-da,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err="1" smtClean="0"/>
              <a:t>olaryň</a:t>
            </a:r>
            <a:r>
              <a:rPr lang="tr-TR" b="1" dirty="0" smtClean="0"/>
              <a:t> </a:t>
            </a:r>
            <a:r>
              <a:rPr lang="tr-TR" b="1" dirty="0" err="1" smtClean="0"/>
              <a:t>beýleki</a:t>
            </a:r>
            <a:r>
              <a:rPr lang="tr-TR" b="1" dirty="0" smtClean="0"/>
              <a:t> söz </a:t>
            </a:r>
            <a:r>
              <a:rPr lang="tr-TR" b="1" dirty="0" err="1" smtClean="0"/>
              <a:t>toparlaryna</a:t>
            </a:r>
            <a:r>
              <a:rPr lang="tr-TR" b="1" dirty="0" smtClean="0"/>
              <a:t> </a:t>
            </a:r>
            <a:r>
              <a:rPr lang="tr-TR" b="1" dirty="0" err="1" smtClean="0"/>
              <a:t>ýakyn</a:t>
            </a:r>
            <a:r>
              <a:rPr lang="tr-TR" b="1" dirty="0" smtClean="0"/>
              <a:t> </a:t>
            </a:r>
            <a:r>
              <a:rPr lang="tr-TR" b="1" dirty="0" err="1" smtClean="0"/>
              <a:t>taraplary</a:t>
            </a:r>
            <a:r>
              <a:rPr lang="tr-TR" b="1" dirty="0" smtClean="0"/>
              <a:t> </a:t>
            </a:r>
            <a:r>
              <a:rPr lang="tr-TR" dirty="0" smtClean="0"/>
              <a:t>hem bar.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/>
            <a:r>
              <a:rPr lang="tr-TR" dirty="0" smtClean="0"/>
              <a:t>Türkmen dilinde </a:t>
            </a:r>
            <a:r>
              <a:rPr lang="tr-TR" b="1" dirty="0" err="1" smtClean="0"/>
              <a:t>käbir</a:t>
            </a:r>
            <a:r>
              <a:rPr lang="tr-TR" b="1" dirty="0" smtClean="0"/>
              <a:t> köp </a:t>
            </a:r>
            <a:r>
              <a:rPr lang="tr-TR" b="1" dirty="0" err="1" smtClean="0"/>
              <a:t>manyly</a:t>
            </a:r>
            <a:r>
              <a:rPr lang="tr-TR" b="1" dirty="0" smtClean="0"/>
              <a:t> sözleri </a:t>
            </a:r>
            <a:r>
              <a:rPr lang="tr-TR" dirty="0" smtClean="0"/>
              <a:t>belli bir söz </a:t>
            </a:r>
            <a:r>
              <a:rPr lang="tr-TR" dirty="0" err="1" smtClean="0"/>
              <a:t>toparynyň</a:t>
            </a:r>
            <a:r>
              <a:rPr lang="tr-TR" dirty="0" smtClean="0"/>
              <a:t> </a:t>
            </a:r>
            <a:r>
              <a:rPr lang="tr-TR" dirty="0" err="1" smtClean="0"/>
              <a:t>hataryna</a:t>
            </a:r>
            <a:r>
              <a:rPr lang="tr-TR" dirty="0" smtClean="0"/>
              <a:t> </a:t>
            </a:r>
            <a:r>
              <a:rPr lang="tr-TR" dirty="0" err="1" smtClean="0"/>
              <a:t>goşmak</a:t>
            </a:r>
            <a:r>
              <a:rPr lang="tr-TR" dirty="0" smtClean="0"/>
              <a:t> </a:t>
            </a:r>
            <a:r>
              <a:rPr lang="tr-TR" dirty="0" err="1" smtClean="0"/>
              <a:t>kyn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267744" y="1700808"/>
            <a:ext cx="459343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i="1" dirty="0" err="1" smtClean="0"/>
              <a:t>Sypatlaryň</a:t>
            </a:r>
            <a:r>
              <a:rPr lang="tr-TR" b="1" i="1" dirty="0" smtClean="0"/>
              <a:t> </a:t>
            </a:r>
            <a:r>
              <a:rPr lang="tr-TR" b="1" i="1" dirty="0" err="1" smtClean="0"/>
              <a:t>beýleki</a:t>
            </a:r>
            <a:r>
              <a:rPr lang="tr-TR" b="1" i="1" dirty="0" smtClean="0"/>
              <a:t> söz </a:t>
            </a:r>
            <a:r>
              <a:rPr lang="tr-TR" b="1" i="1" dirty="0" err="1" smtClean="0"/>
              <a:t>toparlaryna</a:t>
            </a:r>
            <a:r>
              <a:rPr lang="tr-TR" b="1" i="1" dirty="0" smtClean="0"/>
              <a:t> </a:t>
            </a:r>
            <a:r>
              <a:rPr lang="tr-TR" b="1" i="1" dirty="0" err="1" smtClean="0"/>
              <a:t>gatnaşygy</a:t>
            </a:r>
            <a:r>
              <a:rPr lang="tr-TR" b="1" i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1043608" y="2420888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ýagdaýlarda</a:t>
            </a:r>
            <a:r>
              <a:rPr lang="tr-TR" dirty="0" smtClean="0"/>
              <a:t> at </a:t>
            </a:r>
            <a:r>
              <a:rPr lang="tr-TR" dirty="0" err="1" smtClean="0"/>
              <a:t>hyzmatynda</a:t>
            </a:r>
            <a:r>
              <a:rPr lang="tr-TR" dirty="0" smtClean="0"/>
              <a:t>, ýa-da </a:t>
            </a:r>
            <a:r>
              <a:rPr lang="tr-TR" dirty="0" err="1" smtClean="0"/>
              <a:t>sypat</a:t>
            </a:r>
            <a:r>
              <a:rPr lang="tr-TR" dirty="0" smtClean="0"/>
              <a:t>, hal </a:t>
            </a:r>
            <a:r>
              <a:rPr lang="tr-TR" dirty="0" err="1" smtClean="0"/>
              <a:t>hyzmatynda</a:t>
            </a:r>
            <a:r>
              <a:rPr lang="tr-TR" dirty="0" smtClean="0"/>
              <a:t> hem gelip </a:t>
            </a:r>
            <a:r>
              <a:rPr lang="tr-TR" dirty="0" err="1" smtClean="0"/>
              <a:t>bilýärler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Başy </a:t>
            </a:r>
            <a:r>
              <a:rPr lang="tr-TR" b="1" dirty="0" err="1" smtClean="0"/>
              <a:t>agyrmaýanyň</a:t>
            </a:r>
            <a:r>
              <a:rPr lang="tr-TR" b="1" dirty="0" smtClean="0"/>
              <a:t> </a:t>
            </a:r>
            <a:r>
              <a:rPr lang="tr-TR" b="1" dirty="0" err="1" smtClean="0"/>
              <a:t>ýanynda</a:t>
            </a:r>
            <a:r>
              <a:rPr lang="tr-TR" b="1" dirty="0" smtClean="0"/>
              <a:t> </a:t>
            </a:r>
            <a:r>
              <a:rPr lang="tr-TR" b="1" dirty="0" err="1" smtClean="0"/>
              <a:t>başym</a:t>
            </a:r>
            <a:r>
              <a:rPr lang="tr-TR" b="1" dirty="0" smtClean="0"/>
              <a:t> </a:t>
            </a:r>
            <a:r>
              <a:rPr lang="tr-TR" b="1" dirty="0" err="1" smtClean="0"/>
              <a:t>agyrýar</a:t>
            </a:r>
            <a:r>
              <a:rPr lang="tr-TR" b="1" dirty="0" smtClean="0"/>
              <a:t> </a:t>
            </a:r>
            <a:r>
              <a:rPr lang="tr-TR" b="1" dirty="0" err="1" smtClean="0"/>
              <a:t>diýme</a:t>
            </a:r>
            <a:r>
              <a:rPr lang="tr-TR" b="1" dirty="0" smtClean="0"/>
              <a:t>. (kelle </a:t>
            </a:r>
            <a:r>
              <a:rPr lang="tr-TR" b="1" dirty="0" err="1" smtClean="0"/>
              <a:t>manysynda</a:t>
            </a:r>
            <a:r>
              <a:rPr lang="tr-TR" b="1" dirty="0" smtClean="0"/>
              <a:t>-Baş- at)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Baş bolmasa, </a:t>
            </a:r>
            <a:r>
              <a:rPr lang="tr-TR" b="1" dirty="0" err="1" smtClean="0"/>
              <a:t>göwre</a:t>
            </a:r>
            <a:r>
              <a:rPr lang="tr-TR" b="1" dirty="0" smtClean="0"/>
              <a:t> </a:t>
            </a:r>
            <a:r>
              <a:rPr lang="tr-TR" b="1" dirty="0" err="1" smtClean="0"/>
              <a:t>läş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Baş (</a:t>
            </a:r>
            <a:r>
              <a:rPr lang="tr-TR" b="1" dirty="0" err="1" smtClean="0"/>
              <a:t>esasy</a:t>
            </a:r>
            <a:r>
              <a:rPr lang="tr-TR" b="1" dirty="0" smtClean="0"/>
              <a:t>) </a:t>
            </a:r>
            <a:r>
              <a:rPr lang="tr-TR" b="1" dirty="0" err="1" smtClean="0"/>
              <a:t>barmak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Häzir </a:t>
            </a:r>
            <a:r>
              <a:rPr lang="tr-TR" b="1" dirty="0" err="1" smtClean="0"/>
              <a:t>ýurtda</a:t>
            </a:r>
            <a:r>
              <a:rPr lang="tr-TR" b="1" dirty="0" smtClean="0"/>
              <a:t> </a:t>
            </a:r>
            <a:r>
              <a:rPr lang="tr-TR" b="1" dirty="0" err="1" smtClean="0"/>
              <a:t>asudalyk</a:t>
            </a:r>
            <a:r>
              <a:rPr lang="tr-TR" b="1" dirty="0" smtClean="0"/>
              <a:t> baş mesele ( Baş -</a:t>
            </a:r>
            <a:r>
              <a:rPr lang="tr-TR" b="1" dirty="0" err="1" smtClean="0"/>
              <a:t>sypat</a:t>
            </a:r>
            <a:r>
              <a:rPr lang="tr-TR" b="1" dirty="0" smtClean="0"/>
              <a:t>)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203848" y="1772816"/>
            <a:ext cx="238924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GURLUŞY</a:t>
            </a:r>
            <a:r>
              <a:rPr lang="tr-TR" b="1" dirty="0" smtClean="0"/>
              <a:t> </a:t>
            </a:r>
            <a:endParaRPr lang="tr-TR" dirty="0"/>
          </a:p>
        </p:txBody>
      </p:sp>
      <p:graphicFrame>
        <p:nvGraphicFramePr>
          <p:cNvPr id="12" name="11 Diyagram"/>
          <p:cNvGraphicFramePr/>
          <p:nvPr/>
        </p:nvGraphicFramePr>
        <p:xfrm>
          <a:off x="971600" y="2276872"/>
          <a:ext cx="727280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203848" y="1772816"/>
            <a:ext cx="238924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GURLUŞY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276872"/>
            <a:ext cx="712879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Zatlaryň</a:t>
            </a:r>
            <a:r>
              <a:rPr lang="tr-TR" b="1" dirty="0" smtClean="0">
                <a:solidFill>
                  <a:srgbClr val="FF0000"/>
                </a:solidFill>
              </a:rPr>
              <a:t> we </a:t>
            </a:r>
            <a:r>
              <a:rPr lang="tr-TR" b="1" dirty="0" err="1" smtClean="0">
                <a:solidFill>
                  <a:srgbClr val="FF0000"/>
                </a:solidFill>
              </a:rPr>
              <a:t>düşünjeleriň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hil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häsiýetlerini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reňk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tagam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ýagdaý</a:t>
            </a:r>
            <a:r>
              <a:rPr lang="tr-TR" b="1" dirty="0" smtClean="0"/>
              <a:t> </a:t>
            </a:r>
          </a:p>
          <a:p>
            <a:pPr algn="just"/>
            <a:r>
              <a:rPr lang="tr-TR" dirty="0" smtClean="0"/>
              <a:t>ýaly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aýratynlyklaryny</a:t>
            </a:r>
            <a:r>
              <a:rPr lang="tr-TR" dirty="0" smtClean="0"/>
              <a:t> </a:t>
            </a:r>
            <a:r>
              <a:rPr lang="tr-TR" dirty="0" err="1" smtClean="0"/>
              <a:t>ýeke</a:t>
            </a:r>
            <a:r>
              <a:rPr lang="tr-TR" dirty="0" smtClean="0"/>
              <a:t> bir söz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sözlere </a:t>
            </a:r>
            <a:r>
              <a:rPr lang="tr-TR" b="1" dirty="0" err="1" smtClean="0">
                <a:solidFill>
                  <a:srgbClr val="FF0000"/>
                </a:solidFill>
              </a:rPr>
              <a:t>sada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sypat</a:t>
            </a:r>
            <a:r>
              <a:rPr lang="tr-TR" dirty="0" smtClean="0"/>
              <a:t> </a:t>
            </a:r>
            <a:r>
              <a:rPr lang="tr-TR" dirty="0" err="1" smtClean="0"/>
              <a:t>diýilýär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ýiti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zehin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döwük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äpişge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beýik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dag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akylly </a:t>
            </a:r>
            <a:r>
              <a:rPr lang="tr-TR" b="1" dirty="0" err="1" smtClean="0">
                <a:solidFill>
                  <a:srgbClr val="FF0000"/>
                </a:solidFill>
              </a:rPr>
              <a:t>talyp</a:t>
            </a:r>
            <a:r>
              <a:rPr lang="tr-TR" b="1" dirty="0" smtClean="0">
                <a:solidFill>
                  <a:srgbClr val="FF0000"/>
                </a:solidFill>
              </a:rPr>
              <a:t>… 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203848" y="1772816"/>
            <a:ext cx="238924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GURLUŞY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564904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 algn="just"/>
            <a:r>
              <a:rPr lang="tr-TR" b="1" dirty="0" smtClean="0">
                <a:solidFill>
                  <a:srgbClr val="FF0000"/>
                </a:solidFill>
              </a:rPr>
              <a:t>1.</a:t>
            </a:r>
            <a:r>
              <a:rPr lang="tr-TR" b="1" dirty="0" err="1" smtClean="0">
                <a:solidFill>
                  <a:srgbClr val="FF0000"/>
                </a:solidFill>
              </a:rPr>
              <a:t>Asyl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sada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sypat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özbaşdak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, </a:t>
            </a:r>
            <a:r>
              <a:rPr lang="tr-TR" dirty="0" err="1" smtClean="0"/>
              <a:t>ýasalandygy</a:t>
            </a:r>
            <a:r>
              <a:rPr lang="tr-TR" dirty="0" smtClean="0"/>
              <a:t> </a:t>
            </a:r>
            <a:r>
              <a:rPr lang="tr-TR" dirty="0" err="1" smtClean="0"/>
              <a:t>duýulmaýan</a:t>
            </a:r>
            <a:r>
              <a:rPr lang="tr-TR" dirty="0" smtClean="0"/>
              <a:t>,</a:t>
            </a:r>
          </a:p>
          <a:p>
            <a:pPr marL="342900" indent="-342900" algn="just"/>
            <a:r>
              <a:rPr lang="tr-TR" dirty="0" smtClean="0"/>
              <a:t> </a:t>
            </a:r>
            <a:r>
              <a:rPr lang="tr-TR" dirty="0" err="1" smtClean="0"/>
              <a:t>bölege</a:t>
            </a:r>
            <a:r>
              <a:rPr lang="tr-TR" dirty="0" smtClean="0"/>
              <a:t> bölseň manysyny </a:t>
            </a:r>
            <a:r>
              <a:rPr lang="tr-TR" dirty="0" err="1" smtClean="0"/>
              <a:t>ýitirýän</a:t>
            </a:r>
            <a:r>
              <a:rPr lang="tr-TR" dirty="0" smtClean="0"/>
              <a:t> </a:t>
            </a:r>
            <a:r>
              <a:rPr lang="tr-TR" dirty="0" err="1" smtClean="0"/>
              <a:t>sypatlardyr</a:t>
            </a:r>
            <a:r>
              <a:rPr lang="tr-TR" dirty="0" smtClean="0"/>
              <a:t>. </a:t>
            </a:r>
          </a:p>
          <a:p>
            <a:pPr marL="342900" indent="-342900" algn="just"/>
            <a:endParaRPr lang="tr-TR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göni</a:t>
            </a:r>
            <a:r>
              <a:rPr lang="tr-TR" b="1" dirty="0" smtClean="0"/>
              <a:t>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smtClean="0"/>
              <a:t>dogry,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smtClean="0"/>
              <a:t>ak,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mawy</a:t>
            </a:r>
            <a:r>
              <a:rPr lang="tr-TR" b="1" dirty="0" smtClean="0"/>
              <a:t>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smtClean="0"/>
              <a:t>mele,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smtClean="0"/>
              <a:t>uzyn,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kelte</a:t>
            </a:r>
            <a:r>
              <a:rPr lang="tr-TR" b="1" dirty="0" smtClean="0"/>
              <a:t>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gysga</a:t>
            </a:r>
            <a:r>
              <a:rPr lang="tr-TR" b="1" dirty="0" smtClean="0"/>
              <a:t>,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203848" y="1772816"/>
            <a:ext cx="238924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GURLUŞY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551837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2.</a:t>
            </a:r>
            <a:r>
              <a:rPr lang="tr-TR" b="1" dirty="0" err="1" smtClean="0">
                <a:solidFill>
                  <a:srgbClr val="FF0000"/>
                </a:solidFill>
              </a:rPr>
              <a:t>Ýasama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sada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sypat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diýlip</a:t>
            </a:r>
            <a:r>
              <a:rPr lang="tr-TR" dirty="0" smtClean="0"/>
              <a:t>, </a:t>
            </a:r>
            <a:r>
              <a:rPr lang="tr-TR" dirty="0" err="1" smtClean="0"/>
              <a:t>asyl</a:t>
            </a:r>
            <a:r>
              <a:rPr lang="tr-TR" dirty="0" smtClean="0"/>
              <a:t> we </a:t>
            </a:r>
            <a:r>
              <a:rPr lang="tr-TR" dirty="0" err="1" smtClean="0"/>
              <a:t>dereje</a:t>
            </a:r>
            <a:r>
              <a:rPr lang="tr-TR" dirty="0" smtClean="0"/>
              <a:t> </a:t>
            </a:r>
            <a:r>
              <a:rPr lang="tr-TR" b="1" dirty="0" err="1" smtClean="0"/>
              <a:t>ýasaýjy</a:t>
            </a:r>
            <a:r>
              <a:rPr lang="tr-TR" b="1" dirty="0" smtClean="0"/>
              <a:t> </a:t>
            </a:r>
            <a:r>
              <a:rPr lang="tr-TR" b="1" dirty="0" err="1" smtClean="0"/>
              <a:t>goşulmalaryň</a:t>
            </a:r>
            <a:r>
              <a:rPr lang="tr-TR" b="1" dirty="0" smtClean="0"/>
              <a:t> </a:t>
            </a:r>
            <a:r>
              <a:rPr lang="tr-TR" b="1" dirty="0" err="1" smtClean="0"/>
              <a:t>kömegi</a:t>
            </a:r>
            <a:r>
              <a:rPr lang="tr-TR" dirty="0" smtClean="0"/>
              <a:t> bilen </a:t>
            </a:r>
            <a:r>
              <a:rPr lang="tr-TR" dirty="0" err="1" smtClean="0"/>
              <a:t>dürli</a:t>
            </a:r>
            <a:r>
              <a:rPr lang="tr-TR" dirty="0" smtClean="0"/>
              <a:t> sözlerden </a:t>
            </a:r>
            <a:r>
              <a:rPr lang="tr-TR" dirty="0" err="1" smtClean="0"/>
              <a:t>ýasalan</a:t>
            </a:r>
            <a:r>
              <a:rPr lang="tr-TR" dirty="0" smtClean="0"/>
              <a:t> </a:t>
            </a:r>
            <a:r>
              <a:rPr lang="tr-TR" dirty="0" err="1" smtClean="0"/>
              <a:t>sypatlara</a:t>
            </a:r>
            <a:r>
              <a:rPr lang="tr-TR" dirty="0" smtClean="0"/>
              <a:t> </a:t>
            </a:r>
            <a:r>
              <a:rPr lang="tr-TR" dirty="0" err="1" smtClean="0"/>
              <a:t>aýdylýar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ýakymsyz</a:t>
            </a:r>
            <a:r>
              <a:rPr lang="tr-TR" b="1" dirty="0" smtClean="0"/>
              <a:t> </a:t>
            </a:r>
            <a:r>
              <a:rPr lang="tr-TR" b="1" dirty="0" err="1" smtClean="0"/>
              <a:t>habar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döwük</a:t>
            </a:r>
            <a:r>
              <a:rPr lang="tr-TR" b="1" dirty="0" smtClean="0"/>
              <a:t> araba,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gezegen </a:t>
            </a:r>
            <a:r>
              <a:rPr lang="tr-TR" b="1" dirty="0" err="1" smtClean="0"/>
              <a:t>aýak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ýuwdujy</a:t>
            </a:r>
            <a:r>
              <a:rPr lang="tr-TR" b="1" dirty="0" smtClean="0"/>
              <a:t> </a:t>
            </a:r>
            <a:r>
              <a:rPr lang="tr-TR" b="1" dirty="0" err="1" smtClean="0"/>
              <a:t>batga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duýgur</a:t>
            </a:r>
            <a:r>
              <a:rPr lang="tr-TR" b="1" dirty="0" smtClean="0"/>
              <a:t> adam,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çägesöw</a:t>
            </a:r>
            <a:r>
              <a:rPr lang="tr-TR" b="1" dirty="0" smtClean="0"/>
              <a:t> ýer,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murtlak</a:t>
            </a:r>
            <a:r>
              <a:rPr lang="tr-TR" b="1" dirty="0" smtClean="0"/>
              <a:t> adam. </a:t>
            </a:r>
          </a:p>
          <a:p>
            <a:pPr algn="just">
              <a:buFont typeface="Wingdings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203848" y="1772816"/>
            <a:ext cx="238924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GURLUŞY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43608" y="2276872"/>
            <a:ext cx="705678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Çylşyrymly</a:t>
            </a:r>
            <a:r>
              <a:rPr lang="tr-TR" dirty="0" smtClean="0"/>
              <a:t> </a:t>
            </a:r>
            <a:r>
              <a:rPr lang="tr-TR" dirty="0" err="1" smtClean="0"/>
              <a:t>sypatlary</a:t>
            </a:r>
            <a:r>
              <a:rPr lang="tr-TR" dirty="0" smtClean="0"/>
              <a:t> leksik-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aýratynlyklary</a:t>
            </a:r>
            <a:r>
              <a:rPr lang="tr-TR" dirty="0" smtClean="0"/>
              <a:t> </a:t>
            </a:r>
            <a:r>
              <a:rPr lang="tr-TR" dirty="0" err="1" smtClean="0"/>
              <a:t>boýunça</a:t>
            </a:r>
            <a:r>
              <a:rPr lang="tr-TR" dirty="0" smtClean="0"/>
              <a:t> üç </a:t>
            </a:r>
            <a:r>
              <a:rPr lang="tr-TR" dirty="0" err="1" smtClean="0"/>
              <a:t>topara</a:t>
            </a:r>
            <a:r>
              <a:rPr lang="tr-TR" dirty="0" smtClean="0"/>
              <a:t> bölüp bolar.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1.</a:t>
            </a:r>
            <a:r>
              <a:rPr lang="tr-TR" b="1" dirty="0" err="1" smtClean="0">
                <a:solidFill>
                  <a:srgbClr val="FF0000"/>
                </a:solidFill>
              </a:rPr>
              <a:t>Goşma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sypatlar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2.Düzme </a:t>
            </a:r>
            <a:r>
              <a:rPr lang="tr-TR" b="1" dirty="0" err="1" smtClean="0">
                <a:solidFill>
                  <a:srgbClr val="FF0000"/>
                </a:solidFill>
              </a:rPr>
              <a:t>sypatlar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3.</a:t>
            </a:r>
            <a:r>
              <a:rPr lang="tr-TR" b="1" dirty="0" err="1" smtClean="0">
                <a:solidFill>
                  <a:srgbClr val="FF0000"/>
                </a:solidFill>
              </a:rPr>
              <a:t>Tirkeş</a:t>
            </a:r>
            <a:r>
              <a:rPr lang="tr-TR" b="1" dirty="0" smtClean="0">
                <a:solidFill>
                  <a:srgbClr val="FF0000"/>
                </a:solidFill>
              </a:rPr>
              <a:t> we </a:t>
            </a:r>
            <a:r>
              <a:rPr lang="tr-TR" b="1" dirty="0" err="1" smtClean="0">
                <a:solidFill>
                  <a:srgbClr val="FF0000"/>
                </a:solidFill>
              </a:rPr>
              <a:t>gaýtalanýan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sypatlar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tr-TR" dirty="0" err="1" smtClean="0"/>
              <a:t>Çylşyrymly</a:t>
            </a:r>
            <a:r>
              <a:rPr lang="tr-TR" dirty="0" smtClean="0"/>
              <a:t> </a:t>
            </a:r>
            <a:r>
              <a:rPr lang="tr-TR" dirty="0" err="1" smtClean="0"/>
              <a:t>sypatlar</a:t>
            </a:r>
            <a:r>
              <a:rPr lang="tr-TR" dirty="0" smtClean="0"/>
              <a:t> birden </a:t>
            </a:r>
            <a:r>
              <a:rPr lang="tr-TR" dirty="0" err="1" smtClean="0"/>
              <a:t>artyk</a:t>
            </a:r>
            <a:r>
              <a:rPr lang="tr-TR" dirty="0" smtClean="0"/>
              <a:t> sözleriň </a:t>
            </a:r>
            <a:r>
              <a:rPr lang="tr-TR" dirty="0" err="1" smtClean="0"/>
              <a:t>getirilmegi</a:t>
            </a:r>
            <a:r>
              <a:rPr lang="tr-TR" dirty="0" smtClean="0"/>
              <a:t> bilen </a:t>
            </a:r>
            <a:r>
              <a:rPr lang="tr-TR" dirty="0" err="1" smtClean="0"/>
              <a:t>aňladylyp</a:t>
            </a:r>
            <a:r>
              <a:rPr lang="tr-TR" dirty="0" smtClean="0"/>
              <a:t>, </a:t>
            </a:r>
            <a:r>
              <a:rPr lang="tr-TR" dirty="0" err="1" smtClean="0"/>
              <a:t>sintaktik</a:t>
            </a:r>
            <a:r>
              <a:rPr lang="tr-TR" dirty="0" smtClean="0"/>
              <a:t> söz </a:t>
            </a:r>
            <a:r>
              <a:rPr lang="tr-TR" dirty="0" err="1" smtClean="0"/>
              <a:t>ýasalyş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Iki</a:t>
            </a:r>
            <a:r>
              <a:rPr lang="tr-TR" b="1" dirty="0" smtClean="0"/>
              <a:t> </a:t>
            </a:r>
            <a:r>
              <a:rPr lang="tr-TR" b="1" dirty="0" err="1" smtClean="0"/>
              <a:t>ýüzli</a:t>
            </a:r>
            <a:r>
              <a:rPr lang="tr-TR" b="1" dirty="0" smtClean="0"/>
              <a:t> gama,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ýeňilkelle</a:t>
            </a:r>
            <a:r>
              <a:rPr lang="tr-TR" b="1" dirty="0" smtClean="0"/>
              <a:t> gyz,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goşa</a:t>
            </a:r>
            <a:r>
              <a:rPr lang="tr-TR" b="1" dirty="0" smtClean="0"/>
              <a:t> </a:t>
            </a:r>
            <a:r>
              <a:rPr lang="tr-TR" b="1" dirty="0" err="1" smtClean="0"/>
              <a:t>ganatly</a:t>
            </a:r>
            <a:r>
              <a:rPr lang="tr-TR" b="1" dirty="0" smtClean="0"/>
              <a:t> uçar,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hatar</a:t>
            </a:r>
            <a:r>
              <a:rPr lang="tr-TR" b="1" dirty="0" smtClean="0"/>
              <a:t>-</a:t>
            </a:r>
            <a:r>
              <a:rPr lang="tr-TR" b="1" dirty="0" err="1" smtClean="0"/>
              <a:t>hatar</a:t>
            </a:r>
            <a:r>
              <a:rPr lang="tr-TR" b="1" dirty="0" smtClean="0"/>
              <a:t> </a:t>
            </a:r>
            <a:r>
              <a:rPr lang="tr-TR" b="1" dirty="0" err="1" smtClean="0"/>
              <a:t>öýler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627784" y="1392759"/>
            <a:ext cx="3852428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Bahar Dönemi </a:t>
            </a:r>
            <a:r>
              <a:rPr lang="tr-TR" b="1" dirty="0" smtClean="0"/>
              <a:t>/ Yüksek Lisans Dersi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31740" y="4365104"/>
            <a:ext cx="4464496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Adı:  Türkmen Türkçesi Grameri II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275856" y="3068960"/>
            <a:ext cx="237626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Kodu:  04015116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124744"/>
            <a:ext cx="1225402" cy="1402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203848" y="1772816"/>
            <a:ext cx="239834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ÝASALYŞY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420888"/>
            <a:ext cx="6984776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Sypatlar</a:t>
            </a:r>
            <a:r>
              <a:rPr lang="tr-TR" dirty="0" smtClean="0"/>
              <a:t> türkmen dilinde </a:t>
            </a:r>
            <a:r>
              <a:rPr lang="tr-TR" b="1" dirty="0" err="1" smtClean="0">
                <a:solidFill>
                  <a:srgbClr val="FF0000"/>
                </a:solidFill>
              </a:rPr>
              <a:t>ýasalyş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usuly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boýunça</a:t>
            </a:r>
            <a:r>
              <a:rPr lang="tr-TR" dirty="0" smtClean="0"/>
              <a:t> </a:t>
            </a:r>
            <a:r>
              <a:rPr lang="tr-TR" b="1" dirty="0" smtClean="0"/>
              <a:t>iki </a:t>
            </a:r>
            <a:r>
              <a:rPr lang="tr-TR" b="1" dirty="0" err="1" smtClean="0"/>
              <a:t>topara</a:t>
            </a:r>
            <a:r>
              <a:rPr lang="tr-TR" b="1" dirty="0" smtClean="0"/>
              <a:t> </a:t>
            </a:r>
            <a:r>
              <a:rPr lang="tr-TR" dirty="0" err="1" smtClean="0"/>
              <a:t>bölünýärler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marL="342900" indent="-342900" algn="just"/>
            <a:r>
              <a:rPr lang="tr-TR" b="1" dirty="0" smtClean="0">
                <a:solidFill>
                  <a:srgbClr val="FF0000"/>
                </a:solidFill>
              </a:rPr>
              <a:t>1.</a:t>
            </a:r>
            <a:r>
              <a:rPr lang="tr-TR" b="1" dirty="0" err="1" smtClean="0">
                <a:solidFill>
                  <a:srgbClr val="FF0000"/>
                </a:solidFill>
              </a:rPr>
              <a:t>Morfologik</a:t>
            </a:r>
            <a:r>
              <a:rPr lang="tr-TR" b="1" dirty="0" smtClean="0">
                <a:solidFill>
                  <a:srgbClr val="FF0000"/>
                </a:solidFill>
              </a:rPr>
              <a:t> ýol bilen </a:t>
            </a:r>
            <a:r>
              <a:rPr lang="tr-TR" b="1" dirty="0" err="1" smtClean="0">
                <a:solidFill>
                  <a:srgbClr val="FF0000"/>
                </a:solidFill>
              </a:rPr>
              <a:t>ýasalan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sypatlar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 algn="just">
              <a:buAutoNum type="arabicPeriod"/>
            </a:pPr>
            <a:endParaRPr lang="tr-TR" b="1" dirty="0" smtClean="0">
              <a:solidFill>
                <a:srgbClr val="FF0000"/>
              </a:solidFill>
            </a:endParaRPr>
          </a:p>
          <a:p>
            <a:pPr marL="342900" indent="-342900" algn="just">
              <a:buAutoNum type="arabicPeriod"/>
            </a:pPr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sv-SE" b="1" dirty="0" smtClean="0">
                <a:solidFill>
                  <a:srgbClr val="FF0000"/>
                </a:solidFill>
              </a:rPr>
              <a:t>2. Sintaktik ýol bilen ýasalan sypatlar </a:t>
            </a:r>
            <a:endParaRPr lang="tr-TR" b="1" dirty="0" smtClean="0">
              <a:solidFill>
                <a:srgbClr val="FF0000"/>
              </a:solidFill>
            </a:endParaRPr>
          </a:p>
          <a:p>
            <a:pPr algn="just"/>
            <a:endParaRPr lang="sv-SE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203848" y="1772816"/>
            <a:ext cx="239834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ÝASALYŞY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331640" y="2551837"/>
            <a:ext cx="6696744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Morfologik</a:t>
            </a:r>
            <a:r>
              <a:rPr lang="tr-TR" dirty="0" smtClean="0"/>
              <a:t> ýol bilen </a:t>
            </a:r>
            <a:r>
              <a:rPr lang="tr-TR" dirty="0" err="1" smtClean="0"/>
              <a:t>ýasalan</a:t>
            </a:r>
            <a:r>
              <a:rPr lang="tr-TR" dirty="0" smtClean="0"/>
              <a:t> </a:t>
            </a:r>
            <a:r>
              <a:rPr lang="tr-TR" dirty="0" err="1" smtClean="0"/>
              <a:t>sypatlar</a:t>
            </a:r>
            <a:r>
              <a:rPr lang="tr-TR" dirty="0" smtClean="0"/>
              <a:t> </a:t>
            </a:r>
            <a:r>
              <a:rPr lang="tr-TR" b="1" dirty="0" err="1" smtClean="0"/>
              <a:t>goşulmalaryň</a:t>
            </a:r>
            <a:r>
              <a:rPr lang="tr-TR" b="1" dirty="0" smtClean="0"/>
              <a:t> </a:t>
            </a:r>
            <a:r>
              <a:rPr lang="tr-TR" b="1" dirty="0" err="1" smtClean="0"/>
              <a:t>haýsy</a:t>
            </a:r>
            <a:r>
              <a:rPr lang="tr-TR" b="1" dirty="0" smtClean="0"/>
              <a:t> söz </a:t>
            </a:r>
            <a:r>
              <a:rPr lang="tr-TR" b="1" dirty="0" err="1" smtClean="0"/>
              <a:t>toparyna</a:t>
            </a:r>
            <a:r>
              <a:rPr lang="tr-TR" b="1" dirty="0" smtClean="0"/>
              <a:t> </a:t>
            </a:r>
            <a:r>
              <a:rPr lang="tr-TR" b="1" dirty="0" err="1" smtClean="0"/>
              <a:t>goşulýandygyna</a:t>
            </a:r>
            <a:r>
              <a:rPr lang="tr-TR" b="1" dirty="0" smtClean="0"/>
              <a:t> </a:t>
            </a:r>
            <a:r>
              <a:rPr lang="tr-TR" b="1" dirty="0" err="1" smtClean="0"/>
              <a:t>garap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dirty="0" smtClean="0">
                <a:solidFill>
                  <a:srgbClr val="FF0000"/>
                </a:solidFill>
              </a:rPr>
              <a:t>1.</a:t>
            </a:r>
            <a:r>
              <a:rPr lang="tr-TR" dirty="0" err="1" smtClean="0">
                <a:solidFill>
                  <a:srgbClr val="FF0000"/>
                </a:solidFill>
              </a:rPr>
              <a:t>Isimlerden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sypat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ýasalyşy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 algn="just"/>
            <a:endParaRPr lang="tr-TR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tr-TR" dirty="0" smtClean="0">
                <a:solidFill>
                  <a:srgbClr val="FF0000"/>
                </a:solidFill>
              </a:rPr>
              <a:t>  2.</a:t>
            </a:r>
            <a:r>
              <a:rPr lang="tr-TR" dirty="0" err="1" smtClean="0">
                <a:solidFill>
                  <a:srgbClr val="FF0000"/>
                </a:solidFill>
              </a:rPr>
              <a:t>Işliklerden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sypat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ýasalyşy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diýen toparlara </a:t>
            </a:r>
            <a:r>
              <a:rPr lang="tr-TR" b="1" dirty="0" err="1" smtClean="0"/>
              <a:t>bölünýär</a:t>
            </a:r>
            <a:r>
              <a:rPr lang="tr-TR" b="1" dirty="0" smtClean="0"/>
              <a:t>. </a:t>
            </a:r>
          </a:p>
          <a:p>
            <a:pPr algn="just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203848" y="1772816"/>
            <a:ext cx="239834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ÝASALYŞY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708920"/>
            <a:ext cx="7344816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b="1" dirty="0" smtClean="0"/>
          </a:p>
          <a:p>
            <a:pPr algn="just"/>
            <a:r>
              <a:rPr lang="tr-TR" b="1" dirty="0" err="1" smtClean="0"/>
              <a:t>Sypatlar</a:t>
            </a:r>
            <a:r>
              <a:rPr lang="tr-TR" b="1" dirty="0" smtClean="0"/>
              <a:t> isimlerden </a:t>
            </a:r>
            <a:r>
              <a:rPr lang="tr-TR" b="1" dirty="0" err="1" smtClean="0"/>
              <a:t>goşulmanyň</a:t>
            </a:r>
            <a:r>
              <a:rPr lang="tr-TR" b="1" dirty="0" smtClean="0"/>
              <a:t> gelip </a:t>
            </a:r>
            <a:r>
              <a:rPr lang="tr-TR" b="1" dirty="0" err="1" smtClean="0"/>
              <a:t>çykyşyna</a:t>
            </a:r>
            <a:r>
              <a:rPr lang="tr-TR" b="1" dirty="0" smtClean="0"/>
              <a:t> </a:t>
            </a:r>
            <a:r>
              <a:rPr lang="tr-TR" b="1" dirty="0" err="1" smtClean="0"/>
              <a:t>görä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1.Türkmen diliniň öz </a:t>
            </a:r>
            <a:r>
              <a:rPr lang="tr-TR" b="1" dirty="0" err="1" smtClean="0">
                <a:solidFill>
                  <a:srgbClr val="FF0000"/>
                </a:solidFill>
              </a:rPr>
              <a:t>goşulmalary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arkaly</a:t>
            </a:r>
            <a:r>
              <a:rPr lang="tr-TR" b="1" dirty="0" smtClean="0">
                <a:solidFill>
                  <a:srgbClr val="FF0000"/>
                </a:solidFill>
              </a:rPr>
              <a:t> we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2. </a:t>
            </a:r>
            <a:r>
              <a:rPr lang="tr-TR" b="1" dirty="0" err="1" smtClean="0">
                <a:solidFill>
                  <a:srgbClr val="FF0000"/>
                </a:solidFill>
              </a:rPr>
              <a:t>Alynma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arkaly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ýasalýarlar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endParaRPr lang="tr-TR" dirty="0" smtClean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203848" y="1772816"/>
            <a:ext cx="239834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ÝASALYŞY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115616" y="2564904"/>
            <a:ext cx="7056784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Türkmen dilinde </a:t>
            </a:r>
            <a:r>
              <a:rPr lang="tr-TR" b="1" dirty="0" smtClean="0"/>
              <a:t>isimden </a:t>
            </a:r>
            <a:r>
              <a:rPr lang="tr-TR" b="1" dirty="0" err="1" smtClean="0"/>
              <a:t>sypat</a:t>
            </a:r>
            <a:r>
              <a:rPr lang="tr-TR" b="1" dirty="0" smtClean="0"/>
              <a:t> </a:t>
            </a:r>
            <a:r>
              <a:rPr lang="tr-TR" b="1" dirty="0" err="1" smtClean="0"/>
              <a:t>ýasaýjy</a:t>
            </a:r>
            <a:r>
              <a:rPr lang="tr-TR" b="1" dirty="0" smtClean="0"/>
              <a:t> </a:t>
            </a:r>
            <a:r>
              <a:rPr lang="tr-TR" b="1" dirty="0" err="1" smtClean="0"/>
              <a:t>goşulmalaryň</a:t>
            </a:r>
            <a:r>
              <a:rPr lang="tr-TR" b="1" dirty="0" smtClean="0"/>
              <a:t> gelip </a:t>
            </a:r>
            <a:r>
              <a:rPr lang="tr-TR" b="1" dirty="0" err="1" smtClean="0"/>
              <a:t>çykyşyna</a:t>
            </a:r>
            <a:r>
              <a:rPr lang="tr-TR" b="1" dirty="0" smtClean="0"/>
              <a:t> </a:t>
            </a:r>
            <a:r>
              <a:rPr lang="tr-TR" b="1" dirty="0" err="1" smtClean="0"/>
              <a:t>görä</a:t>
            </a:r>
            <a:r>
              <a:rPr lang="tr-TR" b="1" dirty="0" smtClean="0"/>
              <a:t> </a:t>
            </a:r>
            <a:r>
              <a:rPr lang="tr-TR" dirty="0" smtClean="0"/>
              <a:t>bu hem iki </a:t>
            </a:r>
            <a:r>
              <a:rPr lang="tr-TR" dirty="0" err="1" smtClean="0"/>
              <a:t>hili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i="1" dirty="0" smtClean="0"/>
              <a:t>1. </a:t>
            </a:r>
            <a:r>
              <a:rPr lang="tr-TR" b="1" i="1" dirty="0" err="1" smtClean="0"/>
              <a:t>Isimlerden</a:t>
            </a:r>
            <a:r>
              <a:rPr lang="tr-TR" b="1" i="1" dirty="0" smtClean="0"/>
              <a:t> </a:t>
            </a:r>
            <a:r>
              <a:rPr lang="tr-TR" b="1" i="1" dirty="0" err="1" smtClean="0"/>
              <a:t>sypatlaryň</a:t>
            </a:r>
            <a:r>
              <a:rPr lang="tr-TR" b="1" i="1" dirty="0" smtClean="0"/>
              <a:t> türkmen diliniň öz </a:t>
            </a:r>
            <a:r>
              <a:rPr lang="tr-TR" b="1" i="1" dirty="0" err="1" smtClean="0"/>
              <a:t>goşulmalary</a:t>
            </a:r>
            <a:r>
              <a:rPr lang="tr-TR" b="1" i="1" dirty="0" smtClean="0"/>
              <a:t> </a:t>
            </a:r>
            <a:r>
              <a:rPr lang="tr-TR" b="1" i="1" dirty="0" err="1" smtClean="0"/>
              <a:t>arkaly</a:t>
            </a:r>
            <a:r>
              <a:rPr lang="tr-TR" b="1" i="1" dirty="0" smtClean="0"/>
              <a:t> </a:t>
            </a:r>
            <a:r>
              <a:rPr lang="tr-TR" b="1" i="1" dirty="0" err="1" smtClean="0"/>
              <a:t>ýasalyşy</a:t>
            </a:r>
            <a:r>
              <a:rPr lang="tr-TR" b="1" i="1" dirty="0" smtClean="0"/>
              <a:t>. </a:t>
            </a:r>
          </a:p>
          <a:p>
            <a:pPr algn="just">
              <a:buFont typeface="Wingdings" pitchFamily="2" charset="2"/>
              <a:buChar char="v"/>
            </a:pPr>
            <a:endParaRPr lang="tr-TR" b="1" i="1" dirty="0" smtClean="0"/>
          </a:p>
          <a:p>
            <a:pPr algn="just">
              <a:buFont typeface="Wingdings" pitchFamily="2" charset="2"/>
              <a:buChar char="v"/>
            </a:pPr>
            <a:endParaRPr lang="tr-TR" b="1" i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i="1" dirty="0" smtClean="0"/>
              <a:t> 2. Türkmen dilinde </a:t>
            </a:r>
            <a:r>
              <a:rPr lang="tr-TR" b="1" i="1" dirty="0" err="1" smtClean="0"/>
              <a:t>sypatlaryň</a:t>
            </a:r>
            <a:r>
              <a:rPr lang="tr-TR" b="1" i="1" dirty="0" smtClean="0"/>
              <a:t> </a:t>
            </a:r>
            <a:r>
              <a:rPr lang="tr-TR" b="1" i="1" dirty="0" err="1" smtClean="0"/>
              <a:t>alynma</a:t>
            </a:r>
            <a:r>
              <a:rPr lang="tr-TR" b="1" i="1" dirty="0" smtClean="0"/>
              <a:t> </a:t>
            </a:r>
            <a:r>
              <a:rPr lang="tr-TR" b="1" i="1" dirty="0" err="1" smtClean="0"/>
              <a:t>goşulmalar</a:t>
            </a:r>
            <a:r>
              <a:rPr lang="tr-TR" b="1" i="1" dirty="0" smtClean="0"/>
              <a:t> </a:t>
            </a:r>
            <a:r>
              <a:rPr lang="tr-TR" b="1" i="1" dirty="0" err="1" smtClean="0"/>
              <a:t>arkaly</a:t>
            </a:r>
            <a:r>
              <a:rPr lang="tr-TR" b="1" i="1" dirty="0" smtClean="0"/>
              <a:t> </a:t>
            </a:r>
            <a:r>
              <a:rPr lang="tr-TR" b="1" i="1" dirty="0" err="1" smtClean="0"/>
              <a:t>ýasalyşy</a:t>
            </a:r>
            <a:r>
              <a:rPr lang="tr-TR" b="1" i="1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203848" y="1772816"/>
            <a:ext cx="239834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ÝASALYŞY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043608" y="2420888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ly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goşulmasy</a:t>
            </a:r>
            <a:r>
              <a:rPr lang="tr-TR" b="1" dirty="0" smtClean="0"/>
              <a:t> </a:t>
            </a:r>
            <a:r>
              <a:rPr lang="tr-TR" b="1" dirty="0" err="1" smtClean="0"/>
              <a:t>iň</a:t>
            </a:r>
            <a:r>
              <a:rPr lang="tr-TR" b="1" dirty="0" smtClean="0"/>
              <a:t> </a:t>
            </a:r>
            <a:r>
              <a:rPr lang="tr-TR" b="1" dirty="0" err="1" smtClean="0"/>
              <a:t>öndümli</a:t>
            </a:r>
            <a:r>
              <a:rPr lang="tr-TR" b="1" dirty="0" smtClean="0"/>
              <a:t> </a:t>
            </a:r>
            <a:r>
              <a:rPr lang="tr-TR" b="1" dirty="0" err="1" smtClean="0"/>
              <a:t>goşulmalaryň</a:t>
            </a:r>
            <a:r>
              <a:rPr lang="tr-TR" b="1" dirty="0" smtClean="0"/>
              <a:t> biridir.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goşulma</a:t>
            </a:r>
            <a:r>
              <a:rPr lang="tr-TR" dirty="0" smtClean="0"/>
              <a:t> </a:t>
            </a:r>
            <a:r>
              <a:rPr lang="tr-TR" dirty="0" err="1" smtClean="0"/>
              <a:t>goşulan</a:t>
            </a:r>
            <a:r>
              <a:rPr lang="tr-TR" dirty="0" smtClean="0"/>
              <a:t> </a:t>
            </a:r>
            <a:r>
              <a:rPr lang="tr-TR" dirty="0" err="1" smtClean="0"/>
              <a:t>sözüniň</a:t>
            </a:r>
            <a:r>
              <a:rPr lang="tr-TR" dirty="0" smtClean="0"/>
              <a:t> </a:t>
            </a:r>
            <a:r>
              <a:rPr lang="tr-TR" dirty="0" err="1" smtClean="0"/>
              <a:t>asyl</a:t>
            </a:r>
            <a:r>
              <a:rPr lang="tr-TR" dirty="0" smtClean="0"/>
              <a:t> </a:t>
            </a:r>
            <a:r>
              <a:rPr lang="tr-TR" dirty="0" err="1" smtClean="0"/>
              <a:t>manysyna</a:t>
            </a:r>
            <a:r>
              <a:rPr lang="tr-TR" dirty="0" smtClean="0"/>
              <a:t> </a:t>
            </a:r>
            <a:r>
              <a:rPr lang="tr-TR" dirty="0" err="1" smtClean="0"/>
              <a:t>görä</a:t>
            </a:r>
            <a:r>
              <a:rPr lang="tr-TR" dirty="0" smtClean="0"/>
              <a:t>, </a:t>
            </a:r>
            <a:r>
              <a:rPr lang="tr-TR" dirty="0" err="1" smtClean="0"/>
              <a:t>hil</a:t>
            </a:r>
            <a:r>
              <a:rPr lang="tr-TR" dirty="0" smtClean="0"/>
              <a:t>, </a:t>
            </a:r>
            <a:r>
              <a:rPr lang="tr-TR" dirty="0" err="1" smtClean="0"/>
              <a:t>häsiýet</a:t>
            </a:r>
            <a:r>
              <a:rPr lang="tr-TR" dirty="0" smtClean="0"/>
              <a:t>, </a:t>
            </a:r>
            <a:r>
              <a:rPr lang="tr-TR" dirty="0" err="1" smtClean="0"/>
              <a:t>adatdan</a:t>
            </a:r>
            <a:r>
              <a:rPr lang="tr-TR" dirty="0" smtClean="0"/>
              <a:t> </a:t>
            </a:r>
            <a:r>
              <a:rPr lang="tr-TR" dirty="0" err="1" smtClean="0"/>
              <a:t>daşary</a:t>
            </a:r>
            <a:r>
              <a:rPr lang="tr-TR" dirty="0" smtClean="0"/>
              <a:t> </a:t>
            </a:r>
            <a:r>
              <a:rPr lang="tr-TR" dirty="0" err="1" smtClean="0"/>
              <a:t>ukyp</a:t>
            </a:r>
            <a:r>
              <a:rPr lang="tr-TR" dirty="0" smtClean="0"/>
              <a:t>, </a:t>
            </a:r>
            <a:r>
              <a:rPr lang="tr-TR" dirty="0" err="1" smtClean="0"/>
              <a:t>daşky</a:t>
            </a:r>
            <a:r>
              <a:rPr lang="tr-TR" dirty="0" smtClean="0"/>
              <a:t> </a:t>
            </a:r>
            <a:r>
              <a:rPr lang="tr-TR" dirty="0" err="1" smtClean="0"/>
              <a:t>görnüşini</a:t>
            </a:r>
            <a:r>
              <a:rPr lang="tr-TR" dirty="0" smtClean="0"/>
              <a:t> we </a:t>
            </a:r>
            <a:r>
              <a:rPr lang="tr-TR" dirty="0" err="1" smtClean="0"/>
              <a:t>sypatlandyrýan</a:t>
            </a:r>
            <a:r>
              <a:rPr lang="tr-TR" dirty="0" smtClean="0"/>
              <a:t> </a:t>
            </a:r>
            <a:r>
              <a:rPr lang="tr-TR" dirty="0" err="1" smtClean="0"/>
              <a:t>sözüniň</a:t>
            </a:r>
            <a:r>
              <a:rPr lang="tr-TR" dirty="0" smtClean="0"/>
              <a:t> bir </a:t>
            </a:r>
            <a:r>
              <a:rPr lang="tr-TR" dirty="0" err="1" smtClean="0"/>
              <a:t>zada</a:t>
            </a:r>
            <a:r>
              <a:rPr lang="tr-TR" dirty="0" smtClean="0"/>
              <a:t> </a:t>
            </a:r>
            <a:r>
              <a:rPr lang="tr-TR" dirty="0" err="1" smtClean="0"/>
              <a:t>eýe</a:t>
            </a:r>
            <a:r>
              <a:rPr lang="tr-TR" dirty="0" smtClean="0"/>
              <a:t> </a:t>
            </a:r>
            <a:r>
              <a:rPr lang="tr-TR" dirty="0" err="1" smtClean="0"/>
              <a:t>bolýandygyny</a:t>
            </a:r>
            <a:r>
              <a:rPr lang="tr-TR" dirty="0" smtClean="0"/>
              <a:t>, oňa bir </a:t>
            </a:r>
            <a:r>
              <a:rPr lang="tr-TR" dirty="0" err="1" smtClean="0"/>
              <a:t>zadyň</a:t>
            </a:r>
            <a:r>
              <a:rPr lang="tr-TR" dirty="0" smtClean="0"/>
              <a:t> </a:t>
            </a:r>
            <a:r>
              <a:rPr lang="tr-TR" dirty="0" err="1" smtClean="0"/>
              <a:t>degişlidigini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akylly adam,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dogumly</a:t>
            </a:r>
            <a:r>
              <a:rPr lang="tr-TR" b="1" dirty="0" smtClean="0"/>
              <a:t> ýigit,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gumly</a:t>
            </a:r>
            <a:r>
              <a:rPr lang="tr-TR" b="1" dirty="0" smtClean="0"/>
              <a:t> gelin,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aşgabatly</a:t>
            </a:r>
            <a:r>
              <a:rPr lang="tr-TR" b="1" dirty="0" smtClean="0"/>
              <a:t> myhman,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arkaly</a:t>
            </a:r>
            <a:r>
              <a:rPr lang="tr-TR" b="1" dirty="0" smtClean="0"/>
              <a:t> köpek,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duzly</a:t>
            </a:r>
            <a:r>
              <a:rPr lang="tr-TR" b="1" dirty="0" smtClean="0"/>
              <a:t> söz.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203848" y="1772816"/>
            <a:ext cx="239834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ÝASALYŞY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115616" y="2132856"/>
            <a:ext cx="662473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syz</a:t>
            </a:r>
            <a:r>
              <a:rPr lang="tr-TR" b="1" dirty="0" smtClean="0">
                <a:solidFill>
                  <a:srgbClr val="FF0000"/>
                </a:solidFill>
              </a:rPr>
              <a:t>/-siz </a:t>
            </a:r>
            <a:r>
              <a:rPr lang="tr-TR" b="1" dirty="0" err="1" smtClean="0"/>
              <a:t>goşulmasy</a:t>
            </a:r>
            <a:r>
              <a:rPr lang="tr-TR" b="1" dirty="0" smtClean="0"/>
              <a:t> bu </a:t>
            </a:r>
            <a:r>
              <a:rPr lang="tr-TR" b="1" dirty="0" err="1" smtClean="0"/>
              <a:t>goşulma</a:t>
            </a:r>
            <a:r>
              <a:rPr lang="tr-TR" b="1" dirty="0" smtClean="0"/>
              <a:t> </a:t>
            </a:r>
            <a:r>
              <a:rPr lang="tr-TR" b="1" dirty="0" err="1" smtClean="0"/>
              <a:t>asyl</a:t>
            </a:r>
            <a:r>
              <a:rPr lang="tr-TR" b="1" dirty="0" smtClean="0"/>
              <a:t> we </a:t>
            </a:r>
            <a:r>
              <a:rPr lang="tr-TR" b="1" dirty="0" err="1" smtClean="0"/>
              <a:t>ýasama</a:t>
            </a:r>
            <a:r>
              <a:rPr lang="tr-TR" b="1" dirty="0" smtClean="0"/>
              <a:t> atlardan, </a:t>
            </a:r>
            <a:r>
              <a:rPr lang="tr-TR" b="1" dirty="0" err="1" smtClean="0"/>
              <a:t>zatda</a:t>
            </a:r>
            <a:r>
              <a:rPr lang="tr-TR" b="1" dirty="0" smtClean="0"/>
              <a:t> bir </a:t>
            </a:r>
            <a:r>
              <a:rPr lang="tr-TR" b="1" dirty="0" err="1" smtClean="0"/>
              <a:t>alamatyň</a:t>
            </a:r>
            <a:r>
              <a:rPr lang="tr-TR" b="1" dirty="0" smtClean="0"/>
              <a:t> </a:t>
            </a:r>
            <a:r>
              <a:rPr lang="tr-TR" b="1" dirty="0" err="1" smtClean="0"/>
              <a:t>köpdügini</a:t>
            </a:r>
            <a:r>
              <a:rPr lang="tr-TR" b="1" dirty="0" smtClean="0"/>
              <a:t> ýa-da </a:t>
            </a:r>
            <a:r>
              <a:rPr lang="tr-TR" b="1" dirty="0" err="1" smtClean="0"/>
              <a:t>azdygyny</a:t>
            </a:r>
            <a:r>
              <a:rPr lang="tr-TR" b="1" dirty="0" smtClean="0"/>
              <a:t> </a:t>
            </a:r>
            <a:r>
              <a:rPr lang="tr-TR" b="1" dirty="0" err="1" smtClean="0"/>
              <a:t>görkezýän</a:t>
            </a:r>
            <a:r>
              <a:rPr lang="tr-TR" b="1" dirty="0" smtClean="0"/>
              <a:t> </a:t>
            </a:r>
            <a:r>
              <a:rPr lang="tr-TR" b="1" dirty="0" err="1" smtClean="0"/>
              <a:t>sypatlary</a:t>
            </a:r>
            <a:r>
              <a:rPr lang="tr-TR" b="1" dirty="0" smtClean="0"/>
              <a:t> </a:t>
            </a:r>
            <a:r>
              <a:rPr lang="tr-TR" b="1" dirty="0" err="1" smtClean="0"/>
              <a:t>ýasamaga</a:t>
            </a:r>
            <a:r>
              <a:rPr lang="tr-TR" b="1" dirty="0" smtClean="0"/>
              <a:t> </a:t>
            </a:r>
            <a:r>
              <a:rPr lang="tr-TR" b="1" dirty="0" err="1" smtClean="0"/>
              <a:t>hyzmat</a:t>
            </a:r>
            <a:r>
              <a:rPr lang="tr-TR" b="1" dirty="0" smtClean="0"/>
              <a:t> edýär.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tagamsyz</a:t>
            </a:r>
            <a:r>
              <a:rPr lang="tr-TR" b="1" dirty="0" smtClean="0"/>
              <a:t> </a:t>
            </a:r>
            <a:r>
              <a:rPr lang="tr-TR" b="1" dirty="0" err="1" smtClean="0"/>
              <a:t>gawun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ýakymsyz</a:t>
            </a:r>
            <a:r>
              <a:rPr lang="tr-TR" b="1" dirty="0" smtClean="0"/>
              <a:t> </a:t>
            </a:r>
            <a:r>
              <a:rPr lang="tr-TR" b="1" dirty="0" err="1" smtClean="0"/>
              <a:t>habar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jansyz</a:t>
            </a:r>
            <a:r>
              <a:rPr lang="tr-TR" b="1" dirty="0" smtClean="0"/>
              <a:t> </a:t>
            </a:r>
            <a:r>
              <a:rPr lang="tr-TR" b="1" dirty="0" err="1" smtClean="0"/>
              <a:t>göwre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duzsuz</a:t>
            </a:r>
            <a:r>
              <a:rPr lang="tr-TR" b="1" dirty="0" smtClean="0"/>
              <a:t> </a:t>
            </a:r>
            <a:r>
              <a:rPr lang="tr-TR" b="1" dirty="0" err="1" smtClean="0"/>
              <a:t>nahar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203848" y="1772816"/>
            <a:ext cx="239834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ÝASALYŞY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43608" y="2348880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Bu </a:t>
            </a:r>
            <a:r>
              <a:rPr lang="tr-TR" b="1" dirty="0" err="1" smtClean="0"/>
              <a:t>goşulma</a:t>
            </a:r>
            <a:r>
              <a:rPr lang="tr-TR" b="1" dirty="0" smtClean="0"/>
              <a:t> </a:t>
            </a:r>
            <a:r>
              <a:rPr lang="tr-TR" b="1" dirty="0" err="1" smtClean="0"/>
              <a:t>ýokluk</a:t>
            </a:r>
            <a:r>
              <a:rPr lang="tr-TR" b="1" dirty="0" smtClean="0"/>
              <a:t> </a:t>
            </a:r>
            <a:r>
              <a:rPr lang="tr-TR" b="1" dirty="0" err="1" smtClean="0"/>
              <a:t>sypatlaryny</a:t>
            </a:r>
            <a:r>
              <a:rPr lang="tr-TR" b="1" dirty="0" smtClean="0"/>
              <a:t> </a:t>
            </a:r>
            <a:r>
              <a:rPr lang="tr-TR" b="1" dirty="0" err="1" smtClean="0"/>
              <a:t>ýasamak</a:t>
            </a:r>
            <a:r>
              <a:rPr lang="tr-TR" b="1" dirty="0" smtClean="0"/>
              <a:t> bilen </a:t>
            </a:r>
            <a:r>
              <a:rPr lang="tr-TR" b="1" dirty="0" err="1" smtClean="0"/>
              <a:t>birlikde</a:t>
            </a:r>
            <a:r>
              <a:rPr lang="tr-TR" b="1" dirty="0" smtClean="0"/>
              <a:t>, tersine, </a:t>
            </a:r>
            <a:r>
              <a:rPr lang="tr-TR" b="1" dirty="0" err="1" smtClean="0"/>
              <a:t>aýyklaýan</a:t>
            </a:r>
            <a:r>
              <a:rPr lang="tr-TR" b="1" dirty="0" smtClean="0"/>
              <a:t> </a:t>
            </a:r>
            <a:r>
              <a:rPr lang="tr-TR" b="1" dirty="0" err="1" smtClean="0"/>
              <a:t>sözüniň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</a:t>
            </a:r>
            <a:r>
              <a:rPr lang="tr-TR" b="1" dirty="0" err="1" smtClean="0"/>
              <a:t>aýratynlygynyň</a:t>
            </a:r>
            <a:r>
              <a:rPr lang="tr-TR" b="1" dirty="0" smtClean="0"/>
              <a:t> </a:t>
            </a:r>
            <a:r>
              <a:rPr lang="tr-TR" b="1" dirty="0" err="1" smtClean="0"/>
              <a:t>örän</a:t>
            </a:r>
            <a:r>
              <a:rPr lang="tr-TR" b="1" dirty="0" smtClean="0"/>
              <a:t> </a:t>
            </a:r>
            <a:r>
              <a:rPr lang="tr-TR" b="1" dirty="0" err="1" smtClean="0"/>
              <a:t>köpdügini</a:t>
            </a:r>
            <a:r>
              <a:rPr lang="tr-TR" b="1" dirty="0" smtClean="0"/>
              <a:t> hem </a:t>
            </a:r>
            <a:r>
              <a:rPr lang="tr-TR" b="1" dirty="0" err="1" smtClean="0"/>
              <a:t>bildirýär</a:t>
            </a:r>
            <a:r>
              <a:rPr lang="tr-TR" b="1" dirty="0" smtClean="0"/>
              <a:t>: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sansyz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goşun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taýsyz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gahrymançylyk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tükeniksiz </a:t>
            </a:r>
            <a:r>
              <a:rPr lang="tr-TR" b="1" dirty="0" err="1" smtClean="0">
                <a:solidFill>
                  <a:srgbClr val="FF0000"/>
                </a:solidFill>
              </a:rPr>
              <a:t>hazyna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dyngysyz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gatnaw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203848" y="1772816"/>
            <a:ext cx="239834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ÝASALYŞY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27584" y="2348880"/>
            <a:ext cx="727280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-lak/ -</a:t>
            </a:r>
            <a:r>
              <a:rPr lang="tr-TR" b="1" dirty="0" err="1" smtClean="0">
                <a:solidFill>
                  <a:srgbClr val="FF0000"/>
                </a:solidFill>
              </a:rPr>
              <a:t>lek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goşulmasy</a:t>
            </a:r>
            <a:r>
              <a:rPr lang="tr-TR" dirty="0" smtClean="0"/>
              <a:t>. Bu </a:t>
            </a:r>
            <a:r>
              <a:rPr lang="tr-TR" dirty="0" err="1" smtClean="0"/>
              <a:t>goşulmany</a:t>
            </a:r>
            <a:r>
              <a:rPr lang="tr-TR" dirty="0" smtClean="0"/>
              <a:t> kabul eden sözler </a:t>
            </a:r>
            <a:r>
              <a:rPr lang="tr-TR" dirty="0" err="1" smtClean="0"/>
              <a:t>janly</a:t>
            </a:r>
            <a:r>
              <a:rPr lang="tr-TR" dirty="0" smtClean="0"/>
              <a:t> </a:t>
            </a:r>
            <a:r>
              <a:rPr lang="tr-TR" dirty="0" err="1" smtClean="0"/>
              <a:t>zatlary</a:t>
            </a:r>
            <a:r>
              <a:rPr lang="tr-TR" dirty="0" smtClean="0"/>
              <a:t> </a:t>
            </a:r>
            <a:r>
              <a:rPr lang="tr-TR" dirty="0" err="1" smtClean="0"/>
              <a:t>adyny</a:t>
            </a:r>
            <a:r>
              <a:rPr lang="tr-TR" dirty="0" smtClean="0"/>
              <a:t> </a:t>
            </a:r>
            <a:r>
              <a:rPr lang="tr-TR" dirty="0" err="1" smtClean="0"/>
              <a:t>aýyklap</a:t>
            </a:r>
            <a:r>
              <a:rPr lang="tr-TR" dirty="0" smtClean="0"/>
              <a:t> </a:t>
            </a:r>
            <a:r>
              <a:rPr lang="tr-TR" dirty="0" err="1" smtClean="0"/>
              <a:t>gelýär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Aýyklaýan</a:t>
            </a:r>
            <a:r>
              <a:rPr lang="tr-TR" dirty="0" smtClean="0"/>
              <a:t> </a:t>
            </a:r>
            <a:r>
              <a:rPr lang="tr-TR" dirty="0" err="1" smtClean="0"/>
              <a:t>adynda</a:t>
            </a:r>
            <a:r>
              <a:rPr lang="tr-TR" dirty="0" smtClean="0"/>
              <a:t> bir </a:t>
            </a:r>
            <a:r>
              <a:rPr lang="tr-TR" dirty="0" err="1" smtClean="0"/>
              <a:t>aýratynlygyň</a:t>
            </a:r>
            <a:r>
              <a:rPr lang="tr-TR" dirty="0" smtClean="0"/>
              <a:t> </a:t>
            </a:r>
            <a:r>
              <a:rPr lang="tr-TR" dirty="0" err="1" smtClean="0"/>
              <a:t>artykdygyny</a:t>
            </a:r>
            <a:r>
              <a:rPr lang="tr-TR" dirty="0" smtClean="0"/>
              <a:t>, </a:t>
            </a:r>
            <a:r>
              <a:rPr lang="tr-TR" dirty="0" err="1" smtClean="0"/>
              <a:t>boldugyny</a:t>
            </a:r>
            <a:r>
              <a:rPr lang="tr-TR" dirty="0" smtClean="0"/>
              <a:t>, </a:t>
            </a:r>
            <a:r>
              <a:rPr lang="tr-TR" dirty="0" err="1" smtClean="0"/>
              <a:t>köpdügini</a:t>
            </a:r>
            <a:r>
              <a:rPr lang="tr-TR" dirty="0" smtClean="0"/>
              <a:t> </a:t>
            </a:r>
            <a:r>
              <a:rPr lang="tr-TR" dirty="0" err="1" smtClean="0"/>
              <a:t>bildirýär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b="1" dirty="0" err="1" smtClean="0"/>
              <a:t>tüýlek</a:t>
            </a:r>
            <a:r>
              <a:rPr lang="tr-TR" b="1" dirty="0" smtClean="0"/>
              <a:t> it,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saçlak</a:t>
            </a:r>
            <a:r>
              <a:rPr lang="tr-TR" b="1" dirty="0" smtClean="0"/>
              <a:t> </a:t>
            </a:r>
            <a:r>
              <a:rPr lang="tr-TR" b="1" dirty="0" err="1" smtClean="0"/>
              <a:t>çaga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zülplek</a:t>
            </a:r>
            <a:r>
              <a:rPr lang="tr-TR" b="1" dirty="0" smtClean="0"/>
              <a:t> gyz,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gaşlak</a:t>
            </a:r>
            <a:r>
              <a:rPr lang="tr-TR" b="1" dirty="0" smtClean="0"/>
              <a:t> gelin,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burunlak</a:t>
            </a:r>
            <a:r>
              <a:rPr lang="tr-TR" b="1" dirty="0" smtClean="0"/>
              <a:t> adam.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203848" y="1772816"/>
            <a:ext cx="239834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ÝASALYŞY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204864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Arap-pars dilinden geçen </a:t>
            </a:r>
            <a:r>
              <a:rPr lang="tr-TR" b="1" dirty="0" err="1" smtClean="0">
                <a:solidFill>
                  <a:srgbClr val="FF0000"/>
                </a:solidFill>
              </a:rPr>
              <a:t>goşulmalar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arkaly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sypatlaryň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ýasalyşy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tr-TR" dirty="0" err="1" smtClean="0"/>
              <a:t>Bularyň</a:t>
            </a:r>
            <a:r>
              <a:rPr lang="tr-TR" dirty="0" smtClean="0"/>
              <a:t> </a:t>
            </a:r>
            <a:r>
              <a:rPr lang="tr-TR" dirty="0" err="1" smtClean="0"/>
              <a:t>hemmesi</a:t>
            </a:r>
            <a:r>
              <a:rPr lang="tr-TR" dirty="0" smtClean="0"/>
              <a:t> ilki </a:t>
            </a:r>
            <a:r>
              <a:rPr lang="tr-TR" dirty="0" err="1" smtClean="0"/>
              <a:t>özbaşdak</a:t>
            </a:r>
            <a:r>
              <a:rPr lang="tr-TR" dirty="0" smtClean="0"/>
              <a:t> geçmän, bile </a:t>
            </a:r>
            <a:r>
              <a:rPr lang="tr-TR" dirty="0" err="1" smtClean="0"/>
              <a:t>ulanylýan</a:t>
            </a:r>
            <a:r>
              <a:rPr lang="tr-TR" dirty="0" smtClean="0"/>
              <a:t> sözleri bilen </a:t>
            </a:r>
            <a:r>
              <a:rPr lang="tr-TR" dirty="0" err="1" smtClean="0"/>
              <a:t>geçipdirler</a:t>
            </a:r>
            <a:r>
              <a:rPr lang="tr-TR" dirty="0" smtClean="0"/>
              <a:t>. Olardan </a:t>
            </a:r>
            <a:r>
              <a:rPr lang="tr-TR" dirty="0" err="1" smtClean="0"/>
              <a:t>birnäçesi</a:t>
            </a:r>
            <a:r>
              <a:rPr lang="tr-TR" dirty="0" smtClean="0"/>
              <a:t> sözüň </a:t>
            </a:r>
            <a:r>
              <a:rPr lang="tr-TR" dirty="0" err="1" smtClean="0"/>
              <a:t>öňünden</a:t>
            </a:r>
            <a:r>
              <a:rPr lang="tr-TR" dirty="0" smtClean="0"/>
              <a:t> </a:t>
            </a:r>
            <a:r>
              <a:rPr lang="tr-TR" dirty="0" err="1" smtClean="0"/>
              <a:t>goşulyp</a:t>
            </a:r>
            <a:r>
              <a:rPr lang="tr-TR" dirty="0" smtClean="0"/>
              <a:t> </a:t>
            </a:r>
            <a:r>
              <a:rPr lang="tr-TR" dirty="0" err="1" smtClean="0"/>
              <a:t>sypat</a:t>
            </a:r>
            <a:r>
              <a:rPr lang="tr-TR" dirty="0" smtClean="0"/>
              <a:t> </a:t>
            </a:r>
            <a:r>
              <a:rPr lang="tr-TR" dirty="0" err="1" smtClean="0"/>
              <a:t>ýasaýarlar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bi-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bigaýrat</a:t>
            </a:r>
            <a:r>
              <a:rPr lang="tr-TR" b="1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bimaza</a:t>
            </a:r>
            <a:r>
              <a:rPr lang="tr-TR" b="1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bibaş</a:t>
            </a:r>
            <a:r>
              <a:rPr lang="tr-TR" b="1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bitertip</a:t>
            </a:r>
            <a:r>
              <a:rPr lang="tr-TR" b="1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biçäre</a:t>
            </a:r>
            <a:r>
              <a:rPr lang="tr-TR" b="1" i="1" dirty="0" smtClean="0"/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i="1" dirty="0" err="1" smtClean="0">
                <a:solidFill>
                  <a:srgbClr val="FF0000"/>
                </a:solidFill>
              </a:rPr>
              <a:t>Na</a:t>
            </a:r>
            <a:r>
              <a:rPr lang="tr-TR" b="1" i="1" dirty="0" smtClean="0">
                <a:solidFill>
                  <a:srgbClr val="FF0000"/>
                </a:solidFill>
              </a:rPr>
              <a:t>-/</a:t>
            </a:r>
            <a:r>
              <a:rPr lang="tr-TR" b="1" i="1" dirty="0" err="1" smtClean="0">
                <a:solidFill>
                  <a:srgbClr val="FF0000"/>
                </a:solidFill>
              </a:rPr>
              <a:t>nä</a:t>
            </a:r>
            <a:r>
              <a:rPr lang="tr-TR" b="1" i="1" dirty="0" smtClean="0">
                <a:solidFill>
                  <a:srgbClr val="FF0000"/>
                </a:solidFill>
              </a:rPr>
              <a:t>- </a:t>
            </a:r>
            <a:r>
              <a:rPr lang="tr-TR" b="1" dirty="0" err="1" smtClean="0"/>
              <a:t>nädogry</a:t>
            </a:r>
            <a:r>
              <a:rPr lang="tr-TR" b="1" dirty="0" smtClean="0"/>
              <a:t>, </a:t>
            </a:r>
            <a:r>
              <a:rPr lang="tr-TR" b="1" dirty="0" err="1" smtClean="0"/>
              <a:t>namart</a:t>
            </a:r>
            <a:r>
              <a:rPr lang="tr-TR" b="1" dirty="0" smtClean="0"/>
              <a:t>, </a:t>
            </a:r>
            <a:r>
              <a:rPr lang="tr-TR" b="1" dirty="0" err="1" smtClean="0"/>
              <a:t>näbelli</a:t>
            </a:r>
            <a:r>
              <a:rPr lang="tr-TR" b="1" dirty="0" smtClean="0"/>
              <a:t>, </a:t>
            </a:r>
            <a:r>
              <a:rPr lang="tr-TR" b="1" dirty="0" err="1" smtClean="0"/>
              <a:t>nätanyş</a:t>
            </a:r>
            <a:r>
              <a:rPr lang="tr-TR" b="1" dirty="0" smtClean="0"/>
              <a:t>, </a:t>
            </a:r>
            <a:r>
              <a:rPr lang="tr-TR" b="1" dirty="0" err="1" smtClean="0"/>
              <a:t>näsag</a:t>
            </a:r>
            <a:r>
              <a:rPr lang="tr-TR" b="1" dirty="0" smtClean="0"/>
              <a:t>, </a:t>
            </a:r>
            <a:r>
              <a:rPr lang="tr-TR" b="1" dirty="0" err="1" smtClean="0"/>
              <a:t>nämälim</a:t>
            </a:r>
            <a:r>
              <a:rPr lang="tr-TR" b="1" dirty="0" smtClean="0"/>
              <a:t>, </a:t>
            </a:r>
            <a:r>
              <a:rPr lang="tr-TR" b="1" dirty="0" err="1" smtClean="0"/>
              <a:t>nätakyk</a:t>
            </a:r>
            <a:r>
              <a:rPr lang="tr-TR" b="1" dirty="0" smtClean="0"/>
              <a:t>, </a:t>
            </a:r>
            <a:r>
              <a:rPr lang="tr-TR" b="1" dirty="0" err="1" smtClean="0"/>
              <a:t>nämährem</a:t>
            </a:r>
            <a:r>
              <a:rPr lang="tr-TR" b="1" dirty="0" smtClean="0"/>
              <a:t>, </a:t>
            </a:r>
            <a:r>
              <a:rPr lang="tr-TR" b="1" dirty="0" err="1" smtClean="0"/>
              <a:t>namyrat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i="1" dirty="0" smtClean="0">
                <a:solidFill>
                  <a:srgbClr val="FF0000"/>
                </a:solidFill>
              </a:rPr>
              <a:t>Bet</a:t>
            </a:r>
            <a:r>
              <a:rPr lang="tr-TR" b="1" i="1" dirty="0" smtClean="0"/>
              <a:t>- </a:t>
            </a:r>
            <a:r>
              <a:rPr lang="tr-TR" b="1" i="1" dirty="0" err="1" smtClean="0"/>
              <a:t>betgylyk</a:t>
            </a:r>
            <a:r>
              <a:rPr lang="tr-TR" b="1" i="1" dirty="0" smtClean="0"/>
              <a:t>, </a:t>
            </a:r>
            <a:r>
              <a:rPr lang="tr-TR" b="1" i="1" dirty="0" err="1" smtClean="0"/>
              <a:t>bezzat</a:t>
            </a:r>
            <a:r>
              <a:rPr lang="tr-TR" b="1" i="1" dirty="0" smtClean="0"/>
              <a:t>. </a:t>
            </a:r>
            <a:r>
              <a:rPr lang="tr-TR" b="1" i="1" dirty="0" err="1" smtClean="0"/>
              <a:t>Betpäl</a:t>
            </a:r>
            <a:r>
              <a:rPr lang="tr-TR" b="1" i="1" dirty="0" smtClean="0"/>
              <a:t>, </a:t>
            </a:r>
            <a:r>
              <a:rPr lang="tr-TR" b="1" i="1" dirty="0" err="1" smtClean="0"/>
              <a:t>bedasyl</a:t>
            </a:r>
            <a:r>
              <a:rPr lang="tr-TR" b="1" i="1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203848" y="1772816"/>
            <a:ext cx="239834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ÝASALYŞY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132856"/>
            <a:ext cx="7272808" cy="369331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Rus dilinden we onuň </a:t>
            </a:r>
            <a:r>
              <a:rPr lang="tr-TR" b="1" dirty="0" err="1" smtClean="0">
                <a:solidFill>
                  <a:srgbClr val="FF0000"/>
                </a:solidFill>
              </a:rPr>
              <a:t>üsti</a:t>
            </a:r>
            <a:r>
              <a:rPr lang="tr-TR" b="1" dirty="0" smtClean="0">
                <a:solidFill>
                  <a:srgbClr val="FF0000"/>
                </a:solidFill>
              </a:rPr>
              <a:t> bilen geçen sözlerden </a:t>
            </a:r>
            <a:r>
              <a:rPr lang="tr-TR" b="1" dirty="0" err="1" smtClean="0">
                <a:solidFill>
                  <a:srgbClr val="FF0000"/>
                </a:solidFill>
              </a:rPr>
              <a:t>sypat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ýasalyşy</a:t>
            </a:r>
            <a:r>
              <a:rPr lang="tr-TR" b="1" dirty="0" smtClean="0">
                <a:solidFill>
                  <a:srgbClr val="FF0000"/>
                </a:solidFill>
              </a:rPr>
              <a:t>. Rus dilinden geçen </a:t>
            </a:r>
            <a:r>
              <a:rPr lang="tr-TR" b="1" dirty="0" err="1" smtClean="0">
                <a:solidFill>
                  <a:srgbClr val="FF0000"/>
                </a:solidFill>
              </a:rPr>
              <a:t>sypatlaryň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goşulmalary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gysgalydyp</a:t>
            </a:r>
            <a:r>
              <a:rPr lang="tr-TR" b="1" dirty="0" smtClean="0">
                <a:solidFill>
                  <a:srgbClr val="FF0000"/>
                </a:solidFill>
              </a:rPr>
              <a:t>, bir </a:t>
            </a:r>
            <a:r>
              <a:rPr lang="tr-TR" b="1" dirty="0" err="1" smtClean="0">
                <a:solidFill>
                  <a:srgbClr val="FF0000"/>
                </a:solidFill>
              </a:rPr>
              <a:t>bölegi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taşlanyp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alynma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sypatlar</a:t>
            </a:r>
            <a:r>
              <a:rPr lang="tr-TR" b="1" dirty="0" smtClean="0">
                <a:solidFill>
                  <a:srgbClr val="FF0000"/>
                </a:solidFill>
              </a:rPr>
              <a:t> emele </a:t>
            </a:r>
            <a:r>
              <a:rPr lang="tr-TR" b="1" dirty="0" err="1" smtClean="0">
                <a:solidFill>
                  <a:srgbClr val="FF0000"/>
                </a:solidFill>
              </a:rPr>
              <a:t>gelýär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tr-TR" i="1" dirty="0" err="1" smtClean="0"/>
              <a:t>Genialnyý</a:t>
            </a:r>
            <a:r>
              <a:rPr lang="tr-TR" i="1" dirty="0" smtClean="0"/>
              <a:t>-</a:t>
            </a:r>
            <a:r>
              <a:rPr lang="tr-TR" i="1" dirty="0" err="1" smtClean="0"/>
              <a:t>genial</a:t>
            </a:r>
            <a:r>
              <a:rPr lang="tr-TR" i="1" dirty="0" smtClean="0"/>
              <a:t>, </a:t>
            </a:r>
            <a:r>
              <a:rPr lang="tr-TR" i="1" dirty="0" err="1" smtClean="0"/>
              <a:t>Fonetiçeskiý</a:t>
            </a:r>
            <a:r>
              <a:rPr lang="tr-TR" i="1" dirty="0" smtClean="0"/>
              <a:t>-fonetik, </a:t>
            </a:r>
          </a:p>
          <a:p>
            <a:pPr algn="just">
              <a:buFont typeface="Wingdings" pitchFamily="2" charset="2"/>
              <a:buChar char="ü"/>
            </a:pPr>
            <a:r>
              <a:rPr lang="tr-TR" i="1" dirty="0" err="1" smtClean="0"/>
              <a:t>Sosialnoe</a:t>
            </a:r>
            <a:r>
              <a:rPr lang="tr-TR" i="1" dirty="0" smtClean="0"/>
              <a:t>-</a:t>
            </a:r>
            <a:r>
              <a:rPr lang="tr-TR" i="1" dirty="0" err="1" smtClean="0"/>
              <a:t>sosial</a:t>
            </a:r>
            <a:r>
              <a:rPr lang="tr-TR" i="1" dirty="0" smtClean="0"/>
              <a:t>, </a:t>
            </a:r>
            <a:r>
              <a:rPr lang="tr-TR" i="1" dirty="0" err="1" smtClean="0"/>
              <a:t>federatiwnyý</a:t>
            </a:r>
            <a:r>
              <a:rPr lang="tr-TR" i="1" dirty="0" smtClean="0"/>
              <a:t>-</a:t>
            </a:r>
            <a:r>
              <a:rPr lang="tr-TR" i="1" dirty="0" err="1" smtClean="0"/>
              <a:t>federatiw</a:t>
            </a:r>
            <a:r>
              <a:rPr lang="tr-TR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i="1" dirty="0" err="1" smtClean="0"/>
              <a:t>molekulýarnyý</a:t>
            </a:r>
            <a:r>
              <a:rPr lang="tr-TR" i="1" dirty="0" smtClean="0"/>
              <a:t>-</a:t>
            </a:r>
            <a:r>
              <a:rPr lang="tr-TR" i="1" dirty="0" err="1" smtClean="0"/>
              <a:t>molekulýar</a:t>
            </a:r>
            <a:r>
              <a:rPr lang="tr-TR" i="1" dirty="0" smtClean="0"/>
              <a:t>, </a:t>
            </a:r>
            <a:r>
              <a:rPr lang="tr-TR" i="1" dirty="0" err="1" smtClean="0"/>
              <a:t>subýektiwnyý</a:t>
            </a:r>
            <a:r>
              <a:rPr lang="tr-TR" i="1" dirty="0" smtClean="0"/>
              <a:t>-</a:t>
            </a:r>
            <a:r>
              <a:rPr lang="tr-TR" i="1" dirty="0" err="1" smtClean="0"/>
              <a:t>sibýektiw</a:t>
            </a:r>
            <a:r>
              <a:rPr lang="tr-TR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i="1" dirty="0" err="1" smtClean="0"/>
              <a:t>legendarnyý</a:t>
            </a:r>
            <a:r>
              <a:rPr lang="tr-TR" i="1" dirty="0" smtClean="0"/>
              <a:t>-</a:t>
            </a:r>
            <a:r>
              <a:rPr lang="tr-TR" i="1" dirty="0" err="1" smtClean="0"/>
              <a:t>legendar</a:t>
            </a:r>
            <a:r>
              <a:rPr lang="tr-TR" i="1" dirty="0" smtClean="0"/>
              <a:t>, </a:t>
            </a:r>
            <a:r>
              <a:rPr lang="tr-TR" i="1" dirty="0" err="1" smtClean="0"/>
              <a:t>obýektiwnyý</a:t>
            </a:r>
            <a:r>
              <a:rPr lang="tr-TR" i="1" dirty="0" smtClean="0"/>
              <a:t>-</a:t>
            </a:r>
            <a:r>
              <a:rPr lang="tr-TR" i="1" dirty="0" err="1" smtClean="0"/>
              <a:t>obýektiw</a:t>
            </a:r>
            <a:r>
              <a:rPr lang="tr-TR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i="1" dirty="0" err="1" smtClean="0"/>
              <a:t>populýarnyý</a:t>
            </a:r>
            <a:r>
              <a:rPr lang="tr-TR" i="1" dirty="0" smtClean="0"/>
              <a:t>-</a:t>
            </a:r>
            <a:r>
              <a:rPr lang="tr-TR" i="1" dirty="0" err="1" smtClean="0"/>
              <a:t>populýar</a:t>
            </a:r>
            <a:r>
              <a:rPr lang="tr-TR" i="1" dirty="0" smtClean="0"/>
              <a:t>, </a:t>
            </a:r>
            <a:r>
              <a:rPr lang="tr-TR" i="1" dirty="0" err="1" smtClean="0"/>
              <a:t>deklartiwnyý</a:t>
            </a:r>
            <a:r>
              <a:rPr lang="tr-TR" i="1" dirty="0" smtClean="0"/>
              <a:t>-</a:t>
            </a:r>
            <a:r>
              <a:rPr lang="tr-TR" i="1" dirty="0" err="1" smtClean="0"/>
              <a:t>deklaratiw</a:t>
            </a:r>
            <a:r>
              <a:rPr lang="tr-TR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i="1" dirty="0" err="1" smtClean="0"/>
              <a:t>tipiçnyý</a:t>
            </a:r>
            <a:r>
              <a:rPr lang="tr-TR" i="1" dirty="0" smtClean="0"/>
              <a:t>-tipik, </a:t>
            </a:r>
            <a:r>
              <a:rPr lang="tr-TR" i="1" dirty="0" err="1" smtClean="0"/>
              <a:t>konserwatiwnyý</a:t>
            </a:r>
            <a:r>
              <a:rPr lang="tr-TR" i="1" dirty="0" smtClean="0"/>
              <a:t>-</a:t>
            </a:r>
            <a:r>
              <a:rPr lang="tr-TR" i="1" dirty="0" err="1" smtClean="0"/>
              <a:t>konserwatiw</a:t>
            </a:r>
            <a:r>
              <a:rPr lang="tr-TR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i="1" dirty="0" err="1" smtClean="0"/>
              <a:t>antiçnaýa</a:t>
            </a:r>
            <a:r>
              <a:rPr lang="tr-TR" i="1" dirty="0" smtClean="0"/>
              <a:t>-antik, </a:t>
            </a:r>
            <a:r>
              <a:rPr lang="tr-TR" i="1" dirty="0" err="1" smtClean="0"/>
              <a:t>komissionyý</a:t>
            </a:r>
            <a:r>
              <a:rPr lang="tr-TR" i="1" dirty="0" smtClean="0"/>
              <a:t>-</a:t>
            </a:r>
            <a:r>
              <a:rPr lang="tr-TR" i="1" dirty="0" err="1" smtClean="0"/>
              <a:t>komission</a:t>
            </a:r>
            <a:r>
              <a:rPr lang="tr-TR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i="1" dirty="0" err="1" smtClean="0"/>
              <a:t>arhaiçnaýa</a:t>
            </a:r>
            <a:r>
              <a:rPr lang="tr-TR" i="1" dirty="0" smtClean="0"/>
              <a:t>-</a:t>
            </a:r>
            <a:r>
              <a:rPr lang="tr-TR" i="1" dirty="0" err="1" smtClean="0"/>
              <a:t>arhaik</a:t>
            </a:r>
            <a:r>
              <a:rPr lang="tr-TR" i="1" dirty="0" smtClean="0"/>
              <a:t> , </a:t>
            </a:r>
            <a:r>
              <a:rPr lang="tr-TR" i="1" dirty="0" err="1" smtClean="0"/>
              <a:t>telewizionnyý</a:t>
            </a:r>
            <a:r>
              <a:rPr lang="tr-TR" i="1" dirty="0" smtClean="0"/>
              <a:t>-</a:t>
            </a:r>
            <a:r>
              <a:rPr lang="tr-TR" i="1" dirty="0" err="1" smtClean="0"/>
              <a:t>telewezion</a:t>
            </a:r>
            <a:r>
              <a:rPr lang="tr-TR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i="1" dirty="0" err="1" smtClean="0"/>
              <a:t>awiasionnyý</a:t>
            </a:r>
            <a:r>
              <a:rPr lang="tr-TR" i="1" dirty="0" smtClean="0"/>
              <a:t>-</a:t>
            </a:r>
            <a:r>
              <a:rPr lang="tr-TR" i="1" dirty="0" err="1" smtClean="0"/>
              <a:t>awiasion</a:t>
            </a:r>
            <a:r>
              <a:rPr lang="tr-TR" i="1" dirty="0" smtClean="0"/>
              <a:t> 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45858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1600" dirty="0" smtClean="0"/>
              <a:t>1</a:t>
            </a:r>
            <a:r>
              <a:rPr lang="tr-TR" sz="1600" dirty="0"/>
              <a:t>. Hafta	Ad ve ad yapımı</a:t>
            </a:r>
          </a:p>
          <a:p>
            <a:r>
              <a:rPr lang="tr-TR" sz="1600" dirty="0"/>
              <a:t>2. Hafta	Çokluk kategorisi</a:t>
            </a:r>
          </a:p>
          <a:p>
            <a:r>
              <a:rPr lang="tr-TR" sz="1600" dirty="0"/>
              <a:t>3. Hafta	İyelik kategorisi</a:t>
            </a:r>
          </a:p>
          <a:p>
            <a:r>
              <a:rPr lang="tr-TR" sz="1600" dirty="0"/>
              <a:t>4. Hafta	Durum kategorisi</a:t>
            </a:r>
          </a:p>
          <a:p>
            <a:r>
              <a:rPr lang="tr-TR" sz="1600" dirty="0"/>
              <a:t>5. Hafta	Bildirme kategorisi</a:t>
            </a:r>
          </a:p>
          <a:p>
            <a:r>
              <a:rPr lang="tr-TR" sz="1600" dirty="0"/>
              <a:t>6. Hafta	Zamirler</a:t>
            </a:r>
          </a:p>
          <a:p>
            <a:r>
              <a:rPr lang="tr-TR" sz="1600" dirty="0"/>
              <a:t>7. Hafta	Sıfatlar</a:t>
            </a:r>
          </a:p>
          <a:p>
            <a:r>
              <a:rPr lang="tr-TR" sz="1600" dirty="0"/>
              <a:t>8. Hafta	Ara sınav</a:t>
            </a:r>
          </a:p>
          <a:p>
            <a:r>
              <a:rPr lang="tr-TR" sz="1600" dirty="0"/>
              <a:t>9. Hafta	Sayılar ve </a:t>
            </a:r>
            <a:r>
              <a:rPr lang="tr-TR" sz="1600" dirty="0" err="1"/>
              <a:t>numeratifler</a:t>
            </a:r>
            <a:endParaRPr lang="tr-TR" sz="1600" dirty="0"/>
          </a:p>
          <a:p>
            <a:r>
              <a:rPr lang="tr-TR" sz="1600" dirty="0"/>
              <a:t>10. Hafta	Zarflar</a:t>
            </a:r>
          </a:p>
          <a:p>
            <a:r>
              <a:rPr lang="tr-TR" sz="1600" dirty="0"/>
              <a:t>11. Hafta	Edatlar, parçacıklar, </a:t>
            </a:r>
            <a:r>
              <a:rPr lang="tr-TR" sz="1600" dirty="0" err="1"/>
              <a:t>modal</a:t>
            </a:r>
            <a:r>
              <a:rPr lang="tr-TR" sz="1600" dirty="0"/>
              <a:t> sözcükler</a:t>
            </a:r>
          </a:p>
          <a:p>
            <a:r>
              <a:rPr lang="tr-TR" sz="1600" dirty="0"/>
              <a:t>12. Hafta	Fiil ve fiil yapımı</a:t>
            </a:r>
          </a:p>
          <a:p>
            <a:r>
              <a:rPr lang="tr-TR" sz="1600" dirty="0"/>
              <a:t>13. Hafta	Kişi, zaman, görünüş, kılınış</a:t>
            </a:r>
          </a:p>
          <a:p>
            <a:r>
              <a:rPr lang="tr-TR" sz="1600" dirty="0"/>
              <a:t>14. Hafta	Tasarlama kipleri</a:t>
            </a:r>
          </a:p>
          <a:p>
            <a:r>
              <a:rPr lang="tr-TR" sz="1600" dirty="0"/>
              <a:t>15. Hafta	Ünlemler</a:t>
            </a:r>
          </a:p>
          <a:p>
            <a:r>
              <a:rPr lang="tr-TR" sz="1600" dirty="0"/>
              <a:t>16. Hafta	Sınav</a:t>
            </a:r>
          </a:p>
        </p:txBody>
      </p:sp>
    </p:spTree>
    <p:extLst>
      <p:ext uri="{BB962C8B-B14F-4D97-AF65-F5344CB8AC3E}">
        <p14:creationId xmlns:p14="http://schemas.microsoft.com/office/powerpoint/2010/main" val="38279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483768" y="1772816"/>
            <a:ext cx="374441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IŞLIKLERDEN</a:t>
            </a:r>
            <a:r>
              <a:rPr lang="tr-TR" b="1" dirty="0" smtClean="0"/>
              <a:t> </a:t>
            </a:r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ÝASALYŞY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27584" y="2276872"/>
            <a:ext cx="7272808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-ak/-ek/-k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aglak</a:t>
            </a:r>
            <a:r>
              <a:rPr lang="tr-TR" dirty="0" smtClean="0"/>
              <a:t> </a:t>
            </a:r>
            <a:r>
              <a:rPr lang="tr-TR" dirty="0" err="1" smtClean="0"/>
              <a:t>çaga</a:t>
            </a:r>
            <a:r>
              <a:rPr lang="tr-TR" dirty="0" smtClean="0"/>
              <a:t>, </a:t>
            </a:r>
            <a:r>
              <a:rPr lang="tr-TR" dirty="0" err="1" smtClean="0"/>
              <a:t>depek</a:t>
            </a:r>
            <a:r>
              <a:rPr lang="tr-TR" dirty="0" smtClean="0"/>
              <a:t> mal, </a:t>
            </a:r>
            <a:r>
              <a:rPr lang="tr-TR" dirty="0" err="1" smtClean="0"/>
              <a:t>gorkak</a:t>
            </a:r>
            <a:r>
              <a:rPr lang="tr-TR" dirty="0" smtClean="0"/>
              <a:t> oglan, ürkek mal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yk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ik</a:t>
            </a:r>
            <a:r>
              <a:rPr lang="tr-TR" b="1" dirty="0" smtClean="0">
                <a:solidFill>
                  <a:srgbClr val="FF0000"/>
                </a:solidFill>
              </a:rPr>
              <a:t>/</a:t>
            </a:r>
            <a:r>
              <a:rPr lang="tr-TR" b="1" dirty="0" err="1" smtClean="0">
                <a:solidFill>
                  <a:srgbClr val="FF0000"/>
                </a:solidFill>
              </a:rPr>
              <a:t>uk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ük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dirty="0" smtClean="0"/>
              <a:t>k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kesik mata, </a:t>
            </a:r>
            <a:r>
              <a:rPr lang="tr-TR" dirty="0" err="1" smtClean="0"/>
              <a:t>ýyrtyk</a:t>
            </a:r>
            <a:r>
              <a:rPr lang="tr-TR" dirty="0" smtClean="0"/>
              <a:t> </a:t>
            </a:r>
            <a:r>
              <a:rPr lang="tr-TR" dirty="0" err="1" smtClean="0"/>
              <a:t>köýnek</a:t>
            </a:r>
            <a:r>
              <a:rPr lang="tr-TR" dirty="0" smtClean="0"/>
              <a:t>, deşik bedre, bozuk </a:t>
            </a:r>
            <a:r>
              <a:rPr lang="tr-TR" dirty="0" err="1" smtClean="0"/>
              <a:t>oýunjak</a:t>
            </a:r>
            <a:r>
              <a:rPr lang="tr-TR" dirty="0" smtClean="0"/>
              <a:t>, </a:t>
            </a:r>
            <a:r>
              <a:rPr lang="tr-TR" dirty="0" err="1" smtClean="0"/>
              <a:t>döwük</a:t>
            </a:r>
            <a:r>
              <a:rPr lang="tr-TR" dirty="0" smtClean="0"/>
              <a:t> araba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gyr</a:t>
            </a:r>
            <a:r>
              <a:rPr lang="tr-TR" b="1" dirty="0" smtClean="0">
                <a:solidFill>
                  <a:srgbClr val="FF0000"/>
                </a:solidFill>
              </a:rPr>
              <a:t>/-gir/</a:t>
            </a:r>
            <a:r>
              <a:rPr lang="tr-TR" b="1" dirty="0" err="1" smtClean="0">
                <a:solidFill>
                  <a:srgbClr val="FF0000"/>
                </a:solidFill>
              </a:rPr>
              <a:t>gur</a:t>
            </a:r>
            <a:r>
              <a:rPr lang="tr-TR" b="1" dirty="0" smtClean="0">
                <a:solidFill>
                  <a:srgbClr val="FF0000"/>
                </a:solidFill>
              </a:rPr>
              <a:t>/-gür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duýgur</a:t>
            </a:r>
            <a:r>
              <a:rPr lang="tr-TR" dirty="0" smtClean="0"/>
              <a:t> ýürek, </a:t>
            </a:r>
            <a:r>
              <a:rPr lang="tr-TR" dirty="0" err="1" smtClean="0"/>
              <a:t>gitgir</a:t>
            </a:r>
            <a:r>
              <a:rPr lang="tr-TR" dirty="0" smtClean="0"/>
              <a:t> </a:t>
            </a:r>
            <a:r>
              <a:rPr lang="tr-TR" dirty="0" err="1" smtClean="0"/>
              <a:t>ýorga</a:t>
            </a:r>
            <a:r>
              <a:rPr lang="tr-TR" dirty="0" smtClean="0"/>
              <a:t>, </a:t>
            </a:r>
            <a:r>
              <a:rPr lang="tr-TR" dirty="0" err="1" smtClean="0"/>
              <a:t>çagyr</a:t>
            </a:r>
            <a:r>
              <a:rPr lang="tr-TR" dirty="0" smtClean="0"/>
              <a:t> at, </a:t>
            </a:r>
            <a:r>
              <a:rPr lang="tr-TR" dirty="0" err="1" smtClean="0"/>
              <a:t>algyr</a:t>
            </a:r>
            <a:r>
              <a:rPr lang="tr-TR" dirty="0" smtClean="0"/>
              <a:t> </a:t>
            </a:r>
            <a:r>
              <a:rPr lang="tr-TR" dirty="0" err="1" smtClean="0"/>
              <a:t>laçyn</a:t>
            </a:r>
            <a:r>
              <a:rPr lang="tr-TR" dirty="0" smtClean="0"/>
              <a:t>, </a:t>
            </a:r>
            <a:r>
              <a:rPr lang="tr-TR" dirty="0" err="1" smtClean="0"/>
              <a:t>görgür</a:t>
            </a:r>
            <a:r>
              <a:rPr lang="tr-TR" dirty="0" smtClean="0"/>
              <a:t> göz, </a:t>
            </a:r>
            <a:r>
              <a:rPr lang="tr-TR" dirty="0" err="1" smtClean="0"/>
              <a:t>kesgir</a:t>
            </a:r>
            <a:r>
              <a:rPr lang="tr-TR" dirty="0" smtClean="0"/>
              <a:t> </a:t>
            </a:r>
            <a:r>
              <a:rPr lang="tr-TR" dirty="0" err="1" smtClean="0"/>
              <a:t>akyl</a:t>
            </a:r>
            <a:endParaRPr lang="tr-TR" dirty="0" smtClean="0"/>
          </a:p>
          <a:p>
            <a:pPr algn="just"/>
            <a:r>
              <a:rPr lang="tr-TR" dirty="0" smtClean="0"/>
              <a:t>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-ma/-me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düzme san, gömme çörek, silkme </a:t>
            </a:r>
            <a:r>
              <a:rPr lang="tr-TR" dirty="0" err="1" smtClean="0"/>
              <a:t>telpek</a:t>
            </a:r>
            <a:r>
              <a:rPr lang="tr-TR" dirty="0" smtClean="0"/>
              <a:t>, </a:t>
            </a:r>
            <a:r>
              <a:rPr lang="tr-TR" dirty="0" err="1" smtClean="0"/>
              <a:t>ýasama</a:t>
            </a:r>
            <a:r>
              <a:rPr lang="tr-TR" dirty="0" smtClean="0"/>
              <a:t> </a:t>
            </a:r>
            <a:r>
              <a:rPr lang="tr-TR" dirty="0" err="1" smtClean="0"/>
              <a:t>bezeg</a:t>
            </a:r>
            <a:r>
              <a:rPr lang="tr-TR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degişme</a:t>
            </a:r>
            <a:r>
              <a:rPr lang="tr-TR" dirty="0" smtClean="0"/>
              <a:t> </a:t>
            </a:r>
            <a:r>
              <a:rPr lang="tr-TR" dirty="0" err="1" smtClean="0"/>
              <a:t>gürrüň</a:t>
            </a:r>
            <a:r>
              <a:rPr lang="tr-TR" dirty="0" smtClean="0"/>
              <a:t>, </a:t>
            </a:r>
            <a:r>
              <a:rPr lang="tr-TR" dirty="0" err="1" smtClean="0"/>
              <a:t>sümme</a:t>
            </a:r>
            <a:r>
              <a:rPr lang="tr-TR" dirty="0" smtClean="0"/>
              <a:t> </a:t>
            </a:r>
            <a:r>
              <a:rPr lang="tr-TR" dirty="0" err="1" smtClean="0"/>
              <a:t>tokaý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2267744" y="1916832"/>
            <a:ext cx="4460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SINTAKTIK</a:t>
            </a:r>
            <a:r>
              <a:rPr lang="tr-TR" b="1" dirty="0" smtClean="0"/>
              <a:t> </a:t>
            </a:r>
            <a:r>
              <a:rPr lang="tr-TR" b="1" dirty="0" err="1" smtClean="0"/>
              <a:t>ÝOL</a:t>
            </a:r>
            <a:r>
              <a:rPr lang="tr-TR" b="1" dirty="0" smtClean="0"/>
              <a:t> BILEN </a:t>
            </a:r>
            <a:r>
              <a:rPr lang="tr-TR" b="1" dirty="0" err="1" smtClean="0"/>
              <a:t>ÝASALYŞY</a:t>
            </a:r>
            <a:r>
              <a:rPr lang="tr-TR" b="1" dirty="0" smtClean="0"/>
              <a:t> </a:t>
            </a:r>
          </a:p>
        </p:txBody>
      </p:sp>
      <p:graphicFrame>
        <p:nvGraphicFramePr>
          <p:cNvPr id="12" name="11 Diyagram"/>
          <p:cNvGraphicFramePr/>
          <p:nvPr/>
        </p:nvGraphicFramePr>
        <p:xfrm>
          <a:off x="1835696" y="2564904"/>
          <a:ext cx="5760640" cy="298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2267744" y="1916832"/>
            <a:ext cx="4460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SINTAKTIK</a:t>
            </a:r>
            <a:r>
              <a:rPr lang="tr-TR" b="1" dirty="0" smtClean="0"/>
              <a:t> </a:t>
            </a:r>
            <a:r>
              <a:rPr lang="tr-TR" b="1" dirty="0" err="1" smtClean="0"/>
              <a:t>ÝOL</a:t>
            </a:r>
            <a:r>
              <a:rPr lang="tr-TR" b="1" dirty="0" smtClean="0"/>
              <a:t> BILEN </a:t>
            </a:r>
            <a:r>
              <a:rPr lang="tr-TR" b="1" dirty="0" err="1" smtClean="0"/>
              <a:t>ÝASALYŞY</a:t>
            </a:r>
            <a:r>
              <a:rPr lang="tr-TR" b="1" dirty="0" smtClean="0"/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971600" y="2551837"/>
            <a:ext cx="7200800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Goşma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sypatlar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birden </a:t>
            </a:r>
            <a:r>
              <a:rPr lang="tr-TR" dirty="0" err="1" smtClean="0"/>
              <a:t>artyk</a:t>
            </a:r>
            <a:r>
              <a:rPr lang="tr-TR" dirty="0" smtClean="0"/>
              <a:t> sözüň </a:t>
            </a:r>
            <a:r>
              <a:rPr lang="tr-TR" dirty="0" err="1" smtClean="0"/>
              <a:t>basym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birleşip, bir </a:t>
            </a:r>
            <a:r>
              <a:rPr lang="tr-TR" dirty="0" err="1" smtClean="0"/>
              <a:t>many</a:t>
            </a:r>
            <a:r>
              <a:rPr lang="tr-TR" dirty="0" smtClean="0"/>
              <a:t>- </a:t>
            </a:r>
            <a:r>
              <a:rPr lang="tr-TR" dirty="0" err="1" smtClean="0"/>
              <a:t>aýratynlyk</a:t>
            </a:r>
            <a:r>
              <a:rPr lang="tr-TR" dirty="0" smtClean="0"/>
              <a:t>, </a:t>
            </a:r>
            <a:r>
              <a:rPr lang="tr-TR" dirty="0" err="1" smtClean="0"/>
              <a:t>alamat</a:t>
            </a:r>
            <a:r>
              <a:rPr lang="tr-TR" dirty="0" smtClean="0"/>
              <a:t> </a:t>
            </a:r>
            <a:r>
              <a:rPr lang="tr-TR" dirty="0" err="1" smtClean="0"/>
              <a:t>aňlatmagyndan</a:t>
            </a:r>
            <a:r>
              <a:rPr lang="tr-TR" dirty="0" smtClean="0"/>
              <a:t> emele </a:t>
            </a:r>
            <a:r>
              <a:rPr lang="tr-TR" dirty="0" err="1" smtClean="0"/>
              <a:t>gelýär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durnagöz</a:t>
            </a:r>
            <a:r>
              <a:rPr lang="tr-TR" b="1" dirty="0" smtClean="0"/>
              <a:t> çeşme,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göwnaçyk</a:t>
            </a:r>
            <a:r>
              <a:rPr lang="tr-TR" b="1" dirty="0" smtClean="0"/>
              <a:t> gyz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Goşma</a:t>
            </a:r>
            <a:r>
              <a:rPr lang="tr-TR" dirty="0" smtClean="0"/>
              <a:t> </a:t>
            </a:r>
            <a:r>
              <a:rPr lang="tr-TR" dirty="0" err="1" smtClean="0"/>
              <a:t>sypatlary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etmäge</a:t>
            </a:r>
            <a:r>
              <a:rPr lang="tr-TR" dirty="0" smtClean="0"/>
              <a:t> </a:t>
            </a:r>
            <a:r>
              <a:rPr lang="tr-TR" dirty="0" err="1" smtClean="0"/>
              <a:t>dürli</a:t>
            </a:r>
            <a:r>
              <a:rPr lang="tr-TR" dirty="0" smtClean="0"/>
              <a:t> söz </a:t>
            </a:r>
            <a:r>
              <a:rPr lang="tr-TR" dirty="0" err="1" smtClean="0"/>
              <a:t>toparlary</a:t>
            </a:r>
            <a:r>
              <a:rPr lang="tr-TR" dirty="0" smtClean="0"/>
              <a:t> </a:t>
            </a:r>
            <a:r>
              <a:rPr lang="tr-TR" dirty="0" err="1" smtClean="0"/>
              <a:t>gatnaşýarlar</a:t>
            </a:r>
            <a:r>
              <a:rPr lang="tr-TR" dirty="0" smtClean="0"/>
              <a:t>:.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560085" y="1916832"/>
            <a:ext cx="1875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r-TR" b="1" dirty="0" err="1" smtClean="0"/>
              <a:t>TIRKEŞ</a:t>
            </a:r>
            <a:r>
              <a:rPr lang="tr-TR" b="1" dirty="0" smtClean="0"/>
              <a:t> </a:t>
            </a:r>
            <a:r>
              <a:rPr lang="tr-TR" b="1" dirty="0" err="1" smtClean="0"/>
              <a:t>SYPATLAR</a:t>
            </a:r>
            <a:r>
              <a:rPr lang="tr-TR" b="1" dirty="0" smtClean="0"/>
              <a:t>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755576" y="2420888"/>
            <a:ext cx="748883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Bular sözleriň </a:t>
            </a:r>
            <a:r>
              <a:rPr lang="tr-TR" dirty="0" err="1" smtClean="0"/>
              <a:t>gaýtalanyp</a:t>
            </a:r>
            <a:r>
              <a:rPr lang="tr-TR" dirty="0" smtClean="0"/>
              <a:t> ýa-da </a:t>
            </a:r>
            <a:r>
              <a:rPr lang="tr-TR" dirty="0" err="1" smtClean="0"/>
              <a:t>tirkeşip</a:t>
            </a:r>
            <a:r>
              <a:rPr lang="tr-TR" dirty="0" smtClean="0"/>
              <a:t> </a:t>
            </a:r>
            <a:r>
              <a:rPr lang="tr-TR" dirty="0" err="1" smtClean="0"/>
              <a:t>gelmeginden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bolýarlar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Tirkeş</a:t>
            </a:r>
            <a:r>
              <a:rPr lang="tr-TR" dirty="0" smtClean="0"/>
              <a:t>-</a:t>
            </a:r>
            <a:r>
              <a:rPr lang="tr-TR" dirty="0" err="1" smtClean="0"/>
              <a:t>gaýtalanýan</a:t>
            </a:r>
            <a:r>
              <a:rPr lang="tr-TR" dirty="0" smtClean="0"/>
              <a:t> </a:t>
            </a:r>
            <a:r>
              <a:rPr lang="tr-TR" dirty="0" err="1" smtClean="0"/>
              <a:t>sypatlaryň</a:t>
            </a:r>
            <a:r>
              <a:rPr lang="tr-TR" dirty="0" smtClean="0"/>
              <a:t> her </a:t>
            </a:r>
            <a:r>
              <a:rPr lang="tr-TR" dirty="0" err="1" smtClean="0"/>
              <a:t>komponenti</a:t>
            </a:r>
            <a:r>
              <a:rPr lang="tr-TR" dirty="0" smtClean="0"/>
              <a:t> öz </a:t>
            </a:r>
            <a:r>
              <a:rPr lang="tr-TR" dirty="0" err="1" smtClean="0"/>
              <a:t>basymy</a:t>
            </a:r>
            <a:r>
              <a:rPr lang="tr-TR" dirty="0" smtClean="0"/>
              <a:t> bilen </a:t>
            </a:r>
            <a:r>
              <a:rPr lang="tr-TR" dirty="0" err="1" smtClean="0"/>
              <a:t>aýry</a:t>
            </a:r>
            <a:r>
              <a:rPr lang="tr-TR" dirty="0" smtClean="0"/>
              <a:t>-</a:t>
            </a:r>
            <a:r>
              <a:rPr lang="tr-TR" dirty="0" err="1" smtClean="0"/>
              <a:t>aýry</a:t>
            </a:r>
            <a:r>
              <a:rPr lang="tr-TR" dirty="0" smtClean="0"/>
              <a:t> </a:t>
            </a:r>
            <a:r>
              <a:rPr lang="tr-TR" dirty="0" err="1" smtClean="0"/>
              <a:t>aýdylýar</a:t>
            </a:r>
            <a:r>
              <a:rPr lang="tr-TR" dirty="0" smtClean="0"/>
              <a:t>: </a:t>
            </a:r>
            <a:r>
              <a:rPr lang="tr-TR" dirty="0" err="1" smtClean="0">
                <a:solidFill>
                  <a:srgbClr val="FF0000"/>
                </a:solidFill>
              </a:rPr>
              <a:t>ululy</a:t>
            </a:r>
            <a:r>
              <a:rPr lang="tr-TR" dirty="0" smtClean="0">
                <a:solidFill>
                  <a:srgbClr val="FF0000"/>
                </a:solidFill>
              </a:rPr>
              <a:t>-</a:t>
            </a:r>
            <a:r>
              <a:rPr lang="tr-TR" dirty="0" err="1" smtClean="0">
                <a:solidFill>
                  <a:srgbClr val="FF0000"/>
                </a:solidFill>
              </a:rPr>
              <a:t>kiçili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garpyzlar</a:t>
            </a:r>
            <a:r>
              <a:rPr lang="tr-TR" dirty="0" smtClean="0">
                <a:solidFill>
                  <a:srgbClr val="FF0000"/>
                </a:solidFill>
              </a:rPr>
              <a:t>, diş-diş </a:t>
            </a:r>
            <a:r>
              <a:rPr lang="tr-TR" dirty="0" err="1" smtClean="0">
                <a:solidFill>
                  <a:srgbClr val="FF0000"/>
                </a:solidFill>
              </a:rPr>
              <a:t>haýat</a:t>
            </a:r>
            <a:r>
              <a:rPr lang="tr-TR" dirty="0" smtClean="0">
                <a:solidFill>
                  <a:srgbClr val="FF0000"/>
                </a:solidFill>
              </a:rPr>
              <a:t>, al-</a:t>
            </a:r>
            <a:r>
              <a:rPr lang="tr-TR" dirty="0" err="1" smtClean="0">
                <a:solidFill>
                  <a:srgbClr val="FF0000"/>
                </a:solidFill>
              </a:rPr>
              <a:t>ýaşyl</a:t>
            </a:r>
            <a:r>
              <a:rPr lang="tr-TR" dirty="0" smtClean="0">
                <a:solidFill>
                  <a:srgbClr val="FF0000"/>
                </a:solidFill>
              </a:rPr>
              <a:t> güller, </a:t>
            </a:r>
            <a:r>
              <a:rPr lang="tr-TR" dirty="0" err="1" smtClean="0">
                <a:solidFill>
                  <a:srgbClr val="FF0000"/>
                </a:solidFill>
              </a:rPr>
              <a:t>hatar</a:t>
            </a:r>
            <a:r>
              <a:rPr lang="tr-TR" dirty="0" smtClean="0">
                <a:solidFill>
                  <a:srgbClr val="FF0000"/>
                </a:solidFill>
              </a:rPr>
              <a:t>-</a:t>
            </a:r>
            <a:r>
              <a:rPr lang="tr-TR" dirty="0" err="1" smtClean="0">
                <a:solidFill>
                  <a:srgbClr val="FF0000"/>
                </a:solidFill>
              </a:rPr>
              <a:t>hatar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öýler</a:t>
            </a:r>
            <a:r>
              <a:rPr lang="tr-TR" dirty="0" smtClean="0"/>
              <a:t>. </a:t>
            </a:r>
            <a:r>
              <a:rPr lang="tr-TR" dirty="0" err="1" smtClean="0"/>
              <a:t>Tirkeş</a:t>
            </a:r>
            <a:r>
              <a:rPr lang="tr-TR" dirty="0" smtClean="0"/>
              <a:t> </a:t>
            </a:r>
            <a:r>
              <a:rPr lang="tr-TR" dirty="0" err="1" smtClean="0"/>
              <a:t>sypatlar</a:t>
            </a:r>
            <a:r>
              <a:rPr lang="tr-TR" dirty="0" smtClean="0"/>
              <a:t> </a:t>
            </a:r>
            <a:r>
              <a:rPr lang="tr-TR" dirty="0" err="1" smtClean="0"/>
              <a:t>sada</a:t>
            </a:r>
            <a:r>
              <a:rPr lang="tr-TR" dirty="0" smtClean="0"/>
              <a:t> </a:t>
            </a:r>
            <a:r>
              <a:rPr lang="tr-TR" dirty="0" err="1" smtClean="0"/>
              <a:t>sypatlar</a:t>
            </a:r>
            <a:r>
              <a:rPr lang="tr-TR" dirty="0" smtClean="0"/>
              <a:t> ýaly, </a:t>
            </a:r>
            <a:r>
              <a:rPr lang="tr-TR" dirty="0" err="1" smtClean="0"/>
              <a:t>zatlaryň</a:t>
            </a:r>
            <a:r>
              <a:rPr lang="tr-TR" dirty="0" smtClean="0"/>
              <a:t> </a:t>
            </a:r>
            <a:r>
              <a:rPr lang="tr-TR" dirty="0" err="1" smtClean="0"/>
              <a:t>aýratynlyklaryny</a:t>
            </a:r>
            <a:r>
              <a:rPr lang="tr-TR" dirty="0" smtClean="0"/>
              <a:t>, </a:t>
            </a:r>
            <a:r>
              <a:rPr lang="tr-TR" dirty="0" err="1" smtClean="0"/>
              <a:t>häsiýetini</a:t>
            </a:r>
            <a:r>
              <a:rPr lang="tr-TR" dirty="0" smtClean="0"/>
              <a:t> </a:t>
            </a:r>
            <a:r>
              <a:rPr lang="tr-TR" dirty="0" err="1" smtClean="0"/>
              <a:t>görkezip</a:t>
            </a:r>
            <a:r>
              <a:rPr lang="tr-TR" dirty="0" smtClean="0"/>
              <a:t>, leksik-semantik </a:t>
            </a:r>
            <a:r>
              <a:rPr lang="tr-TR" dirty="0" err="1" smtClean="0"/>
              <a:t>tarapdan</a:t>
            </a:r>
            <a:r>
              <a:rPr lang="tr-TR" dirty="0" smtClean="0"/>
              <a:t> </a:t>
            </a:r>
            <a:r>
              <a:rPr lang="tr-TR" dirty="0" err="1" smtClean="0"/>
              <a:t>jemligi</a:t>
            </a:r>
            <a:r>
              <a:rPr lang="tr-TR" dirty="0" smtClean="0"/>
              <a:t>, </a:t>
            </a:r>
            <a:r>
              <a:rPr lang="tr-TR" dirty="0" err="1" smtClean="0"/>
              <a:t>umumylaşdyrmagy</a:t>
            </a:r>
            <a:r>
              <a:rPr lang="tr-TR" dirty="0" smtClean="0"/>
              <a:t>, </a:t>
            </a:r>
            <a:r>
              <a:rPr lang="tr-TR" dirty="0" err="1" smtClean="0"/>
              <a:t>gapma</a:t>
            </a:r>
            <a:r>
              <a:rPr lang="tr-TR" dirty="0" smtClean="0"/>
              <a:t>-</a:t>
            </a:r>
            <a:r>
              <a:rPr lang="tr-TR" dirty="0" err="1" smtClean="0"/>
              <a:t>garşylygy</a:t>
            </a:r>
            <a:r>
              <a:rPr lang="tr-TR" dirty="0" smtClean="0"/>
              <a:t> </a:t>
            </a:r>
            <a:r>
              <a:rPr lang="tr-TR" dirty="0" err="1" smtClean="0"/>
              <a:t>aňladyp</a:t>
            </a:r>
            <a:r>
              <a:rPr lang="tr-TR" dirty="0" smtClean="0"/>
              <a:t> </a:t>
            </a:r>
            <a:r>
              <a:rPr lang="tr-TR" dirty="0" err="1" smtClean="0"/>
              <a:t>gelýärler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Tirkeş</a:t>
            </a:r>
            <a:r>
              <a:rPr lang="tr-TR" dirty="0" smtClean="0"/>
              <a:t> </a:t>
            </a:r>
            <a:r>
              <a:rPr lang="tr-TR" dirty="0" err="1" smtClean="0"/>
              <a:t>sypatlaryň</a:t>
            </a:r>
            <a:r>
              <a:rPr lang="tr-TR" dirty="0" smtClean="0"/>
              <a:t> </a:t>
            </a:r>
            <a:r>
              <a:rPr lang="tr-TR" dirty="0" err="1" smtClean="0"/>
              <a:t>manysyndan</a:t>
            </a:r>
            <a:r>
              <a:rPr lang="tr-TR" dirty="0" smtClean="0"/>
              <a:t> </a:t>
            </a:r>
            <a:r>
              <a:rPr lang="tr-TR" dirty="0" err="1" smtClean="0"/>
              <a:t>hemişe</a:t>
            </a:r>
            <a:r>
              <a:rPr lang="tr-TR" dirty="0" smtClean="0"/>
              <a:t> </a:t>
            </a:r>
            <a:r>
              <a:rPr lang="tr-TR" dirty="0" err="1" smtClean="0"/>
              <a:t>köplük</a:t>
            </a:r>
            <a:r>
              <a:rPr lang="tr-TR" dirty="0" smtClean="0"/>
              <a:t>, şol bir </a:t>
            </a:r>
            <a:r>
              <a:rPr lang="tr-TR" dirty="0" err="1" smtClean="0"/>
              <a:t>aýratynlygyň</a:t>
            </a:r>
            <a:r>
              <a:rPr lang="tr-TR" dirty="0" smtClean="0"/>
              <a:t> </a:t>
            </a:r>
            <a:r>
              <a:rPr lang="tr-TR" dirty="0" err="1" smtClean="0"/>
              <a:t>bollugy</a:t>
            </a:r>
            <a:r>
              <a:rPr lang="tr-TR" dirty="0" smtClean="0"/>
              <a:t>, </a:t>
            </a:r>
            <a:r>
              <a:rPr lang="tr-TR" dirty="0" err="1" smtClean="0"/>
              <a:t>artykdygy</a:t>
            </a:r>
            <a:r>
              <a:rPr lang="tr-TR" dirty="0" smtClean="0"/>
              <a:t> </a:t>
            </a:r>
            <a:r>
              <a:rPr lang="tr-TR" dirty="0" err="1" smtClean="0"/>
              <a:t>aňlanylýar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zadyň</a:t>
            </a:r>
            <a:r>
              <a:rPr lang="tr-TR" dirty="0" smtClean="0"/>
              <a:t> </a:t>
            </a:r>
            <a:r>
              <a:rPr lang="tr-TR" dirty="0" err="1" smtClean="0"/>
              <a:t>reňkini</a:t>
            </a:r>
            <a:r>
              <a:rPr lang="tr-TR" dirty="0" smtClean="0"/>
              <a:t> (</a:t>
            </a:r>
            <a:r>
              <a:rPr lang="tr-TR" dirty="0" smtClean="0">
                <a:solidFill>
                  <a:srgbClr val="FF0000"/>
                </a:solidFill>
              </a:rPr>
              <a:t>ak-gara, </a:t>
            </a:r>
            <a:r>
              <a:rPr lang="tr-TR" dirty="0" err="1" smtClean="0">
                <a:solidFill>
                  <a:srgbClr val="FF0000"/>
                </a:solidFill>
              </a:rPr>
              <a:t>gyzyl</a:t>
            </a:r>
            <a:r>
              <a:rPr lang="tr-TR" dirty="0" smtClean="0">
                <a:solidFill>
                  <a:srgbClr val="FF0000"/>
                </a:solidFill>
              </a:rPr>
              <a:t>-ala, al-</a:t>
            </a:r>
            <a:r>
              <a:rPr lang="tr-TR" dirty="0" err="1" smtClean="0">
                <a:solidFill>
                  <a:srgbClr val="FF0000"/>
                </a:solidFill>
              </a:rPr>
              <a:t>ýaşyl</a:t>
            </a:r>
            <a:r>
              <a:rPr lang="tr-TR" dirty="0" smtClean="0"/>
              <a:t>), </a:t>
            </a:r>
            <a:r>
              <a:rPr lang="tr-TR" dirty="0" err="1" smtClean="0"/>
              <a:t>tagamyny</a:t>
            </a:r>
            <a:r>
              <a:rPr lang="tr-TR" dirty="0" smtClean="0"/>
              <a:t> (</a:t>
            </a:r>
            <a:r>
              <a:rPr lang="tr-TR" dirty="0" smtClean="0">
                <a:solidFill>
                  <a:srgbClr val="FF0000"/>
                </a:solidFill>
              </a:rPr>
              <a:t>ajy-süýji, şirin-şeker</a:t>
            </a:r>
            <a:r>
              <a:rPr lang="tr-TR" dirty="0" smtClean="0"/>
              <a:t>, </a:t>
            </a:r>
            <a:r>
              <a:rPr lang="tr-TR" dirty="0" err="1" smtClean="0">
                <a:solidFill>
                  <a:srgbClr val="FF0000"/>
                </a:solidFill>
              </a:rPr>
              <a:t>datly</a:t>
            </a:r>
            <a:r>
              <a:rPr lang="tr-TR" dirty="0" smtClean="0">
                <a:solidFill>
                  <a:srgbClr val="FF0000"/>
                </a:solidFill>
              </a:rPr>
              <a:t>-</a:t>
            </a:r>
            <a:r>
              <a:rPr lang="tr-TR" dirty="0" err="1" smtClean="0">
                <a:solidFill>
                  <a:srgbClr val="FF0000"/>
                </a:solidFill>
              </a:rPr>
              <a:t>tagamly</a:t>
            </a:r>
            <a:r>
              <a:rPr lang="tr-TR" dirty="0" smtClean="0"/>
              <a:t>), </a:t>
            </a:r>
            <a:r>
              <a:rPr lang="tr-TR" dirty="0" err="1" smtClean="0"/>
              <a:t>zadyň</a:t>
            </a:r>
            <a:r>
              <a:rPr lang="tr-TR" dirty="0" smtClean="0"/>
              <a:t> </a:t>
            </a:r>
            <a:r>
              <a:rPr lang="tr-TR" dirty="0" err="1" smtClean="0"/>
              <a:t>möçberini</a:t>
            </a:r>
            <a:r>
              <a:rPr lang="tr-TR" dirty="0" smtClean="0"/>
              <a:t>, </a:t>
            </a:r>
            <a:r>
              <a:rPr lang="tr-TR" dirty="0" err="1" smtClean="0"/>
              <a:t>ýagdaýyny</a:t>
            </a:r>
            <a:r>
              <a:rPr lang="tr-TR" dirty="0" smtClean="0"/>
              <a:t> (</a:t>
            </a:r>
            <a:r>
              <a:rPr lang="tr-TR" dirty="0" err="1" smtClean="0">
                <a:solidFill>
                  <a:srgbClr val="FF0000"/>
                </a:solidFill>
              </a:rPr>
              <a:t>ululy</a:t>
            </a:r>
            <a:r>
              <a:rPr lang="tr-TR" dirty="0" smtClean="0">
                <a:solidFill>
                  <a:srgbClr val="FF0000"/>
                </a:solidFill>
              </a:rPr>
              <a:t>-</a:t>
            </a:r>
            <a:r>
              <a:rPr lang="tr-TR" dirty="0" err="1" smtClean="0">
                <a:solidFill>
                  <a:srgbClr val="FF0000"/>
                </a:solidFill>
              </a:rPr>
              <a:t>kiçili</a:t>
            </a:r>
            <a:r>
              <a:rPr lang="tr-TR" dirty="0" smtClean="0">
                <a:solidFill>
                  <a:srgbClr val="FF0000"/>
                </a:solidFill>
              </a:rPr>
              <a:t>, </a:t>
            </a:r>
            <a:r>
              <a:rPr lang="tr-TR" dirty="0" err="1" smtClean="0">
                <a:solidFill>
                  <a:srgbClr val="FF0000"/>
                </a:solidFill>
              </a:rPr>
              <a:t>beýikli</a:t>
            </a:r>
            <a:r>
              <a:rPr lang="tr-TR" dirty="0" smtClean="0">
                <a:solidFill>
                  <a:srgbClr val="FF0000"/>
                </a:solidFill>
              </a:rPr>
              <a:t>-</a:t>
            </a:r>
            <a:r>
              <a:rPr lang="tr-TR" dirty="0" err="1" smtClean="0">
                <a:solidFill>
                  <a:srgbClr val="FF0000"/>
                </a:solidFill>
              </a:rPr>
              <a:t>pesli</a:t>
            </a:r>
            <a:r>
              <a:rPr lang="tr-TR" dirty="0" smtClean="0"/>
              <a:t>, </a:t>
            </a:r>
            <a:r>
              <a:rPr lang="tr-TR" dirty="0" err="1" smtClean="0">
                <a:solidFill>
                  <a:srgbClr val="FF0000"/>
                </a:solidFill>
              </a:rPr>
              <a:t>kiçi</a:t>
            </a:r>
            <a:r>
              <a:rPr lang="tr-TR" dirty="0" smtClean="0">
                <a:solidFill>
                  <a:srgbClr val="FF0000"/>
                </a:solidFill>
              </a:rPr>
              <a:t>-girim, agyr-</a:t>
            </a:r>
            <a:r>
              <a:rPr lang="tr-TR" dirty="0" err="1" smtClean="0">
                <a:solidFill>
                  <a:srgbClr val="FF0000"/>
                </a:solidFill>
              </a:rPr>
              <a:t>ýeňil</a:t>
            </a:r>
            <a:r>
              <a:rPr lang="tr-TR" dirty="0" smtClean="0"/>
              <a:t>) we ş.m. </a:t>
            </a:r>
            <a:r>
              <a:rPr lang="tr-TR" dirty="0" err="1" smtClean="0"/>
              <a:t>görkezýärler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899592" y="2420888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Özbaşdak</a:t>
            </a:r>
            <a:r>
              <a:rPr lang="tr-TR" dirty="0" smtClean="0"/>
              <a:t> </a:t>
            </a:r>
            <a:r>
              <a:rPr lang="tr-TR" dirty="0" err="1" smtClean="0"/>
              <a:t>ýazylýan</a:t>
            </a:r>
            <a:r>
              <a:rPr lang="tr-TR" dirty="0" smtClean="0"/>
              <a:t>, her </a:t>
            </a:r>
            <a:r>
              <a:rPr lang="tr-TR" dirty="0" err="1" smtClean="0"/>
              <a:t>komponenti</a:t>
            </a:r>
            <a:r>
              <a:rPr lang="tr-TR" dirty="0" smtClean="0"/>
              <a:t> </a:t>
            </a:r>
            <a:r>
              <a:rPr lang="tr-TR" dirty="0" err="1" smtClean="0"/>
              <a:t>özbaşdak</a:t>
            </a:r>
            <a:r>
              <a:rPr lang="tr-TR" dirty="0" smtClean="0"/>
              <a:t> </a:t>
            </a:r>
            <a:r>
              <a:rPr lang="tr-TR" dirty="0" err="1" smtClean="0"/>
              <a:t>basymly</a:t>
            </a:r>
            <a:r>
              <a:rPr lang="tr-TR" dirty="0" smtClean="0"/>
              <a:t>, </a:t>
            </a:r>
            <a:r>
              <a:rPr lang="tr-TR" dirty="0" err="1" smtClean="0"/>
              <a:t>köplenç</a:t>
            </a:r>
            <a:r>
              <a:rPr lang="tr-TR" dirty="0" smtClean="0"/>
              <a:t> </a:t>
            </a:r>
            <a:r>
              <a:rPr lang="tr-TR" dirty="0" err="1" smtClean="0"/>
              <a:t>deňdeş</a:t>
            </a:r>
            <a:r>
              <a:rPr lang="tr-TR" dirty="0" smtClean="0"/>
              <a:t> </a:t>
            </a:r>
            <a:r>
              <a:rPr lang="tr-TR" dirty="0" err="1" smtClean="0"/>
              <a:t>bolmadyk</a:t>
            </a:r>
            <a:r>
              <a:rPr lang="tr-TR" dirty="0" smtClean="0"/>
              <a:t> sözleriň </a:t>
            </a:r>
            <a:r>
              <a:rPr lang="tr-TR" dirty="0" err="1" smtClean="0"/>
              <a:t>sintaktik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baglanyşyp</a:t>
            </a:r>
            <a:r>
              <a:rPr lang="tr-TR" dirty="0" smtClean="0"/>
              <a:t> gelip, bir sözi </a:t>
            </a:r>
            <a:r>
              <a:rPr lang="tr-TR" dirty="0" err="1" smtClean="0"/>
              <a:t>aýyklap</a:t>
            </a:r>
            <a:r>
              <a:rPr lang="tr-TR" dirty="0" smtClean="0"/>
              <a:t>, onuň </a:t>
            </a:r>
            <a:r>
              <a:rPr lang="tr-TR" dirty="0" err="1" smtClean="0"/>
              <a:t>aýratynlygyny</a:t>
            </a:r>
            <a:r>
              <a:rPr lang="tr-TR" dirty="0" smtClean="0"/>
              <a:t> </a:t>
            </a:r>
            <a:r>
              <a:rPr lang="tr-TR" dirty="0" err="1" smtClean="0"/>
              <a:t>sypatlandyrmagyna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düzme </a:t>
            </a:r>
            <a:r>
              <a:rPr lang="tr-TR" b="1" dirty="0" err="1" smtClean="0">
                <a:solidFill>
                  <a:srgbClr val="FF0000"/>
                </a:solidFill>
              </a:rPr>
              <a:t>sypat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diýilýär</a:t>
            </a:r>
            <a:r>
              <a:rPr lang="tr-TR" b="1" dirty="0" smtClean="0"/>
              <a:t>. </a:t>
            </a:r>
          </a:p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köplenç</a:t>
            </a:r>
            <a:r>
              <a:rPr lang="tr-TR" dirty="0" smtClean="0"/>
              <a:t> </a:t>
            </a:r>
            <a:r>
              <a:rPr lang="tr-TR" dirty="0" err="1" smtClean="0"/>
              <a:t>zadyň</a:t>
            </a:r>
            <a:r>
              <a:rPr lang="tr-TR" dirty="0" smtClean="0"/>
              <a:t> belli bir </a:t>
            </a:r>
            <a:r>
              <a:rPr lang="tr-TR" dirty="0" err="1" smtClean="0"/>
              <a:t>bölegi</a:t>
            </a:r>
            <a:r>
              <a:rPr lang="tr-TR" dirty="0" smtClean="0"/>
              <a:t> </a:t>
            </a:r>
            <a:r>
              <a:rPr lang="tr-TR" dirty="0" err="1" smtClean="0"/>
              <a:t>sypatlandyrylanda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b="1" dirty="0" smtClean="0"/>
              <a:t>.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3635896" y="1628800"/>
            <a:ext cx="194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DÜZME </a:t>
            </a:r>
            <a:r>
              <a:rPr lang="tr-TR" b="1" dirty="0" err="1" smtClean="0"/>
              <a:t>SYPATLAR</a:t>
            </a:r>
            <a:r>
              <a:rPr lang="tr-TR" b="1" dirty="0" smtClean="0"/>
              <a:t> </a:t>
            </a:r>
          </a:p>
        </p:txBody>
      </p:sp>
      <p:sp>
        <p:nvSpPr>
          <p:cNvPr id="12" name="11 Dikdörtgen"/>
          <p:cNvSpPr/>
          <p:nvPr/>
        </p:nvSpPr>
        <p:spPr>
          <a:xfrm>
            <a:off x="1043608" y="4221088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i="1" dirty="0" smtClean="0">
                <a:solidFill>
                  <a:srgbClr val="FF0000"/>
                </a:solidFill>
              </a:rPr>
              <a:t>Başy silkme </a:t>
            </a:r>
            <a:r>
              <a:rPr lang="tr-TR" i="1" dirty="0" err="1" smtClean="0">
                <a:solidFill>
                  <a:srgbClr val="FF0000"/>
                </a:solidFill>
              </a:rPr>
              <a:t>telpekli</a:t>
            </a:r>
            <a:r>
              <a:rPr lang="tr-TR" i="1" dirty="0" smtClean="0"/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egni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agar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çäkmenli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b="1" i="1" dirty="0" err="1" smtClean="0"/>
              <a:t>kerwenbaşy</a:t>
            </a:r>
            <a:r>
              <a:rPr lang="tr-TR" b="1" i="1" dirty="0" smtClean="0"/>
              <a:t> </a:t>
            </a:r>
            <a:r>
              <a:rPr lang="tr-TR" b="1" i="1" dirty="0" err="1" smtClean="0"/>
              <a:t>olaryň</a:t>
            </a:r>
            <a:r>
              <a:rPr lang="tr-TR" b="1" i="1" dirty="0" smtClean="0"/>
              <a:t> </a:t>
            </a:r>
            <a:r>
              <a:rPr lang="tr-TR" b="1" i="1" dirty="0" err="1" smtClean="0"/>
              <a:t>öňüne</a:t>
            </a:r>
            <a:r>
              <a:rPr lang="tr-TR" b="1" i="1" dirty="0" smtClean="0"/>
              <a:t> düşüp </a:t>
            </a:r>
            <a:r>
              <a:rPr lang="tr-TR" b="1" i="1" dirty="0" err="1" smtClean="0"/>
              <a:t>gelýärdi</a:t>
            </a:r>
            <a:r>
              <a:rPr lang="tr-TR" b="1" i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267744" y="1556792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LEKSIKA</a:t>
            </a:r>
            <a:r>
              <a:rPr lang="tr-TR" b="1" dirty="0" smtClean="0"/>
              <a:t>-</a:t>
            </a:r>
            <a:r>
              <a:rPr lang="tr-TR" b="1" dirty="0" err="1" smtClean="0"/>
              <a:t>GRAMMATIK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348880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Türkmen dilinde </a:t>
            </a:r>
            <a:r>
              <a:rPr lang="tr-TR" dirty="0" err="1" smtClean="0"/>
              <a:t>zatlaryň</a:t>
            </a:r>
            <a:r>
              <a:rPr lang="tr-TR" dirty="0" smtClean="0"/>
              <a:t> ýa-da </a:t>
            </a:r>
            <a:r>
              <a:rPr lang="tr-TR" dirty="0" err="1" smtClean="0"/>
              <a:t>düşünjeleriň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hil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häsiýet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alamat</a:t>
            </a:r>
            <a:r>
              <a:rPr lang="tr-TR" b="1" dirty="0" smtClean="0"/>
              <a:t> </a:t>
            </a:r>
          </a:p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taýdan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aýratynlygyny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görkezilýän</a:t>
            </a:r>
            <a:r>
              <a:rPr lang="tr-TR" b="1" dirty="0" smtClean="0">
                <a:solidFill>
                  <a:srgbClr val="FF0000"/>
                </a:solidFill>
              </a:rPr>
              <a:t> sözlere </a:t>
            </a:r>
            <a:r>
              <a:rPr lang="tr-TR" b="1" dirty="0" err="1" smtClean="0">
                <a:solidFill>
                  <a:srgbClr val="FF0000"/>
                </a:solidFill>
              </a:rPr>
              <a:t>sypat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diýilýär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Sypatlar</a:t>
            </a:r>
            <a:r>
              <a:rPr lang="tr-TR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, atlaşan sözleri </a:t>
            </a:r>
            <a:r>
              <a:rPr lang="tr-TR" b="1" dirty="0" err="1" smtClean="0"/>
              <a:t>aýyklaýarlar</a:t>
            </a:r>
            <a:r>
              <a:rPr lang="tr-TR" b="1" dirty="0" smtClean="0"/>
              <a:t> </a:t>
            </a:r>
            <a:r>
              <a:rPr lang="tr-TR" dirty="0" smtClean="0"/>
              <a:t>we </a:t>
            </a:r>
            <a:r>
              <a:rPr lang="tr-TR" b="1" dirty="0" err="1" smtClean="0"/>
              <a:t>olaryň</a:t>
            </a:r>
            <a:r>
              <a:rPr lang="tr-TR" b="1" dirty="0" smtClean="0"/>
              <a:t> </a:t>
            </a:r>
            <a:r>
              <a:rPr lang="tr-TR" b="1" dirty="0" err="1" smtClean="0"/>
              <a:t>dürli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aýratynlyklaryny</a:t>
            </a:r>
            <a:r>
              <a:rPr lang="tr-TR" b="1" dirty="0" smtClean="0"/>
              <a:t> </a:t>
            </a:r>
            <a:r>
              <a:rPr lang="tr-TR" b="1" dirty="0" err="1" smtClean="0"/>
              <a:t>görkezýärler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smtClean="0"/>
              <a:t>uzyn agaç, alçak gyz, </a:t>
            </a:r>
            <a:r>
              <a:rPr lang="tr-TR" b="1" i="1" dirty="0" err="1" smtClean="0"/>
              <a:t>aglak</a:t>
            </a:r>
            <a:r>
              <a:rPr lang="tr-TR" b="1" i="1" dirty="0" smtClean="0"/>
              <a:t> </a:t>
            </a:r>
            <a:r>
              <a:rPr lang="tr-TR" b="1" i="1" dirty="0" err="1" smtClean="0"/>
              <a:t>çaga</a:t>
            </a:r>
            <a:r>
              <a:rPr lang="tr-TR" b="1" i="1" dirty="0" smtClean="0"/>
              <a:t>, sary </a:t>
            </a:r>
            <a:r>
              <a:rPr lang="tr-TR" b="1" i="1" dirty="0" err="1" smtClean="0"/>
              <a:t>ýüpe</a:t>
            </a:r>
            <a:r>
              <a:rPr lang="tr-TR" dirty="0" err="1" smtClean="0"/>
              <a:t>k</a:t>
            </a:r>
            <a:r>
              <a:rPr lang="tr-TR" dirty="0" smtClean="0"/>
              <a:t>...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Sypatlar</a:t>
            </a:r>
            <a:r>
              <a:rPr lang="tr-TR" dirty="0" smtClean="0"/>
              <a:t> </a:t>
            </a:r>
            <a:r>
              <a:rPr lang="tr-TR" dirty="0" err="1" smtClean="0"/>
              <a:t>beýleki</a:t>
            </a:r>
            <a:r>
              <a:rPr lang="tr-TR" dirty="0" smtClean="0"/>
              <a:t> söz </a:t>
            </a:r>
            <a:r>
              <a:rPr lang="tr-TR" dirty="0" err="1" smtClean="0"/>
              <a:t>toparlaryndan</a:t>
            </a:r>
            <a:r>
              <a:rPr lang="tr-TR" dirty="0" smtClean="0"/>
              <a:t> </a:t>
            </a:r>
            <a:r>
              <a:rPr lang="tr-TR" dirty="0" err="1" smtClean="0"/>
              <a:t>leksika</a:t>
            </a:r>
            <a:r>
              <a:rPr lang="tr-TR" dirty="0" smtClean="0"/>
              <a:t>-semantik, </a:t>
            </a:r>
            <a:r>
              <a:rPr lang="tr-TR" dirty="0" err="1" smtClean="0"/>
              <a:t>morfologik</a:t>
            </a:r>
            <a:r>
              <a:rPr lang="tr-TR" dirty="0" smtClean="0"/>
              <a:t>, </a:t>
            </a:r>
            <a:r>
              <a:rPr lang="tr-TR" dirty="0" err="1" smtClean="0"/>
              <a:t>sintaktik</a:t>
            </a:r>
            <a:r>
              <a:rPr lang="tr-TR" dirty="0" smtClean="0"/>
              <a:t> </a:t>
            </a:r>
            <a:r>
              <a:rPr lang="tr-TR" dirty="0" err="1" smtClean="0"/>
              <a:t>aýratynlyklary</a:t>
            </a:r>
            <a:r>
              <a:rPr lang="tr-TR" dirty="0" smtClean="0"/>
              <a:t> bilen </a:t>
            </a:r>
            <a:r>
              <a:rPr lang="tr-TR" dirty="0" err="1" smtClean="0"/>
              <a:t>tapawutlanýan</a:t>
            </a:r>
            <a:r>
              <a:rPr lang="tr-TR" dirty="0" smtClean="0"/>
              <a:t> </a:t>
            </a:r>
            <a:r>
              <a:rPr lang="tr-TR" dirty="0" err="1" smtClean="0"/>
              <a:t>özbaşdak</a:t>
            </a:r>
            <a:r>
              <a:rPr lang="tr-TR" dirty="0" smtClean="0"/>
              <a:t> söz </a:t>
            </a:r>
            <a:r>
              <a:rPr lang="tr-TR" dirty="0" err="1" smtClean="0"/>
              <a:t>toparydyr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267744" y="1556792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LEKSIKA</a:t>
            </a:r>
            <a:r>
              <a:rPr lang="tr-TR" b="1" dirty="0" smtClean="0"/>
              <a:t>-</a:t>
            </a:r>
            <a:r>
              <a:rPr lang="tr-TR" b="1" dirty="0" err="1" smtClean="0"/>
              <a:t>GRAMMATIK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348880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I.</a:t>
            </a:r>
            <a:r>
              <a:rPr lang="tr-TR" dirty="0" err="1" smtClean="0"/>
              <a:t>Sypatlaryň</a:t>
            </a:r>
            <a:r>
              <a:rPr lang="tr-TR" dirty="0" smtClean="0"/>
              <a:t> </a:t>
            </a:r>
            <a:r>
              <a:rPr lang="tr-TR" dirty="0" err="1" smtClean="0"/>
              <a:t>leksika</a:t>
            </a:r>
            <a:r>
              <a:rPr lang="tr-TR" dirty="0" smtClean="0"/>
              <a:t>-semantik </a:t>
            </a:r>
            <a:r>
              <a:rPr lang="tr-TR" dirty="0" err="1" smtClean="0"/>
              <a:t>aýratynlyklary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Sypatlar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atlaryň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dürli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aýratynlyklaryny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görkezip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nähili</a:t>
            </a:r>
            <a:r>
              <a:rPr lang="tr-TR" b="1" dirty="0" smtClean="0"/>
              <a:t>?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neneňsi</a:t>
            </a:r>
            <a:r>
              <a:rPr lang="tr-TR" b="1" dirty="0" smtClean="0"/>
              <a:t>?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niçiksi</a:t>
            </a:r>
            <a:r>
              <a:rPr lang="tr-TR" b="1" dirty="0" smtClean="0"/>
              <a:t>?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haýsy</a:t>
            </a:r>
            <a:r>
              <a:rPr lang="tr-TR" b="1" dirty="0" smtClean="0"/>
              <a:t>?</a:t>
            </a:r>
            <a:r>
              <a:rPr lang="tr-TR" dirty="0" smtClean="0"/>
              <a:t> 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ýaly </a:t>
            </a:r>
            <a:r>
              <a:rPr lang="tr-TR" b="1" dirty="0" err="1" smtClean="0">
                <a:solidFill>
                  <a:srgbClr val="FF0000"/>
                </a:solidFill>
              </a:rPr>
              <a:t>soraglara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jogap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bolýarlar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4283968" y="3789040"/>
            <a:ext cx="1296144" cy="1015663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/>
              <a:t>?</a:t>
            </a:r>
            <a:endParaRPr lang="tr-TR" sz="6000" b="1" dirty="0"/>
          </a:p>
        </p:txBody>
      </p:sp>
      <p:cxnSp>
        <p:nvCxnSpPr>
          <p:cNvPr id="13" name="12 Düz Ok Bağlayıcısı"/>
          <p:cNvCxnSpPr/>
          <p:nvPr/>
        </p:nvCxnSpPr>
        <p:spPr>
          <a:xfrm flipH="1" flipV="1">
            <a:off x="2195736" y="3717032"/>
            <a:ext cx="208823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14 Düz Ok Bağlayıcısı"/>
          <p:cNvCxnSpPr/>
          <p:nvPr/>
        </p:nvCxnSpPr>
        <p:spPr>
          <a:xfrm flipH="1">
            <a:off x="2051720" y="4077072"/>
            <a:ext cx="2232248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16 Düz Ok Bağlayıcısı"/>
          <p:cNvCxnSpPr/>
          <p:nvPr/>
        </p:nvCxnSpPr>
        <p:spPr>
          <a:xfrm flipH="1">
            <a:off x="2339752" y="4077072"/>
            <a:ext cx="187220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18 Düz Ok Bağlayıcısı"/>
          <p:cNvCxnSpPr/>
          <p:nvPr/>
        </p:nvCxnSpPr>
        <p:spPr>
          <a:xfrm flipH="1">
            <a:off x="2123728" y="4077072"/>
            <a:ext cx="216024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267744" y="1556792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LEKSIKA</a:t>
            </a:r>
            <a:r>
              <a:rPr lang="tr-TR" b="1" dirty="0" smtClean="0"/>
              <a:t>-</a:t>
            </a:r>
            <a:r>
              <a:rPr lang="tr-TR" b="1" dirty="0" err="1" smtClean="0"/>
              <a:t>GRAMMATIK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276872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Atlaryň</a:t>
            </a:r>
            <a:r>
              <a:rPr lang="tr-TR" dirty="0" smtClean="0"/>
              <a:t> </a:t>
            </a:r>
            <a:r>
              <a:rPr lang="tr-TR" dirty="0" err="1" smtClean="0"/>
              <a:t>öňünden</a:t>
            </a:r>
            <a:r>
              <a:rPr lang="tr-TR" dirty="0" smtClean="0"/>
              <a:t> gelip, olara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baglanyşmak</a:t>
            </a:r>
            <a:r>
              <a:rPr lang="tr-TR" dirty="0" smtClean="0"/>
              <a:t> bilen </a:t>
            </a:r>
            <a:r>
              <a:rPr lang="tr-TR" dirty="0" err="1" smtClean="0"/>
              <a:t>sypatlar</a:t>
            </a:r>
            <a:r>
              <a:rPr lang="tr-TR" dirty="0" smtClean="0"/>
              <a:t> </a:t>
            </a:r>
            <a:r>
              <a:rPr lang="tr-TR" dirty="0" err="1" smtClean="0"/>
              <a:t>baglanýan</a:t>
            </a:r>
            <a:r>
              <a:rPr lang="tr-TR" dirty="0" smtClean="0"/>
              <a:t> </a:t>
            </a:r>
            <a:r>
              <a:rPr lang="tr-TR" dirty="0" err="1" smtClean="0"/>
              <a:t>adynyň</a:t>
            </a:r>
            <a:r>
              <a:rPr lang="tr-TR" dirty="0" smtClean="0"/>
              <a:t> </a:t>
            </a:r>
            <a:r>
              <a:rPr lang="tr-TR" dirty="0" err="1" smtClean="0"/>
              <a:t>manysynyň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hil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reňk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ýagdaý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gylyk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häsiýet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orun,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tagam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daşky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görnüş</a:t>
            </a:r>
            <a:r>
              <a:rPr lang="tr-TR" b="1" dirty="0" smtClean="0">
                <a:solidFill>
                  <a:srgbClr val="FF0000"/>
                </a:solidFill>
              </a:rPr>
              <a:t>  </a:t>
            </a:r>
            <a:r>
              <a:rPr lang="tr-TR" b="1" dirty="0" err="1" smtClean="0">
                <a:solidFill>
                  <a:srgbClr val="FF0000"/>
                </a:solidFill>
              </a:rPr>
              <a:t>aýratynlyklaryny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tr-TR" dirty="0" err="1" smtClean="0"/>
              <a:t>bildirýärler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giň</a:t>
            </a:r>
            <a:r>
              <a:rPr lang="tr-TR" b="1" dirty="0" smtClean="0"/>
              <a:t> </a:t>
            </a:r>
            <a:r>
              <a:rPr lang="tr-TR" b="1" dirty="0" err="1" smtClean="0"/>
              <a:t>otag</a:t>
            </a:r>
            <a:r>
              <a:rPr lang="tr-TR" b="1" dirty="0" smtClean="0"/>
              <a:t>, </a:t>
            </a:r>
            <a:r>
              <a:rPr lang="tr-TR" b="1" dirty="0" err="1" smtClean="0"/>
              <a:t>kanagatly</a:t>
            </a:r>
            <a:r>
              <a:rPr lang="tr-TR" b="1" dirty="0" smtClean="0"/>
              <a:t> adam, </a:t>
            </a:r>
            <a:r>
              <a:rPr lang="tr-TR" b="1" dirty="0" err="1" smtClean="0"/>
              <a:t>dury</a:t>
            </a:r>
            <a:r>
              <a:rPr lang="tr-TR" b="1" dirty="0" smtClean="0"/>
              <a:t> asman, </a:t>
            </a:r>
            <a:r>
              <a:rPr lang="tr-TR" b="1" dirty="0" err="1" smtClean="0"/>
              <a:t>suwsuz</a:t>
            </a:r>
            <a:r>
              <a:rPr lang="tr-TR" b="1" dirty="0" smtClean="0"/>
              <a:t> </a:t>
            </a:r>
            <a:r>
              <a:rPr lang="tr-TR" b="1" dirty="0" err="1" smtClean="0"/>
              <a:t>ýap</a:t>
            </a:r>
            <a:r>
              <a:rPr lang="tr-TR" b="1" dirty="0" smtClean="0"/>
              <a:t>, </a:t>
            </a:r>
            <a:r>
              <a:rPr lang="tr-TR" b="1" dirty="0" err="1" smtClean="0"/>
              <a:t>mekir</a:t>
            </a:r>
            <a:r>
              <a:rPr lang="tr-TR" b="1" dirty="0" smtClean="0"/>
              <a:t> gyz, </a:t>
            </a:r>
            <a:r>
              <a:rPr lang="tr-TR" b="1" dirty="0" err="1" smtClean="0"/>
              <a:t>sandyrawuk</a:t>
            </a:r>
            <a:r>
              <a:rPr lang="tr-TR" b="1" dirty="0" smtClean="0"/>
              <a:t> ses.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267744" y="1556792"/>
            <a:ext cx="4572000" cy="36933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MORFOLOGIK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27584" y="2413338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II.</a:t>
            </a:r>
            <a:r>
              <a:rPr lang="tr-TR" dirty="0" err="1" smtClean="0"/>
              <a:t>Sypatlaryň</a:t>
            </a:r>
            <a:r>
              <a:rPr lang="tr-TR" dirty="0" smtClean="0"/>
              <a:t> </a:t>
            </a:r>
            <a:r>
              <a:rPr lang="tr-TR" dirty="0" err="1" smtClean="0"/>
              <a:t>morfologik</a:t>
            </a:r>
            <a:r>
              <a:rPr lang="tr-TR" dirty="0" smtClean="0"/>
              <a:t> </a:t>
            </a:r>
            <a:r>
              <a:rPr lang="tr-TR" dirty="0" err="1" smtClean="0"/>
              <a:t>aýratynlyklary</a:t>
            </a:r>
            <a:r>
              <a:rPr lang="tr-TR" dirty="0" smtClean="0"/>
              <a:t>-</a:t>
            </a:r>
            <a:r>
              <a:rPr lang="tr-TR" dirty="0" err="1" smtClean="0"/>
              <a:t>alamatlary</a:t>
            </a:r>
            <a:r>
              <a:rPr lang="tr-TR" dirty="0" smtClean="0"/>
              <a:t> </a:t>
            </a:r>
          </a:p>
          <a:p>
            <a:pPr algn="just"/>
            <a:endParaRPr lang="tr-TR" dirty="0" smtClean="0"/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Olaryň  bu </a:t>
            </a:r>
            <a:r>
              <a:rPr lang="tr-TR" b="1" dirty="0" err="1" smtClean="0">
                <a:solidFill>
                  <a:srgbClr val="FF0000"/>
                </a:solidFill>
              </a:rPr>
              <a:t>aýratynlyklary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alamatlary</a:t>
            </a:r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/>
              <a:t>söz </a:t>
            </a:r>
            <a:r>
              <a:rPr lang="tr-TR" b="1" dirty="0" err="1" smtClean="0"/>
              <a:t>ýasaýjy</a:t>
            </a:r>
            <a:r>
              <a:rPr lang="tr-TR" b="1" dirty="0" smtClean="0"/>
              <a:t> we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söz </a:t>
            </a:r>
            <a:r>
              <a:rPr lang="tr-TR" b="1" dirty="0" err="1" smtClean="0"/>
              <a:t>üýtgediji</a:t>
            </a:r>
            <a:r>
              <a:rPr lang="tr-TR" b="1" dirty="0" smtClean="0"/>
              <a:t> </a:t>
            </a:r>
            <a:r>
              <a:rPr lang="tr-TR" b="1" dirty="0" err="1" smtClean="0"/>
              <a:t>goşulmalara</a:t>
            </a:r>
            <a:r>
              <a:rPr lang="tr-TR" b="1" dirty="0" smtClean="0"/>
              <a:t> 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bolan </a:t>
            </a:r>
            <a:r>
              <a:rPr lang="tr-TR" b="1" dirty="0" err="1" smtClean="0">
                <a:solidFill>
                  <a:srgbClr val="FF0000"/>
                </a:solidFill>
              </a:rPr>
              <a:t>gatnaşygynda</a:t>
            </a:r>
            <a:r>
              <a:rPr lang="tr-TR" b="1" dirty="0" smtClean="0">
                <a:solidFill>
                  <a:srgbClr val="FF0000"/>
                </a:solidFill>
              </a:rPr>
              <a:t> ýüze </a:t>
            </a:r>
            <a:r>
              <a:rPr lang="tr-TR" b="1" dirty="0" err="1" smtClean="0">
                <a:solidFill>
                  <a:srgbClr val="FF0000"/>
                </a:solidFill>
              </a:rPr>
              <a:t>çykýar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endParaRPr lang="tr-TR" dirty="0" smtClean="0"/>
          </a:p>
          <a:p>
            <a:pPr marL="342900" indent="-342900" algn="just"/>
            <a:r>
              <a:rPr lang="tr-TR" b="1" dirty="0" smtClean="0"/>
              <a:t>1.</a:t>
            </a:r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ýasalyşyndaky</a:t>
            </a:r>
            <a:r>
              <a:rPr lang="tr-TR" b="1" dirty="0" smtClean="0"/>
              <a:t> </a:t>
            </a:r>
            <a:r>
              <a:rPr lang="tr-TR" b="1" dirty="0" err="1" smtClean="0"/>
              <a:t>aýratynlyk</a:t>
            </a:r>
            <a:r>
              <a:rPr lang="tr-TR" dirty="0" smtClean="0"/>
              <a:t>: </a:t>
            </a:r>
            <a:r>
              <a:rPr lang="tr-TR" dirty="0" err="1" smtClean="0"/>
              <a:t>sypatlaryň</a:t>
            </a:r>
            <a:r>
              <a:rPr lang="tr-TR" dirty="0" smtClean="0"/>
              <a:t> </a:t>
            </a:r>
            <a:r>
              <a:rPr lang="tr-TR" dirty="0" err="1" smtClean="0"/>
              <a:t>diňe</a:t>
            </a:r>
            <a:r>
              <a:rPr lang="tr-TR" dirty="0" smtClean="0"/>
              <a:t> </a:t>
            </a:r>
            <a:r>
              <a:rPr lang="tr-TR" dirty="0" err="1" smtClean="0"/>
              <a:t>sypat</a:t>
            </a:r>
            <a:r>
              <a:rPr lang="tr-TR" dirty="0" smtClean="0"/>
              <a:t> </a:t>
            </a:r>
            <a:r>
              <a:rPr lang="tr-TR" dirty="0" err="1" smtClean="0"/>
              <a:t>ýasamaga</a:t>
            </a:r>
            <a:r>
              <a:rPr lang="tr-TR" dirty="0" smtClean="0"/>
              <a:t> </a:t>
            </a:r>
            <a:r>
              <a:rPr lang="tr-TR" dirty="0" err="1" smtClean="0"/>
              <a:t>hyzmat</a:t>
            </a:r>
            <a:r>
              <a:rPr lang="tr-TR" dirty="0" smtClean="0"/>
              <a:t> </a:t>
            </a:r>
            <a:r>
              <a:rPr lang="tr-TR" dirty="0" err="1" smtClean="0"/>
              <a:t>edýän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ýörite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goşulmalary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bardyr. </a:t>
            </a:r>
          </a:p>
          <a:p>
            <a:pPr marL="342900" indent="-342900" algn="just"/>
            <a:endParaRPr lang="tr-TR" dirty="0" smtClean="0"/>
          </a:p>
          <a:p>
            <a:pPr marL="342900" indent="-342900" algn="just"/>
            <a:r>
              <a:rPr lang="tr-TR" dirty="0" smtClean="0"/>
              <a:t>Olar </a:t>
            </a:r>
            <a:r>
              <a:rPr lang="tr-TR" b="1" dirty="0" smtClean="0"/>
              <a:t>isimlerden we işliklerden </a:t>
            </a:r>
            <a:r>
              <a:rPr lang="tr-TR" dirty="0" err="1" smtClean="0"/>
              <a:t>sypat</a:t>
            </a:r>
            <a:r>
              <a:rPr lang="tr-TR" dirty="0" smtClean="0"/>
              <a:t> </a:t>
            </a:r>
            <a:r>
              <a:rPr lang="tr-TR" dirty="0" err="1" smtClean="0"/>
              <a:t>ýasaýarlar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267744" y="1556792"/>
            <a:ext cx="4572000" cy="36933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MORFOLOGIK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204864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Sypat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ýasaýyjy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goşulmalara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-</a:t>
            </a:r>
            <a:r>
              <a:rPr lang="tr-TR" b="1" dirty="0" err="1" smtClean="0"/>
              <a:t>ly</a:t>
            </a:r>
            <a:r>
              <a:rPr lang="tr-TR" b="1" dirty="0" smtClean="0"/>
              <a:t>/-</a:t>
            </a:r>
            <a:r>
              <a:rPr lang="tr-TR" b="1" dirty="0" err="1" smtClean="0"/>
              <a:t>li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-</a:t>
            </a:r>
            <a:r>
              <a:rPr lang="tr-TR" b="1" dirty="0" err="1" smtClean="0"/>
              <a:t>ky</a:t>
            </a:r>
            <a:r>
              <a:rPr lang="tr-TR" b="1" dirty="0" smtClean="0"/>
              <a:t>/-ki,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-</a:t>
            </a:r>
            <a:r>
              <a:rPr lang="tr-TR" b="1" dirty="0" err="1" smtClean="0"/>
              <a:t>daky</a:t>
            </a:r>
            <a:r>
              <a:rPr lang="tr-TR" b="1" dirty="0" smtClean="0"/>
              <a:t>/-</a:t>
            </a:r>
            <a:r>
              <a:rPr lang="tr-TR" b="1" dirty="0" err="1" smtClean="0"/>
              <a:t>däki</a:t>
            </a:r>
            <a:r>
              <a:rPr lang="tr-TR" b="1" dirty="0" smtClean="0"/>
              <a:t>;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-</a:t>
            </a:r>
            <a:r>
              <a:rPr lang="tr-TR" b="1" dirty="0" err="1" smtClean="0"/>
              <a:t>syz</a:t>
            </a:r>
            <a:r>
              <a:rPr lang="tr-TR" b="1" dirty="0" smtClean="0"/>
              <a:t>/-siz;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-</a:t>
            </a:r>
            <a:r>
              <a:rPr lang="tr-TR" b="1" dirty="0" err="1" smtClean="0"/>
              <a:t>jaň</a:t>
            </a:r>
            <a:r>
              <a:rPr lang="tr-TR" b="1" dirty="0" smtClean="0"/>
              <a:t>/-</a:t>
            </a:r>
            <a:r>
              <a:rPr lang="tr-TR" b="1" dirty="0" err="1" smtClean="0"/>
              <a:t>jeň</a:t>
            </a:r>
            <a:r>
              <a:rPr lang="tr-TR" b="1" dirty="0" smtClean="0"/>
              <a:t> </a:t>
            </a:r>
          </a:p>
          <a:p>
            <a:pPr algn="just"/>
            <a:r>
              <a:rPr lang="tr-TR" dirty="0" smtClean="0"/>
              <a:t>ýaly </a:t>
            </a:r>
            <a:r>
              <a:rPr lang="tr-TR" dirty="0" err="1" smtClean="0"/>
              <a:t>gadymy</a:t>
            </a:r>
            <a:r>
              <a:rPr lang="tr-TR" dirty="0" smtClean="0"/>
              <a:t> hem-de </a:t>
            </a:r>
            <a:r>
              <a:rPr lang="tr-TR" dirty="0" err="1" smtClean="0"/>
              <a:t>türki</a:t>
            </a:r>
            <a:r>
              <a:rPr lang="tr-TR" dirty="0" smtClean="0"/>
              <a:t> dilleriň </a:t>
            </a:r>
            <a:r>
              <a:rPr lang="tr-TR" dirty="0" err="1" smtClean="0"/>
              <a:t>köpüsinde</a:t>
            </a:r>
            <a:r>
              <a:rPr lang="tr-TR" dirty="0" smtClean="0"/>
              <a:t> </a:t>
            </a:r>
            <a:r>
              <a:rPr lang="tr-TR" dirty="0" err="1" smtClean="0"/>
              <a:t>iň</a:t>
            </a:r>
            <a:r>
              <a:rPr lang="tr-TR" dirty="0" smtClean="0"/>
              <a:t> </a:t>
            </a:r>
            <a:r>
              <a:rPr lang="tr-TR" dirty="0" err="1" smtClean="0"/>
              <a:t>öndümli</a:t>
            </a:r>
            <a:r>
              <a:rPr lang="tr-TR" dirty="0" smtClean="0"/>
              <a:t> </a:t>
            </a:r>
            <a:r>
              <a:rPr lang="tr-TR" dirty="0" err="1" smtClean="0"/>
              <a:t>hasaplanýan</a:t>
            </a:r>
            <a:r>
              <a:rPr lang="tr-TR" dirty="0" smtClean="0"/>
              <a:t> </a:t>
            </a:r>
            <a:r>
              <a:rPr lang="tr-TR" dirty="0" err="1" smtClean="0"/>
              <a:t>goşulmalar</a:t>
            </a:r>
            <a:r>
              <a:rPr lang="tr-TR" dirty="0" smtClean="0"/>
              <a:t> </a:t>
            </a:r>
            <a:r>
              <a:rPr lang="tr-TR" dirty="0" err="1" smtClean="0"/>
              <a:t>degişlidir</a:t>
            </a:r>
            <a:r>
              <a:rPr lang="tr-TR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9. </a:t>
            </a:r>
            <a:r>
              <a:rPr lang="tr-TR" sz="1600" b="1" dirty="0"/>
              <a:t>Hafta	</a:t>
            </a:r>
            <a:r>
              <a:rPr lang="tr-TR" sz="1600" b="1" dirty="0" smtClean="0"/>
              <a:t> Sıfatlar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267744" y="1556792"/>
            <a:ext cx="4572000" cy="36933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SYPATLARYŇ</a:t>
            </a:r>
            <a:r>
              <a:rPr lang="tr-TR" b="1" dirty="0" smtClean="0"/>
              <a:t> </a:t>
            </a:r>
            <a:r>
              <a:rPr lang="tr-TR" b="1" dirty="0" err="1" smtClean="0"/>
              <a:t>MORFOLOGIK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413338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Sypat</a:t>
            </a:r>
            <a:r>
              <a:rPr lang="tr-TR" dirty="0" smtClean="0"/>
              <a:t> </a:t>
            </a:r>
            <a:r>
              <a:rPr lang="tr-TR" dirty="0" err="1" smtClean="0"/>
              <a:t>ýasaýyjy</a:t>
            </a:r>
            <a:r>
              <a:rPr lang="tr-TR" dirty="0" smtClean="0"/>
              <a:t> </a:t>
            </a:r>
            <a:r>
              <a:rPr lang="tr-TR" dirty="0" err="1" smtClean="0"/>
              <a:t>goşulmalardan</a:t>
            </a:r>
            <a:r>
              <a:rPr lang="tr-TR" dirty="0" smtClean="0"/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-</a:t>
            </a:r>
            <a:r>
              <a:rPr lang="tr-TR" b="1" dirty="0" err="1" smtClean="0"/>
              <a:t>ly</a:t>
            </a:r>
            <a:r>
              <a:rPr lang="tr-TR" b="1" dirty="0" smtClean="0"/>
              <a:t>/-</a:t>
            </a:r>
            <a:r>
              <a:rPr lang="tr-TR" b="1" dirty="0" err="1" smtClean="0"/>
              <a:t>li</a:t>
            </a:r>
            <a:r>
              <a:rPr lang="tr-TR" b="1" dirty="0" smtClean="0"/>
              <a:t> </a:t>
            </a:r>
            <a:r>
              <a:rPr lang="tr-TR" b="1" dirty="0" err="1" smtClean="0"/>
              <a:t>goşulmasynyň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asylky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nusgasy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/>
              <a:t>-</a:t>
            </a:r>
            <a:r>
              <a:rPr lang="tr-TR" b="1" dirty="0" err="1" smtClean="0"/>
              <a:t>lyg</a:t>
            </a:r>
            <a:r>
              <a:rPr lang="tr-TR" b="1" dirty="0" smtClean="0"/>
              <a:t>/-lig/ -</a:t>
            </a:r>
            <a:r>
              <a:rPr lang="tr-TR" b="1" dirty="0" err="1" smtClean="0"/>
              <a:t>lyk</a:t>
            </a:r>
            <a:r>
              <a:rPr lang="tr-TR" b="1" dirty="0" smtClean="0"/>
              <a:t>/-</a:t>
            </a:r>
            <a:r>
              <a:rPr lang="tr-TR" b="1" dirty="0" err="1" smtClean="0"/>
              <a:t>lik</a:t>
            </a:r>
            <a:r>
              <a:rPr lang="tr-TR" dirty="0" smtClean="0"/>
              <a:t> </a:t>
            </a:r>
            <a:r>
              <a:rPr lang="tr-TR" dirty="0" err="1" smtClean="0"/>
              <a:t>görnüşinde</a:t>
            </a:r>
            <a:r>
              <a:rPr lang="tr-TR" dirty="0" smtClean="0"/>
              <a:t> </a:t>
            </a:r>
            <a:r>
              <a:rPr lang="tr-TR" dirty="0" err="1" smtClean="0"/>
              <a:t>bolupdyr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Ol </a:t>
            </a:r>
            <a:r>
              <a:rPr lang="tr-TR" dirty="0" err="1" smtClean="0"/>
              <a:t>goşulma</a:t>
            </a:r>
            <a:r>
              <a:rPr lang="tr-TR" dirty="0" smtClean="0"/>
              <a:t> </a:t>
            </a:r>
            <a:r>
              <a:rPr lang="tr-TR" b="1" dirty="0" err="1" smtClean="0"/>
              <a:t>Mahmyt</a:t>
            </a:r>
            <a:r>
              <a:rPr lang="tr-TR" b="1" dirty="0" smtClean="0"/>
              <a:t> </a:t>
            </a:r>
            <a:r>
              <a:rPr lang="tr-TR" b="1" dirty="0" err="1" smtClean="0"/>
              <a:t>Kaşgarynyň</a:t>
            </a:r>
            <a:r>
              <a:rPr lang="tr-TR" b="1" dirty="0" smtClean="0"/>
              <a:t> </a:t>
            </a:r>
            <a:r>
              <a:rPr lang="tr-TR" b="1" dirty="0" err="1" smtClean="0"/>
              <a:t>sözlüginde</a:t>
            </a:r>
            <a:r>
              <a:rPr lang="tr-TR" b="1" dirty="0" smtClean="0"/>
              <a:t> </a:t>
            </a:r>
            <a:r>
              <a:rPr lang="tr-TR" dirty="0" smtClean="0"/>
              <a:t>we </a:t>
            </a:r>
            <a:r>
              <a:rPr lang="tr-TR" b="1" dirty="0" err="1" smtClean="0"/>
              <a:t>gadymy</a:t>
            </a:r>
            <a:r>
              <a:rPr lang="tr-TR" b="1" dirty="0" smtClean="0"/>
              <a:t> </a:t>
            </a:r>
            <a:r>
              <a:rPr lang="tr-TR" b="1" dirty="0" err="1" smtClean="0"/>
              <a:t>ýazuw</a:t>
            </a:r>
            <a:r>
              <a:rPr lang="tr-TR" b="1" dirty="0" smtClean="0"/>
              <a:t> </a:t>
            </a:r>
            <a:r>
              <a:rPr lang="tr-TR" b="1" dirty="0" err="1" smtClean="0"/>
              <a:t>ýadygärliklerimiziň</a:t>
            </a:r>
            <a:r>
              <a:rPr lang="tr-TR" b="1" dirty="0" smtClean="0"/>
              <a:t> dilinde </a:t>
            </a:r>
            <a:r>
              <a:rPr lang="tr-TR" dirty="0" err="1" smtClean="0"/>
              <a:t>duşýar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>
              <a:buFont typeface="Wingdings" pitchFamily="2" charset="2"/>
              <a:buChar char="v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1643</TotalTime>
  <Words>1603</Words>
  <Application>Microsoft Office PowerPoint</Application>
  <PresentationFormat>Ekran Gösterisi (4:3)</PresentationFormat>
  <Paragraphs>380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232</cp:revision>
  <dcterms:created xsi:type="dcterms:W3CDTF">2016-09-19T14:10:52Z</dcterms:created>
  <dcterms:modified xsi:type="dcterms:W3CDTF">2018-04-24T06:42:39Z</dcterms:modified>
</cp:coreProperties>
</file>