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3" r:id="rId3"/>
    <p:sldId id="267" r:id="rId4"/>
    <p:sldId id="264" r:id="rId5"/>
    <p:sldId id="265" r:id="rId6"/>
    <p:sldId id="266" r:id="rId7"/>
    <p:sldId id="268" r:id="rId8"/>
    <p:sldId id="270" r:id="rId9"/>
    <p:sldId id="271" r:id="rId10"/>
    <p:sldId id="272" r:id="rId11"/>
    <p:sldId id="274" r:id="rId12"/>
    <p:sldId id="273"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15"/>
  </p:normalViewPr>
  <p:slideViewPr>
    <p:cSldViewPr snapToGrid="0" snapToObjects="1">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AD606F2-334C-FD44-BCF6-281FFC922CB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A8B5CD1-C676-D546-9375-756CFED476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3CE5ADC-4397-9340-9E6D-6DD1B7F9A30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F8D8F1E-BE48-AE43-8334-9297F1E9753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A5F5F9-2EFB-924F-A5C4-D088684B20D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305261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6991C0-9016-C04A-9604-31A184AC9C1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F2BD5EC-38D0-1B48-8E5F-928C03224D93}"/>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C7E11BE8-7BD2-F641-90FE-CC98FD015407}"/>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2D814A5-020E-4048-A923-085EF328E53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FAA0F5E-046F-3942-9FB9-C3C1E84AC5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7548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C628826-B184-254D-ADA6-725CD1CF818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5CCDF4A-B920-214E-A457-485DBE9C9AA4}"/>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71EB222A-5E58-724B-9BA2-40294B271C2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EAA010E0-D1D3-A34D-8D98-A8CD6C27FB6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30CA5-E9BA-A940-BB43-4E40A4F59C4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4269244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BAAEF6D-7817-3649-934B-6AA4167CE9F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4547D5A-00BC-D44D-A6AE-568564895D42}"/>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E2E04A41-EE48-ED48-8A95-E18CD9BC3304}"/>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F4A93A97-FA70-7442-A058-EED3CFC6526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6255A52-A528-0F49-8BA4-E82B671ABB0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68790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D62FE5-7486-C848-B867-C6D056529AA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DC837E4-FB0C-C544-8CC9-37B4493EB5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FB0B89E-1C02-4345-9E46-FA02FFDF010D}"/>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9FDFFC5C-6FE1-EF41-B981-8D1CA1A16A2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305D3D-3BFB-CD46-ABCB-B21EC8D8662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5221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8DE6FB-1ED9-664F-82B2-CFA8D98D288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E8E7F79-5AA5-2341-88C5-80EA0B4DAA20}"/>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D4890AF8-6720-7A4E-9FBF-2F643E104F51}"/>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B8FD9E1F-D2BD-EC43-8601-1F63B76BBC9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4E76C522-6899-D54B-B69E-51EC6EE374D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E1C433A-A7B7-4B4F-8F58-9B4754B339D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3609267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9A28559-5C27-9644-98F3-B78F3AD5BFB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B0A43DB-157A-8E40-9B09-968591F114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60802D8-1287-4F45-8B45-C0BE8D50FAE1}"/>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98AB2087-A41A-7443-9C31-42DB7128B5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52C2AC54-A4C2-704D-A62D-C38653FEC8EB}"/>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935A774A-39BE-5D4A-8F0B-3C1853396DE8}"/>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8" name="Alt Bilgi Yer Tutucusu 7">
            <a:extLst>
              <a:ext uri="{FF2B5EF4-FFF2-40B4-BE49-F238E27FC236}">
                <a16:creationId xmlns:a16="http://schemas.microsoft.com/office/drawing/2014/main" id="{9F21F1E2-652E-2B48-B440-89D00C2C4E7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B11947A-9923-D043-AA26-9F7C5C2B55A1}"/>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34618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42C13B1-FA42-9445-B1F1-B0CCEC7D196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875A5FE-BA93-2446-A9F7-E10D25E96F8B}"/>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4" name="Alt Bilgi Yer Tutucusu 3">
            <a:extLst>
              <a:ext uri="{FF2B5EF4-FFF2-40B4-BE49-F238E27FC236}">
                <a16:creationId xmlns:a16="http://schemas.microsoft.com/office/drawing/2014/main" id="{1ED76ED0-0078-C744-9211-01C905D0A93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6AB3BEA-6EEB-E444-A610-AC6FCBB5EB9C}"/>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530560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897B376-A3A7-1240-AD64-3500B4D7231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3" name="Alt Bilgi Yer Tutucusu 2">
            <a:extLst>
              <a:ext uri="{FF2B5EF4-FFF2-40B4-BE49-F238E27FC236}">
                <a16:creationId xmlns:a16="http://schemas.microsoft.com/office/drawing/2014/main" id="{01C9CCE9-45D4-CD4A-A3D3-B952C1AA415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F584DE4-5019-B147-AAA3-CC1A421B86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015008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54C917F-D7D8-984D-8E45-FE9487621FA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E032104-2E90-7247-A605-46E1ABDAEE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B2470A48-5DFC-0846-B144-E4200CA7F4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9BE921C1-AC2D-6546-8575-1CA7CDF7F73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6D842229-FBF0-5243-B34A-25E0991D3C2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E54674D-578E-FD4B-A18F-F4187D034F82}"/>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99019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DCBFE8-964A-8040-B542-04EF6864129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72B57D3-381C-5A44-9E56-6F4DC14FC1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FE461B3-E221-BD4B-A481-500A931E3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CBF39F9-F220-9942-B720-28B180BF474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7A5A12F9-5ED3-B644-A38D-FE413CBF8C8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B06ACB5-E50F-C940-B55B-9F1B529197DD}"/>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64832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D177C62-F625-1942-954B-76E8964EF1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CECCA94-2BE1-3345-939B-ABF8AAA5F1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D87E41B-7DB7-7046-BC60-1123552CD1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1072E18A-F636-2547-9169-907699FA71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F5DA1D8-2C7D-A84B-8B96-BDC42649E5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C8515-3A04-2542-BD07-C9DD8ECE7ACC}" type="slidenum">
              <a:rPr lang="tr-TR" smtClean="0"/>
              <a:t>‹#›</a:t>
            </a:fld>
            <a:endParaRPr lang="tr-TR"/>
          </a:p>
        </p:txBody>
      </p:sp>
    </p:spTree>
    <p:extLst>
      <p:ext uri="{BB962C8B-B14F-4D97-AF65-F5344CB8AC3E}">
        <p14:creationId xmlns:p14="http://schemas.microsoft.com/office/powerpoint/2010/main" val="1625593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a:extLst>
              <a:ext uri="{FF2B5EF4-FFF2-40B4-BE49-F238E27FC236}">
                <a16:creationId xmlns:a16="http://schemas.microsoft.com/office/drawing/2014/main" id="{E25A9A9A-100F-2D40-86B7-2C9E79DEA06C}"/>
              </a:ext>
            </a:extLst>
          </p:cNvPr>
          <p:cNvSpPr>
            <a:spLocks noGrp="1"/>
          </p:cNvSpPr>
          <p:nvPr>
            <p:ph type="subTitle" idx="1"/>
          </p:nvPr>
        </p:nvSpPr>
        <p:spPr>
          <a:xfrm>
            <a:off x="1412111" y="1211284"/>
            <a:ext cx="9286755" cy="5177942"/>
          </a:xfrm>
        </p:spPr>
        <p:txBody>
          <a:bodyPr>
            <a:normAutofit/>
          </a:bodyPr>
          <a:lstStyle/>
          <a:p>
            <a:pPr>
              <a:lnSpc>
                <a:spcPct val="100000"/>
              </a:lnSpc>
              <a:spcAft>
                <a:spcPts val="1200"/>
              </a:spcAft>
            </a:pPr>
            <a:r>
              <a:rPr lang="tr-TR" sz="3800" b="1" dirty="0" smtClean="0"/>
              <a:t>-8-</a:t>
            </a:r>
            <a:r>
              <a:rPr lang="tr-TR" sz="3800" b="1" dirty="0"/>
              <a:t/>
            </a:r>
            <a:br>
              <a:rPr lang="tr-TR" sz="3800" b="1" dirty="0"/>
            </a:br>
            <a:r>
              <a:rPr lang="tr-TR" sz="3800" b="1" dirty="0"/>
              <a:t>TANRI HAKKINDA KONUŞMA: DİN DİLİ</a:t>
            </a:r>
            <a:endParaRPr lang="tr-TR" sz="3800" dirty="0" smtClean="0"/>
          </a:p>
          <a:p>
            <a:pPr marL="342900" indent="-342900" algn="just">
              <a:lnSpc>
                <a:spcPct val="100000"/>
              </a:lnSpc>
              <a:spcAft>
                <a:spcPts val="1200"/>
              </a:spcAft>
              <a:buFont typeface="Arial" panose="020B0604020202020204" pitchFamily="34" charset="0"/>
              <a:buChar char="•"/>
            </a:pPr>
            <a:r>
              <a:rPr lang="tr-TR" dirty="0" smtClean="0"/>
              <a:t>Doğrulama </a:t>
            </a:r>
            <a:r>
              <a:rPr lang="tr-TR" dirty="0"/>
              <a:t>İlkesi ve Din Dili</a:t>
            </a:r>
          </a:p>
          <a:p>
            <a:pPr marL="342900" indent="-342900" algn="just">
              <a:lnSpc>
                <a:spcPct val="100000"/>
              </a:lnSpc>
              <a:spcAft>
                <a:spcPts val="1200"/>
              </a:spcAft>
              <a:buFont typeface="Arial" panose="020B0604020202020204" pitchFamily="34" charset="0"/>
              <a:buChar char="•"/>
            </a:pPr>
            <a:r>
              <a:rPr lang="tr-TR" dirty="0"/>
              <a:t>Yanlışlama İlkesi</a:t>
            </a:r>
          </a:p>
          <a:p>
            <a:pPr marL="342900" indent="-342900" algn="just">
              <a:lnSpc>
                <a:spcPct val="100000"/>
              </a:lnSpc>
              <a:spcAft>
                <a:spcPts val="1200"/>
              </a:spcAft>
              <a:buFont typeface="Arial" panose="020B0604020202020204" pitchFamily="34" charset="0"/>
              <a:buChar char="•"/>
            </a:pPr>
            <a:r>
              <a:rPr lang="tr-TR" dirty="0"/>
              <a:t>Wittgenstein ve Dil Oyunları</a:t>
            </a:r>
          </a:p>
          <a:p>
            <a:pPr marL="342900" indent="-342900" algn="just">
              <a:lnSpc>
                <a:spcPct val="100000"/>
              </a:lnSpc>
              <a:spcAft>
                <a:spcPts val="1200"/>
              </a:spcAft>
              <a:buFont typeface="Arial" panose="020B0604020202020204" pitchFamily="34" charset="0"/>
              <a:buChar char="•"/>
            </a:pPr>
            <a:r>
              <a:rPr lang="tr-TR" dirty="0"/>
              <a:t>Tenzihi Dil</a:t>
            </a:r>
          </a:p>
          <a:p>
            <a:pPr marL="342900" indent="-342900" algn="just">
              <a:lnSpc>
                <a:spcPct val="100000"/>
              </a:lnSpc>
              <a:spcAft>
                <a:spcPts val="1200"/>
              </a:spcAft>
              <a:buFont typeface="Arial" panose="020B0604020202020204" pitchFamily="34" charset="0"/>
              <a:buChar char="•"/>
            </a:pPr>
            <a:r>
              <a:rPr lang="tr-TR" dirty="0"/>
              <a:t>Dini Sembolizm</a:t>
            </a:r>
          </a:p>
          <a:p>
            <a:pPr marL="342900" indent="-342900" algn="just">
              <a:lnSpc>
                <a:spcPct val="100000"/>
              </a:lnSpc>
              <a:spcAft>
                <a:spcPts val="1200"/>
              </a:spcAft>
              <a:buFont typeface="Arial" panose="020B0604020202020204" pitchFamily="34" charset="0"/>
              <a:buChar char="•"/>
            </a:pPr>
            <a:r>
              <a:rPr lang="tr-TR" dirty="0"/>
              <a:t>Analojik Yaklaşım</a:t>
            </a:r>
          </a:p>
        </p:txBody>
      </p:sp>
    </p:spTree>
    <p:extLst>
      <p:ext uri="{BB962C8B-B14F-4D97-AF65-F5344CB8AC3E}">
        <p14:creationId xmlns:p14="http://schemas.microsoft.com/office/powerpoint/2010/main" val="3277500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977A12C-BA20-194B-B7DF-B616EE0153E0}"/>
              </a:ext>
            </a:extLst>
          </p:cNvPr>
          <p:cNvSpPr>
            <a:spLocks noGrp="1"/>
          </p:cNvSpPr>
          <p:nvPr>
            <p:ph idx="1"/>
          </p:nvPr>
        </p:nvSpPr>
        <p:spPr>
          <a:xfrm>
            <a:off x="868100" y="1041722"/>
            <a:ext cx="10485699" cy="5135241"/>
          </a:xfrm>
        </p:spPr>
        <p:txBody>
          <a:bodyPr>
            <a:normAutofit/>
          </a:bodyPr>
          <a:lstStyle/>
          <a:p>
            <a:pPr algn="just"/>
            <a:r>
              <a:rPr lang="tr-TR" dirty="0"/>
              <a:t>Negatif teolojinin yani tenzihi dilin Tanrı’nın ne olduğu sorusunu cevaplamadığı anlaşılmaktadır. Bu durumda ona pozitif anlamda nitelikler atfetmek kaçınılmaz gözükmektedir. Eğer insan kavramsal dünyası ile  Tanrı’nın nitelikleri arasında hiçbir ortak zemin yoksa O’nun var olduğu nasıl ileri sürülebilir. </a:t>
            </a:r>
          </a:p>
          <a:p>
            <a:pPr algn="just"/>
            <a:r>
              <a:rPr lang="tr-TR" dirty="0"/>
              <a:t>Sonuç olarak tenzihi dilin Tanrı’nın varlığını bile ortaya koyup koyamayacağı tartışmalıdır</a:t>
            </a:r>
            <a:r>
              <a:rPr lang="tr-TR" dirty="0" smtClean="0"/>
              <a:t>.</a:t>
            </a:r>
            <a:endParaRPr lang="tr-TR" dirty="0"/>
          </a:p>
        </p:txBody>
      </p:sp>
    </p:spTree>
    <p:extLst>
      <p:ext uri="{BB962C8B-B14F-4D97-AF65-F5344CB8AC3E}">
        <p14:creationId xmlns:p14="http://schemas.microsoft.com/office/powerpoint/2010/main" val="654232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ctr">
              <a:buNone/>
            </a:pPr>
            <a:endParaRPr lang="tr-TR" b="1" dirty="0" smtClean="0"/>
          </a:p>
          <a:p>
            <a:pPr marL="0" indent="0" algn="ctr">
              <a:buNone/>
            </a:pPr>
            <a:r>
              <a:rPr lang="tr-TR" b="1" dirty="0" smtClean="0"/>
              <a:t>Dini </a:t>
            </a:r>
            <a:r>
              <a:rPr lang="tr-TR" b="1" dirty="0"/>
              <a:t>Sembolizm</a:t>
            </a:r>
          </a:p>
          <a:p>
            <a:pPr algn="just"/>
            <a:r>
              <a:rPr lang="tr-TR" dirty="0"/>
              <a:t>Bu anlayışa göre anlatılmak istenenin doğrudan duyulara ve hayale takdim şekli olan dolaylı anlatım dışında Tanrı’dan söz etmenin imkanı yoktur</a:t>
            </a:r>
            <a:r>
              <a:rPr lang="tr-TR" dirty="0" smtClean="0"/>
              <a:t>.</a:t>
            </a:r>
          </a:p>
          <a:p>
            <a:pPr algn="just"/>
            <a:endParaRPr lang="tr-TR" dirty="0"/>
          </a:p>
          <a:p>
            <a:pPr algn="just"/>
            <a:r>
              <a:rPr lang="tr-TR" dirty="0"/>
              <a:t>Sembolik dil; ucu açık, aşırı ve keyfi anlamlara </a:t>
            </a:r>
            <a:r>
              <a:rPr lang="tr-TR" dirty="0" smtClean="0"/>
              <a:t>çekilebileceği </a:t>
            </a:r>
            <a:r>
              <a:rPr lang="tr-TR" dirty="0"/>
              <a:t>yönlerinden eleştirilmiştir.</a:t>
            </a:r>
          </a:p>
          <a:p>
            <a:endParaRPr lang="tr-TR" dirty="0"/>
          </a:p>
        </p:txBody>
      </p:sp>
    </p:spTree>
    <p:extLst>
      <p:ext uri="{BB962C8B-B14F-4D97-AF65-F5344CB8AC3E}">
        <p14:creationId xmlns:p14="http://schemas.microsoft.com/office/powerpoint/2010/main" val="273752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44635AE-31A8-8042-8619-D1CA505A0185}"/>
              </a:ext>
            </a:extLst>
          </p:cNvPr>
          <p:cNvSpPr>
            <a:spLocks noGrp="1"/>
          </p:cNvSpPr>
          <p:nvPr>
            <p:ph idx="1"/>
          </p:nvPr>
        </p:nvSpPr>
        <p:spPr>
          <a:xfrm>
            <a:off x="914400" y="806121"/>
            <a:ext cx="10449910" cy="5090182"/>
          </a:xfrm>
        </p:spPr>
        <p:txBody>
          <a:bodyPr/>
          <a:lstStyle/>
          <a:p>
            <a:pPr marL="0" indent="0" algn="ctr">
              <a:buNone/>
            </a:pPr>
            <a:r>
              <a:rPr lang="tr-TR" b="1" dirty="0"/>
              <a:t>Analojik Yaklaşım</a:t>
            </a:r>
          </a:p>
          <a:p>
            <a:pPr algn="just"/>
            <a:r>
              <a:rPr lang="tr-TR" dirty="0"/>
              <a:t>Thomas Aquinas tarafında geliştirilen bu anlayış, tenzihi dili reddetmiş, tenzih ile literal anlam arasında orta bir yol bulmaya çalışmıştır. Analojik yaklaşım bunun sonucudur.</a:t>
            </a:r>
          </a:p>
          <a:p>
            <a:pPr algn="just"/>
            <a:r>
              <a:rPr lang="tr-TR" dirty="0"/>
              <a:t>Tek anlamlı kullanımın Tanrı için uygun düşmemesi ve çok anlamlı ifadelerin de Tanrı hakkında bilinemezci bir tutuma götürebileceği iddiası </a:t>
            </a:r>
            <a:r>
              <a:rPr lang="tr-TR" dirty="0" err="1"/>
              <a:t>Aquinas’ı</a:t>
            </a:r>
            <a:r>
              <a:rPr lang="tr-TR" dirty="0"/>
              <a:t> analojik yaklaşımı benimsemeye itmiştir.</a:t>
            </a:r>
          </a:p>
          <a:p>
            <a:pPr algn="just"/>
            <a:r>
              <a:rPr lang="tr-TR" dirty="0"/>
              <a:t>Analojik yaklaşım da; tenzihten farklı olmadığı, bir niteliğin analojinin iki unsurunda ne derece geçerli olduğu ve bunun sınırlarının ne olduğunun belirsiz olması yönünden eleştirilmiştir</a:t>
            </a:r>
            <a:r>
              <a:rPr lang="tr-TR"/>
              <a:t>. </a:t>
            </a:r>
            <a:endParaRPr lang="tr-TR" dirty="0"/>
          </a:p>
        </p:txBody>
      </p:sp>
    </p:spTree>
    <p:extLst>
      <p:ext uri="{BB962C8B-B14F-4D97-AF65-F5344CB8AC3E}">
        <p14:creationId xmlns:p14="http://schemas.microsoft.com/office/powerpoint/2010/main" val="2886941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C35CA85-2C79-2B48-9791-6755AB65E6BF}"/>
              </a:ext>
            </a:extLst>
          </p:cNvPr>
          <p:cNvSpPr>
            <a:spLocks noGrp="1"/>
          </p:cNvSpPr>
          <p:nvPr>
            <p:ph idx="1"/>
          </p:nvPr>
        </p:nvSpPr>
        <p:spPr>
          <a:xfrm>
            <a:off x="463138" y="599090"/>
            <a:ext cx="10890662" cy="5577873"/>
          </a:xfrm>
        </p:spPr>
        <p:txBody>
          <a:bodyPr>
            <a:normAutofit fontScale="77500" lnSpcReduction="20000"/>
          </a:bodyPr>
          <a:lstStyle/>
          <a:p>
            <a:pPr marL="0" indent="0" algn="ctr">
              <a:lnSpc>
                <a:spcPct val="110000"/>
              </a:lnSpc>
              <a:buNone/>
            </a:pPr>
            <a:endParaRPr lang="tr-TR" sz="3600" b="1" dirty="0"/>
          </a:p>
          <a:p>
            <a:pPr marL="0" indent="0" algn="ctr">
              <a:lnSpc>
                <a:spcPct val="110000"/>
              </a:lnSpc>
              <a:spcAft>
                <a:spcPts val="1200"/>
              </a:spcAft>
              <a:buNone/>
            </a:pPr>
            <a:r>
              <a:rPr lang="tr-TR" sz="3600" b="1" dirty="0"/>
              <a:t>Din Dili</a:t>
            </a:r>
          </a:p>
          <a:p>
            <a:pPr algn="just">
              <a:lnSpc>
                <a:spcPct val="100000"/>
              </a:lnSpc>
              <a:spcAft>
                <a:spcPts val="1200"/>
              </a:spcAft>
            </a:pPr>
            <a:r>
              <a:rPr lang="tr-TR" dirty="0"/>
              <a:t>Dini ifadelerin doğruluk değeri, ve bu ifadelerin anlamlı olup olmadıkları mevzusu tartışılagelmiştir. Bin dili, Tanrı veya din hakkında söylenmiş ifadeleri, önermeleri ve iddiaları içermektedir.</a:t>
            </a:r>
          </a:p>
          <a:p>
            <a:pPr algn="just">
              <a:lnSpc>
                <a:spcPct val="100000"/>
              </a:lnSpc>
              <a:spcAft>
                <a:spcPts val="1200"/>
              </a:spcAft>
            </a:pPr>
            <a:r>
              <a:rPr lang="tr-TR" dirty="0"/>
              <a:t>Din dilinin genel olarak Din Felsefecileri arasında üç biçimde değerlendirildiğini söyleyebiliriz:</a:t>
            </a:r>
          </a:p>
          <a:p>
            <a:pPr marL="571500" indent="-571500" algn="just">
              <a:lnSpc>
                <a:spcPct val="100000"/>
              </a:lnSpc>
              <a:spcAft>
                <a:spcPts val="1200"/>
              </a:spcAft>
              <a:buFont typeface="+mj-lt"/>
              <a:buAutoNum type="romanLcPeriod"/>
            </a:pPr>
            <a:r>
              <a:rPr lang="tr-TR" dirty="0"/>
              <a:t>A. </a:t>
            </a:r>
            <a:r>
              <a:rPr lang="tr-TR" dirty="0" err="1"/>
              <a:t>Flew</a:t>
            </a:r>
            <a:r>
              <a:rPr lang="tr-TR" dirty="0"/>
              <a:t> ve </a:t>
            </a:r>
            <a:r>
              <a:rPr lang="tr-TR" dirty="0" err="1"/>
              <a:t>Kai</a:t>
            </a:r>
            <a:r>
              <a:rPr lang="tr-TR" dirty="0"/>
              <a:t> </a:t>
            </a:r>
            <a:r>
              <a:rPr lang="tr-TR" dirty="0" err="1"/>
              <a:t>Nielsen</a:t>
            </a:r>
            <a:r>
              <a:rPr lang="tr-TR" dirty="0"/>
              <a:t> gibi, mantıksal pozitivizmin temel iddialarından yola çıkarak dini akıl dışı gören ve dinin temel iddialarının mantıksal tutarlılığa sahip olmadığı konusunda deliller ileri sürenler</a:t>
            </a:r>
            <a:r>
              <a:rPr lang="tr-TR" dirty="0" smtClean="0"/>
              <a:t>.</a:t>
            </a:r>
          </a:p>
          <a:p>
            <a:pPr marL="571500" indent="-571500" algn="just">
              <a:lnSpc>
                <a:spcPct val="100000"/>
              </a:lnSpc>
              <a:spcAft>
                <a:spcPts val="1200"/>
              </a:spcAft>
              <a:buAutoNum type="romanLcPeriod" startAt="2"/>
            </a:pPr>
            <a:r>
              <a:rPr lang="tr-TR" dirty="0"/>
              <a:t>N. </a:t>
            </a:r>
            <a:r>
              <a:rPr lang="tr-TR" dirty="0" err="1"/>
              <a:t>Malcom</a:t>
            </a:r>
            <a:r>
              <a:rPr lang="tr-TR" dirty="0"/>
              <a:t> ve D. Z. </a:t>
            </a:r>
            <a:r>
              <a:rPr lang="tr-TR" dirty="0" err="1"/>
              <a:t>Philips</a:t>
            </a:r>
            <a:r>
              <a:rPr lang="tr-TR" dirty="0"/>
              <a:t> gibi, </a:t>
            </a:r>
            <a:r>
              <a:rPr lang="tr-TR" dirty="0" err="1"/>
              <a:t>Wittgenstein’ın</a:t>
            </a:r>
            <a:r>
              <a:rPr lang="tr-TR" dirty="0"/>
              <a:t> görüşlerini benimseyerek din dilinin kendi içerisinde anlamlı ve tutarlı olduğunu </a:t>
            </a:r>
            <a:r>
              <a:rPr lang="tr-TR" dirty="0" smtClean="0"/>
              <a:t>savunanlar.</a:t>
            </a:r>
            <a:endParaRPr lang="tr-TR" dirty="0"/>
          </a:p>
          <a:p>
            <a:pPr marL="571500" indent="-571500" algn="just">
              <a:lnSpc>
                <a:spcPct val="100000"/>
              </a:lnSpc>
              <a:spcAft>
                <a:spcPts val="1200"/>
              </a:spcAft>
              <a:buAutoNum type="romanLcPeriod" startAt="2"/>
            </a:pPr>
            <a:r>
              <a:rPr lang="tr-TR" dirty="0"/>
              <a:t>J. </a:t>
            </a:r>
            <a:r>
              <a:rPr lang="tr-TR" dirty="0" err="1"/>
              <a:t>Hick</a:t>
            </a:r>
            <a:r>
              <a:rPr lang="tr-TR" dirty="0"/>
              <a:t>, W. L. </a:t>
            </a:r>
            <a:r>
              <a:rPr lang="tr-TR" dirty="0" err="1"/>
              <a:t>Craig</a:t>
            </a:r>
            <a:r>
              <a:rPr lang="tr-TR" dirty="0"/>
              <a:t>, R. </a:t>
            </a:r>
            <a:r>
              <a:rPr lang="tr-TR" dirty="0" err="1"/>
              <a:t>Swinburne</a:t>
            </a:r>
            <a:r>
              <a:rPr lang="tr-TR" dirty="0"/>
              <a:t> gibi ‘Tanrı vardır’ gibi inançların temel iddialarının rasyonel biçimde ispatlanabileceğini savunanlar</a:t>
            </a:r>
            <a:r>
              <a:rPr lang="tr-TR" dirty="0" smtClean="0"/>
              <a:t>.</a:t>
            </a:r>
            <a:endParaRPr lang="tr-TR" dirty="0"/>
          </a:p>
        </p:txBody>
      </p:sp>
    </p:spTree>
    <p:extLst>
      <p:ext uri="{BB962C8B-B14F-4D97-AF65-F5344CB8AC3E}">
        <p14:creationId xmlns:p14="http://schemas.microsoft.com/office/powerpoint/2010/main" val="2199805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734A428-F50C-B848-B402-2318B2B9693D}"/>
              </a:ext>
            </a:extLst>
          </p:cNvPr>
          <p:cNvSpPr>
            <a:spLocks noGrp="1"/>
          </p:cNvSpPr>
          <p:nvPr>
            <p:ph idx="1"/>
          </p:nvPr>
        </p:nvSpPr>
        <p:spPr>
          <a:xfrm>
            <a:off x="987972" y="735724"/>
            <a:ext cx="10365828" cy="5441239"/>
          </a:xfrm>
        </p:spPr>
        <p:txBody>
          <a:bodyPr>
            <a:normAutofit/>
          </a:bodyPr>
          <a:lstStyle/>
          <a:p>
            <a:pPr marL="0" indent="0" algn="ctr">
              <a:lnSpc>
                <a:spcPct val="100000"/>
              </a:lnSpc>
              <a:spcAft>
                <a:spcPts val="1200"/>
              </a:spcAft>
              <a:buNone/>
            </a:pPr>
            <a:r>
              <a:rPr lang="tr-TR" b="1" dirty="0" smtClean="0"/>
              <a:t>Doğrulama </a:t>
            </a:r>
            <a:r>
              <a:rPr lang="tr-TR" b="1" dirty="0"/>
              <a:t>İlkesi ve Din Dili</a:t>
            </a:r>
          </a:p>
          <a:p>
            <a:pPr algn="just">
              <a:lnSpc>
                <a:spcPct val="100000"/>
              </a:lnSpc>
              <a:spcAft>
                <a:spcPts val="1200"/>
              </a:spcAft>
            </a:pPr>
            <a:r>
              <a:rPr lang="tr-TR" dirty="0"/>
              <a:t>Doğrulama ilkesi, herhangi bir ifade veya önermenin, duyu verileri ve gözlem yoluyla doğrulanabilmesi veya totolojik olması durumunda anlamlı olabileceğini savunan felsefi bir ilkedir.</a:t>
            </a:r>
          </a:p>
          <a:p>
            <a:pPr algn="just">
              <a:lnSpc>
                <a:spcPct val="100000"/>
              </a:lnSpc>
              <a:spcAft>
                <a:spcPts val="1200"/>
              </a:spcAft>
            </a:pPr>
            <a:r>
              <a:rPr lang="tr-TR" dirty="0"/>
              <a:t>A. J. </a:t>
            </a:r>
            <a:r>
              <a:rPr lang="tr-TR" dirty="0" err="1"/>
              <a:t>Ayer</a:t>
            </a:r>
            <a:r>
              <a:rPr lang="tr-TR" dirty="0"/>
              <a:t> de doğrulama ilkesini benimsemiş ve bir önermenin doğrulanamaması durumunda ya anlamsız ya da totolojik olduğunu iddia etmiştir. Anlamsız ifadesi ile o, ‘olgusal olarak anlamlı olmamasını’ kastetmektedir.</a:t>
            </a:r>
          </a:p>
        </p:txBody>
      </p:sp>
    </p:spTree>
    <p:extLst>
      <p:ext uri="{BB962C8B-B14F-4D97-AF65-F5344CB8AC3E}">
        <p14:creationId xmlns:p14="http://schemas.microsoft.com/office/powerpoint/2010/main" val="39202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7B28D9-2F9C-DF48-BA4A-E5F740470FD0}"/>
              </a:ext>
            </a:extLst>
          </p:cNvPr>
          <p:cNvSpPr>
            <a:spLocks noGrp="1"/>
          </p:cNvSpPr>
          <p:nvPr>
            <p:ph idx="1"/>
          </p:nvPr>
        </p:nvSpPr>
        <p:spPr>
          <a:xfrm>
            <a:off x="840828" y="788276"/>
            <a:ext cx="10512972" cy="5388687"/>
          </a:xfrm>
        </p:spPr>
        <p:txBody>
          <a:bodyPr>
            <a:normAutofit/>
          </a:bodyPr>
          <a:lstStyle/>
          <a:p>
            <a:pPr algn="just">
              <a:lnSpc>
                <a:spcPct val="100000"/>
              </a:lnSpc>
              <a:spcAft>
                <a:spcPts val="1200"/>
              </a:spcAft>
            </a:pPr>
            <a:r>
              <a:rPr lang="tr-TR" dirty="0"/>
              <a:t>Doğrulanabilirlik ilkesini, pratik olarak doğrulanabilirlik ve ilkede doğrulanabilirlik olarak ikiye ayırabiliriz. İlki gözlem yoluyla kolayca doğrulama için kullanılırken; ikincisi şu anki teknolojik, teknik imkanlarımızla güç yetiremediğimiz halde ilerde belki doğrulanması mümkün olacak durumlar için kullanılmaktadır.</a:t>
            </a:r>
          </a:p>
          <a:p>
            <a:pPr algn="just">
              <a:lnSpc>
                <a:spcPct val="100000"/>
              </a:lnSpc>
              <a:spcAft>
                <a:spcPts val="1200"/>
              </a:spcAft>
            </a:pPr>
            <a:r>
              <a:rPr lang="tr-TR" dirty="0"/>
              <a:t>Güçlü ve zayıf doğrulama şeklinde bir ayrıma da yine </a:t>
            </a:r>
            <a:r>
              <a:rPr lang="tr-TR" dirty="0" err="1"/>
              <a:t>Ayer</a:t>
            </a:r>
            <a:r>
              <a:rPr lang="tr-TR" dirty="0"/>
              <a:t> tarafından dikkat çekilmiştir. Güçlü doğrulama doğrudan gözlemle doğrulama için kullanılırken; zayıf doğrulama, gözlem ve deneyden kaynaklanan bir şüpheye konu olmayan olası olarak doğru olduğu gösterilebilen ifadelere işaret eder. </a:t>
            </a:r>
          </a:p>
        </p:txBody>
      </p:sp>
    </p:spTree>
    <p:extLst>
      <p:ext uri="{BB962C8B-B14F-4D97-AF65-F5344CB8AC3E}">
        <p14:creationId xmlns:p14="http://schemas.microsoft.com/office/powerpoint/2010/main" val="3313902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2D92F1C-FB67-3140-990E-8E0751782810}"/>
              </a:ext>
            </a:extLst>
          </p:cNvPr>
          <p:cNvSpPr>
            <a:spLocks noGrp="1"/>
          </p:cNvSpPr>
          <p:nvPr>
            <p:ph idx="1"/>
          </p:nvPr>
        </p:nvSpPr>
        <p:spPr>
          <a:xfrm>
            <a:off x="995423" y="810227"/>
            <a:ext cx="10358376" cy="5366735"/>
          </a:xfrm>
        </p:spPr>
        <p:txBody>
          <a:bodyPr>
            <a:normAutofit lnSpcReduction="10000"/>
          </a:bodyPr>
          <a:lstStyle/>
          <a:p>
            <a:pPr marL="0" indent="0" algn="just">
              <a:lnSpc>
                <a:spcPct val="100000"/>
              </a:lnSpc>
              <a:spcAft>
                <a:spcPts val="1200"/>
              </a:spcAft>
              <a:buNone/>
            </a:pPr>
            <a:r>
              <a:rPr lang="tr-TR" dirty="0"/>
              <a:t>Doğrulama ilkesine bazı eleştiriler yöneltilmiştir</a:t>
            </a:r>
            <a:r>
              <a:rPr lang="tr-TR" dirty="0" smtClean="0"/>
              <a:t>:</a:t>
            </a:r>
            <a:endParaRPr lang="tr-TR" dirty="0"/>
          </a:p>
          <a:p>
            <a:pPr algn="just">
              <a:lnSpc>
                <a:spcPct val="100000"/>
              </a:lnSpc>
              <a:spcAft>
                <a:spcPts val="1200"/>
              </a:spcAft>
            </a:pPr>
            <a:r>
              <a:rPr lang="tr-TR" dirty="0"/>
              <a:t>İlk olarak doğrulama ilkesinin kendisi kendi koyduğu kriteri karşılamamaktadır.</a:t>
            </a:r>
          </a:p>
          <a:p>
            <a:pPr algn="just">
              <a:lnSpc>
                <a:spcPct val="100000"/>
              </a:lnSpc>
              <a:spcAft>
                <a:spcPts val="1200"/>
              </a:spcAft>
            </a:pPr>
            <a:r>
              <a:rPr lang="tr-TR" dirty="0"/>
              <a:t>Tanrı hakkında konuşmak, eskatolojik olarak doğrulanabilir niteliktedir.</a:t>
            </a:r>
          </a:p>
          <a:p>
            <a:pPr algn="just">
              <a:lnSpc>
                <a:spcPct val="100000"/>
              </a:lnSpc>
              <a:spcAft>
                <a:spcPts val="1200"/>
              </a:spcAft>
            </a:pPr>
            <a:r>
              <a:rPr lang="tr-TR" dirty="0"/>
              <a:t>Güçlü doğrulama ilkesi birçok bilgi alanını dışarıda bırakmaktadır.</a:t>
            </a:r>
          </a:p>
          <a:p>
            <a:pPr algn="just">
              <a:lnSpc>
                <a:spcPct val="100000"/>
              </a:lnSpc>
              <a:spcAft>
                <a:spcPts val="1200"/>
              </a:spcAft>
            </a:pPr>
            <a:r>
              <a:rPr lang="tr-TR" dirty="0"/>
              <a:t>Delil problemi, yani hangi konuda hangi delilin kabul edileceğine dair bir takım sıkıntılar mevcuttur. Zayıf doğrulama ilkesinde de bu noktada bir problem vardır.</a:t>
            </a:r>
          </a:p>
          <a:p>
            <a:pPr algn="just">
              <a:lnSpc>
                <a:spcPct val="100000"/>
              </a:lnSpc>
              <a:spcAft>
                <a:spcPts val="1200"/>
              </a:spcAft>
            </a:pPr>
            <a:r>
              <a:rPr lang="tr-TR" dirty="0" smtClean="0"/>
              <a:t>Anlamlı olup doğrulanamaz olan ifadelerin </a:t>
            </a:r>
            <a:r>
              <a:rPr lang="tr-TR" dirty="0"/>
              <a:t>varlığı.</a:t>
            </a:r>
          </a:p>
        </p:txBody>
      </p:sp>
    </p:spTree>
    <p:extLst>
      <p:ext uri="{BB962C8B-B14F-4D97-AF65-F5344CB8AC3E}">
        <p14:creationId xmlns:p14="http://schemas.microsoft.com/office/powerpoint/2010/main" val="3896581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722B27C-4276-D846-8304-37ACB7E2226D}"/>
              </a:ext>
            </a:extLst>
          </p:cNvPr>
          <p:cNvSpPr>
            <a:spLocks noGrp="1"/>
          </p:cNvSpPr>
          <p:nvPr>
            <p:ph idx="1"/>
          </p:nvPr>
        </p:nvSpPr>
        <p:spPr>
          <a:xfrm>
            <a:off x="977462" y="798785"/>
            <a:ext cx="10376337" cy="5378177"/>
          </a:xfrm>
        </p:spPr>
        <p:txBody>
          <a:bodyPr>
            <a:normAutofit fontScale="85000" lnSpcReduction="20000"/>
          </a:bodyPr>
          <a:lstStyle/>
          <a:p>
            <a:pPr marL="0" indent="0" algn="ctr">
              <a:lnSpc>
                <a:spcPct val="100000"/>
              </a:lnSpc>
              <a:spcAft>
                <a:spcPts val="1200"/>
              </a:spcAft>
              <a:buNone/>
            </a:pPr>
            <a:endParaRPr lang="tr-TR" b="1" dirty="0"/>
          </a:p>
          <a:p>
            <a:pPr marL="0" indent="0" algn="ctr">
              <a:lnSpc>
                <a:spcPct val="100000"/>
              </a:lnSpc>
              <a:spcAft>
                <a:spcPts val="1200"/>
              </a:spcAft>
              <a:buNone/>
            </a:pPr>
            <a:r>
              <a:rPr lang="tr-TR" b="1" dirty="0" err="1"/>
              <a:t>Yanlışlama</a:t>
            </a:r>
            <a:r>
              <a:rPr lang="tr-TR" b="1" dirty="0"/>
              <a:t> </a:t>
            </a:r>
            <a:r>
              <a:rPr lang="tr-TR" b="1" dirty="0" smtClean="0"/>
              <a:t>İlkesi</a:t>
            </a:r>
            <a:endParaRPr lang="tr-TR" b="1" dirty="0"/>
          </a:p>
          <a:p>
            <a:pPr algn="just">
              <a:lnSpc>
                <a:spcPct val="100000"/>
              </a:lnSpc>
              <a:spcAft>
                <a:spcPts val="1200"/>
              </a:spcAft>
            </a:pPr>
            <a:r>
              <a:rPr lang="tr-TR" dirty="0"/>
              <a:t>Bu ilkenin temel temel iddiası yanlışlanma imkanı olan bir önermenin yanlışlanmadığı sürece kabul edileceğidir. </a:t>
            </a:r>
          </a:p>
          <a:p>
            <a:pPr algn="just">
              <a:lnSpc>
                <a:spcPct val="100000"/>
              </a:lnSpc>
              <a:spcAft>
                <a:spcPts val="1200"/>
              </a:spcAft>
            </a:pPr>
            <a:r>
              <a:rPr lang="tr-TR" dirty="0"/>
              <a:t>Ayrıca bu ilkeye göre, bir önerme ya da teorinin hangi şartlarda yanlış olacağını ya da yanlışlanabileceğini bilemiyorsak o takdirde bu önerme ya da teori anlamsızdır. Yani lehinde ya da aleyhinde olgusal-tecrübi deliller getiremiyorsak anlamsızdır</a:t>
            </a:r>
            <a:r>
              <a:rPr lang="tr-TR" dirty="0" smtClean="0"/>
              <a:t>.</a:t>
            </a:r>
          </a:p>
          <a:p>
            <a:pPr algn="just">
              <a:lnSpc>
                <a:spcPct val="100000"/>
              </a:lnSpc>
              <a:spcAft>
                <a:spcPts val="1200"/>
              </a:spcAft>
            </a:pPr>
            <a:r>
              <a:rPr lang="tr-TR" dirty="0" err="1"/>
              <a:t>Yanlışlama</a:t>
            </a:r>
            <a:r>
              <a:rPr lang="tr-TR" dirty="0"/>
              <a:t> ilkesi de farklı içeriğe sahip, farklı türdeki bilgilerin aynı metotla değerlendirilmesinin yanlış olduğundan hareketle eleştirilmiştir.</a:t>
            </a:r>
          </a:p>
          <a:p>
            <a:pPr algn="just">
              <a:lnSpc>
                <a:spcPct val="100000"/>
              </a:lnSpc>
              <a:spcAft>
                <a:spcPts val="1200"/>
              </a:spcAft>
            </a:pPr>
            <a:r>
              <a:rPr lang="tr-TR" dirty="0"/>
              <a:t>Yapısal olarak olgusal içerikli önermelerden farklılığı nedeniyle dini önermeler </a:t>
            </a:r>
            <a:r>
              <a:rPr lang="tr-TR" dirty="0" err="1"/>
              <a:t>yanlışlanabilir</a:t>
            </a:r>
            <a:r>
              <a:rPr lang="tr-TR" dirty="0"/>
              <a:t> değildir. </a:t>
            </a:r>
          </a:p>
          <a:p>
            <a:pPr algn="just">
              <a:lnSpc>
                <a:spcPct val="100000"/>
              </a:lnSpc>
              <a:spcAft>
                <a:spcPts val="1200"/>
              </a:spcAft>
            </a:pPr>
            <a:endParaRPr lang="tr-TR" dirty="0"/>
          </a:p>
          <a:p>
            <a:pPr algn="just">
              <a:lnSpc>
                <a:spcPct val="100000"/>
              </a:lnSpc>
              <a:spcAft>
                <a:spcPts val="1200"/>
              </a:spcAft>
            </a:pPr>
            <a:endParaRPr lang="tr-TR" b="1" dirty="0"/>
          </a:p>
          <a:p>
            <a:pPr algn="just">
              <a:lnSpc>
                <a:spcPct val="100000"/>
              </a:lnSpc>
              <a:spcAft>
                <a:spcPts val="1200"/>
              </a:spcAft>
            </a:pPr>
            <a:endParaRPr lang="tr-TR" b="1" dirty="0"/>
          </a:p>
        </p:txBody>
      </p:sp>
    </p:spTree>
    <p:extLst>
      <p:ext uri="{BB962C8B-B14F-4D97-AF65-F5344CB8AC3E}">
        <p14:creationId xmlns:p14="http://schemas.microsoft.com/office/powerpoint/2010/main" val="2163882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241E64B-8B5B-014A-9B5B-A4D16FC446C1}"/>
              </a:ext>
            </a:extLst>
          </p:cNvPr>
          <p:cNvSpPr>
            <a:spLocks noGrp="1"/>
          </p:cNvSpPr>
          <p:nvPr>
            <p:ph idx="1"/>
          </p:nvPr>
        </p:nvSpPr>
        <p:spPr>
          <a:xfrm>
            <a:off x="879676" y="868101"/>
            <a:ext cx="10474124" cy="5308862"/>
          </a:xfrm>
        </p:spPr>
        <p:txBody>
          <a:bodyPr>
            <a:normAutofit lnSpcReduction="10000"/>
          </a:bodyPr>
          <a:lstStyle/>
          <a:p>
            <a:pPr marL="0" indent="0" algn="ctr">
              <a:lnSpc>
                <a:spcPct val="100000"/>
              </a:lnSpc>
              <a:spcAft>
                <a:spcPts val="1200"/>
              </a:spcAft>
              <a:buNone/>
            </a:pPr>
            <a:r>
              <a:rPr lang="tr-TR" b="1" dirty="0" err="1" smtClean="0"/>
              <a:t>Wittgenstein</a:t>
            </a:r>
            <a:r>
              <a:rPr lang="tr-TR" b="1" dirty="0" smtClean="0"/>
              <a:t> </a:t>
            </a:r>
            <a:r>
              <a:rPr lang="tr-TR" b="1" dirty="0"/>
              <a:t>ve Dil Oyunları</a:t>
            </a:r>
          </a:p>
          <a:p>
            <a:pPr algn="just">
              <a:lnSpc>
                <a:spcPct val="100000"/>
              </a:lnSpc>
              <a:spcAft>
                <a:spcPts val="1200"/>
              </a:spcAft>
            </a:pPr>
            <a:r>
              <a:rPr lang="tr-TR" dirty="0"/>
              <a:t>Wittgenstein’ın felsefesine göre anlam malzeme çantası örneğinde olduğu gibi dil oyunlarına bağlı bir kullanımdır.</a:t>
            </a:r>
          </a:p>
          <a:p>
            <a:pPr algn="just">
              <a:lnSpc>
                <a:spcPct val="100000"/>
              </a:lnSpc>
              <a:spcAft>
                <a:spcPts val="1200"/>
              </a:spcAft>
            </a:pPr>
            <a:r>
              <a:rPr lang="tr-TR" dirty="0"/>
              <a:t>Buna göre, bir sözcüğün kullanımdan bağımsız bir anlamı olmadığı gibi böyle bir kullanım (anlam) da bir dil oyununun kurallarına göre farklılık gösterir. Dil oyunları farklı yaşam biçimlerine ilişkin uzlaşımların ürünüdür. Din dili de bu minvalde değerlendirilmelidir. Dini inançlar dini kavramları kullanmaktan ve böyle bir kavramsal sisteme duygusal olarak bağlanmaktan başka bir şey ifade etmezler. Bu inançların doğruluklarından veya yanlışlıklarından; makul olup olmadıklarından bahsedilemez.</a:t>
            </a:r>
          </a:p>
        </p:txBody>
      </p:sp>
    </p:spTree>
    <p:extLst>
      <p:ext uri="{BB962C8B-B14F-4D97-AF65-F5344CB8AC3E}">
        <p14:creationId xmlns:p14="http://schemas.microsoft.com/office/powerpoint/2010/main" val="2106115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ABED6A8-EF3D-7A47-AB20-6E36A12F5BB8}"/>
              </a:ext>
            </a:extLst>
          </p:cNvPr>
          <p:cNvSpPr>
            <a:spLocks noGrp="1"/>
          </p:cNvSpPr>
          <p:nvPr>
            <p:ph idx="1"/>
          </p:nvPr>
        </p:nvSpPr>
        <p:spPr>
          <a:xfrm>
            <a:off x="924910" y="977462"/>
            <a:ext cx="10428890" cy="5199501"/>
          </a:xfrm>
        </p:spPr>
        <p:txBody>
          <a:bodyPr>
            <a:normAutofit/>
          </a:bodyPr>
          <a:lstStyle/>
          <a:p>
            <a:pPr algn="just">
              <a:lnSpc>
                <a:spcPct val="100000"/>
              </a:lnSpc>
              <a:spcAft>
                <a:spcPts val="1200"/>
              </a:spcAft>
            </a:pPr>
            <a:r>
              <a:rPr lang="tr-TR" dirty="0" err="1"/>
              <a:t>Wittenstein’a</a:t>
            </a:r>
            <a:r>
              <a:rPr lang="tr-TR" dirty="0"/>
              <a:t> eleştiri olarak; insanların belli bir kavramsal çerçevenin veya dil oyununun çerçeve önermelerini kabul ederek ona dahil oldukları doğru olmakla beraber, bu durumun, bahsi geçen çerçeve önermelerin doğru olup olmadıkları noktasındaki epistemik soruyu ortadan kaldırmadığı açıktır.</a:t>
            </a:r>
          </a:p>
          <a:p>
            <a:pPr algn="just">
              <a:lnSpc>
                <a:spcPct val="100000"/>
              </a:lnSpc>
              <a:spcAft>
                <a:spcPts val="1200"/>
              </a:spcAft>
            </a:pPr>
            <a:r>
              <a:rPr lang="tr-TR" dirty="0"/>
              <a:t>İnsanların belli bir yaşam biçimi çerçevesinde bir takım temel kurallar/önermeler etrafında uzlaşmaları, tek başına o temel kuralların/önermelerin doğru olduğu veya eleştiriye konu olamayacakları anlamına gelmez.</a:t>
            </a:r>
          </a:p>
        </p:txBody>
      </p:sp>
    </p:spTree>
    <p:extLst>
      <p:ext uri="{BB962C8B-B14F-4D97-AF65-F5344CB8AC3E}">
        <p14:creationId xmlns:p14="http://schemas.microsoft.com/office/powerpoint/2010/main" val="403941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18CAE65-A810-9A44-A985-AD0F913E58C9}"/>
              </a:ext>
            </a:extLst>
          </p:cNvPr>
          <p:cNvSpPr>
            <a:spLocks noGrp="1"/>
          </p:cNvSpPr>
          <p:nvPr>
            <p:ph idx="1"/>
          </p:nvPr>
        </p:nvSpPr>
        <p:spPr>
          <a:xfrm>
            <a:off x="882868" y="966952"/>
            <a:ext cx="10470931" cy="5210011"/>
          </a:xfrm>
        </p:spPr>
        <p:txBody>
          <a:bodyPr>
            <a:normAutofit lnSpcReduction="10000"/>
          </a:bodyPr>
          <a:lstStyle/>
          <a:p>
            <a:pPr marL="0" indent="0" algn="ctr">
              <a:lnSpc>
                <a:spcPct val="100000"/>
              </a:lnSpc>
              <a:spcAft>
                <a:spcPts val="1200"/>
              </a:spcAft>
              <a:buNone/>
            </a:pPr>
            <a:r>
              <a:rPr lang="tr-TR" b="1" dirty="0"/>
              <a:t>Tenzihi Dil ve Din Dili</a:t>
            </a:r>
          </a:p>
          <a:p>
            <a:pPr algn="just">
              <a:lnSpc>
                <a:spcPct val="100000"/>
              </a:lnSpc>
              <a:spcAft>
                <a:spcPts val="1200"/>
              </a:spcAft>
            </a:pPr>
            <a:r>
              <a:rPr lang="tr-TR" dirty="0"/>
              <a:t>Bu anlayış, insanların Tanrı hakkında sadece negatif terimlerle, yani olumsuzlama yoluyla konuşabileceğini  ileri sürer.</a:t>
            </a:r>
          </a:p>
          <a:p>
            <a:pPr algn="just">
              <a:lnSpc>
                <a:spcPct val="100000"/>
              </a:lnSpc>
              <a:spcAft>
                <a:spcPts val="1200"/>
              </a:spcAft>
            </a:pPr>
            <a:r>
              <a:rPr lang="tr-TR" dirty="0"/>
              <a:t>Buna göre, Tanrı’da varlık-mahiyet ayrımı olmadığından ve aynı zamanda Tanrı aşkın ve mutlak anlamda basit bir varlık olduğu için, Tanrı’nın mahiyetine ait bilgiye sahip olamayız. Bu nedenle O’nun sadece ne olmadığı konusunda tenzihi bir dil kullanabiliriz.</a:t>
            </a:r>
          </a:p>
          <a:p>
            <a:pPr algn="just">
              <a:lnSpc>
                <a:spcPct val="100000"/>
              </a:lnSpc>
              <a:spcAft>
                <a:spcPts val="1200"/>
              </a:spcAft>
            </a:pPr>
            <a:r>
              <a:rPr lang="tr-TR" dirty="0"/>
              <a:t>Tanrı’nın zaman dışında ve mutlak varlık olması; insanın ise zamanda ve mekanda var olabilmesi nedeniyle sınırlı bir varlık olması bu temel problemi ortaya çıkarmaktadır. Buna göre zorunlu ile mümkün varlığın aynı kavramlara sahip olamayacağı öne sürülmüştür.</a:t>
            </a:r>
          </a:p>
        </p:txBody>
      </p:sp>
    </p:spTree>
    <p:extLst>
      <p:ext uri="{BB962C8B-B14F-4D97-AF65-F5344CB8AC3E}">
        <p14:creationId xmlns:p14="http://schemas.microsoft.com/office/powerpoint/2010/main" val="15534610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2134</TotalTime>
  <Words>881</Words>
  <Application>Microsoft Office PowerPoint</Application>
  <PresentationFormat>Geniş ekran</PresentationFormat>
  <Paragraphs>52</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Tanrı ve Sıfatları</dc:title>
  <dc:creator>Serdar Atalay</dc:creator>
  <cp:lastModifiedBy>Ahmet Erkan</cp:lastModifiedBy>
  <cp:revision>117</cp:revision>
  <dcterms:created xsi:type="dcterms:W3CDTF">2020-05-03T20:31:30Z</dcterms:created>
  <dcterms:modified xsi:type="dcterms:W3CDTF">2020-05-06T10:28:00Z</dcterms:modified>
</cp:coreProperties>
</file>