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sldIdLst>
    <p:sldId id="268"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6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A23720DD-5B6D-40BF-8493-A6B52D484E6B}" type="datetimeFigureOut">
              <a:rPr lang="tr-TR" smtClean="0"/>
              <a:pPr/>
              <a:t>25.11.2018</a:t>
            </a:fld>
            <a:endParaRPr lang="tr-TR"/>
          </a:p>
        </p:txBody>
      </p:sp>
      <p:sp>
        <p:nvSpPr>
          <p:cNvPr id="8" name="Footer Placeholder 7"/>
          <p:cNvSpPr>
            <a:spLocks noGrp="1"/>
          </p:cNvSpPr>
          <p:nvPr>
            <p:ph type="ftr" sz="quarter" idx="11"/>
          </p:nvPr>
        </p:nvSpPr>
        <p:spPr/>
        <p:txBody>
          <a:bodyPr/>
          <a:lstStyle>
            <a:extLst/>
          </a:lstStyle>
          <a:p>
            <a:endParaRPr lang="tr-TR"/>
          </a:p>
        </p:txBody>
      </p:sp>
      <p:sp>
        <p:nvSpPr>
          <p:cNvPr id="11" name="Slide Number Placeholder 10"/>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23720DD-5B6D-40BF-8493-A6B52D484E6B}" type="datetimeFigureOut">
              <a:rPr lang="tr-TR" smtClean="0"/>
              <a:pPr/>
              <a:t>25.11.2018</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23720DD-5B6D-40BF-8493-A6B52D484E6B}" type="datetimeFigureOut">
              <a:rPr lang="tr-TR" smtClean="0"/>
              <a:pPr/>
              <a:t>25.11.2018</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23720DD-5B6D-40BF-8493-A6B52D484E6B}" type="datetimeFigureOut">
              <a:rPr lang="tr-TR" smtClean="0"/>
              <a:pPr/>
              <a:t>25.11.2018</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23720DD-5B6D-40BF-8493-A6B52D484E6B}" type="datetimeFigureOut">
              <a:rPr lang="tr-TR" smtClean="0"/>
              <a:pPr/>
              <a:t>25.11.2018</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23720DD-5B6D-40BF-8493-A6B52D484E6B}" type="datetimeFigureOut">
              <a:rPr lang="tr-TR" smtClean="0"/>
              <a:pPr/>
              <a:t>25.11.2018</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23720DD-5B6D-40BF-8493-A6B52D484E6B}" type="datetimeFigureOut">
              <a:rPr lang="tr-TR" smtClean="0"/>
              <a:pPr/>
              <a:t>25.11.2018</a:t>
            </a:fld>
            <a:endParaRPr lang="tr-TR"/>
          </a:p>
        </p:txBody>
      </p:sp>
      <p:sp>
        <p:nvSpPr>
          <p:cNvPr id="8" name="Footer Placeholder 7"/>
          <p:cNvSpPr>
            <a:spLocks noGrp="1"/>
          </p:cNvSpPr>
          <p:nvPr>
            <p:ph type="ftr" sz="quarter" idx="11"/>
          </p:nvPr>
        </p:nvSpPr>
        <p:spPr/>
        <p:txBody>
          <a:bodyPr/>
          <a:lstStyle>
            <a:extLst/>
          </a:lstStyle>
          <a:p>
            <a:endParaRPr lang="tr-TR"/>
          </a:p>
        </p:txBody>
      </p:sp>
      <p:sp>
        <p:nvSpPr>
          <p:cNvPr id="9" name="Slide Number Placeholder 8"/>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23720DD-5B6D-40BF-8493-A6B52D484E6B}" type="datetimeFigureOut">
              <a:rPr lang="tr-TR" smtClean="0"/>
              <a:pPr/>
              <a:t>25.11.2018</a:t>
            </a:fld>
            <a:endParaRPr lang="tr-TR"/>
          </a:p>
        </p:txBody>
      </p:sp>
      <p:sp>
        <p:nvSpPr>
          <p:cNvPr id="4" name="Footer Placeholder 3"/>
          <p:cNvSpPr>
            <a:spLocks noGrp="1"/>
          </p:cNvSpPr>
          <p:nvPr>
            <p:ph type="ftr" sz="quarter" idx="11"/>
          </p:nvPr>
        </p:nvSpPr>
        <p:spPr/>
        <p:txBody>
          <a:bodyPr/>
          <a:lstStyle>
            <a:extLst/>
          </a:lstStyle>
          <a:p>
            <a:endParaRPr lang="tr-TR"/>
          </a:p>
        </p:txBody>
      </p:sp>
      <p:sp>
        <p:nvSpPr>
          <p:cNvPr id="5" name="Slide Number Placeholder 4"/>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23720DD-5B6D-40BF-8493-A6B52D484E6B}" type="datetimeFigureOut">
              <a:rPr lang="tr-TR" smtClean="0"/>
              <a:pPr/>
              <a:t>25.11.2018</a:t>
            </a:fld>
            <a:endParaRPr lang="tr-TR"/>
          </a:p>
        </p:txBody>
      </p:sp>
      <p:sp>
        <p:nvSpPr>
          <p:cNvPr id="3" name="Footer Placeholder 2"/>
          <p:cNvSpPr>
            <a:spLocks noGrp="1"/>
          </p:cNvSpPr>
          <p:nvPr>
            <p:ph type="ftr" sz="quarter" idx="11"/>
          </p:nvPr>
        </p:nvSpPr>
        <p:spPr/>
        <p:txBody>
          <a:bodyPr/>
          <a:lstStyle>
            <a:extLst/>
          </a:lstStyle>
          <a:p>
            <a:endParaRPr lang="tr-TR"/>
          </a:p>
        </p:txBody>
      </p:sp>
      <p:sp>
        <p:nvSpPr>
          <p:cNvPr id="4" name="Slide Number Placeholder 3"/>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23720DD-5B6D-40BF-8493-A6B52D484E6B}" type="datetimeFigureOut">
              <a:rPr lang="tr-TR" smtClean="0"/>
              <a:pPr/>
              <a:t>25.11.2018</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23720DD-5B6D-40BF-8493-A6B52D484E6B}" type="datetimeFigureOut">
              <a:rPr lang="tr-TR" smtClean="0"/>
              <a:pPr/>
              <a:t>25.11.2018</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F302176B-0E47-46AC-8F43-DAB4B8A37D06}" type="slidenum">
              <a:rPr lang="tr-TR" smtClean="0"/>
              <a:pPr/>
              <a:t>‹#›</a:t>
            </a:fld>
            <a:endParaRPr lang="tr-T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23720DD-5B6D-40BF-8493-A6B52D484E6B}" type="datetimeFigureOut">
              <a:rPr lang="tr-TR" smtClean="0"/>
              <a:pPr/>
              <a:t>25.11.2018</a:t>
            </a:fld>
            <a:endParaRPr lang="tr-T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tr-T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ransition spd="slow">
    <p:split orient="vert"/>
  </p:transition>
  <p:timing>
    <p:tnLst>
      <p:par>
        <p:cTn id="1" dur="indefinite" restart="never" nodeType="tmRoot"/>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357298"/>
            <a:ext cx="8183880" cy="1071570"/>
          </a:xfrm>
        </p:spPr>
        <p:txBody>
          <a:bodyPr/>
          <a:lstStyle/>
          <a:p>
            <a:r>
              <a:rPr lang="tr-TR" dirty="0" smtClean="0"/>
              <a:t>                 SAYILARIN TARİHİ</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16016" y="1628800"/>
            <a:ext cx="3970784" cy="2952328"/>
          </a:xfrm>
        </p:spPr>
        <p:txBody>
          <a:bodyPr>
            <a:normAutofit fontScale="90000"/>
          </a:bodyPr>
          <a:lstStyle/>
          <a:p>
            <a:r>
              <a:rPr lang="tr-TR" sz="2000" dirty="0" smtClean="0"/>
              <a:t/>
            </a:r>
            <a:br>
              <a:rPr lang="tr-TR" sz="2000" dirty="0" smtClean="0"/>
            </a:br>
            <a:r>
              <a:rPr lang="tr-TR" sz="2000" dirty="0"/>
              <a:t/>
            </a:r>
            <a:br>
              <a:rPr lang="tr-TR" sz="2000" dirty="0"/>
            </a:br>
            <a:r>
              <a:rPr lang="tr-TR" sz="2000" dirty="0" smtClean="0"/>
              <a:t/>
            </a:r>
            <a:br>
              <a:rPr lang="tr-TR" sz="2000" dirty="0" smtClean="0"/>
            </a:br>
            <a:r>
              <a:rPr lang="tr-TR" sz="2000" dirty="0"/>
              <a:t/>
            </a:r>
            <a:br>
              <a:rPr lang="tr-TR" sz="2000" dirty="0"/>
            </a:br>
            <a:r>
              <a:rPr lang="tr-TR" sz="2000" dirty="0" smtClean="0"/>
              <a:t/>
            </a:r>
            <a:br>
              <a:rPr lang="tr-TR" sz="2000" dirty="0" smtClean="0"/>
            </a:br>
            <a:r>
              <a:rPr lang="tr-TR" sz="2000" dirty="0"/>
              <a:t/>
            </a:r>
            <a:br>
              <a:rPr lang="tr-TR" sz="2000" dirty="0"/>
            </a:br>
            <a:r>
              <a:rPr lang="tr-TR" sz="2000" dirty="0" smtClean="0"/>
              <a:t/>
            </a:r>
            <a:br>
              <a:rPr lang="tr-TR" sz="2000" dirty="0" smtClean="0"/>
            </a:br>
            <a:r>
              <a:rPr lang="tr-TR" sz="2000" dirty="0"/>
              <a:t/>
            </a:r>
            <a:br>
              <a:rPr lang="tr-TR" sz="2000" dirty="0"/>
            </a:br>
            <a:r>
              <a:rPr lang="tr-TR" sz="2000" dirty="0" smtClean="0"/>
              <a:t/>
            </a:r>
            <a:br>
              <a:rPr lang="tr-TR" sz="2000" dirty="0" smtClean="0"/>
            </a:br>
            <a:r>
              <a:rPr lang="tr-TR" sz="2000" dirty="0"/>
              <a:t/>
            </a:r>
            <a:br>
              <a:rPr lang="tr-TR" sz="2000" dirty="0"/>
            </a:br>
            <a:r>
              <a:rPr lang="tr-TR" sz="2000" dirty="0" smtClean="0"/>
              <a:t/>
            </a:r>
            <a:br>
              <a:rPr lang="tr-TR" sz="2000" dirty="0" smtClean="0"/>
            </a:br>
            <a:r>
              <a:rPr lang="tr-TR" sz="2000" dirty="0"/>
              <a:t/>
            </a:r>
            <a:br>
              <a:rPr lang="tr-TR" sz="2000" dirty="0"/>
            </a:br>
            <a:r>
              <a:rPr lang="tr-TR" sz="2000" dirty="0" smtClean="0"/>
              <a:t>*Mayaların </a:t>
            </a:r>
            <a:r>
              <a:rPr lang="tr-TR" sz="2000" dirty="0"/>
              <a:t>kullandığı takvim de, ileri medeniyetlerini gösteren delillerden </a:t>
            </a:r>
            <a:r>
              <a:rPr lang="tr-TR" sz="2000" dirty="0" smtClean="0"/>
              <a:t>biridir</a:t>
            </a:r>
            <a:r>
              <a:rPr lang="tr-TR" sz="2000" dirty="0"/>
              <a:t>. </a:t>
            </a:r>
            <a:br>
              <a:rPr lang="tr-TR" sz="2000" dirty="0"/>
            </a:br>
            <a:r>
              <a:rPr lang="tr-TR" sz="2000" dirty="0"/>
              <a:t>           </a:t>
            </a:r>
            <a:r>
              <a:rPr lang="tr-TR" sz="2000" dirty="0" smtClean="0"/>
              <a:t/>
            </a:r>
            <a:br>
              <a:rPr lang="tr-TR" sz="2000" dirty="0" smtClean="0"/>
            </a:br>
            <a:r>
              <a:rPr lang="tr-TR" sz="2000" dirty="0" smtClean="0"/>
              <a:t>*Mayalar </a:t>
            </a:r>
            <a:r>
              <a:rPr lang="tr-TR" sz="2000" dirty="0"/>
              <a:t>tarafından kullanılan “</a:t>
            </a:r>
            <a:r>
              <a:rPr lang="tr-TR" sz="2000" dirty="0" err="1"/>
              <a:t>Haab</a:t>
            </a:r>
            <a:r>
              <a:rPr lang="tr-TR" sz="2000" dirty="0"/>
              <a:t> </a:t>
            </a:r>
            <a:r>
              <a:rPr lang="tr-TR" sz="2000" dirty="0" smtClean="0"/>
              <a:t>Takvimi</a:t>
            </a:r>
            <a:r>
              <a:rPr lang="tr-TR" sz="2000" dirty="0"/>
              <a:t>” 365 günden oluşmaktadır.</a:t>
            </a:r>
            <a:br>
              <a:rPr lang="tr-TR" sz="2000" dirty="0"/>
            </a:br>
            <a:r>
              <a:rPr lang="tr-TR" sz="2000" dirty="0" smtClean="0"/>
              <a:t/>
            </a:r>
            <a:br>
              <a:rPr lang="tr-TR" sz="2000" dirty="0" smtClean="0"/>
            </a:br>
            <a:r>
              <a:rPr lang="tr-TR" sz="2000" dirty="0"/>
              <a:t/>
            </a:r>
            <a:br>
              <a:rPr lang="tr-TR" sz="2000" dirty="0"/>
            </a:br>
            <a:r>
              <a:rPr lang="tr-TR" sz="2000" dirty="0" smtClean="0"/>
              <a:t/>
            </a:r>
            <a:br>
              <a:rPr lang="tr-TR" sz="2000" dirty="0" smtClean="0"/>
            </a:br>
            <a:endParaRPr lang="tr-TR" sz="2000"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xmlns="" val="2041930373"/>
              </p:ext>
            </p:extLst>
          </p:nvPr>
        </p:nvGraphicFramePr>
        <p:xfrm>
          <a:off x="7865" y="908720"/>
          <a:ext cx="4042792" cy="370840"/>
        </p:xfrm>
        <a:graphic>
          <a:graphicData uri="http://schemas.openxmlformats.org/drawingml/2006/table">
            <a:tbl>
              <a:tblPr firstRow="1" bandRow="1">
                <a:tableStyleId>{00A15C55-8517-42AA-B614-E9B94910E393}</a:tableStyleId>
              </a:tblPr>
              <a:tblGrid>
                <a:gridCol w="4042792"/>
              </a:tblGrid>
              <a:tr h="370840">
                <a:tc>
                  <a:txBody>
                    <a:bodyPr/>
                    <a:lstStyle/>
                    <a:p>
                      <a:r>
                        <a:rPr lang="tr-TR" dirty="0" smtClean="0"/>
                        <a:t>MAYA TAKVİMİ</a:t>
                      </a:r>
                      <a:endParaRPr lang="tr-TR" dirty="0"/>
                    </a:p>
                  </a:txBody>
                  <a:tcPr/>
                </a:tc>
              </a:tr>
            </a:tbl>
          </a:graphicData>
        </a:graphic>
      </p:graphicFrame>
      <p:pic>
        <p:nvPicPr>
          <p:cNvPr id="921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412776"/>
            <a:ext cx="4355976" cy="54408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49892759"/>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6264" y="908720"/>
            <a:ext cx="8229600" cy="3376786"/>
          </a:xfrm>
        </p:spPr>
        <p:txBody>
          <a:bodyPr>
            <a:noAutofit/>
          </a:bodyPr>
          <a:lstStyle/>
          <a:p>
            <a:r>
              <a:rPr lang="tr-TR" sz="2000" b="1" dirty="0" smtClean="0">
                <a:solidFill>
                  <a:schemeClr val="tx1"/>
                </a:solidFill>
                <a:latin typeface="Times New Roman" pitchFamily="18" charset="0"/>
                <a:cs typeface="Times New Roman" pitchFamily="18" charset="0"/>
              </a:rPr>
              <a:t>*Hint </a:t>
            </a:r>
            <a:r>
              <a:rPr lang="tr-TR" sz="2000" b="1" dirty="0">
                <a:solidFill>
                  <a:schemeClr val="tx1"/>
                </a:solidFill>
                <a:latin typeface="Times New Roman" pitchFamily="18" charset="0"/>
                <a:cs typeface="Times New Roman" pitchFamily="18" charset="0"/>
              </a:rPr>
              <a:t>matematiği, Hindistan yarımadasında M.Ö.1200 den başlayıp, 18. Yüzyılın sonlarına kadar icra edilen matematik uğraşını </a:t>
            </a:r>
            <a:r>
              <a:rPr lang="tr-TR" sz="2000" b="1" dirty="0" smtClean="0">
                <a:solidFill>
                  <a:schemeClr val="tx1"/>
                </a:solidFill>
                <a:latin typeface="Times New Roman" pitchFamily="18" charset="0"/>
                <a:cs typeface="Times New Roman" pitchFamily="18" charset="0"/>
              </a:rPr>
              <a:t>kapsamaktadır.</a:t>
            </a:r>
            <a:br>
              <a:rPr lang="tr-TR" sz="2000" b="1" dirty="0" smtClean="0">
                <a:solidFill>
                  <a:schemeClr val="tx1"/>
                </a:solidFill>
                <a:latin typeface="Times New Roman" pitchFamily="18" charset="0"/>
                <a:cs typeface="Times New Roman" pitchFamily="18" charset="0"/>
              </a:rPr>
            </a:br>
            <a:r>
              <a:rPr lang="tr-TR" sz="2000" b="1" dirty="0">
                <a:solidFill>
                  <a:schemeClr val="tx1"/>
                </a:solidFill>
                <a:latin typeface="Times New Roman" pitchFamily="18" charset="0"/>
                <a:cs typeface="Times New Roman" pitchFamily="18" charset="0"/>
              </a:rPr>
              <a:t>*</a:t>
            </a:r>
            <a:r>
              <a:rPr lang="tr-TR" sz="2000" b="1" dirty="0" err="1" smtClean="0">
                <a:solidFill>
                  <a:schemeClr val="tx1"/>
                </a:solidFill>
                <a:latin typeface="Times New Roman" pitchFamily="18" charset="0"/>
                <a:cs typeface="Times New Roman" pitchFamily="18" charset="0"/>
              </a:rPr>
              <a:t>Harappa</a:t>
            </a:r>
            <a:r>
              <a:rPr lang="tr-TR" sz="2000" b="1" dirty="0" smtClean="0">
                <a:solidFill>
                  <a:schemeClr val="tx1"/>
                </a:solidFill>
                <a:latin typeface="Times New Roman" pitchFamily="18" charset="0"/>
                <a:cs typeface="Times New Roman" pitchFamily="18" charset="0"/>
              </a:rPr>
              <a:t> </a:t>
            </a:r>
            <a:r>
              <a:rPr lang="tr-TR" sz="2000" b="1" dirty="0">
                <a:solidFill>
                  <a:schemeClr val="tx1"/>
                </a:solidFill>
                <a:latin typeface="Times New Roman" pitchFamily="18" charset="0"/>
                <a:cs typeface="Times New Roman" pitchFamily="18" charset="0"/>
              </a:rPr>
              <a:t>ve </a:t>
            </a:r>
            <a:r>
              <a:rPr lang="tr-TR" sz="2000" b="1" dirty="0" err="1">
                <a:solidFill>
                  <a:schemeClr val="tx1"/>
                </a:solidFill>
                <a:latin typeface="Times New Roman" pitchFamily="18" charset="0"/>
                <a:cs typeface="Times New Roman" pitchFamily="18" charset="0"/>
              </a:rPr>
              <a:t>Mohenjo-daro</a:t>
            </a:r>
            <a:r>
              <a:rPr lang="tr-TR" sz="2000" b="1" dirty="0">
                <a:solidFill>
                  <a:schemeClr val="tx1"/>
                </a:solidFill>
                <a:latin typeface="Times New Roman" pitchFamily="18" charset="0"/>
                <a:cs typeface="Times New Roman" pitchFamily="18" charset="0"/>
              </a:rPr>
              <a:t> bölgesinde yapılan kazılar sayesinde bu bölgede tarihöncesinde insanların pratik matematiği günlük yaşantılarında </a:t>
            </a:r>
            <a:r>
              <a:rPr lang="tr-TR" sz="2000" b="1" dirty="0" smtClean="0">
                <a:solidFill>
                  <a:schemeClr val="tx1"/>
                </a:solidFill>
                <a:latin typeface="Times New Roman" pitchFamily="18" charset="0"/>
                <a:cs typeface="Times New Roman" pitchFamily="18" charset="0"/>
              </a:rPr>
              <a:t>kullandığı </a:t>
            </a:r>
            <a:r>
              <a:rPr lang="tr-TR" sz="2000" b="1" dirty="0">
                <a:solidFill>
                  <a:schemeClr val="tx1"/>
                </a:solidFill>
                <a:latin typeface="Times New Roman" pitchFamily="18" charset="0"/>
                <a:cs typeface="Times New Roman" pitchFamily="18" charset="0"/>
              </a:rPr>
              <a:t>anlaşılmıştır.</a:t>
            </a:r>
            <a:br>
              <a:rPr lang="tr-TR" sz="2000" b="1" dirty="0">
                <a:solidFill>
                  <a:schemeClr val="tx1"/>
                </a:solidFill>
                <a:latin typeface="Times New Roman" pitchFamily="18" charset="0"/>
                <a:cs typeface="Times New Roman" pitchFamily="18" charset="0"/>
              </a:rPr>
            </a:br>
            <a:r>
              <a:rPr lang="tr-TR" sz="2000" b="1" dirty="0" smtClean="0">
                <a:solidFill>
                  <a:schemeClr val="tx1"/>
                </a:solidFill>
                <a:latin typeface="Times New Roman" pitchFamily="18" charset="0"/>
                <a:cs typeface="Times New Roman" pitchFamily="18" charset="0"/>
              </a:rPr>
              <a:t>*Ağırlık </a:t>
            </a:r>
            <a:r>
              <a:rPr lang="tr-TR" sz="2000" b="1" dirty="0">
                <a:solidFill>
                  <a:schemeClr val="tx1"/>
                </a:solidFill>
                <a:latin typeface="Times New Roman" pitchFamily="18" charset="0"/>
                <a:cs typeface="Times New Roman" pitchFamily="18" charset="0"/>
              </a:rPr>
              <a:t>ölçüleri olarak 1, 2, 5, 10, 20, 50, 100, 200, 500, 1/2, 1/10, 1/20 birim ağırlığında geometrik şekillerde ağırlıklar </a:t>
            </a:r>
            <a:r>
              <a:rPr lang="tr-TR" sz="2000" b="1" dirty="0" err="1">
                <a:solidFill>
                  <a:schemeClr val="tx1"/>
                </a:solidFill>
                <a:latin typeface="Times New Roman" pitchFamily="18" charset="0"/>
                <a:cs typeface="Times New Roman" pitchFamily="18" charset="0"/>
              </a:rPr>
              <a:t>oluştumuşlardır</a:t>
            </a:r>
            <a:r>
              <a:rPr lang="tr-TR" sz="2000" b="1" dirty="0">
                <a:solidFill>
                  <a:schemeClr val="tx1"/>
                </a:solidFill>
                <a:latin typeface="Times New Roman" pitchFamily="18" charset="0"/>
                <a:cs typeface="Times New Roman" pitchFamily="18" charset="0"/>
              </a:rPr>
              <a:t>, ki buradaki ağırlık birimi 28 </a:t>
            </a:r>
            <a:r>
              <a:rPr lang="tr-TR" sz="2000" b="1" dirty="0" smtClean="0">
                <a:solidFill>
                  <a:schemeClr val="tx1"/>
                </a:solidFill>
                <a:latin typeface="Times New Roman" pitchFamily="18" charset="0"/>
                <a:cs typeface="Times New Roman" pitchFamily="18" charset="0"/>
              </a:rPr>
              <a:t>gramdır.</a:t>
            </a:r>
            <a:endParaRPr lang="tr-TR" sz="2000" b="1" dirty="0">
              <a:solidFill>
                <a:schemeClr val="tx1"/>
              </a:solidFill>
              <a:latin typeface="Times New Roman" pitchFamily="18" charset="0"/>
              <a:cs typeface="Times New Roman" pitchFamily="18"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xmlns="" val="3458483278"/>
              </p:ext>
            </p:extLst>
          </p:nvPr>
        </p:nvGraphicFramePr>
        <p:xfrm>
          <a:off x="323528" y="332656"/>
          <a:ext cx="8229600" cy="370840"/>
        </p:xfrm>
        <a:graphic>
          <a:graphicData uri="http://schemas.openxmlformats.org/drawingml/2006/table">
            <a:tbl>
              <a:tblPr firstRow="1" bandRow="1">
                <a:tableStyleId>{00A15C55-8517-42AA-B614-E9B94910E393}</a:tableStyleId>
              </a:tblPr>
              <a:tblGrid>
                <a:gridCol w="8229600"/>
              </a:tblGrid>
              <a:tr h="370840">
                <a:tc>
                  <a:txBody>
                    <a:bodyPr/>
                    <a:lstStyle/>
                    <a:p>
                      <a:r>
                        <a:rPr lang="tr-TR" dirty="0" smtClean="0"/>
                        <a:t>HİNDİSTAN’DA SAYILAR</a:t>
                      </a:r>
                      <a:endParaRPr lang="tr-TR" dirty="0"/>
                    </a:p>
                  </a:txBody>
                  <a:tcPr/>
                </a:tc>
              </a:tr>
            </a:tbl>
          </a:graphicData>
        </a:graphic>
      </p:graphicFrame>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4717554"/>
            <a:ext cx="8460432" cy="21404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58998365"/>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932040" y="260648"/>
            <a:ext cx="3826768" cy="2520280"/>
          </a:xfrm>
        </p:spPr>
        <p:txBody>
          <a:bodyPr>
            <a:normAutofit/>
          </a:bodyPr>
          <a:lstStyle/>
          <a:p>
            <a:r>
              <a:rPr lang="tr-TR" sz="2000" dirty="0" smtClean="0"/>
              <a:t>* </a:t>
            </a:r>
            <a:r>
              <a:rPr lang="tr-TR" sz="2000" dirty="0"/>
              <a:t>Bugün kullandığımız onluk sayı sistemi ve basamak değeri tarihte ilk defa Hintliler tarafından geliştirilmiştir. </a:t>
            </a:r>
          </a:p>
        </p:txBody>
      </p:sp>
      <p:sp>
        <p:nvSpPr>
          <p:cNvPr id="3" name="İçerik Yer Tutucusu 2"/>
          <p:cNvSpPr>
            <a:spLocks noGrp="1"/>
          </p:cNvSpPr>
          <p:nvPr>
            <p:ph idx="1"/>
          </p:nvPr>
        </p:nvSpPr>
        <p:spPr>
          <a:xfrm>
            <a:off x="323528" y="3645023"/>
            <a:ext cx="8363272" cy="2527493"/>
          </a:xfrm>
        </p:spPr>
        <p:txBody>
          <a:bodyPr>
            <a:normAutofit/>
          </a:bodyPr>
          <a:lstStyle/>
          <a:p>
            <a:r>
              <a:rPr lang="tr-TR" sz="2400" dirty="0" smtClean="0"/>
              <a:t>* Hintlilerin </a:t>
            </a:r>
            <a:r>
              <a:rPr lang="tr-TR" sz="2400" dirty="0"/>
              <a:t>ne zaman numaralar yerine semboller kullanmaya başladığı açıklığa kavuşmuş değildir ancak üzerinde numaralar bulunan ilk metin </a:t>
            </a:r>
            <a:r>
              <a:rPr lang="tr-TR" sz="2400" dirty="0" err="1"/>
              <a:t>Kharosthi</a:t>
            </a:r>
            <a:r>
              <a:rPr lang="tr-TR" sz="2400" dirty="0"/>
              <a:t> elyazmasıdır.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4788024" cy="3284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67440429"/>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67544" y="5728451"/>
            <a:ext cx="8229600" cy="1152128"/>
          </a:xfrm>
        </p:spPr>
        <p:txBody>
          <a:bodyPr>
            <a:normAutofit/>
          </a:bodyPr>
          <a:lstStyle/>
          <a:p>
            <a:pPr marL="527050" marR="1174750">
              <a:lnSpc>
                <a:spcPct val="105000"/>
              </a:lnSpc>
              <a:spcAft>
                <a:spcPts val="0"/>
              </a:spcAft>
            </a:pPr>
            <a:r>
              <a:rPr lang="tr-TR" sz="1600" dirty="0">
                <a:solidFill>
                  <a:schemeClr val="tx1"/>
                </a:solidFill>
                <a:latin typeface="Times New Roman" pitchFamily="18" charset="0"/>
                <a:ea typeface="Georgia"/>
                <a:cs typeface="Times New Roman" pitchFamily="18" charset="0"/>
              </a:rPr>
              <a:t/>
            </a:r>
            <a:br>
              <a:rPr lang="tr-TR" sz="1600" dirty="0">
                <a:solidFill>
                  <a:schemeClr val="tx1"/>
                </a:solidFill>
                <a:latin typeface="Times New Roman" pitchFamily="18" charset="0"/>
                <a:ea typeface="Georgia"/>
                <a:cs typeface="Times New Roman" pitchFamily="18" charset="0"/>
              </a:rPr>
            </a:br>
            <a:r>
              <a:rPr lang="tr-TR" sz="1600" b="1" dirty="0">
                <a:solidFill>
                  <a:schemeClr val="tx1"/>
                </a:solidFill>
                <a:latin typeface="Times New Roman" pitchFamily="18" charset="0"/>
                <a:ea typeface="Georgia"/>
                <a:cs typeface="Times New Roman" pitchFamily="18" charset="0"/>
              </a:rPr>
              <a:t>Belirtilen </a:t>
            </a:r>
            <a:r>
              <a:rPr lang="tr-TR" sz="1600" b="1" dirty="0" smtClean="0">
                <a:solidFill>
                  <a:schemeClr val="tx1"/>
                </a:solidFill>
                <a:latin typeface="Times New Roman" pitchFamily="18" charset="0"/>
                <a:ea typeface="Georgia"/>
                <a:cs typeface="Times New Roman" pitchFamily="18" charset="0"/>
              </a:rPr>
              <a:t>tarihler medeniyetlere ait matematiksel bulguları temsil etmektedir. </a:t>
            </a:r>
            <a:r>
              <a:rPr lang="tr-TR" sz="1600" dirty="0">
                <a:solidFill>
                  <a:schemeClr val="tx1"/>
                </a:solidFill>
                <a:latin typeface="Times New Roman" pitchFamily="18" charset="0"/>
                <a:ea typeface="Georgia"/>
                <a:cs typeface="Times New Roman" pitchFamily="18" charset="0"/>
              </a:rPr>
              <a:t/>
            </a:r>
            <a:br>
              <a:rPr lang="tr-TR" sz="1600" dirty="0">
                <a:solidFill>
                  <a:schemeClr val="tx1"/>
                </a:solidFill>
                <a:latin typeface="Times New Roman" pitchFamily="18" charset="0"/>
                <a:ea typeface="Georgia"/>
                <a:cs typeface="Times New Roman" pitchFamily="18" charset="0"/>
              </a:rPr>
            </a:br>
            <a:endParaRPr lang="tr-TR" sz="1600" dirty="0">
              <a:solidFill>
                <a:schemeClr val="tx1"/>
              </a:solidFill>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259632" y="3284984"/>
            <a:ext cx="6506478" cy="26196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4" name="Tablo 3"/>
          <p:cNvGraphicFramePr>
            <a:graphicFrameLocks noGrp="1"/>
          </p:cNvGraphicFramePr>
          <p:nvPr>
            <p:extLst>
              <p:ext uri="{D42A27DB-BD31-4B8C-83A1-F6EECF244321}">
                <p14:modId xmlns:p14="http://schemas.microsoft.com/office/powerpoint/2010/main" xmlns="" val="143035088"/>
              </p:ext>
            </p:extLst>
          </p:nvPr>
        </p:nvGraphicFramePr>
        <p:xfrm>
          <a:off x="1475656" y="764704"/>
          <a:ext cx="6096000" cy="2011680"/>
        </p:xfrm>
        <a:graphic>
          <a:graphicData uri="http://schemas.openxmlformats.org/drawingml/2006/table">
            <a:tbl>
              <a:tblPr firstRow="1" bandRow="1">
                <a:tableStyleId>{5C22544A-7EE6-4342-B048-85BDC9FD1C3A}</a:tableStyleId>
              </a:tblPr>
              <a:tblGrid>
                <a:gridCol w="6096000"/>
              </a:tblGrid>
              <a:tr h="370840">
                <a:tc>
                  <a:txBody>
                    <a:bodyPr/>
                    <a:lstStyle/>
                    <a:p>
                      <a:pPr algn="ctr"/>
                      <a:r>
                        <a:rPr lang="tr-TR" sz="1800" b="1" i="0" kern="1200" dirty="0" smtClean="0">
                          <a:solidFill>
                            <a:schemeClr val="lt1"/>
                          </a:solidFill>
                          <a:effectLst/>
                          <a:latin typeface="Times New Roman" pitchFamily="18" charset="0"/>
                          <a:ea typeface="+mn-ea"/>
                          <a:cs typeface="Times New Roman" pitchFamily="18" charset="0"/>
                        </a:rPr>
                        <a:t>*İlkçağ insanı (ilkel insan, mağara insanı), rakam ve sayıları kullanmak ihtiyacını duymuştur. Bu devir insanları, ihtiyaçlarını kaydedip saklamasını da biliyordu. Avladıkları hayvanların veya sürüsündeki koyunların sayılarını belirtmek için, yaşadıkları mağara duvarlarına çizikler çizmişler, bir ağaç dalına çentikler yapmışlardır. Bazen de; ipe düğüm atmışlar veya çakıl taşlarını kullanmışlardır. </a:t>
                      </a:r>
                      <a:endParaRPr lang="tr-TR" sz="18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317505170"/>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719064" y="714356"/>
            <a:ext cx="8424936" cy="3456384"/>
          </a:xfrm>
        </p:spPr>
        <p:txBody>
          <a:bodyPr>
            <a:noAutofit/>
          </a:bodyPr>
          <a:lstStyle/>
          <a:p>
            <a:r>
              <a:rPr lang="tr-TR" sz="1400" dirty="0">
                <a:solidFill>
                  <a:schemeClr val="tx1"/>
                </a:solidFill>
              </a:rPr>
              <a:t/>
            </a:r>
            <a:br>
              <a:rPr lang="tr-TR" sz="1400" dirty="0">
                <a:solidFill>
                  <a:schemeClr val="tx1"/>
                </a:solidFill>
              </a:rPr>
            </a:br>
            <a:r>
              <a:rPr lang="tr-TR" sz="1400" dirty="0" smtClean="0">
                <a:solidFill>
                  <a:schemeClr val="tx1"/>
                </a:solidFill>
              </a:rPr>
              <a:t>*</a:t>
            </a:r>
            <a:r>
              <a:rPr lang="tr-TR" sz="1400" b="1" dirty="0" smtClean="0">
                <a:solidFill>
                  <a:schemeClr val="tx1"/>
                </a:solidFill>
              </a:rPr>
              <a:t>İlk </a:t>
            </a:r>
            <a:r>
              <a:rPr lang="tr-TR" sz="1400" b="1" dirty="0">
                <a:solidFill>
                  <a:schemeClr val="tx1"/>
                </a:solidFill>
              </a:rPr>
              <a:t>sayma sistemleri birebir eşlemeye dayanıyordu. </a:t>
            </a:r>
            <a:r>
              <a:rPr lang="tr-TR" sz="1400" b="1" dirty="0" smtClean="0">
                <a:solidFill>
                  <a:schemeClr val="tx1"/>
                </a:solidFill>
              </a:rPr>
              <a:t>Bu </a:t>
            </a:r>
            <a:r>
              <a:rPr lang="tr-TR" sz="1400" b="1" dirty="0">
                <a:solidFill>
                  <a:schemeClr val="tx1"/>
                </a:solidFill>
              </a:rPr>
              <a:t>yöntem küçük sayılar için kullanışlıydı. </a:t>
            </a:r>
            <a:r>
              <a:rPr lang="tr-TR" sz="1400" b="1" dirty="0" smtClean="0">
                <a:solidFill>
                  <a:schemeClr val="tx1"/>
                </a:solidFill>
              </a:rPr>
              <a:t>Örneğin </a:t>
            </a:r>
            <a:r>
              <a:rPr lang="tr-TR" sz="1400" b="1" dirty="0">
                <a:solidFill>
                  <a:schemeClr val="tx1"/>
                </a:solidFill>
              </a:rPr>
              <a:t>4 sayısı gösterimi ile gösteriliyordu. </a:t>
            </a:r>
            <a:r>
              <a:rPr lang="tr-TR" sz="1400" b="1" dirty="0" smtClean="0">
                <a:solidFill>
                  <a:schemeClr val="tx1"/>
                </a:solidFill>
              </a:rPr>
              <a:t>Sayılar </a:t>
            </a:r>
            <a:r>
              <a:rPr lang="tr-TR" sz="1400" b="1" dirty="0">
                <a:solidFill>
                  <a:schemeClr val="tx1"/>
                </a:solidFill>
              </a:rPr>
              <a:t>büyüyünce yüzlerce arka arkaya sıralanmaya başladı. B</a:t>
            </a:r>
            <a:r>
              <a:rPr lang="tr-TR" sz="1400" b="1" dirty="0" smtClean="0">
                <a:solidFill>
                  <a:schemeClr val="tx1"/>
                </a:solidFill>
              </a:rPr>
              <a:t>u </a:t>
            </a:r>
            <a:r>
              <a:rPr lang="tr-TR" sz="1400" b="1" dirty="0">
                <a:solidFill>
                  <a:schemeClr val="tx1"/>
                </a:solidFill>
              </a:rPr>
              <a:t>şekilde yazılan iki sayının aynı sayı olup olmadığını anlamak bile zordu.</a:t>
            </a:r>
            <a:br>
              <a:rPr lang="tr-TR" sz="1400" b="1" dirty="0">
                <a:solidFill>
                  <a:schemeClr val="tx1"/>
                </a:solidFill>
              </a:rPr>
            </a:br>
            <a:r>
              <a:rPr lang="tr-TR" sz="1400" b="1" dirty="0" smtClean="0">
                <a:solidFill>
                  <a:schemeClr val="tx1"/>
                </a:solidFill>
              </a:rPr>
              <a:t/>
            </a:r>
            <a:br>
              <a:rPr lang="tr-TR" sz="1400" b="1" dirty="0" smtClean="0">
                <a:solidFill>
                  <a:schemeClr val="tx1"/>
                </a:solidFill>
              </a:rPr>
            </a:br>
            <a:r>
              <a:rPr lang="tr-TR" sz="1400" b="1" dirty="0">
                <a:solidFill>
                  <a:schemeClr val="tx1"/>
                </a:solidFill>
              </a:rPr>
              <a:t/>
            </a:r>
            <a:br>
              <a:rPr lang="tr-TR" sz="1400" b="1" dirty="0">
                <a:solidFill>
                  <a:schemeClr val="tx1"/>
                </a:solidFill>
              </a:rPr>
            </a:br>
            <a:r>
              <a:rPr lang="tr-TR" sz="1400" b="1" dirty="0" smtClean="0">
                <a:solidFill>
                  <a:schemeClr val="tx1"/>
                </a:solidFill>
              </a:rPr>
              <a:t>*Bilinen </a:t>
            </a:r>
            <a:r>
              <a:rPr lang="tr-TR" sz="1400" b="1" dirty="0">
                <a:solidFill>
                  <a:schemeClr val="tx1"/>
                </a:solidFill>
              </a:rPr>
              <a:t>en eski sayma sistemlerinden biri, eski mısırlılara ait olanıdır. </a:t>
            </a:r>
            <a:r>
              <a:rPr lang="tr-TR" sz="1400" b="1" dirty="0" smtClean="0">
                <a:solidFill>
                  <a:schemeClr val="tx1"/>
                </a:solidFill>
              </a:rPr>
              <a:t>Eski </a:t>
            </a:r>
            <a:r>
              <a:rPr lang="tr-TR" sz="1400" b="1" dirty="0">
                <a:solidFill>
                  <a:schemeClr val="tx1"/>
                </a:solidFill>
              </a:rPr>
              <a:t>mısırlıların kullandıkları resim yazısının (hiyeroglif) başlangıç tarihi, </a:t>
            </a:r>
            <a:r>
              <a:rPr lang="tr-TR" sz="1400" b="1" dirty="0" err="1">
                <a:solidFill>
                  <a:schemeClr val="tx1"/>
                </a:solidFill>
              </a:rPr>
              <a:t>m.ö</a:t>
            </a:r>
            <a:r>
              <a:rPr lang="tr-TR" sz="1400" b="1" dirty="0">
                <a:solidFill>
                  <a:schemeClr val="tx1"/>
                </a:solidFill>
              </a:rPr>
              <a:t>. 3300 yılına kadar geri gider. </a:t>
            </a:r>
            <a:r>
              <a:rPr lang="tr-TR" sz="1400" b="1" dirty="0" smtClean="0">
                <a:solidFill>
                  <a:schemeClr val="tx1"/>
                </a:solidFill>
              </a:rPr>
              <a:t>Eski </a:t>
            </a:r>
            <a:r>
              <a:rPr lang="tr-TR" sz="1400" b="1" dirty="0">
                <a:solidFill>
                  <a:schemeClr val="tx1"/>
                </a:solidFill>
              </a:rPr>
              <a:t>mısırlılara ait sayma sistemi, ilkçağ mağara, insanının önceleri kullandığı sayma sisteminin gelişmiş şeklidir.</a:t>
            </a:r>
            <a:endParaRPr lang="tr-TR" sz="1400" dirty="0">
              <a:solidFill>
                <a:schemeClr val="tx1"/>
              </a:solidFill>
            </a:endParaRPr>
          </a:p>
        </p:txBody>
      </p:sp>
      <p:sp>
        <p:nvSpPr>
          <p:cNvPr id="2" name="İçerik Yer Tutucusu 1"/>
          <p:cNvSpPr>
            <a:spLocks noGrp="1"/>
          </p:cNvSpPr>
          <p:nvPr>
            <p:ph idx="1"/>
          </p:nvPr>
        </p:nvSpPr>
        <p:spPr>
          <a:xfrm>
            <a:off x="395536" y="4089436"/>
            <a:ext cx="4176464" cy="2363900"/>
          </a:xfrm>
        </p:spPr>
        <p:txBody>
          <a:bodyPr>
            <a:noAutofit/>
          </a:bodyPr>
          <a:lstStyle/>
          <a:p>
            <a:r>
              <a:rPr lang="tr-TR" sz="1400" b="1" dirty="0" smtClean="0">
                <a:solidFill>
                  <a:schemeClr val="tx1"/>
                </a:solidFill>
              </a:rPr>
              <a:t>*Eski </a:t>
            </a:r>
            <a:r>
              <a:rPr lang="tr-TR" sz="1400" b="1" dirty="0">
                <a:solidFill>
                  <a:schemeClr val="tx1"/>
                </a:solidFill>
              </a:rPr>
              <a:t>mısırlıların, </a:t>
            </a:r>
            <a:r>
              <a:rPr lang="tr-TR" sz="1400" b="1" dirty="0" smtClean="0">
                <a:solidFill>
                  <a:schemeClr val="tx1"/>
                </a:solidFill>
              </a:rPr>
              <a:t>1 </a:t>
            </a:r>
            <a:r>
              <a:rPr lang="tr-TR" sz="1400" b="1" dirty="0">
                <a:solidFill>
                  <a:schemeClr val="tx1"/>
                </a:solidFill>
              </a:rPr>
              <a:t>den 1.000.000 a kadar olan sayıları göstermek ve yazmak için kullandıkları semboller </a:t>
            </a:r>
            <a:r>
              <a:rPr lang="tr-TR" sz="1400" b="1" dirty="0" smtClean="0">
                <a:solidFill>
                  <a:schemeClr val="tx1"/>
                </a:solidFill>
              </a:rPr>
              <a:t>yanda </a:t>
            </a:r>
            <a:r>
              <a:rPr lang="tr-TR" sz="1400" b="1" dirty="0">
                <a:solidFill>
                  <a:schemeClr val="tx1"/>
                </a:solidFill>
              </a:rPr>
              <a:t>gösterilmiştir.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4429131"/>
            <a:ext cx="3888432" cy="21815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4" name="Tablo 3"/>
          <p:cNvGraphicFramePr>
            <a:graphicFrameLocks noGrp="1"/>
          </p:cNvGraphicFramePr>
          <p:nvPr>
            <p:extLst>
              <p:ext uri="{D42A27DB-BD31-4B8C-83A1-F6EECF244321}">
                <p14:modId xmlns:p14="http://schemas.microsoft.com/office/powerpoint/2010/main" xmlns="" val="4033272732"/>
              </p:ext>
            </p:extLst>
          </p:nvPr>
        </p:nvGraphicFramePr>
        <p:xfrm>
          <a:off x="1475656" y="692696"/>
          <a:ext cx="6096000" cy="370840"/>
        </p:xfrm>
        <a:graphic>
          <a:graphicData uri="http://schemas.openxmlformats.org/drawingml/2006/table">
            <a:tbl>
              <a:tblPr firstRow="1" bandRow="1">
                <a:tableStyleId>{5C22544A-7EE6-4342-B048-85BDC9FD1C3A}</a:tableStyleId>
              </a:tblPr>
              <a:tblGrid>
                <a:gridCol w="6096000"/>
              </a:tblGrid>
              <a:tr h="370840">
                <a:tc>
                  <a:txBody>
                    <a:bodyPr/>
                    <a:lstStyle/>
                    <a:p>
                      <a:r>
                        <a:rPr lang="tr-TR" dirty="0" smtClean="0"/>
                        <a:t>MISIR</a:t>
                      </a:r>
                      <a:r>
                        <a:rPr lang="tr-TR" baseline="0" dirty="0" smtClean="0"/>
                        <a:t> DA SAYILAR</a:t>
                      </a:r>
                      <a:endParaRPr lang="tr-TR" dirty="0"/>
                    </a:p>
                  </a:txBody>
                  <a:tcPr/>
                </a:tc>
              </a:tr>
            </a:tbl>
          </a:graphicData>
        </a:graphic>
      </p:graphicFrame>
    </p:spTree>
    <p:extLst>
      <p:ext uri="{BB962C8B-B14F-4D97-AF65-F5344CB8AC3E}">
        <p14:creationId xmlns:p14="http://schemas.microsoft.com/office/powerpoint/2010/main" xmlns="" val="3509131850"/>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3645023"/>
            <a:ext cx="8229600" cy="1784241"/>
          </a:xfrm>
        </p:spPr>
        <p:txBody>
          <a:bodyPr>
            <a:normAutofit/>
          </a:bodyPr>
          <a:lstStyle/>
          <a:p>
            <a:r>
              <a:rPr lang="tr-TR" sz="1800" b="1" dirty="0" smtClean="0">
                <a:latin typeface="Times New Roman" pitchFamily="18" charset="0"/>
                <a:cs typeface="Times New Roman" pitchFamily="18" charset="0"/>
              </a:rPr>
              <a:t>*Eski </a:t>
            </a:r>
            <a:r>
              <a:rPr lang="tr-TR" sz="1800" b="1" dirty="0">
                <a:latin typeface="Times New Roman" pitchFamily="18" charset="0"/>
                <a:cs typeface="Times New Roman" pitchFamily="18" charset="0"/>
              </a:rPr>
              <a:t>mısır aritmetiği hakkındaki bilgilerimiz, papirüs tomarlarından elde edilmektedir. </a:t>
            </a:r>
            <a:r>
              <a:rPr lang="tr-TR" sz="1800" b="1" dirty="0" smtClean="0">
                <a:latin typeface="Times New Roman" pitchFamily="18" charset="0"/>
                <a:cs typeface="Times New Roman" pitchFamily="18" charset="0"/>
              </a:rPr>
              <a:t>Bugün </a:t>
            </a:r>
            <a:r>
              <a:rPr lang="tr-TR" sz="1800" b="1" dirty="0">
                <a:latin typeface="Times New Roman" pitchFamily="18" charset="0"/>
                <a:cs typeface="Times New Roman" pitchFamily="18" charset="0"/>
              </a:rPr>
              <a:t>bu papirüsler; bilim tarihinde, </a:t>
            </a:r>
            <a:r>
              <a:rPr lang="tr-TR" sz="1800" b="1" dirty="0" err="1">
                <a:latin typeface="Times New Roman" pitchFamily="18" charset="0"/>
                <a:cs typeface="Times New Roman" pitchFamily="18" charset="0"/>
              </a:rPr>
              <a:t>m.ö</a:t>
            </a:r>
            <a:r>
              <a:rPr lang="tr-TR" sz="1800" b="1" dirty="0">
                <a:latin typeface="Times New Roman" pitchFamily="18" charset="0"/>
                <a:cs typeface="Times New Roman" pitchFamily="18" charset="0"/>
              </a:rPr>
              <a:t>. 1900-1800 yılları için adlandırılan, </a:t>
            </a:r>
            <a:r>
              <a:rPr lang="tr-TR" sz="1800" b="1" dirty="0" err="1">
                <a:latin typeface="Times New Roman" pitchFamily="18" charset="0"/>
                <a:cs typeface="Times New Roman" pitchFamily="18" charset="0"/>
              </a:rPr>
              <a:t>kahun</a:t>
            </a:r>
            <a:r>
              <a:rPr lang="tr-TR" sz="1800" b="1" dirty="0">
                <a:latin typeface="Times New Roman" pitchFamily="18" charset="0"/>
                <a:cs typeface="Times New Roman" pitchFamily="18" charset="0"/>
              </a:rPr>
              <a:t> ve </a:t>
            </a:r>
            <a:r>
              <a:rPr lang="tr-TR" sz="1800" b="1" dirty="0" err="1">
                <a:latin typeface="Times New Roman" pitchFamily="18" charset="0"/>
                <a:cs typeface="Times New Roman" pitchFamily="18" charset="0"/>
              </a:rPr>
              <a:t>berlin</a:t>
            </a:r>
            <a:r>
              <a:rPr lang="tr-TR" sz="1800" b="1" dirty="0">
                <a:latin typeface="Times New Roman" pitchFamily="18" charset="0"/>
                <a:cs typeface="Times New Roman" pitchFamily="18" charset="0"/>
              </a:rPr>
              <a:t> papirüsleri ile, </a:t>
            </a:r>
            <a:r>
              <a:rPr lang="tr-TR" sz="1800" b="1" dirty="0" err="1">
                <a:latin typeface="Times New Roman" pitchFamily="18" charset="0"/>
                <a:cs typeface="Times New Roman" pitchFamily="18" charset="0"/>
              </a:rPr>
              <a:t>m.ö</a:t>
            </a:r>
            <a:r>
              <a:rPr lang="tr-TR" sz="1800" b="1" dirty="0">
                <a:latin typeface="Times New Roman" pitchFamily="18" charset="0"/>
                <a:cs typeface="Times New Roman" pitchFamily="18" charset="0"/>
              </a:rPr>
              <a:t>. 1700 ile 1600 yılları için adlandırılan </a:t>
            </a:r>
            <a:r>
              <a:rPr lang="tr-TR" sz="1800" b="1" dirty="0" err="1">
                <a:latin typeface="Times New Roman" pitchFamily="18" charset="0"/>
                <a:cs typeface="Times New Roman" pitchFamily="18" charset="0"/>
              </a:rPr>
              <a:t>hiksoslar</a:t>
            </a:r>
            <a:r>
              <a:rPr lang="tr-TR" sz="1800" b="1" dirty="0">
                <a:latin typeface="Times New Roman" pitchFamily="18" charset="0"/>
                <a:cs typeface="Times New Roman" pitchFamily="18" charset="0"/>
              </a:rPr>
              <a:t> devrinden </a:t>
            </a:r>
            <a:r>
              <a:rPr lang="tr-TR" sz="1800" b="1" dirty="0" err="1">
                <a:latin typeface="Times New Roman" pitchFamily="18" charset="0"/>
                <a:cs typeface="Times New Roman" pitchFamily="18" charset="0"/>
              </a:rPr>
              <a:t>m.ö</a:t>
            </a:r>
            <a:r>
              <a:rPr lang="tr-TR" sz="1800" b="1" dirty="0">
                <a:latin typeface="Times New Roman" pitchFamily="18" charset="0"/>
                <a:cs typeface="Times New Roman" pitchFamily="18" charset="0"/>
              </a:rPr>
              <a:t>. 1788-1580 kalma </a:t>
            </a:r>
            <a:r>
              <a:rPr lang="tr-TR" sz="1800" b="1" dirty="0" err="1">
                <a:latin typeface="Times New Roman" pitchFamily="18" charset="0"/>
                <a:cs typeface="Times New Roman" pitchFamily="18" charset="0"/>
              </a:rPr>
              <a:t>rhind</a:t>
            </a:r>
            <a:r>
              <a:rPr lang="tr-TR" sz="1800" b="1" dirty="0">
                <a:latin typeface="Times New Roman" pitchFamily="18" charset="0"/>
                <a:cs typeface="Times New Roman" pitchFamily="18" charset="0"/>
              </a:rPr>
              <a:t> ve </a:t>
            </a:r>
            <a:r>
              <a:rPr lang="tr-TR" sz="1800" b="1" dirty="0" err="1">
                <a:latin typeface="Times New Roman" pitchFamily="18" charset="0"/>
                <a:cs typeface="Times New Roman" pitchFamily="18" charset="0"/>
              </a:rPr>
              <a:t>moskova</a:t>
            </a:r>
            <a:r>
              <a:rPr lang="tr-TR" sz="1800" b="1" dirty="0">
                <a:latin typeface="Times New Roman" pitchFamily="18" charset="0"/>
                <a:cs typeface="Times New Roman" pitchFamily="18" charset="0"/>
              </a:rPr>
              <a:t> matematik papirüsleridir. </a:t>
            </a:r>
            <a:r>
              <a:rPr lang="tr-TR" sz="1800" b="1" dirty="0" smtClean="0">
                <a:latin typeface="Times New Roman" pitchFamily="18" charset="0"/>
                <a:cs typeface="Times New Roman" pitchFamily="18" charset="0"/>
              </a:rPr>
              <a:t>Mısır </a:t>
            </a:r>
            <a:r>
              <a:rPr lang="tr-TR" sz="1800" b="1" dirty="0">
                <a:latin typeface="Times New Roman" pitchFamily="18" charset="0"/>
                <a:cs typeface="Times New Roman" pitchFamily="18" charset="0"/>
              </a:rPr>
              <a:t>matematiği hakkındaki diğer kaynaklar, birkaç parşömen tomarı ile kil ve tahta tabletlere dayanmaktadır.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4624"/>
            <a:ext cx="9144000" cy="35283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52644381"/>
      </p:ext>
    </p:extLst>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340768"/>
            <a:ext cx="8229600" cy="1143000"/>
          </a:xfrm>
        </p:spPr>
        <p:txBody>
          <a:bodyPr>
            <a:noAutofit/>
          </a:bodyPr>
          <a:lstStyle/>
          <a:p>
            <a:pPr algn="ctr"/>
            <a:r>
              <a:rPr lang="tr-TR" sz="1800" b="1" dirty="0" smtClean="0">
                <a:solidFill>
                  <a:schemeClr val="tx1"/>
                </a:solidFill>
                <a:latin typeface="Times New Roman" pitchFamily="18" charset="0"/>
                <a:cs typeface="Times New Roman" pitchFamily="18" charset="0"/>
              </a:rPr>
              <a:t>*Antik Yunan </a:t>
            </a:r>
            <a:r>
              <a:rPr lang="tr-TR" sz="1800" b="1" dirty="0">
                <a:solidFill>
                  <a:schemeClr val="tx1"/>
                </a:solidFill>
                <a:latin typeface="Times New Roman" pitchFamily="18" charset="0"/>
                <a:cs typeface="Times New Roman" pitchFamily="18" charset="0"/>
              </a:rPr>
              <a:t>matematiği, M.Ö.700-M.S.400 periyodunda Doğu </a:t>
            </a:r>
            <a:r>
              <a:rPr lang="tr-TR" sz="1800" b="1" dirty="0" err="1">
                <a:solidFill>
                  <a:schemeClr val="tx1"/>
                </a:solidFill>
                <a:latin typeface="Times New Roman" pitchFamily="18" charset="0"/>
                <a:cs typeface="Times New Roman" pitchFamily="18" charset="0"/>
              </a:rPr>
              <a:t>Akdenizde</a:t>
            </a:r>
            <a:r>
              <a:rPr lang="tr-TR" sz="1800" b="1" dirty="0">
                <a:solidFill>
                  <a:schemeClr val="tx1"/>
                </a:solidFill>
                <a:latin typeface="Times New Roman" pitchFamily="18" charset="0"/>
                <a:cs typeface="Times New Roman" pitchFamily="18" charset="0"/>
              </a:rPr>
              <a:t> (Yunanistan ve Ülkemizin batı kıyıları) yaşayan Yunanlılar tarafından yapılan matematiktir.</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xmlns="" val="361326582"/>
              </p:ext>
            </p:extLst>
          </p:nvPr>
        </p:nvGraphicFramePr>
        <p:xfrm>
          <a:off x="467544" y="980728"/>
          <a:ext cx="8229600" cy="370840"/>
        </p:xfrm>
        <a:graphic>
          <a:graphicData uri="http://schemas.openxmlformats.org/drawingml/2006/table">
            <a:tbl>
              <a:tblPr firstRow="1" bandRow="1">
                <a:tableStyleId>{5C22544A-7EE6-4342-B048-85BDC9FD1C3A}</a:tableStyleId>
              </a:tblPr>
              <a:tblGrid>
                <a:gridCol w="8229600"/>
              </a:tblGrid>
              <a:tr h="370840">
                <a:tc>
                  <a:txBody>
                    <a:bodyPr/>
                    <a:lstStyle/>
                    <a:p>
                      <a:r>
                        <a:rPr lang="tr-TR" baseline="0" dirty="0" smtClean="0"/>
                        <a:t>ANTİK YUNANİSTAN’DA SAYILAR</a:t>
                      </a:r>
                      <a:endParaRPr lang="tr-TR" dirty="0"/>
                    </a:p>
                  </a:txBody>
                  <a:tcPr/>
                </a:tc>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xmlns="" val="4065667552"/>
              </p:ext>
            </p:extLst>
          </p:nvPr>
        </p:nvGraphicFramePr>
        <p:xfrm>
          <a:off x="3059832" y="3140968"/>
          <a:ext cx="2808312" cy="2888673"/>
        </p:xfrm>
        <a:graphic>
          <a:graphicData uri="http://schemas.openxmlformats.org/drawingml/2006/table">
            <a:tbl>
              <a:tblPr>
                <a:tableStyleId>{2D5ABB26-0587-4C30-8999-92F81FD0307C}</a:tableStyleId>
              </a:tblPr>
              <a:tblGrid>
                <a:gridCol w="2808312"/>
              </a:tblGrid>
              <a:tr h="2888673">
                <a:tc>
                  <a:txBody>
                    <a:bodyPr/>
                    <a:lstStyle/>
                    <a:p>
                      <a:r>
                        <a:rPr lang="tr-TR" sz="1400" dirty="0" smtClean="0"/>
                        <a:t>*Yunan matematiği </a:t>
                      </a:r>
                      <a:r>
                        <a:rPr lang="tr-TR" sz="1400" dirty="0" err="1" smtClean="0"/>
                        <a:t>Thales’le</a:t>
                      </a:r>
                      <a:r>
                        <a:rPr lang="tr-TR" sz="1400" dirty="0" smtClean="0"/>
                        <a:t> başlar. Yedi Bilgeden biri olarak ün salan </a:t>
                      </a:r>
                      <a:r>
                        <a:rPr lang="tr-TR" sz="1400" dirty="0" err="1" smtClean="0"/>
                        <a:t>Thales’in</a:t>
                      </a:r>
                      <a:r>
                        <a:rPr lang="tr-TR" sz="1400" dirty="0" smtClean="0"/>
                        <a:t> bir süre Mısır’da dolaştığı ve oradan geometriyi ülkesine getirdiği  bilinmektedir.</a:t>
                      </a:r>
                      <a:r>
                        <a:rPr lang="tr-TR" sz="1400" baseline="0" dirty="0" smtClean="0"/>
                        <a:t> Yunan matematik tarihçesinde</a:t>
                      </a:r>
                      <a:r>
                        <a:rPr lang="tr-TR" sz="1400" dirty="0" smtClean="0"/>
                        <a:t> adı geçen ikinci önemli</a:t>
                      </a:r>
                      <a:r>
                        <a:rPr lang="tr-TR" sz="1400" baseline="0" dirty="0" smtClean="0"/>
                        <a:t> isim</a:t>
                      </a:r>
                      <a:r>
                        <a:rPr lang="tr-TR" sz="1400" dirty="0" smtClean="0"/>
                        <a:t> de Pisagor’dur. O’nun da Mısır ve Babil’i gezdiği, oralarda edindiği bilgileri ülkesine getirdiğinden bahsediliyor.</a:t>
                      </a:r>
                      <a:endParaRPr lang="tr-TR" sz="1400" dirty="0"/>
                    </a:p>
                  </a:txBody>
                  <a:tcPr/>
                </a:tc>
              </a:tr>
            </a:tbl>
          </a:graphicData>
        </a:graphic>
      </p:graphicFrame>
      <p:pic>
        <p:nvPicPr>
          <p:cNvPr id="4100"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733" y="3178105"/>
            <a:ext cx="2057400" cy="2733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76256" y="3118337"/>
            <a:ext cx="2095500" cy="2592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76309177"/>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r>
              <a:rPr lang="tr-TR" sz="2000" dirty="0" smtClean="0"/>
              <a:t>*Bu </a:t>
            </a:r>
            <a:r>
              <a:rPr lang="tr-TR" sz="2000" dirty="0"/>
              <a:t>dönemde matematikte birçok gelişim kaydedilmiş, bugün sahip olduğumuz matematik yapısının temelleri büyük oranda bu dönemde atılmıştır. “Matematik” sözcüğü de ilk olarak bu </a:t>
            </a:r>
            <a:r>
              <a:rPr lang="tr-TR" sz="2000" dirty="0" smtClean="0"/>
              <a:t>dönemde; </a:t>
            </a:r>
            <a:r>
              <a:rPr lang="tr-TR" sz="2000" dirty="0"/>
              <a:t>Pisagor ve onu takip edenler tarafından, yunanca bir kelime olan ve “eğitimle alakalı” gibi bir anlama sahip olan “</a:t>
            </a:r>
            <a:r>
              <a:rPr lang="tr-TR" sz="2000" dirty="0" err="1"/>
              <a:t>Mathema</a:t>
            </a:r>
            <a:r>
              <a:rPr lang="tr-TR" sz="2000" dirty="0"/>
              <a:t>” sözcüğünden türetilerek kullanılmıştır. Ayrıca bu dönemde ilk defa matematikte “ispat” kavramı ortaya </a:t>
            </a:r>
            <a:r>
              <a:rPr lang="tr-TR" sz="2000" dirty="0" smtClean="0"/>
              <a:t>çıkmıştır.</a:t>
            </a:r>
            <a:endParaRPr lang="tr-TR" sz="20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4331212"/>
            <a:ext cx="7848872" cy="1728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73824272"/>
      </p:ext>
    </p:extLst>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196752"/>
            <a:ext cx="4114800" cy="5112568"/>
          </a:xfrm>
        </p:spPr>
        <p:txBody>
          <a:bodyPr>
            <a:noAutofit/>
          </a:bodyPr>
          <a:lstStyle/>
          <a:p>
            <a:pPr algn="ctr"/>
            <a:r>
              <a:rPr lang="tr-TR" sz="1800" dirty="0" smtClean="0">
                <a:solidFill>
                  <a:schemeClr val="tx1"/>
                </a:solidFill>
                <a:latin typeface="Times New Roman" pitchFamily="18" charset="0"/>
                <a:cs typeface="Times New Roman" pitchFamily="18" charset="0"/>
              </a:rPr>
              <a:t>*Romalılar</a:t>
            </a:r>
            <a:r>
              <a:rPr lang="tr-TR" sz="1800" dirty="0">
                <a:solidFill>
                  <a:schemeClr val="tx1"/>
                </a:solidFill>
                <a:latin typeface="Times New Roman" pitchFamily="18" charset="0"/>
                <a:cs typeface="Times New Roman" pitchFamily="18" charset="0"/>
              </a:rPr>
              <a:t>, Eski Mısırlıların yıllarca önce yaptıkları gibi, önceleri bazı sembolleri tekrarlayarak </a:t>
            </a:r>
            <a:r>
              <a:rPr lang="tr-TR" sz="1800" b="1" dirty="0">
                <a:solidFill>
                  <a:schemeClr val="tx1"/>
                </a:solidFill>
                <a:latin typeface="Times New Roman" pitchFamily="18" charset="0"/>
                <a:cs typeface="Times New Roman" pitchFamily="18" charset="0"/>
              </a:rPr>
              <a:t>sayıları</a:t>
            </a:r>
            <a:r>
              <a:rPr lang="tr-TR" sz="1800" dirty="0">
                <a:solidFill>
                  <a:schemeClr val="tx1"/>
                </a:solidFill>
                <a:latin typeface="Times New Roman" pitchFamily="18" charset="0"/>
                <a:cs typeface="Times New Roman" pitchFamily="18" charset="0"/>
              </a:rPr>
              <a:t> tasarladılar</a:t>
            </a:r>
            <a:r>
              <a:rPr lang="tr-TR" sz="1800" dirty="0" smtClean="0">
                <a:solidFill>
                  <a:schemeClr val="tx1"/>
                </a:solidFill>
                <a:latin typeface="Times New Roman" pitchFamily="18" charset="0"/>
                <a:cs typeface="Times New Roman" pitchFamily="18" charset="0"/>
              </a:rPr>
              <a:t>.</a:t>
            </a:r>
            <a:br>
              <a:rPr lang="tr-TR" sz="1800" dirty="0" smtClean="0">
                <a:solidFill>
                  <a:schemeClr val="tx1"/>
                </a:solidFill>
                <a:latin typeface="Times New Roman" pitchFamily="18" charset="0"/>
                <a:cs typeface="Times New Roman" pitchFamily="18" charset="0"/>
              </a:rPr>
            </a:br>
            <a:r>
              <a:rPr lang="tr-TR" sz="1800" dirty="0">
                <a:solidFill>
                  <a:schemeClr val="tx1"/>
                </a:solidFill>
                <a:latin typeface="Times New Roman" pitchFamily="18" charset="0"/>
                <a:cs typeface="Times New Roman" pitchFamily="18" charset="0"/>
              </a:rPr>
              <a:t/>
            </a:r>
            <a:br>
              <a:rPr lang="tr-TR" sz="1800" dirty="0">
                <a:solidFill>
                  <a:schemeClr val="tx1"/>
                </a:solidFill>
                <a:latin typeface="Times New Roman" pitchFamily="18" charset="0"/>
                <a:cs typeface="Times New Roman" pitchFamily="18" charset="0"/>
              </a:rPr>
            </a:br>
            <a:r>
              <a:rPr lang="tr-TR" sz="1800" dirty="0" smtClean="0">
                <a:solidFill>
                  <a:schemeClr val="tx1"/>
                </a:solidFill>
                <a:latin typeface="Times New Roman" pitchFamily="18" charset="0"/>
                <a:cs typeface="Times New Roman" pitchFamily="18" charset="0"/>
              </a:rPr>
              <a:t>*Başlangıçta </a:t>
            </a:r>
            <a:r>
              <a:rPr lang="tr-TR" sz="1800" dirty="0">
                <a:solidFill>
                  <a:schemeClr val="tx1"/>
                </a:solidFill>
                <a:latin typeface="Times New Roman" pitchFamily="18" charset="0"/>
                <a:cs typeface="Times New Roman" pitchFamily="18" charset="0"/>
              </a:rPr>
              <a:t>değişik bazı sembol ve harfleri, rakam olarak kullanmışlardır. Bu rakamları, ilk olarak Romalılar kullandıkları için, aritmetikte Roma Rakamları ya da Romen Rakamları olarak adlandırılır. </a:t>
            </a:r>
            <a:r>
              <a:rPr lang="tr-TR" sz="1800" dirty="0" smtClean="0">
                <a:solidFill>
                  <a:schemeClr val="tx1"/>
                </a:solidFill>
                <a:latin typeface="Times New Roman" pitchFamily="18" charset="0"/>
                <a:cs typeface="Times New Roman" pitchFamily="18" charset="0"/>
              </a:rPr>
              <a:t/>
            </a:r>
            <a:br>
              <a:rPr lang="tr-TR" sz="1800" dirty="0" smtClean="0">
                <a:solidFill>
                  <a:schemeClr val="tx1"/>
                </a:solidFill>
                <a:latin typeface="Times New Roman" pitchFamily="18" charset="0"/>
                <a:cs typeface="Times New Roman" pitchFamily="18" charset="0"/>
              </a:rPr>
            </a:br>
            <a:r>
              <a:rPr lang="tr-TR" sz="1800" dirty="0">
                <a:solidFill>
                  <a:schemeClr val="tx1"/>
                </a:solidFill>
                <a:latin typeface="Times New Roman" pitchFamily="18" charset="0"/>
                <a:cs typeface="Times New Roman" pitchFamily="18" charset="0"/>
              </a:rPr>
              <a:t/>
            </a:r>
            <a:br>
              <a:rPr lang="tr-TR" sz="1800" dirty="0">
                <a:solidFill>
                  <a:schemeClr val="tx1"/>
                </a:solidFill>
                <a:latin typeface="Times New Roman" pitchFamily="18" charset="0"/>
                <a:cs typeface="Times New Roman" pitchFamily="18" charset="0"/>
              </a:rPr>
            </a:br>
            <a:r>
              <a:rPr lang="tr-TR" sz="1800" dirty="0" smtClean="0">
                <a:solidFill>
                  <a:schemeClr val="tx1"/>
                </a:solidFill>
                <a:latin typeface="Times New Roman" pitchFamily="18" charset="0"/>
                <a:cs typeface="Times New Roman" pitchFamily="18" charset="0"/>
              </a:rPr>
              <a:t>*Romalılar </a:t>
            </a:r>
            <a:r>
              <a:rPr lang="tr-TR" sz="1800" dirty="0">
                <a:solidFill>
                  <a:schemeClr val="tx1"/>
                </a:solidFill>
                <a:latin typeface="Times New Roman" pitchFamily="18" charset="0"/>
                <a:cs typeface="Times New Roman" pitchFamily="18" charset="0"/>
              </a:rPr>
              <a:t>sayıları belirtmek için, 7 ayrı harfi rakam olarak kullanmışlardır. </a:t>
            </a:r>
            <a:r>
              <a:rPr lang="tr-TR" sz="1800" dirty="0" smtClean="0">
                <a:solidFill>
                  <a:schemeClr val="tx1"/>
                </a:solidFill>
                <a:latin typeface="Times New Roman" pitchFamily="18" charset="0"/>
                <a:cs typeface="Times New Roman" pitchFamily="18" charset="0"/>
              </a:rPr>
              <a:t>Yandaki </a:t>
            </a:r>
            <a:r>
              <a:rPr lang="tr-TR" sz="1800" dirty="0">
                <a:solidFill>
                  <a:schemeClr val="tx1"/>
                </a:solidFill>
                <a:latin typeface="Times New Roman" pitchFamily="18" charset="0"/>
                <a:cs typeface="Times New Roman" pitchFamily="18" charset="0"/>
              </a:rPr>
              <a:t>tabloda, Roma rakamları gösterilmiştir. </a:t>
            </a:r>
            <a:r>
              <a:rPr lang="tr-TR" sz="1800" dirty="0" smtClean="0">
                <a:solidFill>
                  <a:schemeClr val="tx1"/>
                </a:solidFill>
                <a:latin typeface="Times New Roman" pitchFamily="18" charset="0"/>
                <a:cs typeface="Times New Roman" pitchFamily="18" charset="0"/>
              </a:rPr>
              <a:t/>
            </a:r>
            <a:br>
              <a:rPr lang="tr-TR" sz="1800" dirty="0" smtClean="0">
                <a:solidFill>
                  <a:schemeClr val="tx1"/>
                </a:solidFill>
                <a:latin typeface="Times New Roman" pitchFamily="18" charset="0"/>
                <a:cs typeface="Times New Roman" pitchFamily="18" charset="0"/>
              </a:rPr>
            </a:br>
            <a:endParaRPr lang="tr-TR" sz="1800" dirty="0">
              <a:solidFill>
                <a:schemeClr val="tx1"/>
              </a:solidFill>
              <a:latin typeface="Times New Roman" pitchFamily="18" charset="0"/>
              <a:cs typeface="Times New Roman" pitchFamily="18"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xmlns="" val="1898024816"/>
              </p:ext>
            </p:extLst>
          </p:nvPr>
        </p:nvGraphicFramePr>
        <p:xfrm>
          <a:off x="179512" y="404664"/>
          <a:ext cx="4679256" cy="370840"/>
        </p:xfrm>
        <a:graphic>
          <a:graphicData uri="http://schemas.openxmlformats.org/drawingml/2006/table">
            <a:tbl>
              <a:tblPr firstRow="1" bandRow="1">
                <a:tableStyleId>{5C22544A-7EE6-4342-B048-85BDC9FD1C3A}</a:tableStyleId>
              </a:tblPr>
              <a:tblGrid>
                <a:gridCol w="4679256"/>
              </a:tblGrid>
              <a:tr h="370840">
                <a:tc>
                  <a:txBody>
                    <a:bodyPr/>
                    <a:lstStyle/>
                    <a:p>
                      <a:r>
                        <a:rPr lang="tr-TR" dirty="0" smtClean="0"/>
                        <a:t>ROMA RAKAMLARI</a:t>
                      </a:r>
                      <a:endParaRPr lang="tr-TR" dirty="0"/>
                    </a:p>
                  </a:txBody>
                  <a:tcPr/>
                </a:tc>
              </a:tr>
            </a:tbl>
          </a:graphicData>
        </a:graphic>
      </p:graphicFrame>
      <p:pic>
        <p:nvPicPr>
          <p:cNvPr id="614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04048" y="0"/>
            <a:ext cx="4124996" cy="6872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71259258"/>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0274" y="1627064"/>
            <a:ext cx="8229600" cy="4526280"/>
          </a:xfrm>
        </p:spPr>
        <p:txBody>
          <a:bodyPr>
            <a:normAutofit/>
          </a:bodyPr>
          <a:lstStyle/>
          <a:p>
            <a:r>
              <a:rPr lang="tr-TR" sz="1800" dirty="0" smtClean="0"/>
              <a:t>*Dikkat </a:t>
            </a:r>
            <a:r>
              <a:rPr lang="tr-TR" sz="1800" dirty="0"/>
              <a:t>edilirse </a:t>
            </a:r>
            <a:r>
              <a:rPr lang="tr-TR" sz="1800" dirty="0" smtClean="0"/>
              <a:t>Roma Rakamlarında ‘Sıfır’ yoktur</a:t>
            </a:r>
            <a:r>
              <a:rPr lang="tr-TR" sz="1800" dirty="0"/>
              <a:t>! Dolayısıyla sıfır olmadığı için Roma Rakamları dört işlem yapmak imkansızdır</a:t>
            </a:r>
            <a:r>
              <a:rPr lang="tr-TR" sz="1800" dirty="0" smtClean="0"/>
              <a:t>. Medeniyet </a:t>
            </a:r>
            <a:r>
              <a:rPr lang="tr-TR" sz="1800" dirty="0"/>
              <a:t>kıyaslamasında Romalılar ve şimdiki devamı Avrupalı torunlarının kendilerinin üstün görmesi yada taslaması yersizdir</a:t>
            </a:r>
            <a:r>
              <a:rPr lang="tr-TR" sz="1800" dirty="0" smtClean="0"/>
              <a:t>. Sıfırın </a:t>
            </a:r>
            <a:r>
              <a:rPr lang="tr-TR" sz="1800" dirty="0"/>
              <a:t>MÖ 250 yıllarında Orta Amerika'da yaşayan Maya kabilesinde kullanıldığına dair kanıtlar vardır.MS 800 civarında ise Hintliler sıfıra benzer bir sembol kullanmışlardır. Hindistan'dan yayılan </a:t>
            </a:r>
            <a:r>
              <a:rPr lang="tr-TR" sz="1800" dirty="0" smtClean="0"/>
              <a:t>sıfır MS </a:t>
            </a:r>
            <a:r>
              <a:rPr lang="tr-TR" sz="1800" dirty="0"/>
              <a:t>1400 yıllarında Avrupa'da da benimsenmiş ve kullanılmıştır. Sıfır sözcüğü büyük olasılıkla Arapça </a:t>
            </a:r>
            <a:r>
              <a:rPr lang="tr-TR" sz="1800" dirty="0" smtClean="0"/>
              <a:t>sıfır </a:t>
            </a:r>
            <a:r>
              <a:rPr lang="tr-TR" sz="1800" dirty="0"/>
              <a:t>sözcüğünden </a:t>
            </a:r>
            <a:r>
              <a:rPr lang="tr-TR" sz="1800" dirty="0" smtClean="0"/>
              <a:t>türemiştir. Sıfır </a:t>
            </a:r>
            <a:r>
              <a:rPr lang="tr-TR" sz="1800" dirty="0"/>
              <a:t>ise </a:t>
            </a:r>
            <a:r>
              <a:rPr lang="tr-TR" sz="1800" dirty="0" smtClean="0"/>
              <a:t>Hintçe‘ de </a:t>
            </a:r>
            <a:r>
              <a:rPr lang="tr-TR" sz="1800" dirty="0"/>
              <a:t>boş anlamına gelen </a:t>
            </a:r>
            <a:r>
              <a:rPr lang="tr-TR" sz="1800" dirty="0" smtClean="0"/>
              <a:t>‘</a:t>
            </a:r>
            <a:r>
              <a:rPr lang="tr-TR" sz="1800" dirty="0" err="1" smtClean="0"/>
              <a:t>sunya</a:t>
            </a:r>
            <a:r>
              <a:rPr lang="tr-TR" sz="1800" dirty="0" smtClean="0"/>
              <a:t>’ </a:t>
            </a:r>
            <a:r>
              <a:rPr lang="tr-TR" sz="1800" dirty="0"/>
              <a:t>sözcüğünün tercümesidir.</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64299">
            <a:off x="345650" y="5059786"/>
            <a:ext cx="2193935" cy="13325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1051324">
            <a:off x="6261752" y="4598303"/>
            <a:ext cx="2520280" cy="1728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74452797"/>
      </p:ext>
    </p:extLst>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484784"/>
            <a:ext cx="8229600" cy="1143000"/>
          </a:xfrm>
        </p:spPr>
        <p:txBody>
          <a:bodyPr>
            <a:normAutofit fontScale="90000"/>
          </a:bodyPr>
          <a:lstStyle/>
          <a:p>
            <a:r>
              <a:rPr lang="tr-TR" sz="1800" dirty="0" smtClean="0"/>
              <a:t>* Mayaların </a:t>
            </a:r>
            <a:r>
              <a:rPr lang="tr-TR" sz="1800" dirty="0"/>
              <a:t>kullandığı sayı sistemi bizim bugün kullandığımızdan çok farklı. Birden dörde kadar olan sayılar için noktalar kullanılıyor. Beş ve beşin katları olan sayılarsa çizgilerle ifade ediliyor.</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xmlns="" val="2116011228"/>
              </p:ext>
            </p:extLst>
          </p:nvPr>
        </p:nvGraphicFramePr>
        <p:xfrm>
          <a:off x="323528" y="620688"/>
          <a:ext cx="8229600" cy="370840"/>
        </p:xfrm>
        <a:graphic>
          <a:graphicData uri="http://schemas.openxmlformats.org/drawingml/2006/table">
            <a:tbl>
              <a:tblPr firstRow="1" bandRow="1">
                <a:tableStyleId>{5C22544A-7EE6-4342-B048-85BDC9FD1C3A}</a:tableStyleId>
              </a:tblPr>
              <a:tblGrid>
                <a:gridCol w="8229600"/>
              </a:tblGrid>
              <a:tr h="370840">
                <a:tc>
                  <a:txBody>
                    <a:bodyPr/>
                    <a:lstStyle/>
                    <a:p>
                      <a:r>
                        <a:rPr lang="tr-TR" dirty="0" smtClean="0"/>
                        <a:t>MAYALAR DA SAYILAR</a:t>
                      </a:r>
                      <a:endParaRPr lang="tr-TR" dirty="0"/>
                    </a:p>
                  </a:txBody>
                  <a:tcPr/>
                </a:tc>
              </a:tr>
            </a:tbl>
          </a:graphicData>
        </a:graphic>
      </p:graphicFrame>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3861048"/>
            <a:ext cx="5256584" cy="28738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5" name="Tablo 4"/>
          <p:cNvGraphicFramePr>
            <a:graphicFrameLocks noGrp="1"/>
          </p:cNvGraphicFramePr>
          <p:nvPr>
            <p:extLst>
              <p:ext uri="{D42A27DB-BD31-4B8C-83A1-F6EECF244321}">
                <p14:modId xmlns:p14="http://schemas.microsoft.com/office/powerpoint/2010/main" xmlns="" val="3694020878"/>
              </p:ext>
            </p:extLst>
          </p:nvPr>
        </p:nvGraphicFramePr>
        <p:xfrm>
          <a:off x="5796136" y="3675628"/>
          <a:ext cx="2855640" cy="2633692"/>
        </p:xfrm>
        <a:graphic>
          <a:graphicData uri="http://schemas.openxmlformats.org/drawingml/2006/table">
            <a:tbl>
              <a:tblPr firstRow="1" bandRow="1">
                <a:tableStyleId>{00A15C55-8517-42AA-B614-E9B94910E393}</a:tableStyleId>
              </a:tblPr>
              <a:tblGrid>
                <a:gridCol w="2855640"/>
              </a:tblGrid>
              <a:tr h="2633692">
                <a:tc>
                  <a:txBody>
                    <a:bodyPr/>
                    <a:lstStyle/>
                    <a:p>
                      <a:r>
                        <a:rPr lang="tr-TR" sz="1800" dirty="0" smtClean="0">
                          <a:latin typeface="Times New Roman" pitchFamily="18" charset="0"/>
                          <a:cs typeface="Times New Roman" pitchFamily="18" charset="0"/>
                        </a:rPr>
                        <a:t>* Mayaların noktalarla çizgilerden oluşan hesap yöntemlerinin atasının ‘</a:t>
                      </a:r>
                      <a:r>
                        <a:rPr lang="tr-TR" sz="1800" dirty="0" err="1" smtClean="0">
                          <a:latin typeface="Times New Roman" pitchFamily="18" charset="0"/>
                          <a:cs typeface="Times New Roman" pitchFamily="18" charset="0"/>
                        </a:rPr>
                        <a:t>Olmekler</a:t>
                      </a:r>
                      <a:r>
                        <a:rPr lang="tr-TR" sz="1800" dirty="0" smtClean="0">
                          <a:latin typeface="Times New Roman" pitchFamily="18" charset="0"/>
                          <a:cs typeface="Times New Roman" pitchFamily="18" charset="0"/>
                        </a:rPr>
                        <a:t>’ olduğu ortaya çıkmıştır. </a:t>
                      </a:r>
                      <a:endParaRPr lang="tr-TR" sz="18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3474793130"/>
      </p:ext>
    </p:extLst>
  </p:cSld>
  <p:clrMapOvr>
    <a:masterClrMapping/>
  </p:clrMapOvr>
  <p:transition spd="slow">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120</TotalTime>
  <Words>521</Words>
  <Application>Microsoft Office PowerPoint</Application>
  <PresentationFormat>On-screen Show (4:3)</PresentationFormat>
  <Paragraphs>23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Aspect</vt:lpstr>
      <vt:lpstr>                 SAYILARIN TARİHİ</vt:lpstr>
      <vt:lpstr> Belirtilen tarihler medeniyetlere ait matematiksel bulguları temsil etmektedir.  </vt:lpstr>
      <vt:lpstr> *İlk sayma sistemleri birebir eşlemeye dayanıyordu. Bu yöntem küçük sayılar için kullanışlıydı. Örneğin 4 sayısı gösterimi ile gösteriliyordu. Sayılar büyüyünce yüzlerce arka arkaya sıralanmaya başladı. Bu şekilde yazılan iki sayının aynı sayı olup olmadığını anlamak bile zordu.   *Bilinen en eski sayma sistemlerinden biri, eski mısırlılara ait olanıdır. Eski mısırlıların kullandıkları resim yazısının (hiyeroglif) başlangıç tarihi, m.ö. 3300 yılına kadar geri gider. Eski mısırlılara ait sayma sistemi, ilkçağ mağara, insanının önceleri kullandığı sayma sisteminin gelişmiş şeklidir.</vt:lpstr>
      <vt:lpstr>Slide 4</vt:lpstr>
      <vt:lpstr>*Antik Yunan matematiği, M.Ö.700-M.S.400 periyodunda Doğu Akdenizde (Yunanistan ve Ülkemizin batı kıyıları) yaşayan Yunanlılar tarafından yapılan matematiktir.</vt:lpstr>
      <vt:lpstr>Slide 6</vt:lpstr>
      <vt:lpstr>*Romalılar, Eski Mısırlıların yıllarca önce yaptıkları gibi, önceleri bazı sembolleri tekrarlayarak sayıları tasarladılar.  *Başlangıçta değişik bazı sembol ve harfleri, rakam olarak kullanmışlardır. Bu rakamları, ilk olarak Romalılar kullandıkları için, aritmetikte Roma Rakamları ya da Romen Rakamları olarak adlandırılır.   *Romalılar sayıları belirtmek için, 7 ayrı harfi rakam olarak kullanmışlardır. Yandaki tabloda, Roma rakamları gösterilmiştir.  </vt:lpstr>
      <vt:lpstr>Slide 8</vt:lpstr>
      <vt:lpstr>* Mayaların kullandığı sayı sistemi bizim bugün kullandığımızdan çok farklı. Birden dörde kadar olan sayılar için noktalar kullanılıyor. Beş ve beşin katları olan sayılarsa çizgilerle ifade ediliyor.</vt:lpstr>
      <vt:lpstr>            *Mayaların kullandığı takvim de, ileri medeniyetlerini gösteren delillerden biridir.              *Mayalar tarafından kullanılan “Haab Takvimi” 365 günden oluşmaktadır.    </vt:lpstr>
      <vt:lpstr>*Hint matematiği, Hindistan yarımadasında M.Ö.1200 den başlayıp, 18. Yüzyılın sonlarına kadar icra edilen matematik uğraşını kapsamaktadır. *Harappa ve Mohenjo-daro bölgesinde yapılan kazılar sayesinde bu bölgede tarihöncesinde insanların pratik matematiği günlük yaşantılarında kullandığı anlaşılmıştır. *Ağırlık ölçüleri olarak 1, 2, 5, 10, 20, 50, 100, 200, 500, 1/2, 1/10, 1/20 birim ağırlığında geometrik şekillerde ağırlıklar oluştumuşlardır, ki buradaki ağırlık birimi 28 gramdır.</vt:lpstr>
      <vt:lpstr>* Bugün kullandığımız onluk sayı sistemi ve basamak değeri tarihte ilk defa Hintliler tarafından geliştirilmiştir.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SAYILARIN TARİHİ</dc:title>
  <dc:creator>Bülent</dc:creator>
  <cp:lastModifiedBy>Canay-Emre</cp:lastModifiedBy>
  <cp:revision>49</cp:revision>
  <dcterms:created xsi:type="dcterms:W3CDTF">2018-09-30T10:47:06Z</dcterms:created>
  <dcterms:modified xsi:type="dcterms:W3CDTF">2018-11-25T16:43:04Z</dcterms:modified>
</cp:coreProperties>
</file>