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4092" r:id="rId1"/>
  </p:sldMasterIdLst>
  <p:sldIdLst>
    <p:sldId id="268" r:id="rId2"/>
    <p:sldId id="257" r:id="rId3"/>
    <p:sldId id="258" r:id="rId4"/>
    <p:sldId id="259" r:id="rId5"/>
    <p:sldId id="260" r:id="rId6"/>
    <p:sldId id="261" r:id="rId7"/>
    <p:sldId id="262" r:id="rId8"/>
    <p:sldId id="263" r:id="rId9"/>
    <p:sldId id="264" r:id="rId10"/>
    <p:sldId id="265" r:id="rId11"/>
    <p:sldId id="266" r:id="rId12"/>
    <p:sldId id="267" r:id="rId13"/>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Stil Yok, Kılavuz Yok">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073A0DAA-6AF3-43AB-8588-CEC1D06C72B9}" styleName="Orta Stil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00A15C55-8517-42AA-B614-E9B94910E393}" styleName="Orta Stil 2 - Vurgu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68" d="100"/>
          <a:sy n="68" d="100"/>
        </p:scale>
        <p:origin x="-1632" y="-90"/>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5" name="Rounded Rectangle 14"/>
          <p:cNvSpPr/>
          <p:nvPr/>
        </p:nvSpPr>
        <p:spPr>
          <a:xfrm>
            <a:off x="304800" y="329184"/>
            <a:ext cx="8532055"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0" name="Rounded Rectangle 9"/>
          <p:cNvSpPr/>
          <p:nvPr/>
        </p:nvSpPr>
        <p:spPr>
          <a:xfrm>
            <a:off x="418596" y="434162"/>
            <a:ext cx="8306809" cy="3108960"/>
          </a:xfrm>
          <a:prstGeom prst="roundRect">
            <a:avLst>
              <a:gd name="adj" fmla="val 4578"/>
            </a:avLst>
          </a:prstGeom>
          <a:gradFill rotWithShape="1">
            <a:gsLst>
              <a:gs pos="0">
                <a:schemeClr val="bg1">
                  <a:tint val="75000"/>
                  <a:satMod val="150000"/>
                </a:schemeClr>
              </a:gs>
              <a:gs pos="55000">
                <a:schemeClr val="bg1">
                  <a:shade val="75000"/>
                  <a:satMod val="100000"/>
                </a:schemeClr>
              </a:gs>
              <a:gs pos="100000">
                <a:schemeClr val="bg1">
                  <a:shade val="35000"/>
                  <a:satMod val="100000"/>
                </a:schemeClr>
              </a:gs>
            </a:gsLst>
            <a:path path="circle">
              <a:fillToRect l="50000" t="175000" r="50000" b="-75000"/>
            </a:path>
          </a:gradFill>
          <a:ln w="889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5" name="Title 4"/>
          <p:cNvSpPr>
            <a:spLocks noGrp="1"/>
          </p:cNvSpPr>
          <p:nvPr>
            <p:ph type="ctrTitle"/>
          </p:nvPr>
        </p:nvSpPr>
        <p:spPr>
          <a:xfrm>
            <a:off x="722376" y="1820206"/>
            <a:ext cx="7772400" cy="1828800"/>
          </a:xfrm>
        </p:spPr>
        <p:txBody>
          <a:bodyPr lIns="45720" rIns="45720" bIns="45720"/>
          <a:lstStyle>
            <a:lvl1pPr algn="r">
              <a:defRPr sz="4500" b="1">
                <a:solidFill>
                  <a:schemeClr val="accent1">
                    <a:tint val="88000"/>
                    <a:satMod val="150000"/>
                  </a:schemeClr>
                </a:solidFill>
                <a:effectLst>
                  <a:outerShdw blurRad="53975" dist="22860" dir="5400000" algn="tl" rotWithShape="0">
                    <a:srgbClr val="000000">
                      <a:alpha val="55000"/>
                    </a:srgbClr>
                  </a:outerShdw>
                </a:effectLst>
              </a:defRPr>
            </a:lvl1pPr>
            <a:extLst/>
          </a:lstStyle>
          <a:p>
            <a:r>
              <a:rPr kumimoji="0" lang="en-US" smtClean="0"/>
              <a:t>Click to edit Master title style</a:t>
            </a:r>
            <a:endParaRPr kumimoji="0" lang="en-US"/>
          </a:p>
        </p:txBody>
      </p:sp>
      <p:sp>
        <p:nvSpPr>
          <p:cNvPr id="20" name="Subtitle 19"/>
          <p:cNvSpPr>
            <a:spLocks noGrp="1"/>
          </p:cNvSpPr>
          <p:nvPr>
            <p:ph type="subTitle" idx="1"/>
          </p:nvPr>
        </p:nvSpPr>
        <p:spPr>
          <a:xfrm>
            <a:off x="722376" y="3685032"/>
            <a:ext cx="7772400" cy="914400"/>
          </a:xfrm>
        </p:spPr>
        <p:txBody>
          <a:bodyPr lIns="182880" tIns="0"/>
          <a:lstStyle>
            <a:lvl1pPr marL="36576" indent="0" algn="r">
              <a:spcBef>
                <a:spcPts val="0"/>
              </a:spcBef>
              <a:buNone/>
              <a:defRPr sz="2000">
                <a:solidFill>
                  <a:schemeClr val="bg2">
                    <a:shade val="25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smtClean="0"/>
              <a:t>Click to edit Master subtitle style</a:t>
            </a:r>
            <a:endParaRPr kumimoji="0" lang="en-US"/>
          </a:p>
        </p:txBody>
      </p:sp>
      <p:sp>
        <p:nvSpPr>
          <p:cNvPr id="19" name="Date Placeholder 18"/>
          <p:cNvSpPr>
            <a:spLocks noGrp="1"/>
          </p:cNvSpPr>
          <p:nvPr>
            <p:ph type="dt" sz="half" idx="10"/>
          </p:nvPr>
        </p:nvSpPr>
        <p:spPr/>
        <p:txBody>
          <a:bodyPr/>
          <a:lstStyle>
            <a:extLst/>
          </a:lstStyle>
          <a:p>
            <a:fld id="{A23720DD-5B6D-40BF-8493-A6B52D484E6B}" type="datetimeFigureOut">
              <a:rPr lang="tr-TR" smtClean="0"/>
              <a:pPr/>
              <a:t>25.11.2018</a:t>
            </a:fld>
            <a:endParaRPr lang="tr-TR"/>
          </a:p>
        </p:txBody>
      </p:sp>
      <p:sp>
        <p:nvSpPr>
          <p:cNvPr id="8" name="Footer Placeholder 7"/>
          <p:cNvSpPr>
            <a:spLocks noGrp="1"/>
          </p:cNvSpPr>
          <p:nvPr>
            <p:ph type="ftr" sz="quarter" idx="11"/>
          </p:nvPr>
        </p:nvSpPr>
        <p:spPr/>
        <p:txBody>
          <a:bodyPr/>
          <a:lstStyle>
            <a:extLst/>
          </a:lstStyle>
          <a:p>
            <a:endParaRPr lang="tr-TR"/>
          </a:p>
        </p:txBody>
      </p:sp>
      <p:sp>
        <p:nvSpPr>
          <p:cNvPr id="11" name="Slide Number Placeholder 10"/>
          <p:cNvSpPr>
            <a:spLocks noGrp="1"/>
          </p:cNvSpPr>
          <p:nvPr>
            <p:ph type="sldNum" sz="quarter" idx="12"/>
          </p:nvPr>
        </p:nvSpPr>
        <p:spPr/>
        <p:txBody>
          <a:bodyPr/>
          <a:lstStyle>
            <a:extLst/>
          </a:lstStyle>
          <a:p>
            <a:fld id="{F302176B-0E47-46AC-8F43-DAB4B8A37D06}" type="slidenum">
              <a:rPr lang="tr-TR" smtClean="0"/>
              <a:pPr/>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502920" y="4983480"/>
            <a:ext cx="8183880" cy="1051560"/>
          </a:xfrm>
        </p:spPr>
        <p:txBody>
          <a:bodyPr/>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502920" y="530352"/>
            <a:ext cx="8183880" cy="4187952"/>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A23720DD-5B6D-40BF-8493-A6B52D484E6B}" type="datetimeFigureOut">
              <a:rPr lang="tr-TR" smtClean="0"/>
              <a:pPr/>
              <a:t>25.11.2018</a:t>
            </a:fld>
            <a:endParaRPr lang="tr-TR"/>
          </a:p>
        </p:txBody>
      </p:sp>
      <p:sp>
        <p:nvSpPr>
          <p:cNvPr id="5" name="Footer Placeholder 4"/>
          <p:cNvSpPr>
            <a:spLocks noGrp="1"/>
          </p:cNvSpPr>
          <p:nvPr>
            <p:ph type="ftr" sz="quarter" idx="11"/>
          </p:nvPr>
        </p:nvSpPr>
        <p:spPr/>
        <p:txBody>
          <a:bodyPr/>
          <a:lstStyle>
            <a:extLst/>
          </a:lstStyle>
          <a:p>
            <a:endParaRPr lang="tr-TR"/>
          </a:p>
        </p:txBody>
      </p:sp>
      <p:sp>
        <p:nvSpPr>
          <p:cNvPr id="6" name="Slide Number Placeholder 5"/>
          <p:cNvSpPr>
            <a:spLocks noGrp="1"/>
          </p:cNvSpPr>
          <p:nvPr>
            <p:ph type="sldNum" sz="quarter" idx="12"/>
          </p:nvPr>
        </p:nvSpPr>
        <p:spPr/>
        <p:txBody>
          <a:bodyPr/>
          <a:lstStyle>
            <a:extLst/>
          </a:lstStyle>
          <a:p>
            <a:fld id="{F302176B-0E47-46AC-8F43-DAB4B8A37D06}"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533404"/>
            <a:ext cx="1981200" cy="5257799"/>
          </a:xfrm>
        </p:spPr>
        <p:txBody>
          <a:bodyPr vert="eaVert"/>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533400" y="533402"/>
            <a:ext cx="5943600" cy="5257801"/>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A23720DD-5B6D-40BF-8493-A6B52D484E6B}" type="datetimeFigureOut">
              <a:rPr lang="tr-TR" smtClean="0"/>
              <a:pPr/>
              <a:t>25.11.2018</a:t>
            </a:fld>
            <a:endParaRPr lang="tr-TR"/>
          </a:p>
        </p:txBody>
      </p:sp>
      <p:sp>
        <p:nvSpPr>
          <p:cNvPr id="5" name="Footer Placeholder 4"/>
          <p:cNvSpPr>
            <a:spLocks noGrp="1"/>
          </p:cNvSpPr>
          <p:nvPr>
            <p:ph type="ftr" sz="quarter" idx="11"/>
          </p:nvPr>
        </p:nvSpPr>
        <p:spPr/>
        <p:txBody>
          <a:bodyPr/>
          <a:lstStyle>
            <a:extLst/>
          </a:lstStyle>
          <a:p>
            <a:endParaRPr lang="tr-TR"/>
          </a:p>
        </p:txBody>
      </p:sp>
      <p:sp>
        <p:nvSpPr>
          <p:cNvPr id="6" name="Slide Number Placeholder 5"/>
          <p:cNvSpPr>
            <a:spLocks noGrp="1"/>
          </p:cNvSpPr>
          <p:nvPr>
            <p:ph type="sldNum" sz="quarter" idx="12"/>
          </p:nvPr>
        </p:nvSpPr>
        <p:spPr/>
        <p:txBody>
          <a:bodyPr/>
          <a:lstStyle>
            <a:extLst/>
          </a:lstStyle>
          <a:p>
            <a:fld id="{F302176B-0E47-46AC-8F43-DAB4B8A37D06}" type="slidenum">
              <a:rPr lang="tr-TR" smtClean="0"/>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502920" y="4983480"/>
            <a:ext cx="8183880" cy="1051560"/>
          </a:xfrm>
        </p:spPr>
        <p:txBody>
          <a:bodyPr/>
          <a:lstStyle>
            <a:extLst/>
          </a:lstStyle>
          <a:p>
            <a:r>
              <a:rPr kumimoji="0" lang="en-US" smtClean="0"/>
              <a:t>Click to edit Master title style</a:t>
            </a:r>
            <a:endParaRPr kumimoji="0" lang="en-US"/>
          </a:p>
        </p:txBody>
      </p:sp>
      <p:sp>
        <p:nvSpPr>
          <p:cNvPr id="3" name="Content Placeholder 2"/>
          <p:cNvSpPr>
            <a:spLocks noGrp="1"/>
          </p:cNvSpPr>
          <p:nvPr>
            <p:ph idx="1"/>
          </p:nvPr>
        </p:nvSpPr>
        <p:spPr>
          <a:xfrm>
            <a:off x="502920" y="530352"/>
            <a:ext cx="8183880" cy="4187952"/>
          </a:xfrm>
        </p:spPr>
        <p:txBody>
          <a:bodyPr/>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A23720DD-5B6D-40BF-8493-A6B52D484E6B}" type="datetimeFigureOut">
              <a:rPr lang="tr-TR" smtClean="0"/>
              <a:pPr/>
              <a:t>25.11.2018</a:t>
            </a:fld>
            <a:endParaRPr lang="tr-TR"/>
          </a:p>
        </p:txBody>
      </p:sp>
      <p:sp>
        <p:nvSpPr>
          <p:cNvPr id="5" name="Footer Placeholder 4"/>
          <p:cNvSpPr>
            <a:spLocks noGrp="1"/>
          </p:cNvSpPr>
          <p:nvPr>
            <p:ph type="ftr" sz="quarter" idx="11"/>
          </p:nvPr>
        </p:nvSpPr>
        <p:spPr/>
        <p:txBody>
          <a:bodyPr/>
          <a:lstStyle>
            <a:extLst/>
          </a:lstStyle>
          <a:p>
            <a:endParaRPr lang="tr-TR"/>
          </a:p>
        </p:txBody>
      </p:sp>
      <p:sp>
        <p:nvSpPr>
          <p:cNvPr id="6" name="Slide Number Placeholder 5"/>
          <p:cNvSpPr>
            <a:spLocks noGrp="1"/>
          </p:cNvSpPr>
          <p:nvPr>
            <p:ph type="sldNum" sz="quarter" idx="12"/>
          </p:nvPr>
        </p:nvSpPr>
        <p:spPr/>
        <p:txBody>
          <a:bodyPr/>
          <a:lstStyle>
            <a:extLst/>
          </a:lstStyle>
          <a:p>
            <a:fld id="{F302176B-0E47-46AC-8F43-DAB4B8A37D06}" type="slidenum">
              <a:rPr lang="tr-TR" smtClean="0"/>
              <a:pPr/>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14" name="Rounded Rectangle 13"/>
          <p:cNvSpPr/>
          <p:nvPr/>
        </p:nvSpPr>
        <p:spPr>
          <a:xfrm>
            <a:off x="304800" y="329184"/>
            <a:ext cx="8532055"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1" name="Rounded Rectangle 10"/>
          <p:cNvSpPr/>
          <p:nvPr/>
        </p:nvSpPr>
        <p:spPr>
          <a:xfrm>
            <a:off x="418596" y="434162"/>
            <a:ext cx="8306809" cy="4341329"/>
          </a:xfrm>
          <a:prstGeom prst="roundRect">
            <a:avLst>
              <a:gd name="adj" fmla="val 2127"/>
            </a:avLst>
          </a:prstGeom>
          <a:gradFill rotWithShape="1">
            <a:gsLst>
              <a:gs pos="0">
                <a:schemeClr val="bg1">
                  <a:tint val="75000"/>
                  <a:satMod val="150000"/>
                </a:schemeClr>
              </a:gs>
              <a:gs pos="55000">
                <a:schemeClr val="bg1">
                  <a:shade val="75000"/>
                  <a:satMod val="100000"/>
                </a:schemeClr>
              </a:gs>
              <a:gs pos="100000">
                <a:schemeClr val="bg1">
                  <a:shade val="35000"/>
                  <a:satMod val="100000"/>
                </a:schemeClr>
              </a:gs>
            </a:gsLst>
            <a:path path="circle">
              <a:fillToRect l="50000" t="175000" r="50000" b="-75000"/>
            </a:path>
          </a:gradFill>
          <a:ln w="889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Title 1"/>
          <p:cNvSpPr>
            <a:spLocks noGrp="1"/>
          </p:cNvSpPr>
          <p:nvPr>
            <p:ph type="title"/>
          </p:nvPr>
        </p:nvSpPr>
        <p:spPr>
          <a:xfrm>
            <a:off x="468344" y="4928616"/>
            <a:ext cx="8183880" cy="676656"/>
          </a:xfrm>
        </p:spPr>
        <p:txBody>
          <a:bodyPr lIns="91440" bIns="0" anchor="b"/>
          <a:lstStyle>
            <a:lvl1pPr algn="l">
              <a:buNone/>
              <a:defRPr sz="3600" b="0" cap="none" baseline="0">
                <a:solidFill>
                  <a:schemeClr val="bg2">
                    <a:shade val="25000"/>
                  </a:schemeClr>
                </a:solidFill>
                <a:effectLst/>
              </a:defRPr>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468344" y="5624484"/>
            <a:ext cx="8183880" cy="420624"/>
          </a:xfrm>
        </p:spPr>
        <p:txBody>
          <a:bodyPr lIns="118872" tIns="0" anchor="t"/>
          <a:lstStyle>
            <a:lvl1pPr marL="0" marR="36576" indent="0" algn="l">
              <a:spcBef>
                <a:spcPts val="0"/>
              </a:spcBef>
              <a:spcAft>
                <a:spcPts val="0"/>
              </a:spcAft>
              <a:buNone/>
              <a:defRPr sz="1800" b="0">
                <a:solidFill>
                  <a:schemeClr val="accent1">
                    <a:shade val="50000"/>
                    <a:satMod val="110000"/>
                  </a:schemeClr>
                </a:solidFill>
                <a:effectLst/>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extLst/>
          </a:lstStyle>
          <a:p>
            <a:fld id="{A23720DD-5B6D-40BF-8493-A6B52D484E6B}" type="datetimeFigureOut">
              <a:rPr lang="tr-TR" smtClean="0"/>
              <a:pPr/>
              <a:t>25.11.2018</a:t>
            </a:fld>
            <a:endParaRPr lang="tr-TR"/>
          </a:p>
        </p:txBody>
      </p:sp>
      <p:sp>
        <p:nvSpPr>
          <p:cNvPr id="5" name="Footer Placeholder 4"/>
          <p:cNvSpPr>
            <a:spLocks noGrp="1"/>
          </p:cNvSpPr>
          <p:nvPr>
            <p:ph type="ftr" sz="quarter" idx="11"/>
          </p:nvPr>
        </p:nvSpPr>
        <p:spPr/>
        <p:txBody>
          <a:bodyPr/>
          <a:lstStyle>
            <a:extLst/>
          </a:lstStyle>
          <a:p>
            <a:endParaRPr lang="tr-TR"/>
          </a:p>
        </p:txBody>
      </p:sp>
      <p:sp>
        <p:nvSpPr>
          <p:cNvPr id="6" name="Slide Number Placeholder 5"/>
          <p:cNvSpPr>
            <a:spLocks noGrp="1"/>
          </p:cNvSpPr>
          <p:nvPr>
            <p:ph type="sldNum" sz="quarter" idx="12"/>
          </p:nvPr>
        </p:nvSpPr>
        <p:spPr/>
        <p:txBody>
          <a:bodyPr/>
          <a:lstStyle>
            <a:extLst/>
          </a:lstStyle>
          <a:p>
            <a:fld id="{F302176B-0E47-46AC-8F43-DAB4B8A37D06}" type="slidenum">
              <a:rPr lang="tr-TR" smtClean="0"/>
              <a:pPr/>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Content Placeholder 2"/>
          <p:cNvSpPr>
            <a:spLocks noGrp="1"/>
          </p:cNvSpPr>
          <p:nvPr>
            <p:ph sz="half" idx="1"/>
          </p:nvPr>
        </p:nvSpPr>
        <p:spPr>
          <a:xfrm>
            <a:off x="514352" y="530352"/>
            <a:ext cx="3931920" cy="4389120"/>
          </a:xfrm>
        </p:spPr>
        <p:txBody>
          <a:bodyPr/>
          <a:lstStyle>
            <a:lvl1pPr>
              <a:defRPr sz="2600"/>
            </a:lvl1pPr>
            <a:lvl2pPr>
              <a:defRPr sz="22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755360" y="530352"/>
            <a:ext cx="3931920" cy="4389120"/>
          </a:xfrm>
        </p:spPr>
        <p:txBody>
          <a:bodyPr/>
          <a:lstStyle>
            <a:lvl1pPr>
              <a:defRPr sz="2600"/>
            </a:lvl1pPr>
            <a:lvl2pPr>
              <a:defRPr sz="22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A23720DD-5B6D-40BF-8493-A6B52D484E6B}" type="datetimeFigureOut">
              <a:rPr lang="tr-TR" smtClean="0"/>
              <a:pPr/>
              <a:t>25.11.2018</a:t>
            </a:fld>
            <a:endParaRPr lang="tr-TR"/>
          </a:p>
        </p:txBody>
      </p:sp>
      <p:sp>
        <p:nvSpPr>
          <p:cNvPr id="6" name="Footer Placeholder 5"/>
          <p:cNvSpPr>
            <a:spLocks noGrp="1"/>
          </p:cNvSpPr>
          <p:nvPr>
            <p:ph type="ftr" sz="quarter" idx="11"/>
          </p:nvPr>
        </p:nvSpPr>
        <p:spPr/>
        <p:txBody>
          <a:bodyPr/>
          <a:lstStyle>
            <a:extLst/>
          </a:lstStyle>
          <a:p>
            <a:endParaRPr lang="tr-TR"/>
          </a:p>
        </p:txBody>
      </p:sp>
      <p:sp>
        <p:nvSpPr>
          <p:cNvPr id="7" name="Slide Number Placeholder 6"/>
          <p:cNvSpPr>
            <a:spLocks noGrp="1"/>
          </p:cNvSpPr>
          <p:nvPr>
            <p:ph type="sldNum" sz="quarter" idx="12"/>
          </p:nvPr>
        </p:nvSpPr>
        <p:spPr/>
        <p:txBody>
          <a:bodyPr/>
          <a:lstStyle>
            <a:extLst/>
          </a:lstStyle>
          <a:p>
            <a:fld id="{F302176B-0E47-46AC-8F43-DAB4B8A37D06}" type="slidenum">
              <a:rPr lang="tr-TR" smtClean="0"/>
              <a:pPr/>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502920" y="4983480"/>
            <a:ext cx="8183880" cy="1051560"/>
          </a:xfrm>
        </p:spPr>
        <p:txBody>
          <a:bodyPr anchor="b"/>
          <a:lstStyle>
            <a:lvl1pPr>
              <a:defRPr b="1"/>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607224" y="579438"/>
            <a:ext cx="3931920" cy="792162"/>
          </a:xfrm>
        </p:spPr>
        <p:txBody>
          <a:bodyPr lIns="146304" anchor="ctr"/>
          <a:lstStyle>
            <a:lvl1pPr marL="0" indent="0" algn="l">
              <a:buNone/>
              <a:defRPr sz="2400" b="1">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52169" y="579438"/>
            <a:ext cx="3931920" cy="792162"/>
          </a:xfrm>
        </p:spPr>
        <p:txBody>
          <a:bodyPr lIns="137160" anchor="ctr"/>
          <a:lstStyle>
            <a:lvl1pPr marL="0" indent="0" algn="l">
              <a:buNone/>
              <a:defRPr sz="2400" b="1">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607224" y="1447800"/>
            <a:ext cx="3931920" cy="3489960"/>
          </a:xfrm>
        </p:spPr>
        <p:txBody>
          <a:bodyPr anchor="t"/>
          <a:lstStyle>
            <a:lvl1pPr algn="l">
              <a:defRPr sz="2400"/>
            </a:lvl1pPr>
            <a:lvl2pPr algn="l">
              <a:defRPr sz="2000"/>
            </a:lvl2pPr>
            <a:lvl3pPr algn="l">
              <a:defRPr sz="1800"/>
            </a:lvl3pPr>
            <a:lvl4pPr algn="l">
              <a:defRPr sz="1600"/>
            </a:lvl4pPr>
            <a:lvl5pPr algn="l">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52169" y="1447800"/>
            <a:ext cx="3931920" cy="3489960"/>
          </a:xfrm>
        </p:spPr>
        <p:txBody>
          <a:bodyPr anchor="t"/>
          <a:lstStyle>
            <a:lvl1pPr algn="l">
              <a:defRPr sz="2400"/>
            </a:lvl1pPr>
            <a:lvl2pPr algn="l">
              <a:defRPr sz="2000"/>
            </a:lvl2pPr>
            <a:lvl3pPr algn="l">
              <a:defRPr sz="1800"/>
            </a:lvl3pPr>
            <a:lvl4pPr algn="l">
              <a:defRPr sz="1600"/>
            </a:lvl4pPr>
            <a:lvl5pPr algn="l">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extLst/>
          </a:lstStyle>
          <a:p>
            <a:fld id="{A23720DD-5B6D-40BF-8493-A6B52D484E6B}" type="datetimeFigureOut">
              <a:rPr lang="tr-TR" smtClean="0"/>
              <a:pPr/>
              <a:t>25.11.2018</a:t>
            </a:fld>
            <a:endParaRPr lang="tr-TR"/>
          </a:p>
        </p:txBody>
      </p:sp>
      <p:sp>
        <p:nvSpPr>
          <p:cNvPr id="8" name="Footer Placeholder 7"/>
          <p:cNvSpPr>
            <a:spLocks noGrp="1"/>
          </p:cNvSpPr>
          <p:nvPr>
            <p:ph type="ftr" sz="quarter" idx="11"/>
          </p:nvPr>
        </p:nvSpPr>
        <p:spPr/>
        <p:txBody>
          <a:bodyPr/>
          <a:lstStyle>
            <a:extLst/>
          </a:lstStyle>
          <a:p>
            <a:endParaRPr lang="tr-TR"/>
          </a:p>
        </p:txBody>
      </p:sp>
      <p:sp>
        <p:nvSpPr>
          <p:cNvPr id="9" name="Slide Number Placeholder 8"/>
          <p:cNvSpPr>
            <a:spLocks noGrp="1"/>
          </p:cNvSpPr>
          <p:nvPr>
            <p:ph type="sldNum" sz="quarter" idx="12"/>
          </p:nvPr>
        </p:nvSpPr>
        <p:spPr/>
        <p:txBody>
          <a:bodyPr/>
          <a:lstStyle>
            <a:extLst/>
          </a:lstStyle>
          <a:p>
            <a:fld id="{F302176B-0E47-46AC-8F43-DAB4B8A37D06}" type="slidenum">
              <a:rPr lang="tr-TR" smtClean="0"/>
              <a:pPr/>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extLst/>
          </a:lstStyle>
          <a:p>
            <a:fld id="{A23720DD-5B6D-40BF-8493-A6B52D484E6B}" type="datetimeFigureOut">
              <a:rPr lang="tr-TR" smtClean="0"/>
              <a:pPr/>
              <a:t>25.11.2018</a:t>
            </a:fld>
            <a:endParaRPr lang="tr-TR"/>
          </a:p>
        </p:txBody>
      </p:sp>
      <p:sp>
        <p:nvSpPr>
          <p:cNvPr id="4" name="Footer Placeholder 3"/>
          <p:cNvSpPr>
            <a:spLocks noGrp="1"/>
          </p:cNvSpPr>
          <p:nvPr>
            <p:ph type="ftr" sz="quarter" idx="11"/>
          </p:nvPr>
        </p:nvSpPr>
        <p:spPr/>
        <p:txBody>
          <a:bodyPr/>
          <a:lstStyle>
            <a:extLst/>
          </a:lstStyle>
          <a:p>
            <a:endParaRPr lang="tr-TR"/>
          </a:p>
        </p:txBody>
      </p:sp>
      <p:sp>
        <p:nvSpPr>
          <p:cNvPr id="5" name="Slide Number Placeholder 4"/>
          <p:cNvSpPr>
            <a:spLocks noGrp="1"/>
          </p:cNvSpPr>
          <p:nvPr>
            <p:ph type="sldNum" sz="quarter" idx="12"/>
          </p:nvPr>
        </p:nvSpPr>
        <p:spPr/>
        <p:txBody>
          <a:bodyPr/>
          <a:lstStyle>
            <a:extLst/>
          </a:lstStyle>
          <a:p>
            <a:fld id="{F302176B-0E47-46AC-8F43-DAB4B8A37D06}" type="slidenum">
              <a:rPr lang="tr-TR" smtClean="0"/>
              <a:pPr/>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7" name="Rounded Rectangle 6"/>
          <p:cNvSpPr/>
          <p:nvPr/>
        </p:nvSpPr>
        <p:spPr>
          <a:xfrm>
            <a:off x="304800" y="329184"/>
            <a:ext cx="8532055"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Date Placeholder 1"/>
          <p:cNvSpPr>
            <a:spLocks noGrp="1"/>
          </p:cNvSpPr>
          <p:nvPr>
            <p:ph type="dt" sz="half" idx="10"/>
          </p:nvPr>
        </p:nvSpPr>
        <p:spPr/>
        <p:txBody>
          <a:bodyPr/>
          <a:lstStyle>
            <a:extLst/>
          </a:lstStyle>
          <a:p>
            <a:fld id="{A23720DD-5B6D-40BF-8493-A6B52D484E6B}" type="datetimeFigureOut">
              <a:rPr lang="tr-TR" smtClean="0"/>
              <a:pPr/>
              <a:t>25.11.2018</a:t>
            </a:fld>
            <a:endParaRPr lang="tr-TR"/>
          </a:p>
        </p:txBody>
      </p:sp>
      <p:sp>
        <p:nvSpPr>
          <p:cNvPr id="3" name="Footer Placeholder 2"/>
          <p:cNvSpPr>
            <a:spLocks noGrp="1"/>
          </p:cNvSpPr>
          <p:nvPr>
            <p:ph type="ftr" sz="quarter" idx="11"/>
          </p:nvPr>
        </p:nvSpPr>
        <p:spPr/>
        <p:txBody>
          <a:bodyPr/>
          <a:lstStyle>
            <a:extLst/>
          </a:lstStyle>
          <a:p>
            <a:endParaRPr lang="tr-TR"/>
          </a:p>
        </p:txBody>
      </p:sp>
      <p:sp>
        <p:nvSpPr>
          <p:cNvPr id="4" name="Slide Number Placeholder 3"/>
          <p:cNvSpPr>
            <a:spLocks noGrp="1"/>
          </p:cNvSpPr>
          <p:nvPr>
            <p:ph type="sldNum" sz="quarter" idx="12"/>
          </p:nvPr>
        </p:nvSpPr>
        <p:spPr/>
        <p:txBody>
          <a:bodyPr/>
          <a:lstStyle>
            <a:extLst/>
          </a:lstStyle>
          <a:p>
            <a:fld id="{F302176B-0E47-46AC-8F43-DAB4B8A37D06}"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538784" y="533400"/>
            <a:ext cx="2971800" cy="914400"/>
          </a:xfrm>
        </p:spPr>
        <p:txBody>
          <a:bodyPr anchor="b"/>
          <a:lstStyle>
            <a:lvl1pPr algn="l">
              <a:buNone/>
              <a:defRPr sz="2200" b="1">
                <a:solidFill>
                  <a:schemeClr val="accent1"/>
                </a:solidFill>
              </a:defRPr>
            </a:lvl1pPr>
            <a:extLst/>
          </a:lstStyle>
          <a:p>
            <a:r>
              <a:rPr kumimoji="0" lang="en-US" smtClean="0"/>
              <a:t>Click to edit Master title style</a:t>
            </a:r>
            <a:endParaRPr kumimoji="0" lang="en-US"/>
          </a:p>
        </p:txBody>
      </p:sp>
      <p:sp>
        <p:nvSpPr>
          <p:cNvPr id="3" name="Text Placeholder 2"/>
          <p:cNvSpPr>
            <a:spLocks noGrp="1"/>
          </p:cNvSpPr>
          <p:nvPr>
            <p:ph type="body" idx="2"/>
          </p:nvPr>
        </p:nvSpPr>
        <p:spPr>
          <a:xfrm>
            <a:off x="5538847" y="1447802"/>
            <a:ext cx="2971800" cy="4206112"/>
          </a:xfrm>
        </p:spPr>
        <p:txBody>
          <a:bodyPr lIns="91440"/>
          <a:lstStyle>
            <a:lvl1pPr marL="18288" marR="18288" indent="0">
              <a:spcBef>
                <a:spcPts val="0"/>
              </a:spcBef>
              <a:buNone/>
              <a:defRPr sz="1400">
                <a:solidFill>
                  <a:schemeClr val="tx1"/>
                </a:solidFill>
              </a:defRPr>
            </a:lvl1pPr>
            <a:lvl2pPr>
              <a:buNone/>
              <a:defRPr sz="1200">
                <a:solidFill>
                  <a:schemeClr val="tx1"/>
                </a:solidFill>
              </a:defRPr>
            </a:lvl2pPr>
            <a:lvl3pPr>
              <a:buNone/>
              <a:defRPr sz="1000">
                <a:solidFill>
                  <a:schemeClr val="tx1"/>
                </a:solidFill>
              </a:defRPr>
            </a:lvl3pPr>
            <a:lvl4pPr>
              <a:buNone/>
              <a:defRPr sz="900">
                <a:solidFill>
                  <a:schemeClr val="tx1"/>
                </a:solidFill>
              </a:defRPr>
            </a:lvl4pPr>
            <a:lvl5pPr>
              <a:buNone/>
              <a:defRPr sz="900">
                <a:solidFill>
                  <a:schemeClr val="tx1"/>
                </a:solidFill>
              </a:defRPr>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1"/>
          </p:nvPr>
        </p:nvSpPr>
        <p:spPr>
          <a:xfrm>
            <a:off x="761372" y="930144"/>
            <a:ext cx="4626159" cy="4724402"/>
          </a:xfrm>
        </p:spPr>
        <p:txBody>
          <a:bodyPr/>
          <a:lstStyle>
            <a:lvl1pPr>
              <a:defRPr sz="2800">
                <a:solidFill>
                  <a:schemeClr val="tx1"/>
                </a:solidFill>
              </a:defRPr>
            </a:lvl1pPr>
            <a:lvl2pPr>
              <a:defRPr sz="2600">
                <a:solidFill>
                  <a:schemeClr val="tx1"/>
                </a:solidFill>
              </a:defRPr>
            </a:lvl2pPr>
            <a:lvl3pPr>
              <a:defRPr sz="2400">
                <a:solidFill>
                  <a:schemeClr val="tx1"/>
                </a:solidFill>
              </a:defRPr>
            </a:lvl3pPr>
            <a:lvl4pPr>
              <a:defRPr sz="2000">
                <a:solidFill>
                  <a:schemeClr val="tx1"/>
                </a:solidFill>
              </a:defRPr>
            </a:lvl4pPr>
            <a:lvl5pPr>
              <a:defRPr sz="2000">
                <a:solidFill>
                  <a:schemeClr val="tx1"/>
                </a:solidFill>
              </a:defRPr>
            </a:lvl5pPr>
            <a:lvl6pPr>
              <a:buNone/>
              <a:defRPr/>
            </a:lvl6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A23720DD-5B6D-40BF-8493-A6B52D484E6B}" type="datetimeFigureOut">
              <a:rPr lang="tr-TR" smtClean="0"/>
              <a:pPr/>
              <a:t>25.11.2018</a:t>
            </a:fld>
            <a:endParaRPr lang="tr-TR"/>
          </a:p>
        </p:txBody>
      </p:sp>
      <p:sp>
        <p:nvSpPr>
          <p:cNvPr id="6" name="Footer Placeholder 5"/>
          <p:cNvSpPr>
            <a:spLocks noGrp="1"/>
          </p:cNvSpPr>
          <p:nvPr>
            <p:ph type="ftr" sz="quarter" idx="11"/>
          </p:nvPr>
        </p:nvSpPr>
        <p:spPr/>
        <p:txBody>
          <a:bodyPr/>
          <a:lstStyle>
            <a:extLst/>
          </a:lstStyle>
          <a:p>
            <a:endParaRPr lang="tr-TR"/>
          </a:p>
        </p:txBody>
      </p:sp>
      <p:sp>
        <p:nvSpPr>
          <p:cNvPr id="7" name="Slide Number Placeholder 6"/>
          <p:cNvSpPr>
            <a:spLocks noGrp="1"/>
          </p:cNvSpPr>
          <p:nvPr>
            <p:ph type="sldNum" sz="quarter" idx="12"/>
          </p:nvPr>
        </p:nvSpPr>
        <p:spPr/>
        <p:txBody>
          <a:bodyPr/>
          <a:lstStyle>
            <a:extLst/>
          </a:lstStyle>
          <a:p>
            <a:fld id="{F302176B-0E47-46AC-8F43-DAB4B8A37D06}" type="slidenum">
              <a:rPr lang="tr-TR" smtClean="0"/>
              <a:pPr/>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15" name="Rounded Rectangle 14"/>
          <p:cNvSpPr/>
          <p:nvPr/>
        </p:nvSpPr>
        <p:spPr>
          <a:xfrm>
            <a:off x="304800" y="329184"/>
            <a:ext cx="8532055"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1" name="Round Single Corner Rectangle 10"/>
          <p:cNvSpPr/>
          <p:nvPr/>
        </p:nvSpPr>
        <p:spPr>
          <a:xfrm>
            <a:off x="6400800" y="434162"/>
            <a:ext cx="2324605" cy="4343400"/>
          </a:xfrm>
          <a:prstGeom prst="round1Rect">
            <a:avLst>
              <a:gd name="adj" fmla="val 2748"/>
            </a:avLst>
          </a:prstGeom>
          <a:solidFill>
            <a:srgbClr val="1C1C1C"/>
          </a:solidFill>
          <a:ln w="889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Title 1"/>
          <p:cNvSpPr>
            <a:spLocks noGrp="1"/>
          </p:cNvSpPr>
          <p:nvPr>
            <p:ph type="title"/>
          </p:nvPr>
        </p:nvSpPr>
        <p:spPr>
          <a:xfrm>
            <a:off x="457200" y="5012056"/>
            <a:ext cx="8229600" cy="1051560"/>
          </a:xfrm>
        </p:spPr>
        <p:txBody>
          <a:bodyPr anchor="t"/>
          <a:lstStyle>
            <a:lvl1pPr algn="l">
              <a:buNone/>
              <a:defRPr sz="3600" b="0">
                <a:solidFill>
                  <a:schemeClr val="bg2">
                    <a:shade val="25000"/>
                  </a:schemeClr>
                </a:solidFill>
                <a:effectLst/>
              </a:defRPr>
            </a:lvl1pPr>
            <a:extLst/>
          </a:lstStyle>
          <a:p>
            <a:r>
              <a:rPr kumimoji="0" lang="en-US" smtClean="0"/>
              <a:t>Click to edit Master title style</a:t>
            </a:r>
            <a:endParaRPr kumimoji="0" lang="en-US"/>
          </a:p>
        </p:txBody>
      </p:sp>
      <p:sp>
        <p:nvSpPr>
          <p:cNvPr id="4" name="Text Placeholder 3"/>
          <p:cNvSpPr>
            <a:spLocks noGrp="1"/>
          </p:cNvSpPr>
          <p:nvPr>
            <p:ph type="body" sz="half" idx="2"/>
          </p:nvPr>
        </p:nvSpPr>
        <p:spPr bwMode="grayWhite">
          <a:xfrm>
            <a:off x="6462712" y="533400"/>
            <a:ext cx="2240280" cy="4211480"/>
          </a:xfrm>
        </p:spPr>
        <p:txBody>
          <a:bodyPr lIns="91440"/>
          <a:lstStyle>
            <a:lvl1pPr marL="45720" indent="0" algn="l">
              <a:spcBef>
                <a:spcPts val="0"/>
              </a:spcBef>
              <a:buNone/>
              <a:defRPr sz="1400">
                <a:solidFill>
                  <a:srgbClr val="FFFFFF"/>
                </a:solidFill>
              </a:defRPr>
            </a:lvl1pPr>
            <a:lvl2pPr>
              <a:defRPr sz="1200">
                <a:solidFill>
                  <a:srgbClr val="FFFFFF"/>
                </a:solidFill>
              </a:defRPr>
            </a:lvl2pPr>
            <a:lvl3pPr>
              <a:defRPr sz="1000">
                <a:solidFill>
                  <a:srgbClr val="FFFFFF"/>
                </a:solidFill>
              </a:defRPr>
            </a:lvl3pPr>
            <a:lvl4pPr>
              <a:defRPr sz="900">
                <a:solidFill>
                  <a:srgbClr val="FFFFFF"/>
                </a:solidFill>
              </a:defRPr>
            </a:lvl4pPr>
            <a:lvl5pPr>
              <a:defRPr sz="900">
                <a:solidFill>
                  <a:srgbClr val="FFFFFF"/>
                </a:solidFill>
              </a:defRPr>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A23720DD-5B6D-40BF-8493-A6B52D484E6B}" type="datetimeFigureOut">
              <a:rPr lang="tr-TR" smtClean="0"/>
              <a:pPr/>
              <a:t>25.11.2018</a:t>
            </a:fld>
            <a:endParaRPr lang="tr-TR"/>
          </a:p>
        </p:txBody>
      </p:sp>
      <p:sp>
        <p:nvSpPr>
          <p:cNvPr id="6" name="Footer Placeholder 5"/>
          <p:cNvSpPr>
            <a:spLocks noGrp="1"/>
          </p:cNvSpPr>
          <p:nvPr>
            <p:ph type="ftr" sz="quarter" idx="11"/>
          </p:nvPr>
        </p:nvSpPr>
        <p:spPr/>
        <p:txBody>
          <a:bodyPr/>
          <a:lstStyle>
            <a:extLst/>
          </a:lstStyle>
          <a:p>
            <a:endParaRPr lang="tr-TR"/>
          </a:p>
        </p:txBody>
      </p:sp>
      <p:sp>
        <p:nvSpPr>
          <p:cNvPr id="7" name="Slide Number Placeholder 6"/>
          <p:cNvSpPr>
            <a:spLocks noGrp="1"/>
          </p:cNvSpPr>
          <p:nvPr>
            <p:ph type="sldNum" sz="quarter" idx="12"/>
          </p:nvPr>
        </p:nvSpPr>
        <p:spPr/>
        <p:txBody>
          <a:bodyPr/>
          <a:lstStyle>
            <a:extLst/>
          </a:lstStyle>
          <a:p>
            <a:fld id="{F302176B-0E47-46AC-8F43-DAB4B8A37D06}" type="slidenum">
              <a:rPr lang="tr-TR" smtClean="0"/>
              <a:pPr/>
              <a:t>‹#›</a:t>
            </a:fld>
            <a:endParaRPr lang="tr-TR"/>
          </a:p>
        </p:txBody>
      </p:sp>
      <p:sp>
        <p:nvSpPr>
          <p:cNvPr id="3" name="Picture Placeholder 2"/>
          <p:cNvSpPr>
            <a:spLocks noGrp="1"/>
          </p:cNvSpPr>
          <p:nvPr>
            <p:ph type="pic" idx="1"/>
          </p:nvPr>
        </p:nvSpPr>
        <p:spPr>
          <a:xfrm>
            <a:off x="421480" y="435768"/>
            <a:ext cx="5925312" cy="4343400"/>
          </a:xfrm>
          <a:prstGeom prst="snipRoundRect">
            <a:avLst>
              <a:gd name="adj1" fmla="val 1040"/>
              <a:gd name="adj2" fmla="val 0"/>
            </a:avLst>
          </a:prstGeom>
          <a:solidFill>
            <a:schemeClr val="bg2">
              <a:shade val="10000"/>
            </a:schemeClr>
          </a:solidFill>
        </p:spPr>
        <p:txBody>
          <a:bodyPr/>
          <a:lstStyle>
            <a:lvl1pPr marL="0" indent="0">
              <a:buNone/>
              <a:defRPr sz="3200"/>
            </a:lvl1pPr>
            <a:extLst/>
          </a:lstStyle>
          <a:p>
            <a:r>
              <a:rPr kumimoji="0" lang="en-US" smtClean="0"/>
              <a:t>Click icon to add picture</a:t>
            </a:r>
            <a:endParaRPr kumimoji="0"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7" name="Rounded Rectangle 6"/>
          <p:cNvSpPr/>
          <p:nvPr/>
        </p:nvSpPr>
        <p:spPr>
          <a:xfrm>
            <a:off x="304800" y="329184"/>
            <a:ext cx="8532055"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9" name="Rounded Rectangle 8"/>
          <p:cNvSpPr/>
          <p:nvPr/>
        </p:nvSpPr>
        <p:spPr>
          <a:xfrm>
            <a:off x="418596" y="434162"/>
            <a:ext cx="8306809" cy="5486400"/>
          </a:xfrm>
          <a:prstGeom prst="roundRect">
            <a:avLst>
              <a:gd name="adj" fmla="val 2127"/>
            </a:avLst>
          </a:prstGeom>
          <a:gradFill rotWithShape="1">
            <a:gsLst>
              <a:gs pos="0">
                <a:schemeClr val="bg1">
                  <a:tint val="75000"/>
                  <a:satMod val="150000"/>
                </a:schemeClr>
              </a:gs>
              <a:gs pos="55000">
                <a:schemeClr val="bg1">
                  <a:shade val="75000"/>
                  <a:satMod val="100000"/>
                </a:schemeClr>
              </a:gs>
              <a:gs pos="100000">
                <a:schemeClr val="bg1">
                  <a:shade val="35000"/>
                  <a:satMod val="100000"/>
                </a:schemeClr>
              </a:gs>
            </a:gsLst>
            <a:path path="circle">
              <a:fillToRect l="50000" t="175000" r="50000" b="-75000"/>
            </a:path>
          </a:gradFill>
          <a:ln w="889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3" name="Title Placeholder 12"/>
          <p:cNvSpPr>
            <a:spLocks noGrp="1"/>
          </p:cNvSpPr>
          <p:nvPr>
            <p:ph type="title"/>
          </p:nvPr>
        </p:nvSpPr>
        <p:spPr>
          <a:xfrm>
            <a:off x="502920" y="4985590"/>
            <a:ext cx="8183880" cy="1051560"/>
          </a:xfrm>
          <a:prstGeom prst="rect">
            <a:avLst/>
          </a:prstGeom>
        </p:spPr>
        <p:txBody>
          <a:bodyPr vert="horz" anchor="b">
            <a:normAutofit/>
          </a:bodyPr>
          <a:lstStyle>
            <a:extLst/>
          </a:lstStyle>
          <a:p>
            <a:r>
              <a:rPr kumimoji="0" lang="en-US" smtClean="0"/>
              <a:t>Click to edit Master title style</a:t>
            </a:r>
            <a:endParaRPr kumimoji="0" lang="en-US"/>
          </a:p>
        </p:txBody>
      </p:sp>
      <p:sp>
        <p:nvSpPr>
          <p:cNvPr id="4" name="Text Placeholder 3"/>
          <p:cNvSpPr>
            <a:spLocks noGrp="1"/>
          </p:cNvSpPr>
          <p:nvPr>
            <p:ph type="body" idx="1"/>
          </p:nvPr>
        </p:nvSpPr>
        <p:spPr>
          <a:xfrm>
            <a:off x="502920" y="530352"/>
            <a:ext cx="8183880" cy="4187952"/>
          </a:xfrm>
          <a:prstGeom prst="rect">
            <a:avLst/>
          </a:prstGeom>
        </p:spPr>
        <p:txBody>
          <a:bodyPr vert="horz" lIns="182880" tIns="91440">
            <a:normAutofit/>
          </a:bodyPr>
          <a:lstStyle>
            <a:extLst/>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25" name="Date Placeholder 24"/>
          <p:cNvSpPr>
            <a:spLocks noGrp="1"/>
          </p:cNvSpPr>
          <p:nvPr>
            <p:ph type="dt" sz="half" idx="2"/>
          </p:nvPr>
        </p:nvSpPr>
        <p:spPr>
          <a:xfrm>
            <a:off x="3776328" y="6111875"/>
            <a:ext cx="2286000" cy="365125"/>
          </a:xfrm>
          <a:prstGeom prst="rect">
            <a:avLst/>
          </a:prstGeom>
        </p:spPr>
        <p:txBody>
          <a:bodyPr vert="horz" anchor="b"/>
          <a:lstStyle>
            <a:lvl1pPr algn="r" eaLnBrk="1" latinLnBrk="0" hangingPunct="1">
              <a:defRPr kumimoji="0" sz="1000">
                <a:solidFill>
                  <a:schemeClr val="bg2">
                    <a:shade val="50000"/>
                  </a:schemeClr>
                </a:solidFill>
              </a:defRPr>
            </a:lvl1pPr>
            <a:extLst/>
          </a:lstStyle>
          <a:p>
            <a:fld id="{A23720DD-5B6D-40BF-8493-A6B52D484E6B}" type="datetimeFigureOut">
              <a:rPr lang="tr-TR" smtClean="0"/>
              <a:pPr/>
              <a:t>25.11.2018</a:t>
            </a:fld>
            <a:endParaRPr lang="tr-TR"/>
          </a:p>
        </p:txBody>
      </p:sp>
      <p:sp>
        <p:nvSpPr>
          <p:cNvPr id="18" name="Footer Placeholder 17"/>
          <p:cNvSpPr>
            <a:spLocks noGrp="1"/>
          </p:cNvSpPr>
          <p:nvPr>
            <p:ph type="ftr" sz="quarter" idx="3"/>
          </p:nvPr>
        </p:nvSpPr>
        <p:spPr>
          <a:xfrm>
            <a:off x="6062328" y="6111875"/>
            <a:ext cx="2286000" cy="365125"/>
          </a:xfrm>
          <a:prstGeom prst="rect">
            <a:avLst/>
          </a:prstGeom>
        </p:spPr>
        <p:txBody>
          <a:bodyPr vert="horz" anchor="b"/>
          <a:lstStyle>
            <a:lvl1pPr algn="l" eaLnBrk="1" latinLnBrk="0" hangingPunct="1">
              <a:defRPr kumimoji="0" sz="1000">
                <a:solidFill>
                  <a:schemeClr val="bg2">
                    <a:shade val="50000"/>
                  </a:schemeClr>
                </a:solidFill>
              </a:defRPr>
            </a:lvl1pPr>
            <a:extLst/>
          </a:lstStyle>
          <a:p>
            <a:endParaRPr lang="tr-TR"/>
          </a:p>
        </p:txBody>
      </p:sp>
      <p:sp>
        <p:nvSpPr>
          <p:cNvPr id="5" name="Slide Number Placeholder 4"/>
          <p:cNvSpPr>
            <a:spLocks noGrp="1"/>
          </p:cNvSpPr>
          <p:nvPr>
            <p:ph type="sldNum" sz="quarter" idx="4"/>
          </p:nvPr>
        </p:nvSpPr>
        <p:spPr>
          <a:xfrm>
            <a:off x="8348328" y="6111875"/>
            <a:ext cx="457200" cy="365125"/>
          </a:xfrm>
          <a:prstGeom prst="rect">
            <a:avLst/>
          </a:prstGeom>
        </p:spPr>
        <p:txBody>
          <a:bodyPr vert="horz" anchor="b"/>
          <a:lstStyle>
            <a:lvl1pPr algn="r" eaLnBrk="1" latinLnBrk="0" hangingPunct="1">
              <a:defRPr kumimoji="0" sz="1000">
                <a:solidFill>
                  <a:schemeClr val="bg2">
                    <a:shade val="50000"/>
                  </a:schemeClr>
                </a:solidFill>
              </a:defRPr>
            </a:lvl1pPr>
            <a:extLst/>
          </a:lstStyle>
          <a:p>
            <a:fld id="{F302176B-0E47-46AC-8F43-DAB4B8A37D06}" type="slidenum">
              <a:rPr lang="tr-TR" smtClean="0"/>
              <a:pPr/>
              <a:t>‹#›</a:t>
            </a:fld>
            <a:endParaRPr lang="tr-TR"/>
          </a:p>
        </p:txBody>
      </p:sp>
    </p:spTree>
  </p:cSld>
  <p:clrMap bg1="lt1" tx1="dk1" bg2="lt2" tx2="dk2" accent1="accent1" accent2="accent2" accent3="accent3" accent4="accent4" accent5="accent5" accent6="accent6" hlink="hlink" folHlink="folHlink"/>
  <p:sldLayoutIdLst>
    <p:sldLayoutId id="2147484093" r:id="rId1"/>
    <p:sldLayoutId id="2147484094" r:id="rId2"/>
    <p:sldLayoutId id="2147484095" r:id="rId3"/>
    <p:sldLayoutId id="2147484096" r:id="rId4"/>
    <p:sldLayoutId id="2147484097" r:id="rId5"/>
    <p:sldLayoutId id="2147484098" r:id="rId6"/>
    <p:sldLayoutId id="2147484099" r:id="rId7"/>
    <p:sldLayoutId id="2147484100" r:id="rId8"/>
    <p:sldLayoutId id="2147484101" r:id="rId9"/>
    <p:sldLayoutId id="2147484102" r:id="rId10"/>
    <p:sldLayoutId id="2147484103" r:id="rId11"/>
  </p:sldLayoutIdLst>
  <p:transition spd="slow">
    <p:split orient="vert"/>
  </p:transition>
  <p:timing>
    <p:tnLst>
      <p:par>
        <p:cTn id="1" dur="indefinite" restart="never" nodeType="tmRoot"/>
      </p:par>
    </p:tnLst>
  </p:timing>
  <p:txStyles>
    <p:titleStyle>
      <a:lvl1pPr algn="l" rtl="0" eaLnBrk="1" latinLnBrk="0" hangingPunct="1">
        <a:spcBef>
          <a:spcPct val="0"/>
        </a:spcBef>
        <a:buNone/>
        <a:defRPr kumimoji="0" sz="3600" b="1" kern="1200">
          <a:solidFill>
            <a:schemeClr val="accent1">
              <a:tint val="88000"/>
              <a:satMod val="150000"/>
            </a:schemeClr>
          </a:solidFill>
          <a:effectLst>
            <a:outerShdw blurRad="53975" dist="22860" dir="5400000" algn="tl" rotWithShape="0">
              <a:srgbClr val="000000">
                <a:alpha val="55000"/>
              </a:srgbClr>
            </a:outerShdw>
          </a:effectLst>
          <a:latin typeface="+mj-lt"/>
          <a:ea typeface="+mj-ea"/>
          <a:cs typeface="+mj-cs"/>
        </a:defRPr>
      </a:lvl1pPr>
      <a:extLst/>
    </p:titleStyle>
    <p:bodyStyle>
      <a:lvl1pPr marL="265176" indent="-265176" algn="l" rtl="0" eaLnBrk="1" latinLnBrk="0" hangingPunct="1">
        <a:spcBef>
          <a:spcPts val="250"/>
        </a:spcBef>
        <a:buClr>
          <a:schemeClr val="accent1"/>
        </a:buClr>
        <a:buSzPct val="80000"/>
        <a:buFont typeface="Wingdings 2"/>
        <a:buChar char=""/>
        <a:defRPr kumimoji="0" sz="2800" kern="1200">
          <a:solidFill>
            <a:schemeClr val="tx1"/>
          </a:solidFill>
          <a:effectLst/>
          <a:latin typeface="+mn-lt"/>
          <a:ea typeface="+mn-ea"/>
          <a:cs typeface="+mn-cs"/>
        </a:defRPr>
      </a:lvl1pPr>
      <a:lvl2pPr marL="548640" indent="-201168" algn="l" rtl="0" eaLnBrk="1" latinLnBrk="0" hangingPunct="1">
        <a:spcBef>
          <a:spcPts val="250"/>
        </a:spcBef>
        <a:buClr>
          <a:schemeClr val="accent1"/>
        </a:buClr>
        <a:buSzPct val="100000"/>
        <a:buFont typeface="Verdana"/>
        <a:buChar char="◦"/>
        <a:defRPr kumimoji="0" sz="2400" kern="1200">
          <a:solidFill>
            <a:schemeClr val="tx1"/>
          </a:solidFill>
          <a:latin typeface="+mn-lt"/>
          <a:ea typeface="+mn-ea"/>
          <a:cs typeface="+mn-cs"/>
        </a:defRPr>
      </a:lvl2pPr>
      <a:lvl3pPr marL="786384" indent="-182880" algn="l" rtl="0" eaLnBrk="1" latinLnBrk="0" hangingPunct="1">
        <a:spcBef>
          <a:spcPts val="250"/>
        </a:spcBef>
        <a:buClr>
          <a:schemeClr val="accent2">
            <a:tint val="85000"/>
            <a:satMod val="285000"/>
          </a:schemeClr>
        </a:buClr>
        <a:buSzPct val="100000"/>
        <a:buFont typeface="Wingdings 2"/>
        <a:buChar char=""/>
        <a:defRPr kumimoji="0" sz="2200" kern="1200">
          <a:solidFill>
            <a:schemeClr val="tx1"/>
          </a:solidFill>
          <a:latin typeface="+mn-lt"/>
          <a:ea typeface="+mn-ea"/>
          <a:cs typeface="+mn-cs"/>
        </a:defRPr>
      </a:lvl3pPr>
      <a:lvl4pPr marL="1024128" indent="-182880" algn="l" rtl="0" eaLnBrk="1" latinLnBrk="0" hangingPunct="1">
        <a:spcBef>
          <a:spcPts val="230"/>
        </a:spcBef>
        <a:buClr>
          <a:schemeClr val="accent2">
            <a:tint val="85000"/>
            <a:satMod val="285000"/>
          </a:schemeClr>
        </a:buClr>
        <a:buSzPct val="112000"/>
        <a:buFont typeface="Verdana"/>
        <a:buChar char="◦"/>
        <a:defRPr kumimoji="0" sz="1900" kern="1200">
          <a:solidFill>
            <a:schemeClr val="tx1"/>
          </a:solidFill>
          <a:latin typeface="+mn-lt"/>
          <a:ea typeface="+mn-ea"/>
          <a:cs typeface="+mn-cs"/>
        </a:defRPr>
      </a:lvl4pPr>
      <a:lvl5pPr marL="1280160" indent="-182880" algn="l" rtl="0" eaLnBrk="1" latinLnBrk="0" hangingPunct="1">
        <a:spcBef>
          <a:spcPts val="250"/>
        </a:spcBef>
        <a:buClr>
          <a:schemeClr val="accent3">
            <a:tint val="85000"/>
            <a:satMod val="275000"/>
          </a:schemeClr>
        </a:buClr>
        <a:buSzPct val="100000"/>
        <a:buFont typeface="Wingdings 2"/>
        <a:buChar char=""/>
        <a:defRPr kumimoji="0" sz="1800" kern="1200">
          <a:solidFill>
            <a:schemeClr val="tx1"/>
          </a:solidFill>
          <a:latin typeface="+mn-lt"/>
          <a:ea typeface="+mn-ea"/>
          <a:cs typeface="+mn-cs"/>
        </a:defRPr>
      </a:lvl5pPr>
      <a:lvl6pPr marL="1490472" indent="-182880" algn="l" rtl="0" eaLnBrk="1" latinLnBrk="0" hangingPunct="1">
        <a:spcBef>
          <a:spcPts val="250"/>
        </a:spcBef>
        <a:buClr>
          <a:schemeClr val="accent3">
            <a:tint val="85000"/>
            <a:satMod val="275000"/>
          </a:schemeClr>
        </a:buClr>
        <a:buSzPct val="100000"/>
        <a:buFont typeface="Verdana"/>
        <a:buChar char="◦"/>
        <a:defRPr kumimoji="0" sz="1700" kern="1200" baseline="0">
          <a:solidFill>
            <a:schemeClr val="tx1"/>
          </a:solidFill>
          <a:latin typeface="+mn-lt"/>
          <a:ea typeface="+mn-ea"/>
          <a:cs typeface="+mn-cs"/>
        </a:defRPr>
      </a:lvl6pPr>
      <a:lvl7pPr marL="1700784" indent="-182880" algn="l" rtl="0" eaLnBrk="1" latinLnBrk="0" hangingPunct="1">
        <a:spcBef>
          <a:spcPts val="255"/>
        </a:spcBef>
        <a:buClr>
          <a:schemeClr val="accent3">
            <a:tint val="85000"/>
            <a:satMod val="275000"/>
          </a:schemeClr>
        </a:buClr>
        <a:buSzPct val="100000"/>
        <a:buFont typeface="Wingdings 2"/>
        <a:buChar char=""/>
        <a:defRPr kumimoji="0" sz="1500" kern="1200">
          <a:solidFill>
            <a:schemeClr val="tx1"/>
          </a:solidFill>
          <a:latin typeface="+mn-lt"/>
          <a:ea typeface="+mn-ea"/>
          <a:cs typeface="+mn-cs"/>
        </a:defRPr>
      </a:lvl7pPr>
      <a:lvl8pPr marL="1920240" indent="-182880" algn="l" rtl="0" eaLnBrk="1" latinLnBrk="0" hangingPunct="1">
        <a:spcBef>
          <a:spcPts val="257"/>
        </a:spcBef>
        <a:buClr>
          <a:schemeClr val="accent3">
            <a:tint val="85000"/>
            <a:satMod val="275000"/>
          </a:schemeClr>
        </a:buClr>
        <a:buSzPct val="100000"/>
        <a:buFont typeface="Verdana"/>
        <a:buChar char="◦"/>
        <a:defRPr kumimoji="0" sz="1500" kern="1200" baseline="0">
          <a:solidFill>
            <a:schemeClr val="tx1"/>
          </a:solidFill>
          <a:latin typeface="+mn-lt"/>
          <a:ea typeface="+mn-ea"/>
          <a:cs typeface="+mn-cs"/>
        </a:defRPr>
      </a:lvl8pPr>
      <a:lvl9pPr marL="2148840" indent="-182880" algn="l" rtl="0" eaLnBrk="1" latinLnBrk="0" hangingPunct="1">
        <a:spcBef>
          <a:spcPts val="255"/>
        </a:spcBef>
        <a:buClr>
          <a:schemeClr val="accent3">
            <a:tint val="85000"/>
            <a:satMod val="275000"/>
          </a:schemeClr>
        </a:buClr>
        <a:buSzPct val="100000"/>
        <a:buFont typeface="Wingdings 2"/>
        <a:buChar char=""/>
        <a:defRPr kumimoji="0" sz="15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00034" y="1357298"/>
            <a:ext cx="8183880" cy="1071570"/>
          </a:xfrm>
        </p:spPr>
        <p:txBody>
          <a:bodyPr/>
          <a:lstStyle/>
          <a:p>
            <a:r>
              <a:rPr lang="tr-TR" dirty="0" smtClean="0"/>
              <a:t>                 SAYILARIN TARİHİ</a:t>
            </a:r>
            <a:endParaRPr lang="tr-TR"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4716016" y="1628800"/>
            <a:ext cx="3970784" cy="2952328"/>
          </a:xfrm>
        </p:spPr>
        <p:txBody>
          <a:bodyPr>
            <a:normAutofit fontScale="90000"/>
          </a:bodyPr>
          <a:lstStyle/>
          <a:p>
            <a:r>
              <a:rPr lang="tr-TR" sz="2000" dirty="0" smtClean="0"/>
              <a:t/>
            </a:r>
            <a:br>
              <a:rPr lang="tr-TR" sz="2000" dirty="0" smtClean="0"/>
            </a:br>
            <a:r>
              <a:rPr lang="tr-TR" sz="2000" dirty="0"/>
              <a:t/>
            </a:r>
            <a:br>
              <a:rPr lang="tr-TR" sz="2000" dirty="0"/>
            </a:br>
            <a:r>
              <a:rPr lang="tr-TR" sz="2000" dirty="0" smtClean="0"/>
              <a:t/>
            </a:r>
            <a:br>
              <a:rPr lang="tr-TR" sz="2000" dirty="0" smtClean="0"/>
            </a:br>
            <a:r>
              <a:rPr lang="tr-TR" sz="2000" dirty="0"/>
              <a:t/>
            </a:r>
            <a:br>
              <a:rPr lang="tr-TR" sz="2000" dirty="0"/>
            </a:br>
            <a:r>
              <a:rPr lang="tr-TR" sz="2000" dirty="0" smtClean="0"/>
              <a:t/>
            </a:r>
            <a:br>
              <a:rPr lang="tr-TR" sz="2000" dirty="0" smtClean="0"/>
            </a:br>
            <a:r>
              <a:rPr lang="tr-TR" sz="2000" dirty="0"/>
              <a:t/>
            </a:r>
            <a:br>
              <a:rPr lang="tr-TR" sz="2000" dirty="0"/>
            </a:br>
            <a:r>
              <a:rPr lang="tr-TR" sz="2000" dirty="0" smtClean="0"/>
              <a:t/>
            </a:r>
            <a:br>
              <a:rPr lang="tr-TR" sz="2000" dirty="0" smtClean="0"/>
            </a:br>
            <a:r>
              <a:rPr lang="tr-TR" sz="2000" dirty="0"/>
              <a:t/>
            </a:r>
            <a:br>
              <a:rPr lang="tr-TR" sz="2000" dirty="0"/>
            </a:br>
            <a:r>
              <a:rPr lang="tr-TR" sz="2000" dirty="0" smtClean="0"/>
              <a:t/>
            </a:r>
            <a:br>
              <a:rPr lang="tr-TR" sz="2000" dirty="0" smtClean="0"/>
            </a:br>
            <a:r>
              <a:rPr lang="tr-TR" sz="2000" dirty="0"/>
              <a:t/>
            </a:r>
            <a:br>
              <a:rPr lang="tr-TR" sz="2000" dirty="0"/>
            </a:br>
            <a:r>
              <a:rPr lang="tr-TR" sz="2000" dirty="0" smtClean="0"/>
              <a:t/>
            </a:r>
            <a:br>
              <a:rPr lang="tr-TR" sz="2000" dirty="0" smtClean="0"/>
            </a:br>
            <a:r>
              <a:rPr lang="tr-TR" sz="2000" dirty="0"/>
              <a:t/>
            </a:r>
            <a:br>
              <a:rPr lang="tr-TR" sz="2000" dirty="0"/>
            </a:br>
            <a:r>
              <a:rPr lang="tr-TR" sz="2000" dirty="0" smtClean="0"/>
              <a:t>*Mayaların </a:t>
            </a:r>
            <a:r>
              <a:rPr lang="tr-TR" sz="2000" dirty="0"/>
              <a:t>kullandığı takvim de, ileri medeniyetlerini gösteren delillerden </a:t>
            </a:r>
            <a:r>
              <a:rPr lang="tr-TR" sz="2000" dirty="0" smtClean="0"/>
              <a:t>biridir</a:t>
            </a:r>
            <a:r>
              <a:rPr lang="tr-TR" sz="2000" dirty="0"/>
              <a:t>. </a:t>
            </a:r>
            <a:br>
              <a:rPr lang="tr-TR" sz="2000" dirty="0"/>
            </a:br>
            <a:r>
              <a:rPr lang="tr-TR" sz="2000" dirty="0"/>
              <a:t>           </a:t>
            </a:r>
            <a:r>
              <a:rPr lang="tr-TR" sz="2000" dirty="0" smtClean="0"/>
              <a:t/>
            </a:r>
            <a:br>
              <a:rPr lang="tr-TR" sz="2000" dirty="0" smtClean="0"/>
            </a:br>
            <a:r>
              <a:rPr lang="tr-TR" sz="2000" dirty="0" smtClean="0"/>
              <a:t>*Mayalar </a:t>
            </a:r>
            <a:r>
              <a:rPr lang="tr-TR" sz="2000" dirty="0"/>
              <a:t>tarafından kullanılan “</a:t>
            </a:r>
            <a:r>
              <a:rPr lang="tr-TR" sz="2000" dirty="0" err="1"/>
              <a:t>Haab</a:t>
            </a:r>
            <a:r>
              <a:rPr lang="tr-TR" sz="2000" dirty="0"/>
              <a:t> </a:t>
            </a:r>
            <a:r>
              <a:rPr lang="tr-TR" sz="2000" dirty="0" smtClean="0"/>
              <a:t>Takvimi</a:t>
            </a:r>
            <a:r>
              <a:rPr lang="tr-TR" sz="2000" dirty="0"/>
              <a:t>” 365 günden oluşmaktadır.</a:t>
            </a:r>
            <a:br>
              <a:rPr lang="tr-TR" sz="2000" dirty="0"/>
            </a:br>
            <a:r>
              <a:rPr lang="tr-TR" sz="2000" dirty="0" smtClean="0"/>
              <a:t/>
            </a:r>
            <a:br>
              <a:rPr lang="tr-TR" sz="2000" dirty="0" smtClean="0"/>
            </a:br>
            <a:r>
              <a:rPr lang="tr-TR" sz="2000" dirty="0"/>
              <a:t/>
            </a:r>
            <a:br>
              <a:rPr lang="tr-TR" sz="2000" dirty="0"/>
            </a:br>
            <a:r>
              <a:rPr lang="tr-TR" sz="2000" dirty="0" smtClean="0"/>
              <a:t/>
            </a:r>
            <a:br>
              <a:rPr lang="tr-TR" sz="2000" dirty="0" smtClean="0"/>
            </a:br>
            <a:endParaRPr lang="tr-TR" sz="2000" dirty="0"/>
          </a:p>
        </p:txBody>
      </p:sp>
      <p:graphicFrame>
        <p:nvGraphicFramePr>
          <p:cNvPr id="5" name="İçerik Yer Tutucusu 4"/>
          <p:cNvGraphicFramePr>
            <a:graphicFrameLocks noGrp="1"/>
          </p:cNvGraphicFramePr>
          <p:nvPr>
            <p:ph idx="1"/>
            <p:extLst>
              <p:ext uri="{D42A27DB-BD31-4B8C-83A1-F6EECF244321}">
                <p14:modId xmlns:p14="http://schemas.microsoft.com/office/powerpoint/2010/main" xmlns="" val="2041930373"/>
              </p:ext>
            </p:extLst>
          </p:nvPr>
        </p:nvGraphicFramePr>
        <p:xfrm>
          <a:off x="7865" y="908720"/>
          <a:ext cx="4042792" cy="370840"/>
        </p:xfrm>
        <a:graphic>
          <a:graphicData uri="http://schemas.openxmlformats.org/drawingml/2006/table">
            <a:tbl>
              <a:tblPr firstRow="1" bandRow="1">
                <a:tableStyleId>{00A15C55-8517-42AA-B614-E9B94910E393}</a:tableStyleId>
              </a:tblPr>
              <a:tblGrid>
                <a:gridCol w="4042792"/>
              </a:tblGrid>
              <a:tr h="370840">
                <a:tc>
                  <a:txBody>
                    <a:bodyPr/>
                    <a:lstStyle/>
                    <a:p>
                      <a:r>
                        <a:rPr lang="tr-TR" dirty="0" smtClean="0"/>
                        <a:t>MAYA TAKVİMİ</a:t>
                      </a:r>
                      <a:endParaRPr lang="tr-TR" dirty="0"/>
                    </a:p>
                  </a:txBody>
                  <a:tcPr/>
                </a:tc>
              </a:tr>
            </a:tbl>
          </a:graphicData>
        </a:graphic>
      </p:graphicFrame>
      <p:pic>
        <p:nvPicPr>
          <p:cNvPr id="9219" name="Picture 3"/>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0" y="1412776"/>
            <a:ext cx="4355976" cy="544085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extLst>
      <p:ext uri="{BB962C8B-B14F-4D97-AF65-F5344CB8AC3E}">
        <p14:creationId xmlns:p14="http://schemas.microsoft.com/office/powerpoint/2010/main" xmlns="" val="1949892759"/>
      </p:ext>
    </p:extLst>
  </p:cSld>
  <p:clrMapOvr>
    <a:masterClrMapping/>
  </p:clrMapOvr>
  <p:transition spd="slow">
    <p:split orient="vert"/>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396264" y="908720"/>
            <a:ext cx="8229600" cy="3376786"/>
          </a:xfrm>
        </p:spPr>
        <p:txBody>
          <a:bodyPr>
            <a:noAutofit/>
          </a:bodyPr>
          <a:lstStyle/>
          <a:p>
            <a:r>
              <a:rPr lang="tr-TR" sz="2000" b="1" dirty="0" smtClean="0">
                <a:solidFill>
                  <a:schemeClr val="tx1"/>
                </a:solidFill>
                <a:latin typeface="Times New Roman" pitchFamily="18" charset="0"/>
                <a:cs typeface="Times New Roman" pitchFamily="18" charset="0"/>
              </a:rPr>
              <a:t>*Hint </a:t>
            </a:r>
            <a:r>
              <a:rPr lang="tr-TR" sz="2000" b="1" dirty="0">
                <a:solidFill>
                  <a:schemeClr val="tx1"/>
                </a:solidFill>
                <a:latin typeface="Times New Roman" pitchFamily="18" charset="0"/>
                <a:cs typeface="Times New Roman" pitchFamily="18" charset="0"/>
              </a:rPr>
              <a:t>matematiği, Hindistan yarımadasında M.Ö.1200 den başlayıp, 18. Yüzyılın sonlarına kadar icra edilen matematik uğraşını </a:t>
            </a:r>
            <a:r>
              <a:rPr lang="tr-TR" sz="2000" b="1" dirty="0" smtClean="0">
                <a:solidFill>
                  <a:schemeClr val="tx1"/>
                </a:solidFill>
                <a:latin typeface="Times New Roman" pitchFamily="18" charset="0"/>
                <a:cs typeface="Times New Roman" pitchFamily="18" charset="0"/>
              </a:rPr>
              <a:t>kapsamaktadır.</a:t>
            </a:r>
            <a:br>
              <a:rPr lang="tr-TR" sz="2000" b="1" dirty="0" smtClean="0">
                <a:solidFill>
                  <a:schemeClr val="tx1"/>
                </a:solidFill>
                <a:latin typeface="Times New Roman" pitchFamily="18" charset="0"/>
                <a:cs typeface="Times New Roman" pitchFamily="18" charset="0"/>
              </a:rPr>
            </a:br>
            <a:r>
              <a:rPr lang="tr-TR" sz="2000" b="1" dirty="0">
                <a:solidFill>
                  <a:schemeClr val="tx1"/>
                </a:solidFill>
                <a:latin typeface="Times New Roman" pitchFamily="18" charset="0"/>
                <a:cs typeface="Times New Roman" pitchFamily="18" charset="0"/>
              </a:rPr>
              <a:t>*</a:t>
            </a:r>
            <a:r>
              <a:rPr lang="tr-TR" sz="2000" b="1" dirty="0" err="1" smtClean="0">
                <a:solidFill>
                  <a:schemeClr val="tx1"/>
                </a:solidFill>
                <a:latin typeface="Times New Roman" pitchFamily="18" charset="0"/>
                <a:cs typeface="Times New Roman" pitchFamily="18" charset="0"/>
              </a:rPr>
              <a:t>Harappa</a:t>
            </a:r>
            <a:r>
              <a:rPr lang="tr-TR" sz="2000" b="1" dirty="0" smtClean="0">
                <a:solidFill>
                  <a:schemeClr val="tx1"/>
                </a:solidFill>
                <a:latin typeface="Times New Roman" pitchFamily="18" charset="0"/>
                <a:cs typeface="Times New Roman" pitchFamily="18" charset="0"/>
              </a:rPr>
              <a:t> </a:t>
            </a:r>
            <a:r>
              <a:rPr lang="tr-TR" sz="2000" b="1" dirty="0">
                <a:solidFill>
                  <a:schemeClr val="tx1"/>
                </a:solidFill>
                <a:latin typeface="Times New Roman" pitchFamily="18" charset="0"/>
                <a:cs typeface="Times New Roman" pitchFamily="18" charset="0"/>
              </a:rPr>
              <a:t>ve </a:t>
            </a:r>
            <a:r>
              <a:rPr lang="tr-TR" sz="2000" b="1" dirty="0" err="1">
                <a:solidFill>
                  <a:schemeClr val="tx1"/>
                </a:solidFill>
                <a:latin typeface="Times New Roman" pitchFamily="18" charset="0"/>
                <a:cs typeface="Times New Roman" pitchFamily="18" charset="0"/>
              </a:rPr>
              <a:t>Mohenjo-daro</a:t>
            </a:r>
            <a:r>
              <a:rPr lang="tr-TR" sz="2000" b="1" dirty="0">
                <a:solidFill>
                  <a:schemeClr val="tx1"/>
                </a:solidFill>
                <a:latin typeface="Times New Roman" pitchFamily="18" charset="0"/>
                <a:cs typeface="Times New Roman" pitchFamily="18" charset="0"/>
              </a:rPr>
              <a:t> bölgesinde yapılan kazılar sayesinde bu bölgede tarihöncesinde insanların pratik matematiği günlük yaşantılarında </a:t>
            </a:r>
            <a:r>
              <a:rPr lang="tr-TR" sz="2000" b="1" dirty="0" smtClean="0">
                <a:solidFill>
                  <a:schemeClr val="tx1"/>
                </a:solidFill>
                <a:latin typeface="Times New Roman" pitchFamily="18" charset="0"/>
                <a:cs typeface="Times New Roman" pitchFamily="18" charset="0"/>
              </a:rPr>
              <a:t>kullandığı </a:t>
            </a:r>
            <a:r>
              <a:rPr lang="tr-TR" sz="2000" b="1" dirty="0">
                <a:solidFill>
                  <a:schemeClr val="tx1"/>
                </a:solidFill>
                <a:latin typeface="Times New Roman" pitchFamily="18" charset="0"/>
                <a:cs typeface="Times New Roman" pitchFamily="18" charset="0"/>
              </a:rPr>
              <a:t>anlaşılmıştır.</a:t>
            </a:r>
            <a:br>
              <a:rPr lang="tr-TR" sz="2000" b="1" dirty="0">
                <a:solidFill>
                  <a:schemeClr val="tx1"/>
                </a:solidFill>
                <a:latin typeface="Times New Roman" pitchFamily="18" charset="0"/>
                <a:cs typeface="Times New Roman" pitchFamily="18" charset="0"/>
              </a:rPr>
            </a:br>
            <a:r>
              <a:rPr lang="tr-TR" sz="2000" b="1" dirty="0" smtClean="0">
                <a:solidFill>
                  <a:schemeClr val="tx1"/>
                </a:solidFill>
                <a:latin typeface="Times New Roman" pitchFamily="18" charset="0"/>
                <a:cs typeface="Times New Roman" pitchFamily="18" charset="0"/>
              </a:rPr>
              <a:t>*Ağırlık </a:t>
            </a:r>
            <a:r>
              <a:rPr lang="tr-TR" sz="2000" b="1" dirty="0">
                <a:solidFill>
                  <a:schemeClr val="tx1"/>
                </a:solidFill>
                <a:latin typeface="Times New Roman" pitchFamily="18" charset="0"/>
                <a:cs typeface="Times New Roman" pitchFamily="18" charset="0"/>
              </a:rPr>
              <a:t>ölçüleri olarak 1, 2, 5, 10, 20, 50, 100, 200, 500, 1/2, 1/10, 1/20 birim ağırlığında geometrik şekillerde ağırlıklar </a:t>
            </a:r>
            <a:r>
              <a:rPr lang="tr-TR" sz="2000" b="1" dirty="0" err="1">
                <a:solidFill>
                  <a:schemeClr val="tx1"/>
                </a:solidFill>
                <a:latin typeface="Times New Roman" pitchFamily="18" charset="0"/>
                <a:cs typeface="Times New Roman" pitchFamily="18" charset="0"/>
              </a:rPr>
              <a:t>oluştumuşlardır</a:t>
            </a:r>
            <a:r>
              <a:rPr lang="tr-TR" sz="2000" b="1" dirty="0">
                <a:solidFill>
                  <a:schemeClr val="tx1"/>
                </a:solidFill>
                <a:latin typeface="Times New Roman" pitchFamily="18" charset="0"/>
                <a:cs typeface="Times New Roman" pitchFamily="18" charset="0"/>
              </a:rPr>
              <a:t>, ki buradaki ağırlık birimi 28 </a:t>
            </a:r>
            <a:r>
              <a:rPr lang="tr-TR" sz="2000" b="1" dirty="0" smtClean="0">
                <a:solidFill>
                  <a:schemeClr val="tx1"/>
                </a:solidFill>
                <a:latin typeface="Times New Roman" pitchFamily="18" charset="0"/>
                <a:cs typeface="Times New Roman" pitchFamily="18" charset="0"/>
              </a:rPr>
              <a:t>gramdır.</a:t>
            </a:r>
            <a:endParaRPr lang="tr-TR" sz="2000" b="1" dirty="0">
              <a:solidFill>
                <a:schemeClr val="tx1"/>
              </a:solidFill>
              <a:latin typeface="Times New Roman" pitchFamily="18" charset="0"/>
              <a:cs typeface="Times New Roman" pitchFamily="18" charset="0"/>
            </a:endParaRPr>
          </a:p>
        </p:txBody>
      </p:sp>
      <p:graphicFrame>
        <p:nvGraphicFramePr>
          <p:cNvPr id="4" name="İçerik Yer Tutucusu 3"/>
          <p:cNvGraphicFramePr>
            <a:graphicFrameLocks noGrp="1"/>
          </p:cNvGraphicFramePr>
          <p:nvPr>
            <p:ph idx="1"/>
            <p:extLst>
              <p:ext uri="{D42A27DB-BD31-4B8C-83A1-F6EECF244321}">
                <p14:modId xmlns:p14="http://schemas.microsoft.com/office/powerpoint/2010/main" xmlns="" val="3458483278"/>
              </p:ext>
            </p:extLst>
          </p:nvPr>
        </p:nvGraphicFramePr>
        <p:xfrm>
          <a:off x="323528" y="332656"/>
          <a:ext cx="8229600" cy="370840"/>
        </p:xfrm>
        <a:graphic>
          <a:graphicData uri="http://schemas.openxmlformats.org/drawingml/2006/table">
            <a:tbl>
              <a:tblPr firstRow="1" bandRow="1">
                <a:tableStyleId>{00A15C55-8517-42AA-B614-E9B94910E393}</a:tableStyleId>
              </a:tblPr>
              <a:tblGrid>
                <a:gridCol w="8229600"/>
              </a:tblGrid>
              <a:tr h="370840">
                <a:tc>
                  <a:txBody>
                    <a:bodyPr/>
                    <a:lstStyle/>
                    <a:p>
                      <a:r>
                        <a:rPr lang="tr-TR" dirty="0" smtClean="0"/>
                        <a:t>HİNDİSTAN’DA SAYILAR</a:t>
                      </a:r>
                      <a:endParaRPr lang="tr-TR" dirty="0"/>
                    </a:p>
                  </a:txBody>
                  <a:tcPr/>
                </a:tc>
              </a:tr>
            </a:tbl>
          </a:graphicData>
        </a:graphic>
      </p:graphicFrame>
      <p:pic>
        <p:nvPicPr>
          <p:cNvPr id="10242" name="Picture 2"/>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395536" y="4717554"/>
            <a:ext cx="8460432" cy="2140446"/>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extLst>
      <p:ext uri="{BB962C8B-B14F-4D97-AF65-F5344CB8AC3E}">
        <p14:creationId xmlns:p14="http://schemas.microsoft.com/office/powerpoint/2010/main" xmlns="" val="4258998365"/>
      </p:ext>
    </p:extLst>
  </p:cSld>
  <p:clrMapOvr>
    <a:masterClrMapping/>
  </p:clrMapOvr>
  <p:transition spd="slow">
    <p:split orient="vert"/>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4932040" y="260648"/>
            <a:ext cx="3826768" cy="2520280"/>
          </a:xfrm>
        </p:spPr>
        <p:txBody>
          <a:bodyPr>
            <a:normAutofit/>
          </a:bodyPr>
          <a:lstStyle/>
          <a:p>
            <a:r>
              <a:rPr lang="tr-TR" sz="2000" dirty="0" smtClean="0"/>
              <a:t>* </a:t>
            </a:r>
            <a:r>
              <a:rPr lang="tr-TR" sz="2000" dirty="0"/>
              <a:t>Bugün kullandığımız onluk sayı sistemi ve basamak değeri tarihte ilk defa Hintliler tarafından geliştirilmiştir. </a:t>
            </a:r>
          </a:p>
        </p:txBody>
      </p:sp>
      <p:sp>
        <p:nvSpPr>
          <p:cNvPr id="3" name="İçerik Yer Tutucusu 2"/>
          <p:cNvSpPr>
            <a:spLocks noGrp="1"/>
          </p:cNvSpPr>
          <p:nvPr>
            <p:ph idx="1"/>
          </p:nvPr>
        </p:nvSpPr>
        <p:spPr>
          <a:xfrm>
            <a:off x="323528" y="3645023"/>
            <a:ext cx="8363272" cy="2527493"/>
          </a:xfrm>
        </p:spPr>
        <p:txBody>
          <a:bodyPr>
            <a:normAutofit/>
          </a:bodyPr>
          <a:lstStyle/>
          <a:p>
            <a:r>
              <a:rPr lang="tr-TR" sz="2400" dirty="0" smtClean="0"/>
              <a:t>* Hintlilerin </a:t>
            </a:r>
            <a:r>
              <a:rPr lang="tr-TR" sz="2400" dirty="0"/>
              <a:t>ne zaman numaralar yerine semboller kullanmaya başladığı açıklığa kavuşmuş değildir ancak üzerinde numaralar bulunan ilk metin </a:t>
            </a:r>
            <a:r>
              <a:rPr lang="tr-TR" sz="2400" dirty="0" err="1"/>
              <a:t>Kharosthi</a:t>
            </a:r>
            <a:r>
              <a:rPr lang="tr-TR" sz="2400" dirty="0"/>
              <a:t> elyazmasıdır. </a:t>
            </a:r>
          </a:p>
        </p:txBody>
      </p:sp>
      <p:pic>
        <p:nvPicPr>
          <p:cNvPr id="11266" name="Picture 2"/>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0" y="0"/>
            <a:ext cx="4788024" cy="3284984"/>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extLst>
      <p:ext uri="{BB962C8B-B14F-4D97-AF65-F5344CB8AC3E}">
        <p14:creationId xmlns:p14="http://schemas.microsoft.com/office/powerpoint/2010/main" xmlns="" val="1867440429"/>
      </p:ext>
    </p:extLst>
  </p:cSld>
  <p:clrMapOvr>
    <a:masterClrMapping/>
  </p:clrMapOvr>
  <p:transition spd="slow">
    <p:split orient="vert"/>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Başlık 2"/>
          <p:cNvSpPr>
            <a:spLocks noGrp="1"/>
          </p:cNvSpPr>
          <p:nvPr>
            <p:ph type="title"/>
          </p:nvPr>
        </p:nvSpPr>
        <p:spPr>
          <a:xfrm>
            <a:off x="467544" y="5728451"/>
            <a:ext cx="8229600" cy="1152128"/>
          </a:xfrm>
        </p:spPr>
        <p:txBody>
          <a:bodyPr>
            <a:normAutofit/>
          </a:bodyPr>
          <a:lstStyle/>
          <a:p>
            <a:pPr marL="527050" marR="1174750">
              <a:lnSpc>
                <a:spcPct val="105000"/>
              </a:lnSpc>
              <a:spcAft>
                <a:spcPts val="0"/>
              </a:spcAft>
            </a:pPr>
            <a:r>
              <a:rPr lang="tr-TR" sz="1600" dirty="0">
                <a:solidFill>
                  <a:schemeClr val="tx1"/>
                </a:solidFill>
                <a:latin typeface="Times New Roman" pitchFamily="18" charset="0"/>
                <a:ea typeface="Georgia"/>
                <a:cs typeface="Times New Roman" pitchFamily="18" charset="0"/>
              </a:rPr>
              <a:t/>
            </a:r>
            <a:br>
              <a:rPr lang="tr-TR" sz="1600" dirty="0">
                <a:solidFill>
                  <a:schemeClr val="tx1"/>
                </a:solidFill>
                <a:latin typeface="Times New Roman" pitchFamily="18" charset="0"/>
                <a:ea typeface="Georgia"/>
                <a:cs typeface="Times New Roman" pitchFamily="18" charset="0"/>
              </a:rPr>
            </a:br>
            <a:r>
              <a:rPr lang="tr-TR" sz="1600" b="1" dirty="0">
                <a:solidFill>
                  <a:schemeClr val="tx1"/>
                </a:solidFill>
                <a:latin typeface="Times New Roman" pitchFamily="18" charset="0"/>
                <a:ea typeface="Georgia"/>
                <a:cs typeface="Times New Roman" pitchFamily="18" charset="0"/>
              </a:rPr>
              <a:t>Belirtilen </a:t>
            </a:r>
            <a:r>
              <a:rPr lang="tr-TR" sz="1600" b="1" dirty="0" smtClean="0">
                <a:solidFill>
                  <a:schemeClr val="tx1"/>
                </a:solidFill>
                <a:latin typeface="Times New Roman" pitchFamily="18" charset="0"/>
                <a:ea typeface="Georgia"/>
                <a:cs typeface="Times New Roman" pitchFamily="18" charset="0"/>
              </a:rPr>
              <a:t>tarihler medeniyetlere ait matematiksel bulguları temsil etmektedir. </a:t>
            </a:r>
            <a:r>
              <a:rPr lang="tr-TR" sz="1600" dirty="0">
                <a:solidFill>
                  <a:schemeClr val="tx1"/>
                </a:solidFill>
                <a:latin typeface="Times New Roman" pitchFamily="18" charset="0"/>
                <a:ea typeface="Georgia"/>
                <a:cs typeface="Times New Roman" pitchFamily="18" charset="0"/>
              </a:rPr>
              <a:t/>
            </a:r>
            <a:br>
              <a:rPr lang="tr-TR" sz="1600" dirty="0">
                <a:solidFill>
                  <a:schemeClr val="tx1"/>
                </a:solidFill>
                <a:latin typeface="Times New Roman" pitchFamily="18" charset="0"/>
                <a:ea typeface="Georgia"/>
                <a:cs typeface="Times New Roman" pitchFamily="18" charset="0"/>
              </a:rPr>
            </a:br>
            <a:endParaRPr lang="tr-TR" sz="1600" dirty="0">
              <a:solidFill>
                <a:schemeClr val="tx1"/>
              </a:solidFill>
              <a:latin typeface="Times New Roman" pitchFamily="18" charset="0"/>
              <a:cs typeface="Times New Roman" pitchFamily="18" charset="0"/>
            </a:endParaRPr>
          </a:p>
        </p:txBody>
      </p:sp>
      <p:pic>
        <p:nvPicPr>
          <p:cNvPr id="1026" name="Picture 2"/>
          <p:cNvPicPr>
            <a:picLocks noGrp="1" noChangeAspect="1" noChangeArrowheads="1"/>
          </p:cNvPicPr>
          <p:nvPr>
            <p:ph idx="1"/>
          </p:nvPr>
        </p:nvPicPr>
        <p:blipFill>
          <a:blip r:embed="rId2">
            <a:extLst>
              <a:ext uri="{28A0092B-C50C-407E-A947-70E740481C1C}">
                <a14:useLocalDpi xmlns:a14="http://schemas.microsoft.com/office/drawing/2010/main" xmlns="" val="0"/>
              </a:ext>
            </a:extLst>
          </a:blip>
          <a:srcRect/>
          <a:stretch>
            <a:fillRect/>
          </a:stretch>
        </p:blipFill>
        <p:spPr bwMode="auto">
          <a:xfrm>
            <a:off x="1259632" y="3284984"/>
            <a:ext cx="6506478" cy="2619676"/>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graphicFrame>
        <p:nvGraphicFramePr>
          <p:cNvPr id="4" name="Tablo 3"/>
          <p:cNvGraphicFramePr>
            <a:graphicFrameLocks noGrp="1"/>
          </p:cNvGraphicFramePr>
          <p:nvPr>
            <p:extLst>
              <p:ext uri="{D42A27DB-BD31-4B8C-83A1-F6EECF244321}">
                <p14:modId xmlns:p14="http://schemas.microsoft.com/office/powerpoint/2010/main" xmlns="" val="143035088"/>
              </p:ext>
            </p:extLst>
          </p:nvPr>
        </p:nvGraphicFramePr>
        <p:xfrm>
          <a:off x="1475656" y="764704"/>
          <a:ext cx="6096000" cy="2011680"/>
        </p:xfrm>
        <a:graphic>
          <a:graphicData uri="http://schemas.openxmlformats.org/drawingml/2006/table">
            <a:tbl>
              <a:tblPr firstRow="1" bandRow="1">
                <a:tableStyleId>{5C22544A-7EE6-4342-B048-85BDC9FD1C3A}</a:tableStyleId>
              </a:tblPr>
              <a:tblGrid>
                <a:gridCol w="6096000"/>
              </a:tblGrid>
              <a:tr h="370840">
                <a:tc>
                  <a:txBody>
                    <a:bodyPr/>
                    <a:lstStyle/>
                    <a:p>
                      <a:pPr algn="ctr"/>
                      <a:r>
                        <a:rPr lang="tr-TR" sz="1800" b="1" i="0" kern="1200" dirty="0" smtClean="0">
                          <a:solidFill>
                            <a:schemeClr val="lt1"/>
                          </a:solidFill>
                          <a:effectLst/>
                          <a:latin typeface="Times New Roman" pitchFamily="18" charset="0"/>
                          <a:ea typeface="+mn-ea"/>
                          <a:cs typeface="Times New Roman" pitchFamily="18" charset="0"/>
                        </a:rPr>
                        <a:t>*İlkçağ insanı (ilkel insan, mağara insanı), rakam ve sayıları kullanmak ihtiyacını duymuştur. Bu devir insanları, ihtiyaçlarını kaydedip saklamasını da biliyordu. Avladıkları hayvanların veya sürüsündeki koyunların sayılarını belirtmek için, yaşadıkları mağara duvarlarına çizikler çizmişler, bir ağaç dalına çentikler yapmışlardır. Bazen de; ipe düğüm atmışlar veya çakıl taşlarını kullanmışlardır. </a:t>
                      </a:r>
                      <a:endParaRPr lang="tr-TR" sz="1800" dirty="0">
                        <a:latin typeface="Times New Roman" pitchFamily="18" charset="0"/>
                        <a:cs typeface="Times New Roman" pitchFamily="18" charset="0"/>
                      </a:endParaRPr>
                    </a:p>
                  </a:txBody>
                  <a:tcPr/>
                </a:tc>
              </a:tr>
            </a:tbl>
          </a:graphicData>
        </a:graphic>
      </p:graphicFrame>
    </p:spTree>
    <p:extLst>
      <p:ext uri="{BB962C8B-B14F-4D97-AF65-F5344CB8AC3E}">
        <p14:creationId xmlns:p14="http://schemas.microsoft.com/office/powerpoint/2010/main" xmlns="" val="317505170"/>
      </p:ext>
    </p:extLst>
  </p:cSld>
  <p:clrMapOvr>
    <a:masterClrMapping/>
  </p:clrMapOvr>
  <p:transition spd="slow">
    <p:split orient="vert"/>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Başlık 2"/>
          <p:cNvSpPr>
            <a:spLocks noGrp="1"/>
          </p:cNvSpPr>
          <p:nvPr>
            <p:ph type="title"/>
          </p:nvPr>
        </p:nvSpPr>
        <p:spPr>
          <a:xfrm>
            <a:off x="719064" y="714356"/>
            <a:ext cx="8424936" cy="3456384"/>
          </a:xfrm>
        </p:spPr>
        <p:txBody>
          <a:bodyPr>
            <a:noAutofit/>
          </a:bodyPr>
          <a:lstStyle/>
          <a:p>
            <a:r>
              <a:rPr lang="tr-TR" sz="1400" dirty="0">
                <a:solidFill>
                  <a:schemeClr val="tx1"/>
                </a:solidFill>
              </a:rPr>
              <a:t/>
            </a:r>
            <a:br>
              <a:rPr lang="tr-TR" sz="1400" dirty="0">
                <a:solidFill>
                  <a:schemeClr val="tx1"/>
                </a:solidFill>
              </a:rPr>
            </a:br>
            <a:r>
              <a:rPr lang="tr-TR" sz="1400" dirty="0" smtClean="0">
                <a:solidFill>
                  <a:schemeClr val="tx1"/>
                </a:solidFill>
              </a:rPr>
              <a:t>*</a:t>
            </a:r>
            <a:r>
              <a:rPr lang="tr-TR" sz="1400" b="1" dirty="0" smtClean="0">
                <a:solidFill>
                  <a:schemeClr val="tx1"/>
                </a:solidFill>
              </a:rPr>
              <a:t>İlk </a:t>
            </a:r>
            <a:r>
              <a:rPr lang="tr-TR" sz="1400" b="1" dirty="0">
                <a:solidFill>
                  <a:schemeClr val="tx1"/>
                </a:solidFill>
              </a:rPr>
              <a:t>sayma sistemleri birebir eşlemeye dayanıyordu. </a:t>
            </a:r>
            <a:r>
              <a:rPr lang="tr-TR" sz="1400" b="1" dirty="0" smtClean="0">
                <a:solidFill>
                  <a:schemeClr val="tx1"/>
                </a:solidFill>
              </a:rPr>
              <a:t>Bu </a:t>
            </a:r>
            <a:r>
              <a:rPr lang="tr-TR" sz="1400" b="1" dirty="0">
                <a:solidFill>
                  <a:schemeClr val="tx1"/>
                </a:solidFill>
              </a:rPr>
              <a:t>yöntem küçük sayılar için kullanışlıydı. </a:t>
            </a:r>
            <a:r>
              <a:rPr lang="tr-TR" sz="1400" b="1" dirty="0" smtClean="0">
                <a:solidFill>
                  <a:schemeClr val="tx1"/>
                </a:solidFill>
              </a:rPr>
              <a:t>Örneğin </a:t>
            </a:r>
            <a:r>
              <a:rPr lang="tr-TR" sz="1400" b="1" dirty="0">
                <a:solidFill>
                  <a:schemeClr val="tx1"/>
                </a:solidFill>
              </a:rPr>
              <a:t>4 sayısı gösterimi ile gösteriliyordu. </a:t>
            </a:r>
            <a:r>
              <a:rPr lang="tr-TR" sz="1400" b="1" dirty="0" smtClean="0">
                <a:solidFill>
                  <a:schemeClr val="tx1"/>
                </a:solidFill>
              </a:rPr>
              <a:t>Sayılar </a:t>
            </a:r>
            <a:r>
              <a:rPr lang="tr-TR" sz="1400" b="1" dirty="0">
                <a:solidFill>
                  <a:schemeClr val="tx1"/>
                </a:solidFill>
              </a:rPr>
              <a:t>büyüyünce yüzlerce arka arkaya sıralanmaya başladı. B</a:t>
            </a:r>
            <a:r>
              <a:rPr lang="tr-TR" sz="1400" b="1" dirty="0" smtClean="0">
                <a:solidFill>
                  <a:schemeClr val="tx1"/>
                </a:solidFill>
              </a:rPr>
              <a:t>u </a:t>
            </a:r>
            <a:r>
              <a:rPr lang="tr-TR" sz="1400" b="1" dirty="0">
                <a:solidFill>
                  <a:schemeClr val="tx1"/>
                </a:solidFill>
              </a:rPr>
              <a:t>şekilde yazılan iki sayının aynı sayı olup olmadığını anlamak bile zordu.</a:t>
            </a:r>
            <a:br>
              <a:rPr lang="tr-TR" sz="1400" b="1" dirty="0">
                <a:solidFill>
                  <a:schemeClr val="tx1"/>
                </a:solidFill>
              </a:rPr>
            </a:br>
            <a:r>
              <a:rPr lang="tr-TR" sz="1400" b="1" dirty="0" smtClean="0">
                <a:solidFill>
                  <a:schemeClr val="tx1"/>
                </a:solidFill>
              </a:rPr>
              <a:t/>
            </a:r>
            <a:br>
              <a:rPr lang="tr-TR" sz="1400" b="1" dirty="0" smtClean="0">
                <a:solidFill>
                  <a:schemeClr val="tx1"/>
                </a:solidFill>
              </a:rPr>
            </a:br>
            <a:r>
              <a:rPr lang="tr-TR" sz="1400" b="1" dirty="0">
                <a:solidFill>
                  <a:schemeClr val="tx1"/>
                </a:solidFill>
              </a:rPr>
              <a:t/>
            </a:r>
            <a:br>
              <a:rPr lang="tr-TR" sz="1400" b="1" dirty="0">
                <a:solidFill>
                  <a:schemeClr val="tx1"/>
                </a:solidFill>
              </a:rPr>
            </a:br>
            <a:r>
              <a:rPr lang="tr-TR" sz="1400" b="1" dirty="0" smtClean="0">
                <a:solidFill>
                  <a:schemeClr val="tx1"/>
                </a:solidFill>
              </a:rPr>
              <a:t>*Bilinen </a:t>
            </a:r>
            <a:r>
              <a:rPr lang="tr-TR" sz="1400" b="1" dirty="0">
                <a:solidFill>
                  <a:schemeClr val="tx1"/>
                </a:solidFill>
              </a:rPr>
              <a:t>en eski sayma sistemlerinden biri, eski mısırlılara ait olanıdır. </a:t>
            </a:r>
            <a:r>
              <a:rPr lang="tr-TR" sz="1400" b="1" dirty="0" smtClean="0">
                <a:solidFill>
                  <a:schemeClr val="tx1"/>
                </a:solidFill>
              </a:rPr>
              <a:t>Eski </a:t>
            </a:r>
            <a:r>
              <a:rPr lang="tr-TR" sz="1400" b="1" dirty="0">
                <a:solidFill>
                  <a:schemeClr val="tx1"/>
                </a:solidFill>
              </a:rPr>
              <a:t>mısırlıların kullandıkları resim yazısının (hiyeroglif) başlangıç tarihi, </a:t>
            </a:r>
            <a:r>
              <a:rPr lang="tr-TR" sz="1400" b="1" dirty="0" err="1">
                <a:solidFill>
                  <a:schemeClr val="tx1"/>
                </a:solidFill>
              </a:rPr>
              <a:t>m.ö</a:t>
            </a:r>
            <a:r>
              <a:rPr lang="tr-TR" sz="1400" b="1" dirty="0">
                <a:solidFill>
                  <a:schemeClr val="tx1"/>
                </a:solidFill>
              </a:rPr>
              <a:t>. 3300 yılına kadar geri gider. </a:t>
            </a:r>
            <a:r>
              <a:rPr lang="tr-TR" sz="1400" b="1" dirty="0" smtClean="0">
                <a:solidFill>
                  <a:schemeClr val="tx1"/>
                </a:solidFill>
              </a:rPr>
              <a:t>Eski </a:t>
            </a:r>
            <a:r>
              <a:rPr lang="tr-TR" sz="1400" b="1" dirty="0">
                <a:solidFill>
                  <a:schemeClr val="tx1"/>
                </a:solidFill>
              </a:rPr>
              <a:t>mısırlılara ait sayma sistemi, ilkçağ mağara, insanının önceleri kullandığı sayma sisteminin gelişmiş şeklidir.</a:t>
            </a:r>
            <a:endParaRPr lang="tr-TR" sz="1400" dirty="0">
              <a:solidFill>
                <a:schemeClr val="tx1"/>
              </a:solidFill>
            </a:endParaRPr>
          </a:p>
        </p:txBody>
      </p:sp>
      <p:sp>
        <p:nvSpPr>
          <p:cNvPr id="2" name="İçerik Yer Tutucusu 1"/>
          <p:cNvSpPr>
            <a:spLocks noGrp="1"/>
          </p:cNvSpPr>
          <p:nvPr>
            <p:ph idx="1"/>
          </p:nvPr>
        </p:nvSpPr>
        <p:spPr>
          <a:xfrm>
            <a:off x="395536" y="4089436"/>
            <a:ext cx="4176464" cy="2363900"/>
          </a:xfrm>
        </p:spPr>
        <p:txBody>
          <a:bodyPr>
            <a:noAutofit/>
          </a:bodyPr>
          <a:lstStyle/>
          <a:p>
            <a:r>
              <a:rPr lang="tr-TR" sz="1400" b="1" dirty="0" smtClean="0">
                <a:solidFill>
                  <a:schemeClr val="tx1"/>
                </a:solidFill>
              </a:rPr>
              <a:t>*Eski </a:t>
            </a:r>
            <a:r>
              <a:rPr lang="tr-TR" sz="1400" b="1" dirty="0">
                <a:solidFill>
                  <a:schemeClr val="tx1"/>
                </a:solidFill>
              </a:rPr>
              <a:t>mısırlıların, </a:t>
            </a:r>
            <a:r>
              <a:rPr lang="tr-TR" sz="1400" b="1" dirty="0" smtClean="0">
                <a:solidFill>
                  <a:schemeClr val="tx1"/>
                </a:solidFill>
              </a:rPr>
              <a:t>1 </a:t>
            </a:r>
            <a:r>
              <a:rPr lang="tr-TR" sz="1400" b="1" dirty="0">
                <a:solidFill>
                  <a:schemeClr val="tx1"/>
                </a:solidFill>
              </a:rPr>
              <a:t>den 1.000.000 a kadar olan sayıları göstermek ve yazmak için kullandıkları semboller </a:t>
            </a:r>
            <a:r>
              <a:rPr lang="tr-TR" sz="1400" b="1" dirty="0" smtClean="0">
                <a:solidFill>
                  <a:schemeClr val="tx1"/>
                </a:solidFill>
              </a:rPr>
              <a:t>yanda </a:t>
            </a:r>
            <a:r>
              <a:rPr lang="tr-TR" sz="1400" b="1" dirty="0">
                <a:solidFill>
                  <a:schemeClr val="tx1"/>
                </a:solidFill>
              </a:rPr>
              <a:t>gösterilmiştir.</a:t>
            </a:r>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4644008" y="4429131"/>
            <a:ext cx="3888432" cy="2181543"/>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graphicFrame>
        <p:nvGraphicFramePr>
          <p:cNvPr id="4" name="Tablo 3"/>
          <p:cNvGraphicFramePr>
            <a:graphicFrameLocks noGrp="1"/>
          </p:cNvGraphicFramePr>
          <p:nvPr>
            <p:extLst>
              <p:ext uri="{D42A27DB-BD31-4B8C-83A1-F6EECF244321}">
                <p14:modId xmlns:p14="http://schemas.microsoft.com/office/powerpoint/2010/main" xmlns="" val="4033272732"/>
              </p:ext>
            </p:extLst>
          </p:nvPr>
        </p:nvGraphicFramePr>
        <p:xfrm>
          <a:off x="1475656" y="692696"/>
          <a:ext cx="6096000" cy="370840"/>
        </p:xfrm>
        <a:graphic>
          <a:graphicData uri="http://schemas.openxmlformats.org/drawingml/2006/table">
            <a:tbl>
              <a:tblPr firstRow="1" bandRow="1">
                <a:tableStyleId>{5C22544A-7EE6-4342-B048-85BDC9FD1C3A}</a:tableStyleId>
              </a:tblPr>
              <a:tblGrid>
                <a:gridCol w="6096000"/>
              </a:tblGrid>
              <a:tr h="370840">
                <a:tc>
                  <a:txBody>
                    <a:bodyPr/>
                    <a:lstStyle/>
                    <a:p>
                      <a:r>
                        <a:rPr lang="tr-TR" dirty="0" smtClean="0"/>
                        <a:t>MISIR</a:t>
                      </a:r>
                      <a:r>
                        <a:rPr lang="tr-TR" baseline="0" dirty="0" smtClean="0"/>
                        <a:t> DA SAYILAR</a:t>
                      </a:r>
                      <a:endParaRPr lang="tr-TR" dirty="0"/>
                    </a:p>
                  </a:txBody>
                  <a:tcPr/>
                </a:tc>
              </a:tr>
            </a:tbl>
          </a:graphicData>
        </a:graphic>
      </p:graphicFrame>
    </p:spTree>
    <p:extLst>
      <p:ext uri="{BB962C8B-B14F-4D97-AF65-F5344CB8AC3E}">
        <p14:creationId xmlns:p14="http://schemas.microsoft.com/office/powerpoint/2010/main" xmlns="" val="3509131850"/>
      </p:ext>
    </p:extLst>
  </p:cSld>
  <p:clrMapOvr>
    <a:masterClrMapping/>
  </p:clrMapOvr>
  <p:transition spd="slow">
    <p:split orient="vert"/>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457200" y="3645023"/>
            <a:ext cx="8229600" cy="1784241"/>
          </a:xfrm>
        </p:spPr>
        <p:txBody>
          <a:bodyPr>
            <a:normAutofit/>
          </a:bodyPr>
          <a:lstStyle/>
          <a:p>
            <a:r>
              <a:rPr lang="tr-TR" sz="1800" b="1" dirty="0" smtClean="0">
                <a:latin typeface="Times New Roman" pitchFamily="18" charset="0"/>
                <a:cs typeface="Times New Roman" pitchFamily="18" charset="0"/>
              </a:rPr>
              <a:t>*Eski </a:t>
            </a:r>
            <a:r>
              <a:rPr lang="tr-TR" sz="1800" b="1" dirty="0">
                <a:latin typeface="Times New Roman" pitchFamily="18" charset="0"/>
                <a:cs typeface="Times New Roman" pitchFamily="18" charset="0"/>
              </a:rPr>
              <a:t>mısır aritmetiği hakkındaki bilgilerimiz, papirüs tomarlarından elde edilmektedir. </a:t>
            </a:r>
            <a:r>
              <a:rPr lang="tr-TR" sz="1800" b="1" dirty="0" smtClean="0">
                <a:latin typeface="Times New Roman" pitchFamily="18" charset="0"/>
                <a:cs typeface="Times New Roman" pitchFamily="18" charset="0"/>
              </a:rPr>
              <a:t>Bugün </a:t>
            </a:r>
            <a:r>
              <a:rPr lang="tr-TR" sz="1800" b="1" dirty="0">
                <a:latin typeface="Times New Roman" pitchFamily="18" charset="0"/>
                <a:cs typeface="Times New Roman" pitchFamily="18" charset="0"/>
              </a:rPr>
              <a:t>bu papirüsler; bilim tarihinde, </a:t>
            </a:r>
            <a:r>
              <a:rPr lang="tr-TR" sz="1800" b="1" dirty="0" err="1">
                <a:latin typeface="Times New Roman" pitchFamily="18" charset="0"/>
                <a:cs typeface="Times New Roman" pitchFamily="18" charset="0"/>
              </a:rPr>
              <a:t>m.ö</a:t>
            </a:r>
            <a:r>
              <a:rPr lang="tr-TR" sz="1800" b="1" dirty="0">
                <a:latin typeface="Times New Roman" pitchFamily="18" charset="0"/>
                <a:cs typeface="Times New Roman" pitchFamily="18" charset="0"/>
              </a:rPr>
              <a:t>. 1900-1800 yılları için adlandırılan, </a:t>
            </a:r>
            <a:r>
              <a:rPr lang="tr-TR" sz="1800" b="1" dirty="0" err="1">
                <a:latin typeface="Times New Roman" pitchFamily="18" charset="0"/>
                <a:cs typeface="Times New Roman" pitchFamily="18" charset="0"/>
              </a:rPr>
              <a:t>kahun</a:t>
            </a:r>
            <a:r>
              <a:rPr lang="tr-TR" sz="1800" b="1" dirty="0">
                <a:latin typeface="Times New Roman" pitchFamily="18" charset="0"/>
                <a:cs typeface="Times New Roman" pitchFamily="18" charset="0"/>
              </a:rPr>
              <a:t> ve </a:t>
            </a:r>
            <a:r>
              <a:rPr lang="tr-TR" sz="1800" b="1" dirty="0" err="1">
                <a:latin typeface="Times New Roman" pitchFamily="18" charset="0"/>
                <a:cs typeface="Times New Roman" pitchFamily="18" charset="0"/>
              </a:rPr>
              <a:t>berlin</a:t>
            </a:r>
            <a:r>
              <a:rPr lang="tr-TR" sz="1800" b="1" dirty="0">
                <a:latin typeface="Times New Roman" pitchFamily="18" charset="0"/>
                <a:cs typeface="Times New Roman" pitchFamily="18" charset="0"/>
              </a:rPr>
              <a:t> papirüsleri ile, </a:t>
            </a:r>
            <a:r>
              <a:rPr lang="tr-TR" sz="1800" b="1" dirty="0" err="1">
                <a:latin typeface="Times New Roman" pitchFamily="18" charset="0"/>
                <a:cs typeface="Times New Roman" pitchFamily="18" charset="0"/>
              </a:rPr>
              <a:t>m.ö</a:t>
            </a:r>
            <a:r>
              <a:rPr lang="tr-TR" sz="1800" b="1" dirty="0">
                <a:latin typeface="Times New Roman" pitchFamily="18" charset="0"/>
                <a:cs typeface="Times New Roman" pitchFamily="18" charset="0"/>
              </a:rPr>
              <a:t>. 1700 ile 1600 yılları için adlandırılan </a:t>
            </a:r>
            <a:r>
              <a:rPr lang="tr-TR" sz="1800" b="1" dirty="0" err="1">
                <a:latin typeface="Times New Roman" pitchFamily="18" charset="0"/>
                <a:cs typeface="Times New Roman" pitchFamily="18" charset="0"/>
              </a:rPr>
              <a:t>hiksoslar</a:t>
            </a:r>
            <a:r>
              <a:rPr lang="tr-TR" sz="1800" b="1" dirty="0">
                <a:latin typeface="Times New Roman" pitchFamily="18" charset="0"/>
                <a:cs typeface="Times New Roman" pitchFamily="18" charset="0"/>
              </a:rPr>
              <a:t> devrinden </a:t>
            </a:r>
            <a:r>
              <a:rPr lang="tr-TR" sz="1800" b="1" dirty="0" err="1">
                <a:latin typeface="Times New Roman" pitchFamily="18" charset="0"/>
                <a:cs typeface="Times New Roman" pitchFamily="18" charset="0"/>
              </a:rPr>
              <a:t>m.ö</a:t>
            </a:r>
            <a:r>
              <a:rPr lang="tr-TR" sz="1800" b="1" dirty="0">
                <a:latin typeface="Times New Roman" pitchFamily="18" charset="0"/>
                <a:cs typeface="Times New Roman" pitchFamily="18" charset="0"/>
              </a:rPr>
              <a:t>. 1788-1580 kalma </a:t>
            </a:r>
            <a:r>
              <a:rPr lang="tr-TR" sz="1800" b="1" dirty="0" err="1">
                <a:latin typeface="Times New Roman" pitchFamily="18" charset="0"/>
                <a:cs typeface="Times New Roman" pitchFamily="18" charset="0"/>
              </a:rPr>
              <a:t>rhind</a:t>
            </a:r>
            <a:r>
              <a:rPr lang="tr-TR" sz="1800" b="1" dirty="0">
                <a:latin typeface="Times New Roman" pitchFamily="18" charset="0"/>
                <a:cs typeface="Times New Roman" pitchFamily="18" charset="0"/>
              </a:rPr>
              <a:t> ve </a:t>
            </a:r>
            <a:r>
              <a:rPr lang="tr-TR" sz="1800" b="1" dirty="0" err="1">
                <a:latin typeface="Times New Roman" pitchFamily="18" charset="0"/>
                <a:cs typeface="Times New Roman" pitchFamily="18" charset="0"/>
              </a:rPr>
              <a:t>moskova</a:t>
            </a:r>
            <a:r>
              <a:rPr lang="tr-TR" sz="1800" b="1" dirty="0">
                <a:latin typeface="Times New Roman" pitchFamily="18" charset="0"/>
                <a:cs typeface="Times New Roman" pitchFamily="18" charset="0"/>
              </a:rPr>
              <a:t> matematik papirüsleridir. </a:t>
            </a:r>
            <a:r>
              <a:rPr lang="tr-TR" sz="1800" b="1" dirty="0" smtClean="0">
                <a:latin typeface="Times New Roman" pitchFamily="18" charset="0"/>
                <a:cs typeface="Times New Roman" pitchFamily="18" charset="0"/>
              </a:rPr>
              <a:t>Mısır </a:t>
            </a:r>
            <a:r>
              <a:rPr lang="tr-TR" sz="1800" b="1" dirty="0">
                <a:latin typeface="Times New Roman" pitchFamily="18" charset="0"/>
                <a:cs typeface="Times New Roman" pitchFamily="18" charset="0"/>
              </a:rPr>
              <a:t>matematiği hakkındaki diğer kaynaklar, birkaç parşömen tomarı ile kil ve tahta tabletlere dayanmaktadır. </a:t>
            </a:r>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0" y="44624"/>
            <a:ext cx="9144000" cy="3528392"/>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extLst>
      <p:ext uri="{BB962C8B-B14F-4D97-AF65-F5344CB8AC3E}">
        <p14:creationId xmlns:p14="http://schemas.microsoft.com/office/powerpoint/2010/main" xmlns="" val="3452644381"/>
      </p:ext>
    </p:extLst>
  </p:cSld>
  <p:clrMapOvr>
    <a:masterClrMapping/>
  </p:clrMapOvr>
  <p:transition spd="slow">
    <p:split orient="vert"/>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323528" y="1340768"/>
            <a:ext cx="8229600" cy="1143000"/>
          </a:xfrm>
        </p:spPr>
        <p:txBody>
          <a:bodyPr>
            <a:noAutofit/>
          </a:bodyPr>
          <a:lstStyle/>
          <a:p>
            <a:pPr algn="ctr"/>
            <a:r>
              <a:rPr lang="tr-TR" sz="1800" b="1" dirty="0" smtClean="0">
                <a:solidFill>
                  <a:schemeClr val="tx1"/>
                </a:solidFill>
                <a:latin typeface="Times New Roman" pitchFamily="18" charset="0"/>
                <a:cs typeface="Times New Roman" pitchFamily="18" charset="0"/>
              </a:rPr>
              <a:t>*Antik Yunan </a:t>
            </a:r>
            <a:r>
              <a:rPr lang="tr-TR" sz="1800" b="1" dirty="0">
                <a:solidFill>
                  <a:schemeClr val="tx1"/>
                </a:solidFill>
                <a:latin typeface="Times New Roman" pitchFamily="18" charset="0"/>
                <a:cs typeface="Times New Roman" pitchFamily="18" charset="0"/>
              </a:rPr>
              <a:t>matematiği, M.Ö.700-M.S.400 periyodunda Doğu </a:t>
            </a:r>
            <a:r>
              <a:rPr lang="tr-TR" sz="1800" b="1" dirty="0" err="1">
                <a:solidFill>
                  <a:schemeClr val="tx1"/>
                </a:solidFill>
                <a:latin typeface="Times New Roman" pitchFamily="18" charset="0"/>
                <a:cs typeface="Times New Roman" pitchFamily="18" charset="0"/>
              </a:rPr>
              <a:t>Akdenizde</a:t>
            </a:r>
            <a:r>
              <a:rPr lang="tr-TR" sz="1800" b="1" dirty="0">
                <a:solidFill>
                  <a:schemeClr val="tx1"/>
                </a:solidFill>
                <a:latin typeface="Times New Roman" pitchFamily="18" charset="0"/>
                <a:cs typeface="Times New Roman" pitchFamily="18" charset="0"/>
              </a:rPr>
              <a:t> (Yunanistan ve Ülkemizin batı kıyıları) yaşayan Yunanlılar tarafından yapılan matematiktir.</a:t>
            </a:r>
          </a:p>
        </p:txBody>
      </p:sp>
      <p:graphicFrame>
        <p:nvGraphicFramePr>
          <p:cNvPr id="4" name="İçerik Yer Tutucusu 3"/>
          <p:cNvGraphicFramePr>
            <a:graphicFrameLocks noGrp="1"/>
          </p:cNvGraphicFramePr>
          <p:nvPr>
            <p:ph idx="1"/>
            <p:extLst>
              <p:ext uri="{D42A27DB-BD31-4B8C-83A1-F6EECF244321}">
                <p14:modId xmlns:p14="http://schemas.microsoft.com/office/powerpoint/2010/main" xmlns="" val="361326582"/>
              </p:ext>
            </p:extLst>
          </p:nvPr>
        </p:nvGraphicFramePr>
        <p:xfrm>
          <a:off x="467544" y="980728"/>
          <a:ext cx="8229600" cy="370840"/>
        </p:xfrm>
        <a:graphic>
          <a:graphicData uri="http://schemas.openxmlformats.org/drawingml/2006/table">
            <a:tbl>
              <a:tblPr firstRow="1" bandRow="1">
                <a:tableStyleId>{5C22544A-7EE6-4342-B048-85BDC9FD1C3A}</a:tableStyleId>
              </a:tblPr>
              <a:tblGrid>
                <a:gridCol w="8229600"/>
              </a:tblGrid>
              <a:tr h="370840">
                <a:tc>
                  <a:txBody>
                    <a:bodyPr/>
                    <a:lstStyle/>
                    <a:p>
                      <a:r>
                        <a:rPr lang="tr-TR" baseline="0" dirty="0" smtClean="0"/>
                        <a:t>ANTİK YUNANİSTAN’DA SAYILAR</a:t>
                      </a:r>
                      <a:endParaRPr lang="tr-TR" dirty="0"/>
                    </a:p>
                  </a:txBody>
                  <a:tcPr/>
                </a:tc>
              </a:tr>
            </a:tbl>
          </a:graphicData>
        </a:graphic>
      </p:graphicFrame>
      <p:graphicFrame>
        <p:nvGraphicFramePr>
          <p:cNvPr id="5" name="Tablo 4"/>
          <p:cNvGraphicFramePr>
            <a:graphicFrameLocks noGrp="1"/>
          </p:cNvGraphicFramePr>
          <p:nvPr>
            <p:extLst>
              <p:ext uri="{D42A27DB-BD31-4B8C-83A1-F6EECF244321}">
                <p14:modId xmlns:p14="http://schemas.microsoft.com/office/powerpoint/2010/main" xmlns="" val="4065667552"/>
              </p:ext>
            </p:extLst>
          </p:nvPr>
        </p:nvGraphicFramePr>
        <p:xfrm>
          <a:off x="3059832" y="3140968"/>
          <a:ext cx="2808312" cy="2888673"/>
        </p:xfrm>
        <a:graphic>
          <a:graphicData uri="http://schemas.openxmlformats.org/drawingml/2006/table">
            <a:tbl>
              <a:tblPr>
                <a:tableStyleId>{2D5ABB26-0587-4C30-8999-92F81FD0307C}</a:tableStyleId>
              </a:tblPr>
              <a:tblGrid>
                <a:gridCol w="2808312"/>
              </a:tblGrid>
              <a:tr h="2888673">
                <a:tc>
                  <a:txBody>
                    <a:bodyPr/>
                    <a:lstStyle/>
                    <a:p>
                      <a:r>
                        <a:rPr lang="tr-TR" sz="1400" dirty="0" smtClean="0"/>
                        <a:t>*Yunan matematiği </a:t>
                      </a:r>
                      <a:r>
                        <a:rPr lang="tr-TR" sz="1400" dirty="0" err="1" smtClean="0"/>
                        <a:t>Thales’le</a:t>
                      </a:r>
                      <a:r>
                        <a:rPr lang="tr-TR" sz="1400" dirty="0" smtClean="0"/>
                        <a:t> başlar. Yedi Bilgeden biri olarak ün salan </a:t>
                      </a:r>
                      <a:r>
                        <a:rPr lang="tr-TR" sz="1400" dirty="0" err="1" smtClean="0"/>
                        <a:t>Thales’in</a:t>
                      </a:r>
                      <a:r>
                        <a:rPr lang="tr-TR" sz="1400" dirty="0" smtClean="0"/>
                        <a:t> bir süre Mısır’da dolaştığı ve oradan geometriyi ülkesine getirdiği  bilinmektedir.</a:t>
                      </a:r>
                      <a:r>
                        <a:rPr lang="tr-TR" sz="1400" baseline="0" dirty="0" smtClean="0"/>
                        <a:t> Yunan matematik tarihçesinde</a:t>
                      </a:r>
                      <a:r>
                        <a:rPr lang="tr-TR" sz="1400" dirty="0" smtClean="0"/>
                        <a:t> adı geçen ikinci önemli</a:t>
                      </a:r>
                      <a:r>
                        <a:rPr lang="tr-TR" sz="1400" baseline="0" dirty="0" smtClean="0"/>
                        <a:t> isim</a:t>
                      </a:r>
                      <a:r>
                        <a:rPr lang="tr-TR" sz="1400" dirty="0" smtClean="0"/>
                        <a:t> de Pisagor’dur. O’nun da Mısır ve Babil’i gezdiği, oralarda edindiği bilgileri ülkesine getirdiğinden bahsediliyor.</a:t>
                      </a:r>
                      <a:endParaRPr lang="tr-TR" sz="1400" dirty="0"/>
                    </a:p>
                  </a:txBody>
                  <a:tcPr/>
                </a:tc>
              </a:tr>
            </a:tbl>
          </a:graphicData>
        </a:graphic>
      </p:graphicFrame>
      <p:pic>
        <p:nvPicPr>
          <p:cNvPr id="4100" name="Picture 4"/>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205733" y="3178105"/>
            <a:ext cx="2057400" cy="273367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pic>
        <p:nvPicPr>
          <p:cNvPr id="4101" name="Picture 5"/>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6876256" y="3118337"/>
            <a:ext cx="2095500" cy="2592288"/>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extLst>
      <p:ext uri="{BB962C8B-B14F-4D97-AF65-F5344CB8AC3E}">
        <p14:creationId xmlns:p14="http://schemas.microsoft.com/office/powerpoint/2010/main" xmlns="" val="1076309177"/>
      </p:ext>
    </p:extLst>
  </p:cSld>
  <p:clrMapOvr>
    <a:masterClrMapping/>
  </p:clrMapOvr>
  <p:transition spd="slow">
    <p:split orient="vert"/>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dirty="0"/>
          </a:p>
        </p:txBody>
      </p:sp>
      <p:sp>
        <p:nvSpPr>
          <p:cNvPr id="3" name="İçerik Yer Tutucusu 2"/>
          <p:cNvSpPr>
            <a:spLocks noGrp="1"/>
          </p:cNvSpPr>
          <p:nvPr>
            <p:ph idx="1"/>
          </p:nvPr>
        </p:nvSpPr>
        <p:spPr/>
        <p:txBody>
          <a:bodyPr>
            <a:normAutofit/>
          </a:bodyPr>
          <a:lstStyle/>
          <a:p>
            <a:r>
              <a:rPr lang="tr-TR" sz="2000" dirty="0" smtClean="0"/>
              <a:t>*Bu </a:t>
            </a:r>
            <a:r>
              <a:rPr lang="tr-TR" sz="2000" dirty="0"/>
              <a:t>dönemde matematikte birçok gelişim kaydedilmiş, bugün sahip olduğumuz matematik yapısının temelleri büyük oranda bu dönemde atılmıştır. “Matematik” sözcüğü de ilk olarak bu </a:t>
            </a:r>
            <a:r>
              <a:rPr lang="tr-TR" sz="2000" dirty="0" smtClean="0"/>
              <a:t>dönemde; </a:t>
            </a:r>
            <a:r>
              <a:rPr lang="tr-TR" sz="2000" dirty="0"/>
              <a:t>Pisagor ve onu takip edenler tarafından, yunanca bir kelime olan ve “eğitimle alakalı” gibi bir anlama sahip olan “</a:t>
            </a:r>
            <a:r>
              <a:rPr lang="tr-TR" sz="2000" dirty="0" err="1"/>
              <a:t>Mathema</a:t>
            </a:r>
            <a:r>
              <a:rPr lang="tr-TR" sz="2000" dirty="0"/>
              <a:t>” sözcüğünden türetilerek kullanılmıştır. Ayrıca bu dönemde ilk defa matematikte “ispat” kavramı ortaya </a:t>
            </a:r>
            <a:r>
              <a:rPr lang="tr-TR" sz="2000" dirty="0" smtClean="0"/>
              <a:t>çıkmıştır.</a:t>
            </a:r>
            <a:endParaRPr lang="tr-TR" sz="2000" dirty="0"/>
          </a:p>
        </p:txBody>
      </p:sp>
      <p:pic>
        <p:nvPicPr>
          <p:cNvPr id="5123" name="Picture 3"/>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611560" y="4331212"/>
            <a:ext cx="7848872" cy="1728192"/>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extLst>
      <p:ext uri="{BB962C8B-B14F-4D97-AF65-F5344CB8AC3E}">
        <p14:creationId xmlns:p14="http://schemas.microsoft.com/office/powerpoint/2010/main" xmlns="" val="1173824272"/>
      </p:ext>
    </p:extLst>
  </p:cSld>
  <p:clrMapOvr>
    <a:masterClrMapping/>
  </p:clrMapOvr>
  <p:transition spd="slow">
    <p:split orient="vert"/>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539552" y="1196752"/>
            <a:ext cx="4114800" cy="5112568"/>
          </a:xfrm>
        </p:spPr>
        <p:txBody>
          <a:bodyPr>
            <a:noAutofit/>
          </a:bodyPr>
          <a:lstStyle/>
          <a:p>
            <a:pPr algn="ctr"/>
            <a:r>
              <a:rPr lang="tr-TR" sz="1800" dirty="0" smtClean="0">
                <a:solidFill>
                  <a:schemeClr val="tx1"/>
                </a:solidFill>
                <a:latin typeface="Times New Roman" pitchFamily="18" charset="0"/>
                <a:cs typeface="Times New Roman" pitchFamily="18" charset="0"/>
              </a:rPr>
              <a:t>*Romalılar</a:t>
            </a:r>
            <a:r>
              <a:rPr lang="tr-TR" sz="1800" dirty="0">
                <a:solidFill>
                  <a:schemeClr val="tx1"/>
                </a:solidFill>
                <a:latin typeface="Times New Roman" pitchFamily="18" charset="0"/>
                <a:cs typeface="Times New Roman" pitchFamily="18" charset="0"/>
              </a:rPr>
              <a:t>, Eski Mısırlıların yıllarca önce yaptıkları gibi, önceleri bazı sembolleri tekrarlayarak </a:t>
            </a:r>
            <a:r>
              <a:rPr lang="tr-TR" sz="1800" b="1" dirty="0">
                <a:solidFill>
                  <a:schemeClr val="tx1"/>
                </a:solidFill>
                <a:latin typeface="Times New Roman" pitchFamily="18" charset="0"/>
                <a:cs typeface="Times New Roman" pitchFamily="18" charset="0"/>
              </a:rPr>
              <a:t>sayıları</a:t>
            </a:r>
            <a:r>
              <a:rPr lang="tr-TR" sz="1800" dirty="0">
                <a:solidFill>
                  <a:schemeClr val="tx1"/>
                </a:solidFill>
                <a:latin typeface="Times New Roman" pitchFamily="18" charset="0"/>
                <a:cs typeface="Times New Roman" pitchFamily="18" charset="0"/>
              </a:rPr>
              <a:t> tasarladılar</a:t>
            </a:r>
            <a:r>
              <a:rPr lang="tr-TR" sz="1800" dirty="0" smtClean="0">
                <a:solidFill>
                  <a:schemeClr val="tx1"/>
                </a:solidFill>
                <a:latin typeface="Times New Roman" pitchFamily="18" charset="0"/>
                <a:cs typeface="Times New Roman" pitchFamily="18" charset="0"/>
              </a:rPr>
              <a:t>.</a:t>
            </a:r>
            <a:br>
              <a:rPr lang="tr-TR" sz="1800" dirty="0" smtClean="0">
                <a:solidFill>
                  <a:schemeClr val="tx1"/>
                </a:solidFill>
                <a:latin typeface="Times New Roman" pitchFamily="18" charset="0"/>
                <a:cs typeface="Times New Roman" pitchFamily="18" charset="0"/>
              </a:rPr>
            </a:br>
            <a:r>
              <a:rPr lang="tr-TR" sz="1800" dirty="0">
                <a:solidFill>
                  <a:schemeClr val="tx1"/>
                </a:solidFill>
                <a:latin typeface="Times New Roman" pitchFamily="18" charset="0"/>
                <a:cs typeface="Times New Roman" pitchFamily="18" charset="0"/>
              </a:rPr>
              <a:t/>
            </a:r>
            <a:br>
              <a:rPr lang="tr-TR" sz="1800" dirty="0">
                <a:solidFill>
                  <a:schemeClr val="tx1"/>
                </a:solidFill>
                <a:latin typeface="Times New Roman" pitchFamily="18" charset="0"/>
                <a:cs typeface="Times New Roman" pitchFamily="18" charset="0"/>
              </a:rPr>
            </a:br>
            <a:r>
              <a:rPr lang="tr-TR" sz="1800" dirty="0" smtClean="0">
                <a:solidFill>
                  <a:schemeClr val="tx1"/>
                </a:solidFill>
                <a:latin typeface="Times New Roman" pitchFamily="18" charset="0"/>
                <a:cs typeface="Times New Roman" pitchFamily="18" charset="0"/>
              </a:rPr>
              <a:t>*Başlangıçta </a:t>
            </a:r>
            <a:r>
              <a:rPr lang="tr-TR" sz="1800" dirty="0">
                <a:solidFill>
                  <a:schemeClr val="tx1"/>
                </a:solidFill>
                <a:latin typeface="Times New Roman" pitchFamily="18" charset="0"/>
                <a:cs typeface="Times New Roman" pitchFamily="18" charset="0"/>
              </a:rPr>
              <a:t>değişik bazı sembol ve harfleri, rakam olarak kullanmışlardır. Bu rakamları, ilk olarak Romalılar kullandıkları için, aritmetikte Roma Rakamları ya da Romen Rakamları olarak adlandırılır. </a:t>
            </a:r>
            <a:r>
              <a:rPr lang="tr-TR" sz="1800" dirty="0" smtClean="0">
                <a:solidFill>
                  <a:schemeClr val="tx1"/>
                </a:solidFill>
                <a:latin typeface="Times New Roman" pitchFamily="18" charset="0"/>
                <a:cs typeface="Times New Roman" pitchFamily="18" charset="0"/>
              </a:rPr>
              <a:t/>
            </a:r>
            <a:br>
              <a:rPr lang="tr-TR" sz="1800" dirty="0" smtClean="0">
                <a:solidFill>
                  <a:schemeClr val="tx1"/>
                </a:solidFill>
                <a:latin typeface="Times New Roman" pitchFamily="18" charset="0"/>
                <a:cs typeface="Times New Roman" pitchFamily="18" charset="0"/>
              </a:rPr>
            </a:br>
            <a:r>
              <a:rPr lang="tr-TR" sz="1800" dirty="0">
                <a:solidFill>
                  <a:schemeClr val="tx1"/>
                </a:solidFill>
                <a:latin typeface="Times New Roman" pitchFamily="18" charset="0"/>
                <a:cs typeface="Times New Roman" pitchFamily="18" charset="0"/>
              </a:rPr>
              <a:t/>
            </a:r>
            <a:br>
              <a:rPr lang="tr-TR" sz="1800" dirty="0">
                <a:solidFill>
                  <a:schemeClr val="tx1"/>
                </a:solidFill>
                <a:latin typeface="Times New Roman" pitchFamily="18" charset="0"/>
                <a:cs typeface="Times New Roman" pitchFamily="18" charset="0"/>
              </a:rPr>
            </a:br>
            <a:r>
              <a:rPr lang="tr-TR" sz="1800" dirty="0" smtClean="0">
                <a:solidFill>
                  <a:schemeClr val="tx1"/>
                </a:solidFill>
                <a:latin typeface="Times New Roman" pitchFamily="18" charset="0"/>
                <a:cs typeface="Times New Roman" pitchFamily="18" charset="0"/>
              </a:rPr>
              <a:t>*Romalılar </a:t>
            </a:r>
            <a:r>
              <a:rPr lang="tr-TR" sz="1800" dirty="0">
                <a:solidFill>
                  <a:schemeClr val="tx1"/>
                </a:solidFill>
                <a:latin typeface="Times New Roman" pitchFamily="18" charset="0"/>
                <a:cs typeface="Times New Roman" pitchFamily="18" charset="0"/>
              </a:rPr>
              <a:t>sayıları belirtmek için, 7 ayrı harfi rakam olarak kullanmışlardır. </a:t>
            </a:r>
            <a:r>
              <a:rPr lang="tr-TR" sz="1800" dirty="0" smtClean="0">
                <a:solidFill>
                  <a:schemeClr val="tx1"/>
                </a:solidFill>
                <a:latin typeface="Times New Roman" pitchFamily="18" charset="0"/>
                <a:cs typeface="Times New Roman" pitchFamily="18" charset="0"/>
              </a:rPr>
              <a:t>Yandaki </a:t>
            </a:r>
            <a:r>
              <a:rPr lang="tr-TR" sz="1800" dirty="0">
                <a:solidFill>
                  <a:schemeClr val="tx1"/>
                </a:solidFill>
                <a:latin typeface="Times New Roman" pitchFamily="18" charset="0"/>
                <a:cs typeface="Times New Roman" pitchFamily="18" charset="0"/>
              </a:rPr>
              <a:t>tabloda, Roma rakamları gösterilmiştir. </a:t>
            </a:r>
            <a:r>
              <a:rPr lang="tr-TR" sz="1800" dirty="0" smtClean="0">
                <a:solidFill>
                  <a:schemeClr val="tx1"/>
                </a:solidFill>
                <a:latin typeface="Times New Roman" pitchFamily="18" charset="0"/>
                <a:cs typeface="Times New Roman" pitchFamily="18" charset="0"/>
              </a:rPr>
              <a:t/>
            </a:r>
            <a:br>
              <a:rPr lang="tr-TR" sz="1800" dirty="0" smtClean="0">
                <a:solidFill>
                  <a:schemeClr val="tx1"/>
                </a:solidFill>
                <a:latin typeface="Times New Roman" pitchFamily="18" charset="0"/>
                <a:cs typeface="Times New Roman" pitchFamily="18" charset="0"/>
              </a:rPr>
            </a:br>
            <a:endParaRPr lang="tr-TR" sz="1800" dirty="0">
              <a:solidFill>
                <a:schemeClr val="tx1"/>
              </a:solidFill>
              <a:latin typeface="Times New Roman" pitchFamily="18" charset="0"/>
              <a:cs typeface="Times New Roman" pitchFamily="18" charset="0"/>
            </a:endParaRPr>
          </a:p>
        </p:txBody>
      </p:sp>
      <p:graphicFrame>
        <p:nvGraphicFramePr>
          <p:cNvPr id="4" name="İçerik Yer Tutucusu 3"/>
          <p:cNvGraphicFramePr>
            <a:graphicFrameLocks noGrp="1"/>
          </p:cNvGraphicFramePr>
          <p:nvPr>
            <p:ph idx="1"/>
            <p:extLst>
              <p:ext uri="{D42A27DB-BD31-4B8C-83A1-F6EECF244321}">
                <p14:modId xmlns:p14="http://schemas.microsoft.com/office/powerpoint/2010/main" xmlns="" val="1898024816"/>
              </p:ext>
            </p:extLst>
          </p:nvPr>
        </p:nvGraphicFramePr>
        <p:xfrm>
          <a:off x="179512" y="404664"/>
          <a:ext cx="4679256" cy="370840"/>
        </p:xfrm>
        <a:graphic>
          <a:graphicData uri="http://schemas.openxmlformats.org/drawingml/2006/table">
            <a:tbl>
              <a:tblPr firstRow="1" bandRow="1">
                <a:tableStyleId>{5C22544A-7EE6-4342-B048-85BDC9FD1C3A}</a:tableStyleId>
              </a:tblPr>
              <a:tblGrid>
                <a:gridCol w="4679256"/>
              </a:tblGrid>
              <a:tr h="370840">
                <a:tc>
                  <a:txBody>
                    <a:bodyPr/>
                    <a:lstStyle/>
                    <a:p>
                      <a:r>
                        <a:rPr lang="tr-TR" dirty="0" smtClean="0"/>
                        <a:t>ROMA RAKAMLARI</a:t>
                      </a:r>
                      <a:endParaRPr lang="tr-TR" dirty="0"/>
                    </a:p>
                  </a:txBody>
                  <a:tcPr/>
                </a:tc>
              </a:tr>
            </a:tbl>
          </a:graphicData>
        </a:graphic>
      </p:graphicFrame>
      <p:pic>
        <p:nvPicPr>
          <p:cNvPr id="6147" name="Picture 3"/>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5004048" y="0"/>
            <a:ext cx="4124996" cy="687276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extLst>
      <p:ext uri="{BB962C8B-B14F-4D97-AF65-F5344CB8AC3E}">
        <p14:creationId xmlns:p14="http://schemas.microsoft.com/office/powerpoint/2010/main" xmlns="" val="2971259258"/>
      </p:ext>
    </p:extLst>
  </p:cSld>
  <p:clrMapOvr>
    <a:masterClrMapping/>
  </p:clrMapOvr>
  <p:transition spd="slow">
    <p:split orient="vert"/>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20274" y="1627064"/>
            <a:ext cx="8229600" cy="4526280"/>
          </a:xfrm>
        </p:spPr>
        <p:txBody>
          <a:bodyPr>
            <a:normAutofit/>
          </a:bodyPr>
          <a:lstStyle/>
          <a:p>
            <a:r>
              <a:rPr lang="tr-TR" sz="1800" dirty="0" smtClean="0"/>
              <a:t>*Dikkat </a:t>
            </a:r>
            <a:r>
              <a:rPr lang="tr-TR" sz="1800" dirty="0"/>
              <a:t>edilirse </a:t>
            </a:r>
            <a:r>
              <a:rPr lang="tr-TR" sz="1800" dirty="0" smtClean="0"/>
              <a:t>Roma Rakamlarında ‘Sıfır’ yoktur</a:t>
            </a:r>
            <a:r>
              <a:rPr lang="tr-TR" sz="1800" dirty="0"/>
              <a:t>! Dolayısıyla sıfır olmadığı için Roma Rakamları dört işlem yapmak imkansızdır</a:t>
            </a:r>
            <a:r>
              <a:rPr lang="tr-TR" sz="1800" dirty="0" smtClean="0"/>
              <a:t>. Medeniyet </a:t>
            </a:r>
            <a:r>
              <a:rPr lang="tr-TR" sz="1800" dirty="0"/>
              <a:t>kıyaslamasında Romalılar ve şimdiki devamı Avrupalı torunlarının kendilerinin üstün görmesi yada taslaması yersizdir</a:t>
            </a:r>
            <a:r>
              <a:rPr lang="tr-TR" sz="1800" dirty="0" smtClean="0"/>
              <a:t>. Sıfırın </a:t>
            </a:r>
            <a:r>
              <a:rPr lang="tr-TR" sz="1800" dirty="0"/>
              <a:t>MÖ 250 yıllarında Orta Amerika'da yaşayan Maya kabilesinde kullanıldığına dair kanıtlar vardır.MS 800 civarında ise Hintliler sıfıra benzer bir sembol kullanmışlardır. Hindistan'dan yayılan </a:t>
            </a:r>
            <a:r>
              <a:rPr lang="tr-TR" sz="1800" dirty="0" smtClean="0"/>
              <a:t>sıfır MS </a:t>
            </a:r>
            <a:r>
              <a:rPr lang="tr-TR" sz="1800" dirty="0"/>
              <a:t>1400 yıllarında Avrupa'da da benimsenmiş ve kullanılmıştır. Sıfır sözcüğü büyük olasılıkla Arapça </a:t>
            </a:r>
            <a:r>
              <a:rPr lang="tr-TR" sz="1800" dirty="0" smtClean="0"/>
              <a:t>sıfır </a:t>
            </a:r>
            <a:r>
              <a:rPr lang="tr-TR" sz="1800" dirty="0"/>
              <a:t>sözcüğünden </a:t>
            </a:r>
            <a:r>
              <a:rPr lang="tr-TR" sz="1800" dirty="0" smtClean="0"/>
              <a:t>türemiştir. Sıfır </a:t>
            </a:r>
            <a:r>
              <a:rPr lang="tr-TR" sz="1800" dirty="0"/>
              <a:t>ise </a:t>
            </a:r>
            <a:r>
              <a:rPr lang="tr-TR" sz="1800" dirty="0" smtClean="0"/>
              <a:t>Hintçe‘ de </a:t>
            </a:r>
            <a:r>
              <a:rPr lang="tr-TR" sz="1800" dirty="0"/>
              <a:t>boş anlamına gelen </a:t>
            </a:r>
            <a:r>
              <a:rPr lang="tr-TR" sz="1800" dirty="0" smtClean="0"/>
              <a:t>‘</a:t>
            </a:r>
            <a:r>
              <a:rPr lang="tr-TR" sz="1800" dirty="0" err="1" smtClean="0"/>
              <a:t>sunya</a:t>
            </a:r>
            <a:r>
              <a:rPr lang="tr-TR" sz="1800" dirty="0" smtClean="0"/>
              <a:t>’ </a:t>
            </a:r>
            <a:r>
              <a:rPr lang="tr-TR" sz="1800" dirty="0"/>
              <a:t>sözcüğünün tercümesidir.</a:t>
            </a:r>
          </a:p>
        </p:txBody>
      </p:sp>
      <p:pic>
        <p:nvPicPr>
          <p:cNvPr id="7170" name="Picture 2"/>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rot="564299">
            <a:off x="345650" y="5059786"/>
            <a:ext cx="2193935" cy="1332521"/>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pic>
        <p:nvPicPr>
          <p:cNvPr id="7172" name="Picture 4"/>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rot="21051324">
            <a:off x="6261752" y="4598303"/>
            <a:ext cx="2520280" cy="1728192"/>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extLst>
      <p:ext uri="{BB962C8B-B14F-4D97-AF65-F5344CB8AC3E}">
        <p14:creationId xmlns:p14="http://schemas.microsoft.com/office/powerpoint/2010/main" xmlns="" val="2274452797"/>
      </p:ext>
    </p:extLst>
  </p:cSld>
  <p:clrMapOvr>
    <a:masterClrMapping/>
  </p:clrMapOvr>
  <p:transition spd="slow">
    <p:split orient="vert"/>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395536" y="1484784"/>
            <a:ext cx="8229600" cy="1143000"/>
          </a:xfrm>
        </p:spPr>
        <p:txBody>
          <a:bodyPr>
            <a:normAutofit fontScale="90000"/>
          </a:bodyPr>
          <a:lstStyle/>
          <a:p>
            <a:r>
              <a:rPr lang="tr-TR" sz="1800" dirty="0" smtClean="0"/>
              <a:t>* Mayaların </a:t>
            </a:r>
            <a:r>
              <a:rPr lang="tr-TR" sz="1800" dirty="0"/>
              <a:t>kullandığı sayı sistemi bizim bugün kullandığımızdan çok farklı. Birden dörde kadar olan sayılar için noktalar kullanılıyor. Beş ve beşin katları olan sayılarsa çizgilerle ifade ediliyor.</a:t>
            </a:r>
          </a:p>
        </p:txBody>
      </p:sp>
      <p:graphicFrame>
        <p:nvGraphicFramePr>
          <p:cNvPr id="4" name="İçerik Yer Tutucusu 3"/>
          <p:cNvGraphicFramePr>
            <a:graphicFrameLocks noGrp="1"/>
          </p:cNvGraphicFramePr>
          <p:nvPr>
            <p:ph idx="1"/>
            <p:extLst>
              <p:ext uri="{D42A27DB-BD31-4B8C-83A1-F6EECF244321}">
                <p14:modId xmlns:p14="http://schemas.microsoft.com/office/powerpoint/2010/main" xmlns="" val="2116011228"/>
              </p:ext>
            </p:extLst>
          </p:nvPr>
        </p:nvGraphicFramePr>
        <p:xfrm>
          <a:off x="323528" y="620688"/>
          <a:ext cx="8229600" cy="370840"/>
        </p:xfrm>
        <a:graphic>
          <a:graphicData uri="http://schemas.openxmlformats.org/drawingml/2006/table">
            <a:tbl>
              <a:tblPr firstRow="1" bandRow="1">
                <a:tableStyleId>{5C22544A-7EE6-4342-B048-85BDC9FD1C3A}</a:tableStyleId>
              </a:tblPr>
              <a:tblGrid>
                <a:gridCol w="8229600"/>
              </a:tblGrid>
              <a:tr h="370840">
                <a:tc>
                  <a:txBody>
                    <a:bodyPr/>
                    <a:lstStyle/>
                    <a:p>
                      <a:r>
                        <a:rPr lang="tr-TR" dirty="0" smtClean="0"/>
                        <a:t>MAYALAR DA SAYILAR</a:t>
                      </a:r>
                      <a:endParaRPr lang="tr-TR" dirty="0"/>
                    </a:p>
                  </a:txBody>
                  <a:tcPr/>
                </a:tc>
              </a:tr>
            </a:tbl>
          </a:graphicData>
        </a:graphic>
      </p:graphicFrame>
      <p:pic>
        <p:nvPicPr>
          <p:cNvPr id="8194" name="Picture 2"/>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179512" y="3861048"/>
            <a:ext cx="5256584" cy="2873896"/>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graphicFrame>
        <p:nvGraphicFramePr>
          <p:cNvPr id="5" name="Tablo 4"/>
          <p:cNvGraphicFramePr>
            <a:graphicFrameLocks noGrp="1"/>
          </p:cNvGraphicFramePr>
          <p:nvPr>
            <p:extLst>
              <p:ext uri="{D42A27DB-BD31-4B8C-83A1-F6EECF244321}">
                <p14:modId xmlns:p14="http://schemas.microsoft.com/office/powerpoint/2010/main" xmlns="" val="3694020878"/>
              </p:ext>
            </p:extLst>
          </p:nvPr>
        </p:nvGraphicFramePr>
        <p:xfrm>
          <a:off x="5796136" y="3675628"/>
          <a:ext cx="2855640" cy="2633692"/>
        </p:xfrm>
        <a:graphic>
          <a:graphicData uri="http://schemas.openxmlformats.org/drawingml/2006/table">
            <a:tbl>
              <a:tblPr firstRow="1" bandRow="1">
                <a:tableStyleId>{00A15C55-8517-42AA-B614-E9B94910E393}</a:tableStyleId>
              </a:tblPr>
              <a:tblGrid>
                <a:gridCol w="2855640"/>
              </a:tblGrid>
              <a:tr h="2633692">
                <a:tc>
                  <a:txBody>
                    <a:bodyPr/>
                    <a:lstStyle/>
                    <a:p>
                      <a:r>
                        <a:rPr lang="tr-TR" sz="1800" dirty="0" smtClean="0">
                          <a:latin typeface="Times New Roman" pitchFamily="18" charset="0"/>
                          <a:cs typeface="Times New Roman" pitchFamily="18" charset="0"/>
                        </a:rPr>
                        <a:t>* Mayaların noktalarla çizgilerden oluşan hesap yöntemlerinin atasının ‘</a:t>
                      </a:r>
                      <a:r>
                        <a:rPr lang="tr-TR" sz="1800" dirty="0" err="1" smtClean="0">
                          <a:latin typeface="Times New Roman" pitchFamily="18" charset="0"/>
                          <a:cs typeface="Times New Roman" pitchFamily="18" charset="0"/>
                        </a:rPr>
                        <a:t>Olmekler</a:t>
                      </a:r>
                      <a:r>
                        <a:rPr lang="tr-TR" sz="1800" dirty="0" smtClean="0">
                          <a:latin typeface="Times New Roman" pitchFamily="18" charset="0"/>
                          <a:cs typeface="Times New Roman" pitchFamily="18" charset="0"/>
                        </a:rPr>
                        <a:t>’ olduğu ortaya çıkmıştır. </a:t>
                      </a:r>
                      <a:endParaRPr lang="tr-TR" sz="1800" dirty="0">
                        <a:latin typeface="Times New Roman" pitchFamily="18" charset="0"/>
                        <a:cs typeface="Times New Roman" pitchFamily="18" charset="0"/>
                      </a:endParaRPr>
                    </a:p>
                  </a:txBody>
                  <a:tcPr/>
                </a:tc>
              </a:tr>
            </a:tbl>
          </a:graphicData>
        </a:graphic>
      </p:graphicFrame>
    </p:spTree>
    <p:extLst>
      <p:ext uri="{BB962C8B-B14F-4D97-AF65-F5344CB8AC3E}">
        <p14:creationId xmlns:p14="http://schemas.microsoft.com/office/powerpoint/2010/main" xmlns="" val="3474793130"/>
      </p:ext>
    </p:extLst>
  </p:cSld>
  <p:clrMapOvr>
    <a:masterClrMapping/>
  </p:clrMapOvr>
  <p:transition spd="slow">
    <p:split orient="vert"/>
  </p:transition>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Aspect">
  <a:themeElements>
    <a:clrScheme name="Aspect">
      <a:dk1>
        <a:sysClr val="windowText" lastClr="000000"/>
      </a:dk1>
      <a:lt1>
        <a:sysClr val="window" lastClr="FFFFFF"/>
      </a:lt1>
      <a:dk2>
        <a:srgbClr val="323232"/>
      </a:dk2>
      <a:lt2>
        <a:srgbClr val="E3DED1"/>
      </a:lt2>
      <a:accent1>
        <a:srgbClr val="F07F09"/>
      </a:accent1>
      <a:accent2>
        <a:srgbClr val="9F2936"/>
      </a:accent2>
      <a:accent3>
        <a:srgbClr val="1B587C"/>
      </a:accent3>
      <a:accent4>
        <a:srgbClr val="4E8542"/>
      </a:accent4>
      <a:accent5>
        <a:srgbClr val="604878"/>
      </a:accent5>
      <a:accent6>
        <a:srgbClr val="C19859"/>
      </a:accent6>
      <a:hlink>
        <a:srgbClr val="6B9F25"/>
      </a:hlink>
      <a:folHlink>
        <a:srgbClr val="B26B02"/>
      </a:folHlink>
    </a:clrScheme>
    <a:fontScheme name="Aspect">
      <a:majorFont>
        <a:latin typeface="Verdana"/>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majorFont>
      <a:minorFont>
        <a:latin typeface="Verdana"/>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minorFont>
    </a:fontScheme>
    <a:fmtScheme name="Aspect">
      <a:fillStyleLst>
        <a:solidFill>
          <a:schemeClr val="phClr"/>
        </a:solidFill>
        <a:gradFill rotWithShape="1">
          <a:gsLst>
            <a:gs pos="0">
              <a:schemeClr val="phClr">
                <a:tint val="65000"/>
                <a:satMod val="270000"/>
              </a:schemeClr>
            </a:gs>
            <a:gs pos="25000">
              <a:schemeClr val="phClr">
                <a:tint val="60000"/>
                <a:satMod val="300000"/>
              </a:schemeClr>
            </a:gs>
            <a:gs pos="100000">
              <a:schemeClr val="phClr">
                <a:tint val="29000"/>
                <a:satMod val="400000"/>
              </a:schemeClr>
            </a:gs>
          </a:gsLst>
          <a:lin ang="16200000" scaled="1"/>
        </a:gradFill>
        <a:gradFill rotWithShape="1">
          <a:gsLst>
            <a:gs pos="0">
              <a:schemeClr val="phClr">
                <a:shade val="45000"/>
                <a:satMod val="155000"/>
              </a:schemeClr>
            </a:gs>
            <a:gs pos="60000">
              <a:schemeClr val="phClr">
                <a:shade val="95000"/>
                <a:satMod val="150000"/>
              </a:schemeClr>
            </a:gs>
            <a:gs pos="100000">
              <a:schemeClr val="phClr">
                <a:tint val="87000"/>
                <a:satMod val="250000"/>
              </a:schemeClr>
            </a:gs>
          </a:gsLst>
          <a:lin ang="16200000" scaled="0"/>
        </a:gradFill>
      </a:fillStyleLst>
      <a:lnStyleLst>
        <a:ln w="9525" cap="flat" cmpd="sng" algn="ctr">
          <a:solidFill>
            <a:schemeClr val="phClr">
              <a:satMod val="150000"/>
            </a:schemeClr>
          </a:solidFill>
          <a:prstDash val="solid"/>
        </a:ln>
        <a:ln w="42500" cap="flat" cmpd="sng" algn="ctr">
          <a:solidFill>
            <a:schemeClr val="phClr"/>
          </a:solidFill>
          <a:prstDash val="solid"/>
        </a:ln>
        <a:ln w="38100" cap="flat" cmpd="sng" algn="ctr">
          <a:solidFill>
            <a:schemeClr val="phClr"/>
          </a:solidFill>
          <a:prstDash val="solid"/>
        </a:ln>
      </a:lnStyleLst>
      <a:effectStyleLst>
        <a:effectStyle>
          <a:effectLst>
            <a:outerShdw blurRad="65500" dist="38100" dir="5400000" rotWithShape="0">
              <a:srgbClr val="000000">
                <a:alpha val="40000"/>
              </a:srgbClr>
            </a:outerShdw>
          </a:effectLst>
        </a:effectStyle>
        <a:effectStyle>
          <a:effectLst>
            <a:outerShdw blurRad="65500" dist="38100" dir="5400000" rotWithShape="0">
              <a:srgbClr val="000000">
                <a:alpha val="40000"/>
              </a:srgbClr>
            </a:outerShdw>
          </a:effectLst>
        </a:effectStyle>
        <a:effectStyle>
          <a:effectLst>
            <a:outerShdw blurRad="65500" dist="38100" dir="5400000" rotWithShape="0">
              <a:srgbClr val="000000">
                <a:alpha val="40000"/>
              </a:srgbClr>
            </a:outerShdw>
          </a:effectLst>
          <a:scene3d>
            <a:camera prst="orthographicFront" fov="0">
              <a:rot lat="0" lon="0" rev="0"/>
            </a:camera>
            <a:lightRig rig="contrasting" dir="t">
              <a:rot lat="0" lon="0" rev="12000000"/>
            </a:lightRig>
          </a:scene3d>
          <a:sp3d prstMaterial="powder">
            <a:bevelT h="50800"/>
          </a:sp3d>
        </a:effectStyle>
      </a:effectStyleLst>
      <a:bgFillStyleLst>
        <a:solidFill>
          <a:schemeClr val="phClr"/>
        </a:solidFill>
        <a:gradFill rotWithShape="1">
          <a:gsLst>
            <a:gs pos="0">
              <a:schemeClr val="phClr">
                <a:shade val="35000"/>
                <a:satMod val="150000"/>
              </a:schemeClr>
            </a:gs>
            <a:gs pos="45000">
              <a:schemeClr val="phClr">
                <a:shade val="68000"/>
                <a:satMod val="155000"/>
              </a:schemeClr>
            </a:gs>
            <a:gs pos="100000">
              <a:schemeClr val="phClr">
                <a:tint val="70000"/>
                <a:satMod val="175000"/>
              </a:schemeClr>
            </a:gs>
          </a:gsLst>
          <a:lin ang="16200000" scaled="0"/>
        </a:gradFill>
        <a:blipFill>
          <a:blip xmlns:r="http://schemas.openxmlformats.org/officeDocument/2006/relationships" r:embed="rId1">
            <a:duotone>
              <a:schemeClr val="phClr">
                <a:shade val="800"/>
                <a:satMod val="150000"/>
              </a:schemeClr>
              <a:schemeClr val="phClr">
                <a:tint val="80000"/>
                <a:satMod val="150000"/>
              </a:schemeClr>
            </a:duotone>
          </a:blip>
          <a:tile tx="0" ty="0" sx="75000" sy="75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Aspect</Template>
  <TotalTime>120</TotalTime>
  <Words>521</Words>
  <Application>Microsoft Office PowerPoint</Application>
  <PresentationFormat>On-screen Show (4:3)</PresentationFormat>
  <Paragraphs>23</Paragraphs>
  <Slides>12</Slides>
  <Notes>0</Notes>
  <HiddenSlides>0</HiddenSlides>
  <MMClips>0</MMClips>
  <ScaleCrop>false</ScaleCrop>
  <HeadingPairs>
    <vt:vector size="4" baseType="variant">
      <vt:variant>
        <vt:lpstr>Theme</vt:lpstr>
      </vt:variant>
      <vt:variant>
        <vt:i4>1</vt:i4>
      </vt:variant>
      <vt:variant>
        <vt:lpstr>Slide Titles</vt:lpstr>
      </vt:variant>
      <vt:variant>
        <vt:i4>12</vt:i4>
      </vt:variant>
    </vt:vector>
  </HeadingPairs>
  <TitlesOfParts>
    <vt:vector size="13" baseType="lpstr">
      <vt:lpstr>Aspect</vt:lpstr>
      <vt:lpstr>                 SAYILARIN TARİHİ</vt:lpstr>
      <vt:lpstr> Belirtilen tarihler medeniyetlere ait matematiksel bulguları temsil etmektedir.  </vt:lpstr>
      <vt:lpstr> *İlk sayma sistemleri birebir eşlemeye dayanıyordu. Bu yöntem küçük sayılar için kullanışlıydı. Örneğin 4 sayısı gösterimi ile gösteriliyordu. Sayılar büyüyünce yüzlerce arka arkaya sıralanmaya başladı. Bu şekilde yazılan iki sayının aynı sayı olup olmadığını anlamak bile zordu.   *Bilinen en eski sayma sistemlerinden biri, eski mısırlılara ait olanıdır. Eski mısırlıların kullandıkları resim yazısının (hiyeroglif) başlangıç tarihi, m.ö. 3300 yılına kadar geri gider. Eski mısırlılara ait sayma sistemi, ilkçağ mağara, insanının önceleri kullandığı sayma sisteminin gelişmiş şeklidir.</vt:lpstr>
      <vt:lpstr>Slide 4</vt:lpstr>
      <vt:lpstr>*Antik Yunan matematiği, M.Ö.700-M.S.400 periyodunda Doğu Akdenizde (Yunanistan ve Ülkemizin batı kıyıları) yaşayan Yunanlılar tarafından yapılan matematiktir.</vt:lpstr>
      <vt:lpstr>Slide 6</vt:lpstr>
      <vt:lpstr>*Romalılar, Eski Mısırlıların yıllarca önce yaptıkları gibi, önceleri bazı sembolleri tekrarlayarak sayıları tasarladılar.  *Başlangıçta değişik bazı sembol ve harfleri, rakam olarak kullanmışlardır. Bu rakamları, ilk olarak Romalılar kullandıkları için, aritmetikte Roma Rakamları ya da Romen Rakamları olarak adlandırılır.   *Romalılar sayıları belirtmek için, 7 ayrı harfi rakam olarak kullanmışlardır. Yandaki tabloda, Roma rakamları gösterilmiştir.  </vt:lpstr>
      <vt:lpstr>Slide 8</vt:lpstr>
      <vt:lpstr>* Mayaların kullandığı sayı sistemi bizim bugün kullandığımızdan çok farklı. Birden dörde kadar olan sayılar için noktalar kullanılıyor. Beş ve beşin katları olan sayılarsa çizgilerle ifade ediliyor.</vt:lpstr>
      <vt:lpstr>            *Mayaların kullandığı takvim de, ileri medeniyetlerini gösteren delillerden biridir.              *Mayalar tarafından kullanılan “Haab Takvimi” 365 günden oluşmaktadır.    </vt:lpstr>
      <vt:lpstr>*Hint matematiği, Hindistan yarımadasında M.Ö.1200 den başlayıp, 18. Yüzyılın sonlarına kadar icra edilen matematik uğraşını kapsamaktadır. *Harappa ve Mohenjo-daro bölgesinde yapılan kazılar sayesinde bu bölgede tarihöncesinde insanların pratik matematiği günlük yaşantılarında kullandığı anlaşılmıştır. *Ağırlık ölçüleri olarak 1, 2, 5, 10, 20, 50, 100, 200, 500, 1/2, 1/10, 1/20 birim ağırlığında geometrik şekillerde ağırlıklar oluştumuşlardır, ki buradaki ağırlık birimi 28 gramdır.</vt:lpstr>
      <vt:lpstr>* Bugün kullandığımız onluk sayı sistemi ve basamak değeri tarihte ilk defa Hintliler tarafından geliştirilmiştir. </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SAYILARIN TARİHİ</dc:title>
  <dc:creator>Bülent</dc:creator>
  <cp:lastModifiedBy>Canay-Emre</cp:lastModifiedBy>
  <cp:revision>49</cp:revision>
  <dcterms:created xsi:type="dcterms:W3CDTF">2018-09-30T10:47:06Z</dcterms:created>
  <dcterms:modified xsi:type="dcterms:W3CDTF">2018-11-25T16:43:04Z</dcterms:modified>
</cp:coreProperties>
</file>