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5" r:id="rId4"/>
    <p:sldId id="266" r:id="rId5"/>
    <p:sldId id="267" r:id="rId6"/>
    <p:sldId id="268" r:id="rId7"/>
    <p:sldId id="261" r:id="rId8"/>
    <p:sldId id="264" r:id="rId9"/>
    <p:sldId id="258" r:id="rId10"/>
    <p:sldId id="269" r:id="rId11"/>
    <p:sldId id="270" r:id="rId12"/>
    <p:sldId id="271" r:id="rId13"/>
    <p:sldId id="272" r:id="rId14"/>
    <p:sldId id="273" r:id="rId15"/>
    <p:sldId id="274" r:id="rId16"/>
    <p:sldId id="275" r:id="rId17"/>
    <p:sldId id="277" r:id="rId18"/>
    <p:sldId id="279" r:id="rId19"/>
    <p:sldId id="276" r:id="rId20"/>
    <p:sldId id="278" r:id="rId21"/>
    <p:sldId id="260" r:id="rId22"/>
    <p:sldId id="280" r:id="rId23"/>
    <p:sldId id="281" r:id="rId24"/>
    <p:sldId id="282" r:id="rId25"/>
    <p:sldId id="283" r:id="rId26"/>
    <p:sldId id="284"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tıklayın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smtClean="0"/>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7074CB4F-3E1F-491A-B0CD-3DC04890EB5B}" type="datetimeFigureOut">
              <a:rPr lang="en-GB" smtClean="0"/>
              <a:pPr/>
              <a:t>19/05/2018</a:t>
            </a:fld>
            <a:endParaRPr lang="en-GB"/>
          </a:p>
        </p:txBody>
      </p:sp>
      <p:sp>
        <p:nvSpPr>
          <p:cNvPr id="16" name="15 Slayt Numarası Yer Tutucusu"/>
          <p:cNvSpPr>
            <a:spLocks noGrp="1"/>
          </p:cNvSpPr>
          <p:nvPr>
            <p:ph type="sldNum" sz="quarter" idx="11"/>
          </p:nvPr>
        </p:nvSpPr>
        <p:spPr/>
        <p:txBody>
          <a:bodyPr/>
          <a:lstStyle/>
          <a:p>
            <a:fld id="{B0CAACE5-10EA-49C0-A50A-119F342805E6}" type="slidenum">
              <a:rPr lang="en-GB" smtClean="0"/>
              <a:pPr/>
              <a:t>‹#›</a:t>
            </a:fld>
            <a:endParaRPr lang="en-GB"/>
          </a:p>
        </p:txBody>
      </p:sp>
      <p:sp>
        <p:nvSpPr>
          <p:cNvPr id="17" name="16 Altbilgi Yer Tutucusu"/>
          <p:cNvSpPr>
            <a:spLocks noGrp="1"/>
          </p:cNvSpPr>
          <p:nvPr>
            <p:ph type="ftr" sz="quarter" idx="12"/>
          </p:nvPr>
        </p:nvSpPr>
        <p:spPr/>
        <p:txBody>
          <a:bodyPr/>
          <a:lstStyle/>
          <a:p>
            <a:endParaRPr lang="en-GB"/>
          </a:p>
        </p:txBody>
      </p:sp>
    </p:spTree>
    <p:extLst>
      <p:ext uri="{BB962C8B-B14F-4D97-AF65-F5344CB8AC3E}">
        <p14:creationId xmlns:p14="http://schemas.microsoft.com/office/powerpoint/2010/main" xmlns="" val="891216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074CB4F-3E1F-491A-B0CD-3DC04890EB5B}" type="datetimeFigureOut">
              <a:rPr lang="en-GB" smtClean="0"/>
              <a:pPr/>
              <a:t>19/05/2018</a:t>
            </a:fld>
            <a:endParaRPr lang="en-GB"/>
          </a:p>
        </p:txBody>
      </p:sp>
      <p:sp>
        <p:nvSpPr>
          <p:cNvPr id="5" name="4 Altbilgi Yer Tutucusu"/>
          <p:cNvSpPr>
            <a:spLocks noGrp="1"/>
          </p:cNvSpPr>
          <p:nvPr>
            <p:ph type="ftr" sz="quarter" idx="11"/>
          </p:nvPr>
        </p:nvSpPr>
        <p:spPr/>
        <p:txBody>
          <a:bodyPr/>
          <a:lstStyle/>
          <a:p>
            <a:endParaRPr lang="en-GB"/>
          </a:p>
        </p:txBody>
      </p:sp>
      <p:sp>
        <p:nvSpPr>
          <p:cNvPr id="6" name="5 Slayt Numarası Yer Tutucusu"/>
          <p:cNvSpPr>
            <a:spLocks noGrp="1"/>
          </p:cNvSpPr>
          <p:nvPr>
            <p:ph type="sldNum" sz="quarter" idx="12"/>
          </p:nvPr>
        </p:nvSpPr>
        <p:spPr/>
        <p:txBody>
          <a:bodyPr/>
          <a:lstStyle/>
          <a:p>
            <a:fld id="{B0CAACE5-10EA-49C0-A50A-119F342805E6}" type="slidenum">
              <a:rPr lang="en-GB" smtClean="0"/>
              <a:pPr/>
              <a:t>‹#›</a:t>
            </a:fld>
            <a:endParaRPr lang="en-GB"/>
          </a:p>
        </p:txBody>
      </p:sp>
    </p:spTree>
    <p:extLst>
      <p:ext uri="{BB962C8B-B14F-4D97-AF65-F5344CB8AC3E}">
        <p14:creationId xmlns:p14="http://schemas.microsoft.com/office/powerpoint/2010/main" xmlns="" val="393026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074CB4F-3E1F-491A-B0CD-3DC04890EB5B}" type="datetimeFigureOut">
              <a:rPr lang="en-GB" smtClean="0"/>
              <a:pPr/>
              <a:t>19/05/2018</a:t>
            </a:fld>
            <a:endParaRPr lang="en-GB"/>
          </a:p>
        </p:txBody>
      </p:sp>
      <p:sp>
        <p:nvSpPr>
          <p:cNvPr id="5" name="4 Altbilgi Yer Tutucusu"/>
          <p:cNvSpPr>
            <a:spLocks noGrp="1"/>
          </p:cNvSpPr>
          <p:nvPr>
            <p:ph type="ftr" sz="quarter" idx="11"/>
          </p:nvPr>
        </p:nvSpPr>
        <p:spPr/>
        <p:txBody>
          <a:bodyPr/>
          <a:lstStyle/>
          <a:p>
            <a:endParaRPr lang="en-GB"/>
          </a:p>
        </p:txBody>
      </p:sp>
      <p:sp>
        <p:nvSpPr>
          <p:cNvPr id="6" name="5 Slayt Numarası Yer Tutucusu"/>
          <p:cNvSpPr>
            <a:spLocks noGrp="1"/>
          </p:cNvSpPr>
          <p:nvPr>
            <p:ph type="sldNum" sz="quarter" idx="12"/>
          </p:nvPr>
        </p:nvSpPr>
        <p:spPr/>
        <p:txBody>
          <a:bodyPr/>
          <a:lstStyle/>
          <a:p>
            <a:fld id="{B0CAACE5-10EA-49C0-A50A-119F342805E6}" type="slidenum">
              <a:rPr lang="en-GB" smtClean="0"/>
              <a:pPr/>
              <a:t>‹#›</a:t>
            </a:fld>
            <a:endParaRPr lang="en-GB"/>
          </a:p>
        </p:txBody>
      </p:sp>
    </p:spTree>
    <p:extLst>
      <p:ext uri="{BB962C8B-B14F-4D97-AF65-F5344CB8AC3E}">
        <p14:creationId xmlns:p14="http://schemas.microsoft.com/office/powerpoint/2010/main" xmlns="" val="3945869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4" name="13 Veri Yer Tutucusu"/>
          <p:cNvSpPr>
            <a:spLocks noGrp="1"/>
          </p:cNvSpPr>
          <p:nvPr>
            <p:ph type="dt" sz="half" idx="14"/>
          </p:nvPr>
        </p:nvSpPr>
        <p:spPr/>
        <p:txBody>
          <a:bodyPr/>
          <a:lstStyle/>
          <a:p>
            <a:fld id="{7074CB4F-3E1F-491A-B0CD-3DC04890EB5B}" type="datetimeFigureOut">
              <a:rPr lang="en-GB" smtClean="0"/>
              <a:pPr/>
              <a:t>19/05/2018</a:t>
            </a:fld>
            <a:endParaRPr lang="en-GB"/>
          </a:p>
        </p:txBody>
      </p:sp>
      <p:sp>
        <p:nvSpPr>
          <p:cNvPr id="15" name="14 Slayt Numarası Yer Tutucusu"/>
          <p:cNvSpPr>
            <a:spLocks noGrp="1"/>
          </p:cNvSpPr>
          <p:nvPr>
            <p:ph type="sldNum" sz="quarter" idx="15"/>
          </p:nvPr>
        </p:nvSpPr>
        <p:spPr/>
        <p:txBody>
          <a:bodyPr/>
          <a:lstStyle>
            <a:lvl1pPr algn="ctr">
              <a:defRPr/>
            </a:lvl1pPr>
          </a:lstStyle>
          <a:p>
            <a:fld id="{B0CAACE5-10EA-49C0-A50A-119F342805E6}" type="slidenum">
              <a:rPr lang="en-GB" smtClean="0"/>
              <a:pPr/>
              <a:t>‹#›</a:t>
            </a:fld>
            <a:endParaRPr lang="en-GB"/>
          </a:p>
        </p:txBody>
      </p:sp>
      <p:sp>
        <p:nvSpPr>
          <p:cNvPr id="16" name="15 Altbilgi Yer Tutucusu"/>
          <p:cNvSpPr>
            <a:spLocks noGrp="1"/>
          </p:cNvSpPr>
          <p:nvPr>
            <p:ph type="ftr" sz="quarter" idx="16"/>
          </p:nvPr>
        </p:nvSpPr>
        <p:spPr/>
        <p:txBody>
          <a:bodyPr/>
          <a:lstStyle/>
          <a:p>
            <a:endParaRPr lang="en-GB"/>
          </a:p>
        </p:txBody>
      </p:sp>
      <p:sp>
        <p:nvSpPr>
          <p:cNvPr id="17" name="16 Başlık"/>
          <p:cNvSpPr>
            <a:spLocks noGrp="1"/>
          </p:cNvSpPr>
          <p:nvPr>
            <p:ph type="title"/>
          </p:nvPr>
        </p:nvSpPr>
        <p:spPr/>
        <p:txBody>
          <a:bodyPr rtlCol="0" anchor="b" anchorCtr="0"/>
          <a:lstStyle/>
          <a:p>
            <a:r>
              <a:rPr kumimoji="0" lang="tr-TR" smtClean="0"/>
              <a:t>Asıl başlık stili için tıklatın</a:t>
            </a:r>
            <a:endParaRPr kumimoji="0" lang="en-US"/>
          </a:p>
        </p:txBody>
      </p:sp>
    </p:spTree>
    <p:extLst>
      <p:ext uri="{BB962C8B-B14F-4D97-AF65-F5344CB8AC3E}">
        <p14:creationId xmlns:p14="http://schemas.microsoft.com/office/powerpoint/2010/main" xmlns="" val="4258176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7074CB4F-3E1F-491A-B0CD-3DC04890EB5B}" type="datetimeFigureOut">
              <a:rPr lang="en-GB" smtClean="0"/>
              <a:pPr/>
              <a:t>19/05/2018</a:t>
            </a:fld>
            <a:endParaRPr lang="en-GB"/>
          </a:p>
        </p:txBody>
      </p:sp>
      <p:sp>
        <p:nvSpPr>
          <p:cNvPr id="5" name="4 Altbilgi Yer Tutucusu"/>
          <p:cNvSpPr>
            <a:spLocks noGrp="1"/>
          </p:cNvSpPr>
          <p:nvPr>
            <p:ph type="ftr" sz="quarter" idx="11"/>
          </p:nvPr>
        </p:nvSpPr>
        <p:spPr/>
        <p:txBody>
          <a:bodyPr/>
          <a:lstStyle/>
          <a:p>
            <a:endParaRPr lang="en-GB"/>
          </a:p>
        </p:txBody>
      </p:sp>
      <p:sp>
        <p:nvSpPr>
          <p:cNvPr id="6" name="5 Slayt Numarası Yer Tutucusu"/>
          <p:cNvSpPr>
            <a:spLocks noGrp="1"/>
          </p:cNvSpPr>
          <p:nvPr>
            <p:ph type="sldNum" sz="quarter" idx="12"/>
          </p:nvPr>
        </p:nvSpPr>
        <p:spPr/>
        <p:txBody>
          <a:bodyPr/>
          <a:lstStyle/>
          <a:p>
            <a:fld id="{B0CAACE5-10EA-49C0-A50A-119F342805E6}" type="slidenum">
              <a:rPr lang="en-GB" smtClean="0"/>
              <a:pPr/>
              <a:t>‹#›</a:t>
            </a:fld>
            <a:endParaRPr lang="en-GB"/>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196912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7074CB4F-3E1F-491A-B0CD-3DC04890EB5B}" type="datetimeFigureOut">
              <a:rPr lang="en-GB" smtClean="0"/>
              <a:pPr/>
              <a:t>19/05/2018</a:t>
            </a:fld>
            <a:endParaRPr lang="en-GB"/>
          </a:p>
        </p:txBody>
      </p:sp>
      <p:sp>
        <p:nvSpPr>
          <p:cNvPr id="6" name="5 Altbilgi Yer Tutucusu"/>
          <p:cNvSpPr>
            <a:spLocks noGrp="1"/>
          </p:cNvSpPr>
          <p:nvPr>
            <p:ph type="ftr" sz="quarter" idx="11"/>
          </p:nvPr>
        </p:nvSpPr>
        <p:spPr/>
        <p:txBody>
          <a:bodyPr/>
          <a:lstStyle/>
          <a:p>
            <a:endParaRPr lang="en-GB"/>
          </a:p>
        </p:txBody>
      </p:sp>
      <p:sp>
        <p:nvSpPr>
          <p:cNvPr id="7" name="6 Slayt Numarası Yer Tutucusu"/>
          <p:cNvSpPr>
            <a:spLocks noGrp="1"/>
          </p:cNvSpPr>
          <p:nvPr>
            <p:ph type="sldNum" sz="quarter" idx="12"/>
          </p:nvPr>
        </p:nvSpPr>
        <p:spPr/>
        <p:txBody>
          <a:bodyPr/>
          <a:lstStyle/>
          <a:p>
            <a:fld id="{B0CAACE5-10EA-49C0-A50A-119F342805E6}" type="slidenum">
              <a:rPr lang="en-GB" smtClean="0"/>
              <a:pPr/>
              <a:t>‹#›</a:t>
            </a:fld>
            <a:endParaRPr lang="en-GB"/>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xmlns="" val="3063989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B0CAACE5-10EA-49C0-A50A-119F342805E6}" type="slidenum">
              <a:rPr lang="en-GB" smtClean="0"/>
              <a:pPr/>
              <a:t>‹#›</a:t>
            </a:fld>
            <a:endParaRPr lang="en-GB"/>
          </a:p>
        </p:txBody>
      </p:sp>
      <p:sp>
        <p:nvSpPr>
          <p:cNvPr id="8" name="7 Altbilgi Yer Tutucusu"/>
          <p:cNvSpPr>
            <a:spLocks noGrp="1"/>
          </p:cNvSpPr>
          <p:nvPr>
            <p:ph type="ftr" sz="quarter" idx="11"/>
          </p:nvPr>
        </p:nvSpPr>
        <p:spPr/>
        <p:txBody>
          <a:bodyPr/>
          <a:lstStyle/>
          <a:p>
            <a:endParaRPr lang="en-GB"/>
          </a:p>
        </p:txBody>
      </p:sp>
      <p:sp>
        <p:nvSpPr>
          <p:cNvPr id="7" name="6 Veri Yer Tutucusu"/>
          <p:cNvSpPr>
            <a:spLocks noGrp="1"/>
          </p:cNvSpPr>
          <p:nvPr>
            <p:ph type="dt" sz="half" idx="10"/>
          </p:nvPr>
        </p:nvSpPr>
        <p:spPr/>
        <p:txBody>
          <a:bodyPr/>
          <a:lstStyle/>
          <a:p>
            <a:fld id="{7074CB4F-3E1F-491A-B0CD-3DC04890EB5B}" type="datetimeFigureOut">
              <a:rPr lang="en-GB" smtClean="0"/>
              <a:pPr/>
              <a:t>19/05/2018</a:t>
            </a:fld>
            <a:endParaRPr lang="en-GB"/>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smtClean="0"/>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688629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7074CB4F-3E1F-491A-B0CD-3DC04890EB5B}" type="datetimeFigureOut">
              <a:rPr lang="en-GB" smtClean="0"/>
              <a:pPr/>
              <a:t>19/05/2018</a:t>
            </a:fld>
            <a:endParaRPr lang="en-GB"/>
          </a:p>
        </p:txBody>
      </p:sp>
      <p:sp>
        <p:nvSpPr>
          <p:cNvPr id="4" name="3 Altbilgi Yer Tutucusu"/>
          <p:cNvSpPr>
            <a:spLocks noGrp="1"/>
          </p:cNvSpPr>
          <p:nvPr>
            <p:ph type="ftr" sz="quarter" idx="11"/>
          </p:nvPr>
        </p:nvSpPr>
        <p:spPr/>
        <p:txBody>
          <a:bodyPr/>
          <a:lstStyle/>
          <a:p>
            <a:endParaRPr lang="en-GB"/>
          </a:p>
        </p:txBody>
      </p:sp>
      <p:sp>
        <p:nvSpPr>
          <p:cNvPr id="5" name="4 Slayt Numarası Yer Tutucusu"/>
          <p:cNvSpPr>
            <a:spLocks noGrp="1"/>
          </p:cNvSpPr>
          <p:nvPr>
            <p:ph type="sldNum" sz="quarter" idx="12"/>
          </p:nvPr>
        </p:nvSpPr>
        <p:spPr/>
        <p:txBody>
          <a:bodyPr/>
          <a:lstStyle/>
          <a:p>
            <a:fld id="{B0CAACE5-10EA-49C0-A50A-119F342805E6}" type="slidenum">
              <a:rPr lang="en-GB" smtClean="0"/>
              <a:pPr/>
              <a:t>‹#›</a:t>
            </a:fld>
            <a:endParaRPr lang="en-GB"/>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Tree>
    <p:extLst>
      <p:ext uri="{BB962C8B-B14F-4D97-AF65-F5344CB8AC3E}">
        <p14:creationId xmlns:p14="http://schemas.microsoft.com/office/powerpoint/2010/main" xmlns="" val="1763798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7074CB4F-3E1F-491A-B0CD-3DC04890EB5B}" type="datetimeFigureOut">
              <a:rPr lang="en-GB" smtClean="0"/>
              <a:pPr/>
              <a:t>19/05/2018</a:t>
            </a:fld>
            <a:endParaRPr lang="en-GB"/>
          </a:p>
        </p:txBody>
      </p:sp>
      <p:sp>
        <p:nvSpPr>
          <p:cNvPr id="3" name="2 Altbilgi Yer Tutucusu"/>
          <p:cNvSpPr>
            <a:spLocks noGrp="1"/>
          </p:cNvSpPr>
          <p:nvPr>
            <p:ph type="ftr" sz="quarter" idx="11"/>
          </p:nvPr>
        </p:nvSpPr>
        <p:spPr/>
        <p:txBody>
          <a:bodyPr/>
          <a:lstStyle/>
          <a:p>
            <a:endParaRPr lang="en-GB"/>
          </a:p>
        </p:txBody>
      </p:sp>
      <p:sp>
        <p:nvSpPr>
          <p:cNvPr id="4" name="3 Slayt Numarası Yer Tutucusu"/>
          <p:cNvSpPr>
            <a:spLocks noGrp="1"/>
          </p:cNvSpPr>
          <p:nvPr>
            <p:ph type="sldNum" sz="quarter" idx="12"/>
          </p:nvPr>
        </p:nvSpPr>
        <p:spPr/>
        <p:txBody>
          <a:bodyPr/>
          <a:lstStyle/>
          <a:p>
            <a:fld id="{B0CAACE5-10EA-49C0-A50A-119F342805E6}" type="slidenum">
              <a:rPr lang="en-GB" smtClean="0"/>
              <a:pPr/>
              <a:t>‹#›</a:t>
            </a:fld>
            <a:endParaRPr lang="en-GB"/>
          </a:p>
        </p:txBody>
      </p:sp>
    </p:spTree>
    <p:extLst>
      <p:ext uri="{BB962C8B-B14F-4D97-AF65-F5344CB8AC3E}">
        <p14:creationId xmlns:p14="http://schemas.microsoft.com/office/powerpoint/2010/main" xmlns="" val="1677466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8" name="7 Veri Yer Tutucusu"/>
          <p:cNvSpPr>
            <a:spLocks noGrp="1"/>
          </p:cNvSpPr>
          <p:nvPr>
            <p:ph type="dt" sz="half" idx="14"/>
          </p:nvPr>
        </p:nvSpPr>
        <p:spPr/>
        <p:txBody>
          <a:bodyPr/>
          <a:lstStyle/>
          <a:p>
            <a:fld id="{7074CB4F-3E1F-491A-B0CD-3DC04890EB5B}" type="datetimeFigureOut">
              <a:rPr lang="en-GB" smtClean="0"/>
              <a:pPr/>
              <a:t>19/05/2018</a:t>
            </a:fld>
            <a:endParaRPr lang="en-GB"/>
          </a:p>
        </p:txBody>
      </p:sp>
      <p:sp>
        <p:nvSpPr>
          <p:cNvPr id="9" name="8 Slayt Numarası Yer Tutucusu"/>
          <p:cNvSpPr>
            <a:spLocks noGrp="1"/>
          </p:cNvSpPr>
          <p:nvPr>
            <p:ph type="sldNum" sz="quarter" idx="15"/>
          </p:nvPr>
        </p:nvSpPr>
        <p:spPr/>
        <p:txBody>
          <a:bodyPr/>
          <a:lstStyle/>
          <a:p>
            <a:fld id="{B0CAACE5-10EA-49C0-A50A-119F342805E6}" type="slidenum">
              <a:rPr lang="en-GB" smtClean="0"/>
              <a:pPr/>
              <a:t>‹#›</a:t>
            </a:fld>
            <a:endParaRPr lang="en-GB"/>
          </a:p>
        </p:txBody>
      </p:sp>
      <p:sp>
        <p:nvSpPr>
          <p:cNvPr id="10" name="9 Altbilgi Yer Tutucusu"/>
          <p:cNvSpPr>
            <a:spLocks noGrp="1"/>
          </p:cNvSpPr>
          <p:nvPr>
            <p:ph type="ftr" sz="quarter" idx="16"/>
          </p:nvPr>
        </p:nvSpPr>
        <p:spPr/>
        <p:txBody>
          <a:bodyPr/>
          <a:lstStyle/>
          <a:p>
            <a:endParaRPr lang="en-GB"/>
          </a:p>
        </p:txBody>
      </p:sp>
    </p:spTree>
    <p:extLst>
      <p:ext uri="{BB962C8B-B14F-4D97-AF65-F5344CB8AC3E}">
        <p14:creationId xmlns:p14="http://schemas.microsoft.com/office/powerpoint/2010/main" xmlns="" val="2349157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smtClean="0"/>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a:t>
            </a:r>
          </a:p>
        </p:txBody>
      </p:sp>
      <p:sp>
        <p:nvSpPr>
          <p:cNvPr id="8" name="7 Veri Yer Tutucusu"/>
          <p:cNvSpPr>
            <a:spLocks noGrp="1"/>
          </p:cNvSpPr>
          <p:nvPr>
            <p:ph type="dt" sz="half" idx="10"/>
          </p:nvPr>
        </p:nvSpPr>
        <p:spPr/>
        <p:txBody>
          <a:bodyPr/>
          <a:lstStyle/>
          <a:p>
            <a:fld id="{7074CB4F-3E1F-491A-B0CD-3DC04890EB5B}" type="datetimeFigureOut">
              <a:rPr lang="en-GB" smtClean="0"/>
              <a:pPr/>
              <a:t>19/05/2018</a:t>
            </a:fld>
            <a:endParaRPr lang="en-GB"/>
          </a:p>
        </p:txBody>
      </p:sp>
      <p:sp>
        <p:nvSpPr>
          <p:cNvPr id="9" name="8 Slayt Numarası Yer Tutucusu"/>
          <p:cNvSpPr>
            <a:spLocks noGrp="1"/>
          </p:cNvSpPr>
          <p:nvPr>
            <p:ph type="sldNum" sz="quarter" idx="11"/>
          </p:nvPr>
        </p:nvSpPr>
        <p:spPr/>
        <p:txBody>
          <a:bodyPr/>
          <a:lstStyle/>
          <a:p>
            <a:fld id="{B0CAACE5-10EA-49C0-A50A-119F342805E6}" type="slidenum">
              <a:rPr lang="en-GB" smtClean="0"/>
              <a:pPr/>
              <a:t>‹#›</a:t>
            </a:fld>
            <a:endParaRPr lang="en-GB"/>
          </a:p>
        </p:txBody>
      </p:sp>
      <p:sp>
        <p:nvSpPr>
          <p:cNvPr id="10" name="9 Altbilgi Yer Tutucusu"/>
          <p:cNvSpPr>
            <a:spLocks noGrp="1"/>
          </p:cNvSpPr>
          <p:nvPr>
            <p:ph type="ftr" sz="quarter" idx="12"/>
          </p:nvPr>
        </p:nvSpPr>
        <p:spPr/>
        <p:txBody>
          <a:bodyPr/>
          <a:lstStyle/>
          <a:p>
            <a:endParaRPr lang="en-GB"/>
          </a:p>
        </p:txBody>
      </p:sp>
    </p:spTree>
    <p:extLst>
      <p:ext uri="{BB962C8B-B14F-4D97-AF65-F5344CB8AC3E}">
        <p14:creationId xmlns:p14="http://schemas.microsoft.com/office/powerpoint/2010/main" xmlns="" val="3337868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7074CB4F-3E1F-491A-B0CD-3DC04890EB5B}" type="datetimeFigureOut">
              <a:rPr lang="en-GB" smtClean="0"/>
              <a:pPr/>
              <a:t>19/05/2018</a:t>
            </a:fld>
            <a:endParaRPr lang="en-GB"/>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GB"/>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0CAACE5-10EA-49C0-A50A-119F342805E6}" type="slidenum">
              <a:rPr lang="en-GB" smtClean="0"/>
              <a:pPr/>
              <a:t>‹#›</a:t>
            </a:fld>
            <a:endParaRPr lang="en-GB"/>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smtClean="0"/>
              <a:t>Asıl başlık stili için tıklatın</a:t>
            </a:r>
            <a:endParaRPr kumimoji="0" lang="en-US"/>
          </a:p>
        </p:txBody>
      </p:sp>
    </p:spTree>
    <p:extLst>
      <p:ext uri="{BB962C8B-B14F-4D97-AF65-F5344CB8AC3E}">
        <p14:creationId xmlns:p14="http://schemas.microsoft.com/office/powerpoint/2010/main" xmlns="" val="411037029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en-GB" dirty="0" smtClean="0"/>
              <a:t>Dr. </a:t>
            </a:r>
            <a:r>
              <a:rPr lang="en-GB" dirty="0" err="1" smtClean="0"/>
              <a:t>Boran</a:t>
            </a:r>
            <a:r>
              <a:rPr lang="en-GB" dirty="0" smtClean="0"/>
              <a:t> A. </a:t>
            </a:r>
            <a:r>
              <a:rPr lang="en-GB" dirty="0" err="1" smtClean="0"/>
              <a:t>Mercan</a:t>
            </a:r>
            <a:endParaRPr lang="en-GB" dirty="0"/>
          </a:p>
        </p:txBody>
      </p:sp>
      <p:sp>
        <p:nvSpPr>
          <p:cNvPr id="2" name="1 Başlık"/>
          <p:cNvSpPr>
            <a:spLocks noGrp="1"/>
          </p:cNvSpPr>
          <p:nvPr>
            <p:ph type="ctrTitle"/>
          </p:nvPr>
        </p:nvSpPr>
        <p:spPr/>
        <p:txBody>
          <a:bodyPr/>
          <a:lstStyle/>
          <a:p>
            <a:r>
              <a:rPr lang="en-GB" b="1" dirty="0" smtClean="0"/>
              <a:t>Labelling Theory</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dirty="0" smtClean="0"/>
              <a:t>Mead’s argument points out </a:t>
            </a:r>
            <a:r>
              <a:rPr lang="en-GB" dirty="0" smtClean="0"/>
              <a:t>the way in which </a:t>
            </a:r>
            <a:r>
              <a:rPr lang="en-GB" dirty="0" smtClean="0"/>
              <a:t>the notion of self stems from an evaluation </a:t>
            </a:r>
            <a:r>
              <a:rPr lang="en-GB" dirty="0" smtClean="0"/>
              <a:t>of how </a:t>
            </a:r>
            <a:r>
              <a:rPr lang="en-GB" dirty="0" smtClean="0"/>
              <a:t>other people (selves) view us.</a:t>
            </a:r>
          </a:p>
          <a:p>
            <a:r>
              <a:rPr lang="en-GB" dirty="0" smtClean="0"/>
              <a:t> </a:t>
            </a:r>
            <a:r>
              <a:rPr lang="en-GB" dirty="0" smtClean="0"/>
              <a:t>the Iowa </a:t>
            </a:r>
            <a:r>
              <a:rPr lang="en-GB" dirty="0" smtClean="0"/>
              <a:t>School</a:t>
            </a:r>
            <a:r>
              <a:rPr lang="en-GB" dirty="0" smtClean="0"/>
              <a:t>, </a:t>
            </a:r>
            <a:r>
              <a:rPr lang="en-GB" dirty="0" smtClean="0"/>
              <a:t>heavily influenced by </a:t>
            </a:r>
            <a:r>
              <a:rPr lang="en-GB" dirty="0" smtClean="0"/>
              <a:t>Mead’s </a:t>
            </a:r>
            <a:r>
              <a:rPr lang="en-GB" dirty="0" smtClean="0"/>
              <a:t>thoughts, yet studied the social world in a quite positivist way</a:t>
            </a:r>
          </a:p>
          <a:p>
            <a:r>
              <a:rPr lang="en-GB" dirty="0" smtClean="0"/>
              <a:t>Herbert </a:t>
            </a:r>
            <a:r>
              <a:rPr lang="en-GB" dirty="0" err="1" smtClean="0"/>
              <a:t>Blumer</a:t>
            </a:r>
            <a:r>
              <a:rPr lang="en-GB" dirty="0" smtClean="0"/>
              <a:t>, the student of Mead, coined the term symbolic </a:t>
            </a:r>
            <a:r>
              <a:rPr lang="en-GB" dirty="0" err="1" smtClean="0"/>
              <a:t>interactionism</a:t>
            </a:r>
            <a:r>
              <a:rPr lang="en-GB" dirty="0" smtClean="0"/>
              <a:t> and placed it alongside </a:t>
            </a:r>
            <a:r>
              <a:rPr lang="en-GB" dirty="0" smtClean="0"/>
              <a:t>the hermeneutic–phenomenological </a:t>
            </a:r>
            <a:r>
              <a:rPr lang="en-GB" dirty="0" smtClean="0"/>
              <a:t>and largely interpretative </a:t>
            </a:r>
            <a:r>
              <a:rPr lang="en-GB" dirty="0" smtClean="0"/>
              <a:t>in approach.</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dirty="0" smtClean="0"/>
              <a:t>‘</a:t>
            </a:r>
            <a:r>
              <a:rPr lang="en-GB" dirty="0" smtClean="0"/>
              <a:t>the position of </a:t>
            </a:r>
            <a:r>
              <a:rPr lang="en-GB" dirty="0" smtClean="0"/>
              <a:t>symbolic interaction </a:t>
            </a:r>
            <a:r>
              <a:rPr lang="en-GB" dirty="0" smtClean="0"/>
              <a:t>requires the student to catch the process </a:t>
            </a:r>
            <a:r>
              <a:rPr lang="en-GB" dirty="0" smtClean="0"/>
              <a:t>of interpretation </a:t>
            </a:r>
            <a:r>
              <a:rPr lang="en-GB" dirty="0" smtClean="0"/>
              <a:t>through which [actors] construct </a:t>
            </a:r>
            <a:r>
              <a:rPr lang="en-GB" dirty="0" smtClean="0"/>
              <a:t>their actions’</a:t>
            </a:r>
            <a:r>
              <a:rPr lang="en-GB" dirty="0" smtClean="0"/>
              <a:t> </a:t>
            </a:r>
            <a:r>
              <a:rPr lang="en-GB" dirty="0" smtClean="0"/>
              <a:t>(</a:t>
            </a:r>
            <a:r>
              <a:rPr lang="en-GB" dirty="0" err="1" smtClean="0"/>
              <a:t>Blumer</a:t>
            </a:r>
            <a:r>
              <a:rPr lang="en-GB" dirty="0" smtClean="0"/>
              <a:t>, 1962</a:t>
            </a:r>
            <a:r>
              <a:rPr lang="en-GB" dirty="0" smtClean="0"/>
              <a:t>: 188</a:t>
            </a:r>
            <a:r>
              <a:rPr lang="en-GB" dirty="0" smtClean="0"/>
              <a:t>). </a:t>
            </a:r>
          </a:p>
          <a:p>
            <a:r>
              <a:rPr lang="en-GB" dirty="0" smtClean="0"/>
              <a:t>Symbolic </a:t>
            </a:r>
            <a:r>
              <a:rPr lang="en-GB" dirty="0" smtClean="0"/>
              <a:t>interaction “takes place </a:t>
            </a:r>
            <a:r>
              <a:rPr lang="en-GB" dirty="0" smtClean="0"/>
              <a:t>in such a way that the individual is </a:t>
            </a:r>
            <a:r>
              <a:rPr lang="en-GB" dirty="0" smtClean="0"/>
              <a:t>continually interpreting </a:t>
            </a:r>
            <a:r>
              <a:rPr lang="en-GB" dirty="0" smtClean="0"/>
              <a:t>the symbolic meaning of his or her </a:t>
            </a:r>
            <a:r>
              <a:rPr lang="en-GB" dirty="0" smtClean="0"/>
              <a:t>environment (which </a:t>
            </a:r>
            <a:r>
              <a:rPr lang="en-GB" dirty="0" smtClean="0"/>
              <a:t>includes the actions of others) and acts </a:t>
            </a:r>
            <a:r>
              <a:rPr lang="en-GB" dirty="0" smtClean="0"/>
              <a:t>on the </a:t>
            </a:r>
            <a:r>
              <a:rPr lang="en-GB" dirty="0" smtClean="0"/>
              <a:t>basis of this imputed meaning</a:t>
            </a:r>
            <a:r>
              <a:rPr lang="en-GB" dirty="0" smtClean="0"/>
              <a:t>.” (</a:t>
            </a:r>
            <a:r>
              <a:rPr lang="en-GB" dirty="0" err="1" smtClean="0"/>
              <a:t>Bryman</a:t>
            </a:r>
            <a:r>
              <a:rPr lang="en-GB" dirty="0" smtClean="0"/>
              <a:t>, 2012: 31).</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r>
              <a:rPr lang="en-GB" dirty="0" smtClean="0"/>
              <a:t>What is called crime comes after a law-breaking act, not before it takes place.</a:t>
            </a:r>
            <a:endParaRPr lang="en-GB" dirty="0" smtClean="0"/>
          </a:p>
          <a:p>
            <a:r>
              <a:rPr lang="en-GB" dirty="0" smtClean="0"/>
              <a:t>Deviance is not inherently embedded </a:t>
            </a:r>
            <a:r>
              <a:rPr lang="en-GB" dirty="0" smtClean="0"/>
              <a:t>in the act, but </a:t>
            </a:r>
            <a:r>
              <a:rPr lang="en-GB" dirty="0" smtClean="0"/>
              <a:t>it comes true by the </a:t>
            </a:r>
            <a:r>
              <a:rPr lang="en-GB" dirty="0" smtClean="0"/>
              <a:t>reaction to </a:t>
            </a:r>
            <a:r>
              <a:rPr lang="en-GB" dirty="0" smtClean="0"/>
              <a:t>it (the interpretation of the act).</a:t>
            </a:r>
          </a:p>
          <a:p>
            <a:r>
              <a:rPr lang="en-GB" dirty="0" smtClean="0"/>
              <a:t>Labelling theory is concerned with how the </a:t>
            </a:r>
            <a:r>
              <a:rPr lang="en-GB" dirty="0" smtClean="0"/>
              <a:t>reaction may </a:t>
            </a:r>
            <a:r>
              <a:rPr lang="en-GB" dirty="0" smtClean="0"/>
              <a:t>take the form of attributing some labels </a:t>
            </a:r>
            <a:r>
              <a:rPr lang="en-GB" dirty="0" smtClean="0"/>
              <a:t>and </a:t>
            </a:r>
            <a:r>
              <a:rPr lang="en-GB" dirty="0" smtClean="0"/>
              <a:t>the social impact </a:t>
            </a:r>
            <a:r>
              <a:rPr lang="en-GB" dirty="0" smtClean="0"/>
              <a:t>that </a:t>
            </a:r>
            <a:r>
              <a:rPr lang="en-GB" dirty="0" smtClean="0"/>
              <a:t>those labels </a:t>
            </a:r>
            <a:r>
              <a:rPr lang="en-GB" dirty="0" smtClean="0"/>
              <a:t>may </a:t>
            </a:r>
            <a:r>
              <a:rPr lang="en-GB" dirty="0" smtClean="0"/>
              <a:t> well have </a:t>
            </a:r>
            <a:r>
              <a:rPr lang="en-GB" dirty="0" smtClean="0"/>
              <a:t>on </a:t>
            </a:r>
            <a:r>
              <a:rPr lang="en-GB" dirty="0" smtClean="0"/>
              <a:t>people labelled</a:t>
            </a:r>
          </a:p>
          <a:p>
            <a:r>
              <a:rPr lang="en-GB" dirty="0" smtClean="0"/>
              <a:t>There is not only </a:t>
            </a:r>
            <a:r>
              <a:rPr lang="en-GB" dirty="0" smtClean="0"/>
              <a:t>negative impact </a:t>
            </a:r>
            <a:r>
              <a:rPr lang="en-GB" dirty="0" smtClean="0"/>
              <a:t>of labelling but also one can mention some positive impact </a:t>
            </a:r>
            <a:r>
              <a:rPr lang="en-GB" dirty="0" smtClean="0"/>
              <a:t>of ‘shaming’.</a:t>
            </a:r>
            <a:endParaRPr lang="en-GB" dirty="0"/>
          </a:p>
        </p:txBody>
      </p:sp>
      <p:sp>
        <p:nvSpPr>
          <p:cNvPr id="3" name="2 Başlık"/>
          <p:cNvSpPr>
            <a:spLocks noGrp="1"/>
          </p:cNvSpPr>
          <p:nvPr>
            <p:ph type="title"/>
          </p:nvPr>
        </p:nvSpPr>
        <p:spPr/>
        <p:txBody>
          <a:bodyPr>
            <a:normAutofit fontScale="90000"/>
          </a:bodyPr>
          <a:lstStyle/>
          <a:p>
            <a:r>
              <a:rPr lang="en-GB" dirty="0" smtClean="0"/>
              <a:t>Applying Symbolic </a:t>
            </a:r>
            <a:r>
              <a:rPr lang="en-GB" dirty="0" err="1" smtClean="0"/>
              <a:t>Interactionism</a:t>
            </a:r>
            <a:r>
              <a:rPr lang="en-GB" dirty="0" smtClean="0"/>
              <a:t> to Criminology: Labelling</a:t>
            </a: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dirty="0" smtClean="0"/>
              <a:t>laws, </a:t>
            </a:r>
            <a:r>
              <a:rPr lang="en-GB" dirty="0" smtClean="0"/>
              <a:t>rules, illegal</a:t>
            </a:r>
            <a:r>
              <a:rPr lang="en-GB" dirty="0" smtClean="0"/>
              <a:t>, immoral, deviant </a:t>
            </a:r>
            <a:r>
              <a:rPr lang="en-GB" dirty="0" smtClean="0"/>
              <a:t>and delinquent action and behaviour –social construction</a:t>
            </a:r>
          </a:p>
          <a:p>
            <a:endParaRPr lang="en-GB" dirty="0" smtClean="0"/>
          </a:p>
          <a:p>
            <a:r>
              <a:rPr lang="en-GB" dirty="0" smtClean="0"/>
              <a:t>Criminology should focus on understanding </a:t>
            </a:r>
            <a:r>
              <a:rPr lang="en-GB" dirty="0" smtClean="0"/>
              <a:t>the </a:t>
            </a:r>
            <a:r>
              <a:rPr lang="en-GB" dirty="0" smtClean="0"/>
              <a:t>meaningful social action and social interaction between agents.</a:t>
            </a:r>
          </a:p>
          <a:p>
            <a:endParaRPr lang="en-GB" dirty="0" smtClean="0"/>
          </a:p>
          <a:p>
            <a:r>
              <a:rPr lang="en-GB" dirty="0" smtClean="0"/>
              <a:t> Criminology benefits the dramaturgical analogy </a:t>
            </a:r>
          </a:p>
          <a:p>
            <a:endParaRPr lang="en-GB" dirty="0" smtClean="0"/>
          </a:p>
          <a:p>
            <a:r>
              <a:rPr lang="en-GB" dirty="0" smtClean="0"/>
              <a:t>The focus is on actors</a:t>
            </a:r>
            <a:r>
              <a:rPr lang="en-GB" dirty="0" smtClean="0"/>
              <a:t>, roles and audiences.</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pPr algn="ctr"/>
            <a:r>
              <a:rPr lang="en-GB" dirty="0" smtClean="0"/>
              <a:t>Edwin </a:t>
            </a:r>
            <a:r>
              <a:rPr lang="en-GB" dirty="0" err="1" smtClean="0"/>
              <a:t>Lemert</a:t>
            </a:r>
            <a:r>
              <a:rPr lang="en-GB" dirty="0" smtClean="0"/>
              <a:t> (1912 – 1996)</a:t>
            </a:r>
            <a:endParaRPr lang="en-GB" dirty="0"/>
          </a:p>
        </p:txBody>
      </p:sp>
      <p:pic>
        <p:nvPicPr>
          <p:cNvPr id="4" name="3 İçerik Yer Tutucusu" descr="Image result for edwin lemert"/>
          <p:cNvPicPr>
            <a:picLocks noGrp="1"/>
          </p:cNvPicPr>
          <p:nvPr>
            <p:ph idx="1"/>
          </p:nvPr>
        </p:nvPicPr>
        <p:blipFill>
          <a:blip r:embed="rId2" cstate="print"/>
          <a:srcRect/>
          <a:stretch>
            <a:fillRect/>
          </a:stretch>
        </p:blipFill>
        <p:spPr bwMode="auto">
          <a:xfrm>
            <a:off x="2483768" y="1844824"/>
            <a:ext cx="3384376" cy="3816424"/>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dirty="0" smtClean="0"/>
              <a:t>“Older </a:t>
            </a:r>
            <a:r>
              <a:rPr lang="en-GB" dirty="0" smtClean="0"/>
              <a:t>sociology . . . tended to rest heavily </a:t>
            </a:r>
            <a:r>
              <a:rPr lang="en-GB" dirty="0" smtClean="0"/>
              <a:t>upon the </a:t>
            </a:r>
            <a:r>
              <a:rPr lang="en-GB" dirty="0" smtClean="0"/>
              <a:t>idea that deviance leads to social </a:t>
            </a:r>
            <a:r>
              <a:rPr lang="en-GB" dirty="0" smtClean="0"/>
              <a:t>control. I </a:t>
            </a:r>
            <a:r>
              <a:rPr lang="en-GB" dirty="0" smtClean="0"/>
              <a:t>have come to believe that the reverse idea, </a:t>
            </a:r>
            <a:r>
              <a:rPr lang="en-GB" dirty="0" smtClean="0"/>
              <a:t>i.e. social </a:t>
            </a:r>
            <a:r>
              <a:rPr lang="en-GB" dirty="0" smtClean="0"/>
              <a:t>control leads to deviance, is equally </a:t>
            </a:r>
            <a:r>
              <a:rPr lang="en-GB" dirty="0" smtClean="0"/>
              <a:t>tenable and </a:t>
            </a:r>
            <a:r>
              <a:rPr lang="en-GB" dirty="0" smtClean="0"/>
              <a:t>the potentially richer premise for </a:t>
            </a:r>
            <a:r>
              <a:rPr lang="en-GB" dirty="0" smtClean="0"/>
              <a:t>studying deviance </a:t>
            </a:r>
            <a:r>
              <a:rPr lang="en-GB" dirty="0" smtClean="0"/>
              <a:t>in modern </a:t>
            </a:r>
            <a:r>
              <a:rPr lang="en-GB" dirty="0" smtClean="0"/>
              <a:t>society.” (</a:t>
            </a:r>
            <a:r>
              <a:rPr lang="en-GB" dirty="0" err="1" smtClean="0"/>
              <a:t>Lemert</a:t>
            </a:r>
            <a:r>
              <a:rPr lang="en-GB" dirty="0" smtClean="0"/>
              <a:t>, 1967: v)</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10000"/>
          </a:bodyPr>
          <a:lstStyle/>
          <a:p>
            <a:r>
              <a:rPr lang="en-GB" dirty="0" smtClean="0"/>
              <a:t>For Frank </a:t>
            </a:r>
            <a:r>
              <a:rPr lang="en-GB" dirty="0" err="1" smtClean="0"/>
              <a:t>Tannenbaum</a:t>
            </a:r>
            <a:r>
              <a:rPr lang="en-GB" dirty="0" smtClean="0"/>
              <a:t>  (in the 1930s): </a:t>
            </a:r>
            <a:r>
              <a:rPr lang="en-GB" dirty="0" smtClean="0"/>
              <a:t>delinquents </a:t>
            </a:r>
            <a:r>
              <a:rPr lang="en-GB" dirty="0" smtClean="0"/>
              <a:t>are not </a:t>
            </a:r>
            <a:r>
              <a:rPr lang="en-GB" dirty="0" smtClean="0"/>
              <a:t>inherently different from </a:t>
            </a:r>
            <a:r>
              <a:rPr lang="en-GB" dirty="0" smtClean="0"/>
              <a:t>non-delinquents. </a:t>
            </a:r>
          </a:p>
          <a:p>
            <a:r>
              <a:rPr lang="en-GB" dirty="0" smtClean="0"/>
              <a:t>D</a:t>
            </a:r>
            <a:r>
              <a:rPr lang="en-GB" dirty="0" smtClean="0"/>
              <a:t>efining </a:t>
            </a:r>
            <a:r>
              <a:rPr lang="en-GB" dirty="0" smtClean="0"/>
              <a:t>someone </a:t>
            </a:r>
            <a:r>
              <a:rPr lang="en-GB" dirty="0" smtClean="0"/>
              <a:t>as a </a:t>
            </a:r>
            <a:r>
              <a:rPr lang="en-GB" dirty="0" smtClean="0"/>
              <a:t>juvenile delinquent </a:t>
            </a:r>
            <a:r>
              <a:rPr lang="en-GB" dirty="0" smtClean="0"/>
              <a:t>is a critical process and raises the conflict of over </a:t>
            </a:r>
            <a:r>
              <a:rPr lang="en-GB" dirty="0" smtClean="0"/>
              <a:t>the </a:t>
            </a:r>
            <a:r>
              <a:rPr lang="en-GB" dirty="0" smtClean="0"/>
              <a:t>definition of specific activities </a:t>
            </a:r>
            <a:r>
              <a:rPr lang="en-GB" dirty="0" smtClean="0"/>
              <a:t>or </a:t>
            </a:r>
            <a:r>
              <a:rPr lang="en-GB" dirty="0" smtClean="0"/>
              <a:t>states concerning the actions of young people</a:t>
            </a:r>
          </a:p>
          <a:p>
            <a:r>
              <a:rPr lang="en-GB" dirty="0" smtClean="0"/>
              <a:t>This influences people’s attitude and opinions about youth defined as delinquent. </a:t>
            </a:r>
          </a:p>
          <a:p>
            <a:r>
              <a:rPr lang="en-GB" dirty="0" smtClean="0"/>
              <a:t>The change of opinion and thoughts ends up with  the change </a:t>
            </a:r>
            <a:r>
              <a:rPr lang="en-GB" dirty="0" smtClean="0"/>
              <a:t> </a:t>
            </a:r>
            <a:r>
              <a:rPr lang="en-GB" dirty="0" smtClean="0"/>
              <a:t>of behaviour </a:t>
            </a:r>
          </a:p>
          <a:p>
            <a:r>
              <a:rPr lang="en-GB" dirty="0" smtClean="0"/>
              <a:t>The interaction between the community and youth get under  the effect of this change in opinion and attitudes</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buNone/>
            </a:pPr>
            <a:r>
              <a:rPr lang="en-GB" dirty="0" err="1" smtClean="0"/>
              <a:t>Lemert</a:t>
            </a:r>
            <a:r>
              <a:rPr lang="en-GB" dirty="0" smtClean="0"/>
              <a:t>: </a:t>
            </a:r>
          </a:p>
          <a:p>
            <a:pPr>
              <a:buFontTx/>
              <a:buChar char="-"/>
            </a:pPr>
            <a:r>
              <a:rPr lang="en-GB" dirty="0" smtClean="0"/>
              <a:t>Primary deviance</a:t>
            </a:r>
          </a:p>
          <a:p>
            <a:pPr>
              <a:buFontTx/>
              <a:buChar char="-"/>
            </a:pPr>
            <a:r>
              <a:rPr lang="en-GB" dirty="0" smtClean="0"/>
              <a:t>Secondary deviance: (reaction to social response, acceptance of criminal identity)</a:t>
            </a:r>
          </a:p>
          <a:p>
            <a:pPr>
              <a:buNone/>
            </a:pPr>
            <a:r>
              <a:rPr lang="en-GB" dirty="0" smtClean="0"/>
              <a:t>Becker:</a:t>
            </a:r>
          </a:p>
          <a:p>
            <a:pPr>
              <a:buFontTx/>
              <a:buChar char="-"/>
            </a:pPr>
            <a:r>
              <a:rPr lang="en-GB" dirty="0" smtClean="0"/>
              <a:t>Criminal identity</a:t>
            </a:r>
          </a:p>
          <a:p>
            <a:pPr>
              <a:buFontTx/>
              <a:buChar char="-"/>
            </a:pPr>
            <a:r>
              <a:rPr lang="en-GB" dirty="0" smtClean="0"/>
              <a:t>Criminal career</a:t>
            </a:r>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a:bodyPr>
          <a:lstStyle/>
          <a:p>
            <a:r>
              <a:rPr lang="en-GB" dirty="0" smtClean="0"/>
              <a:t>“Primary </a:t>
            </a:r>
            <a:r>
              <a:rPr lang="en-GB" dirty="0" smtClean="0"/>
              <a:t>deviance is assumed to arise in a </a:t>
            </a:r>
            <a:r>
              <a:rPr lang="en-GB" dirty="0" smtClean="0"/>
              <a:t>wide variety </a:t>
            </a:r>
            <a:r>
              <a:rPr lang="en-GB" dirty="0" smtClean="0"/>
              <a:t>of social, cultural, and </a:t>
            </a:r>
            <a:r>
              <a:rPr lang="en-GB" dirty="0" smtClean="0"/>
              <a:t>psychological contexts</a:t>
            </a:r>
            <a:r>
              <a:rPr lang="en-GB" dirty="0" smtClean="0"/>
              <a:t>, and at best [it] has only </a:t>
            </a:r>
            <a:r>
              <a:rPr lang="en-GB" dirty="0" smtClean="0"/>
              <a:t>marginal implications </a:t>
            </a:r>
            <a:r>
              <a:rPr lang="en-GB" dirty="0" smtClean="0"/>
              <a:t>for the psychic structure of </a:t>
            </a:r>
            <a:r>
              <a:rPr lang="en-GB" dirty="0" smtClean="0"/>
              <a:t>the individual</a:t>
            </a:r>
            <a:r>
              <a:rPr lang="en-GB" dirty="0" smtClean="0"/>
              <a:t>; it does not lead to symbolic </a:t>
            </a:r>
            <a:r>
              <a:rPr lang="en-GB" dirty="0" smtClean="0"/>
              <a:t>reorganization at </a:t>
            </a:r>
            <a:r>
              <a:rPr lang="en-GB" dirty="0" smtClean="0"/>
              <a:t>the level of self-regarding </a:t>
            </a:r>
            <a:r>
              <a:rPr lang="en-GB" dirty="0" smtClean="0"/>
              <a:t>attitudes and </a:t>
            </a:r>
            <a:r>
              <a:rPr lang="en-GB" dirty="0" smtClean="0"/>
              <a:t>social roles. Secondary deviation is </a:t>
            </a:r>
            <a:r>
              <a:rPr lang="en-GB" dirty="0" smtClean="0"/>
              <a:t>deviant behaviour </a:t>
            </a:r>
            <a:r>
              <a:rPr lang="en-GB" dirty="0" smtClean="0"/>
              <a:t>or social roles based upon it, </a:t>
            </a:r>
            <a:r>
              <a:rPr lang="en-GB" dirty="0" smtClean="0"/>
              <a:t>which becomes </a:t>
            </a:r>
            <a:r>
              <a:rPr lang="en-GB" dirty="0" smtClean="0"/>
              <a:t>a means of </a:t>
            </a:r>
            <a:r>
              <a:rPr lang="en-GB" dirty="0" err="1" smtClean="0"/>
              <a:t>defense</a:t>
            </a:r>
            <a:r>
              <a:rPr lang="en-GB" dirty="0" smtClean="0"/>
              <a:t>, attack, or </a:t>
            </a:r>
            <a:r>
              <a:rPr lang="en-GB" dirty="0" smtClean="0"/>
              <a:t>adaptation to </a:t>
            </a:r>
            <a:r>
              <a:rPr lang="en-GB" dirty="0" smtClean="0"/>
              <a:t>the overt and covert problems </a:t>
            </a:r>
            <a:r>
              <a:rPr lang="en-GB" dirty="0" smtClean="0"/>
              <a:t>created by </a:t>
            </a:r>
            <a:r>
              <a:rPr lang="en-GB" dirty="0" smtClean="0"/>
              <a:t>the societal reaction to primary </a:t>
            </a:r>
            <a:r>
              <a:rPr lang="en-GB" dirty="0" smtClean="0"/>
              <a:t>deviation. In </a:t>
            </a:r>
            <a:r>
              <a:rPr lang="en-GB" dirty="0" smtClean="0"/>
              <a:t>effect, the original </a:t>
            </a:r>
            <a:r>
              <a:rPr lang="en-GB" i="1" dirty="0" smtClean="0"/>
              <a:t>‘ causes’ of the </a:t>
            </a:r>
            <a:r>
              <a:rPr lang="en-GB" i="1" dirty="0" smtClean="0"/>
              <a:t>deviation </a:t>
            </a:r>
            <a:r>
              <a:rPr lang="en-GB" dirty="0" smtClean="0"/>
              <a:t>recede </a:t>
            </a:r>
            <a:r>
              <a:rPr lang="en-GB" dirty="0" smtClean="0"/>
              <a:t>and give way to the central </a:t>
            </a:r>
            <a:r>
              <a:rPr lang="en-GB" dirty="0" smtClean="0"/>
              <a:t>importance of </a:t>
            </a:r>
            <a:r>
              <a:rPr lang="en-GB" dirty="0" smtClean="0"/>
              <a:t>the disapproving, </a:t>
            </a:r>
            <a:r>
              <a:rPr lang="en-GB" dirty="0" err="1" smtClean="0"/>
              <a:t>degradational</a:t>
            </a:r>
            <a:r>
              <a:rPr lang="en-GB" dirty="0" smtClean="0"/>
              <a:t>, and </a:t>
            </a:r>
            <a:r>
              <a:rPr lang="en-GB" dirty="0" smtClean="0"/>
              <a:t>isolating reactions </a:t>
            </a:r>
            <a:r>
              <a:rPr lang="en-GB" dirty="0" smtClean="0"/>
              <a:t>of society</a:t>
            </a:r>
            <a:r>
              <a:rPr lang="en-GB" dirty="0" smtClean="0"/>
              <a:t>.” (</a:t>
            </a:r>
            <a:r>
              <a:rPr lang="en-GB" dirty="0" err="1" smtClean="0"/>
              <a:t>Lemert</a:t>
            </a:r>
            <a:r>
              <a:rPr lang="en-GB" dirty="0" smtClean="0"/>
              <a:t>, 1967: 17)</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20000"/>
          </a:bodyPr>
          <a:lstStyle/>
          <a:p>
            <a:r>
              <a:rPr lang="en-GB" dirty="0" smtClean="0"/>
              <a:t>Edwin </a:t>
            </a:r>
            <a:r>
              <a:rPr lang="en-GB" dirty="0" err="1" smtClean="0"/>
              <a:t>Lemert</a:t>
            </a:r>
            <a:r>
              <a:rPr lang="en-GB" dirty="0" smtClean="0"/>
              <a:t> splits the effect of societal reaction into primary and secondary aspects. </a:t>
            </a:r>
          </a:p>
          <a:p>
            <a:r>
              <a:rPr lang="en-GB" dirty="0" smtClean="0"/>
              <a:t>He argues that reactions that generate a societal response should be taken into account</a:t>
            </a:r>
          </a:p>
          <a:p>
            <a:r>
              <a:rPr lang="en-GB" dirty="0" smtClean="0"/>
              <a:t>T</a:t>
            </a:r>
            <a:r>
              <a:rPr lang="en-GB" dirty="0" smtClean="0"/>
              <a:t>he societal reaction </a:t>
            </a:r>
            <a:r>
              <a:rPr lang="en-GB" dirty="0" smtClean="0"/>
              <a:t>may </a:t>
            </a:r>
            <a:r>
              <a:rPr lang="en-GB" dirty="0" smtClean="0"/>
              <a:t>cause the </a:t>
            </a:r>
            <a:r>
              <a:rPr lang="en-GB" dirty="0" smtClean="0"/>
              <a:t>‘ offender’ </a:t>
            </a:r>
            <a:r>
              <a:rPr lang="en-GB" dirty="0" smtClean="0"/>
              <a:t>to change the conception of the self; the way of appreciating and perceiving themselves can change. </a:t>
            </a:r>
          </a:p>
          <a:p>
            <a:r>
              <a:rPr lang="en-GB" dirty="0" smtClean="0"/>
              <a:t>After the social reaction/response to the law-breaking act, people may start seeing </a:t>
            </a:r>
            <a:r>
              <a:rPr lang="en-GB" dirty="0" smtClean="0"/>
              <a:t>themselves as deviant and </a:t>
            </a:r>
            <a:r>
              <a:rPr lang="en-GB" dirty="0" smtClean="0"/>
              <a:t>continue acting according to this definition</a:t>
            </a:r>
          </a:p>
          <a:p>
            <a:r>
              <a:rPr lang="en-GB" dirty="0" smtClean="0"/>
              <a:t>Depending on people’s labelling, people can undertake others’ definition. </a:t>
            </a:r>
          </a:p>
          <a:p>
            <a:r>
              <a:rPr lang="en-GB" dirty="0" smtClean="0"/>
              <a:t>The latter is what </a:t>
            </a:r>
            <a:r>
              <a:rPr lang="en-GB" dirty="0" err="1" smtClean="0"/>
              <a:t>Lemert</a:t>
            </a:r>
            <a:r>
              <a:rPr lang="en-GB" dirty="0" smtClean="0"/>
              <a:t> calls </a:t>
            </a:r>
            <a:r>
              <a:rPr lang="en-GB" i="1" dirty="0" smtClean="0"/>
              <a:t>secondary deviance</a:t>
            </a:r>
            <a:endParaRPr lang="en-GB" dirty="0"/>
          </a:p>
        </p:txBody>
      </p:sp>
      <p:sp>
        <p:nvSpPr>
          <p:cNvPr id="3" name="2 Başlık"/>
          <p:cNvSpPr>
            <a:spLocks noGrp="1"/>
          </p:cNvSpPr>
          <p:nvPr>
            <p:ph type="title"/>
          </p:nvPr>
        </p:nvSpPr>
        <p:spPr/>
        <p:txBody>
          <a:bodyPr/>
          <a:lstStyle/>
          <a:p>
            <a:r>
              <a:rPr lang="en-GB" b="1" i="1" dirty="0" smtClean="0"/>
              <a:t>Primary and secondary deviance</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en-GB" dirty="0" smtClean="0"/>
              <a:t>Phenomenology</a:t>
            </a:r>
          </a:p>
          <a:p>
            <a:r>
              <a:rPr lang="en-GB" dirty="0" smtClean="0"/>
              <a:t>Hermeneutics </a:t>
            </a:r>
          </a:p>
          <a:p>
            <a:r>
              <a:rPr lang="en-GB" dirty="0" smtClean="0"/>
              <a:t>Alfred </a:t>
            </a:r>
            <a:r>
              <a:rPr lang="en-GB" dirty="0" err="1" smtClean="0"/>
              <a:t>Schutz</a:t>
            </a:r>
            <a:r>
              <a:rPr lang="en-GB" dirty="0" smtClean="0"/>
              <a:t> (</a:t>
            </a:r>
            <a:r>
              <a:rPr lang="en-GB" dirty="0" smtClean="0"/>
              <a:t>1899–1959)</a:t>
            </a:r>
            <a:endParaRPr lang="en-GB" dirty="0" smtClean="0"/>
          </a:p>
          <a:p>
            <a:pPr>
              <a:buFontTx/>
              <a:buChar char="-"/>
            </a:pPr>
            <a:r>
              <a:rPr lang="en-GB" dirty="0" smtClean="0"/>
              <a:t>Making sense of the world</a:t>
            </a:r>
          </a:p>
          <a:p>
            <a:pPr>
              <a:buFontTx/>
              <a:buChar char="-"/>
            </a:pPr>
            <a:r>
              <a:rPr lang="en-GB" dirty="0" smtClean="0"/>
              <a:t>How to subjectively make sense of the word</a:t>
            </a:r>
          </a:p>
          <a:p>
            <a:pPr>
              <a:buFontTx/>
              <a:buChar char="-"/>
            </a:pPr>
            <a:r>
              <a:rPr lang="en-GB" dirty="0" smtClean="0"/>
              <a:t>Weber (</a:t>
            </a:r>
            <a:r>
              <a:rPr lang="en-GB" i="1" dirty="0" err="1" smtClean="0"/>
              <a:t>verstehen</a:t>
            </a:r>
            <a:r>
              <a:rPr lang="en-GB" dirty="0" smtClean="0"/>
              <a:t>)</a:t>
            </a:r>
          </a:p>
          <a:p>
            <a:pPr>
              <a:buFontTx/>
              <a:buChar char="-"/>
            </a:pPr>
            <a:r>
              <a:rPr lang="en-GB" dirty="0" err="1" smtClean="0"/>
              <a:t>Interpretivism</a:t>
            </a:r>
            <a:r>
              <a:rPr lang="en-GB" dirty="0" smtClean="0"/>
              <a:t> </a:t>
            </a:r>
            <a:endParaRPr lang="en-GB" dirty="0" smtClean="0"/>
          </a:p>
          <a:p>
            <a:pPr>
              <a:buNone/>
            </a:pPr>
            <a:endParaRPr lang="en-GB" dirty="0"/>
          </a:p>
        </p:txBody>
      </p:sp>
      <p:sp>
        <p:nvSpPr>
          <p:cNvPr id="2" name="1 Başlık"/>
          <p:cNvSpPr>
            <a:spLocks noGrp="1"/>
          </p:cNvSpPr>
          <p:nvPr>
            <p:ph type="title"/>
          </p:nvPr>
        </p:nvSpPr>
        <p:spPr/>
        <p:txBody>
          <a:bodyPr/>
          <a:lstStyle/>
          <a:p>
            <a:endParaRPr lang="en-GB"/>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pPr algn="ctr"/>
            <a:r>
              <a:rPr lang="en-GB" dirty="0" smtClean="0"/>
              <a:t>Howard Becker (1928 - )</a:t>
            </a:r>
            <a:endParaRPr lang="en-GB" dirty="0"/>
          </a:p>
        </p:txBody>
      </p:sp>
      <p:pic>
        <p:nvPicPr>
          <p:cNvPr id="4" name="3 İçerik Yer Tutucusu" descr="Image result for howard becker"/>
          <p:cNvPicPr>
            <a:picLocks noGrp="1"/>
          </p:cNvPicPr>
          <p:nvPr>
            <p:ph idx="1"/>
          </p:nvPr>
        </p:nvPicPr>
        <p:blipFill>
          <a:blip r:embed="rId2" cstate="print"/>
          <a:srcRect/>
          <a:stretch>
            <a:fillRect/>
          </a:stretch>
        </p:blipFill>
        <p:spPr bwMode="auto">
          <a:xfrm>
            <a:off x="3048000" y="1524000"/>
            <a:ext cx="3048000" cy="457200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85000" lnSpcReduction="20000"/>
          </a:bodyPr>
          <a:lstStyle/>
          <a:p>
            <a:r>
              <a:rPr lang="en-GB" dirty="0" smtClean="0"/>
              <a:t>Becker studied </a:t>
            </a:r>
            <a:r>
              <a:rPr lang="en-GB" dirty="0" smtClean="0"/>
              <a:t>how deviancy was </a:t>
            </a:r>
            <a:r>
              <a:rPr lang="en-GB" dirty="0" smtClean="0"/>
              <a:t>created and understood</a:t>
            </a:r>
          </a:p>
          <a:p>
            <a:endParaRPr lang="en-GB" dirty="0" smtClean="0"/>
          </a:p>
          <a:p>
            <a:r>
              <a:rPr lang="en-GB" dirty="0" smtClean="0"/>
              <a:t>He focused on the concept of “career” --- particularly criminal career </a:t>
            </a:r>
          </a:p>
          <a:p>
            <a:endParaRPr lang="en-GB" dirty="0" smtClean="0"/>
          </a:p>
          <a:p>
            <a:r>
              <a:rPr lang="en-GB" dirty="0" smtClean="0"/>
              <a:t>the criminal justice and law enforcement </a:t>
            </a:r>
            <a:r>
              <a:rPr lang="en-GB" dirty="0" smtClean="0"/>
              <a:t>agencies’ labelling </a:t>
            </a:r>
            <a:r>
              <a:rPr lang="en-GB" dirty="0" smtClean="0"/>
              <a:t>some people as </a:t>
            </a:r>
            <a:r>
              <a:rPr lang="en-GB" dirty="0" smtClean="0"/>
              <a:t>criminal decreases </a:t>
            </a:r>
            <a:r>
              <a:rPr lang="en-GB" dirty="0" smtClean="0"/>
              <a:t>the likelihood that those with a criminal record will find a legitimate job, </a:t>
            </a:r>
            <a:endParaRPr lang="en-GB" dirty="0" smtClean="0"/>
          </a:p>
          <a:p>
            <a:endParaRPr lang="en-GB" dirty="0" smtClean="0"/>
          </a:p>
          <a:p>
            <a:r>
              <a:rPr lang="en-GB" dirty="0" smtClean="0"/>
              <a:t>thus the law enforcement and criminal court further pushes </a:t>
            </a:r>
            <a:r>
              <a:rPr lang="en-GB" dirty="0" smtClean="0"/>
              <a:t>them to seek their livelihood in crime </a:t>
            </a:r>
            <a:endParaRPr lang="en-GB" dirty="0" smtClean="0"/>
          </a:p>
          <a:p>
            <a:endParaRPr lang="en-GB" dirty="0" smtClean="0"/>
          </a:p>
          <a:p>
            <a:r>
              <a:rPr lang="en-GB" dirty="0" smtClean="0"/>
              <a:t>Criminal justice procedure </a:t>
            </a:r>
            <a:r>
              <a:rPr lang="en-GB" dirty="0" smtClean="0"/>
              <a:t>restrict legitimate employment opportunities and strengthen illegitimate pathways </a:t>
            </a:r>
          </a:p>
          <a:p>
            <a:endParaRPr lang="en-GB" dirty="0" smtClean="0"/>
          </a:p>
          <a:p>
            <a:endParaRPr lang="en-GB" dirty="0" smtClean="0"/>
          </a:p>
          <a:p>
            <a:pPr>
              <a:buNone/>
            </a:pPr>
            <a:endParaRPr lang="en-GB" dirty="0" smtClean="0"/>
          </a:p>
        </p:txBody>
      </p:sp>
      <p:sp>
        <p:nvSpPr>
          <p:cNvPr id="2" name="1 Başlık"/>
          <p:cNvSpPr>
            <a:spLocks noGrp="1"/>
          </p:cNvSpPr>
          <p:nvPr>
            <p:ph type="title"/>
          </p:nvPr>
        </p:nvSpPr>
        <p:spPr/>
        <p:txBody>
          <a:bodyPr/>
          <a:lstStyle/>
          <a:p>
            <a:endParaRPr lang="en-GB"/>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en-GB" dirty="0" smtClean="0"/>
              <a:t>“Social </a:t>
            </a:r>
            <a:r>
              <a:rPr lang="en-GB" dirty="0" smtClean="0"/>
              <a:t>groups create deviance by making </a:t>
            </a:r>
            <a:r>
              <a:rPr lang="en-GB" dirty="0" smtClean="0"/>
              <a:t>the rules </a:t>
            </a:r>
            <a:r>
              <a:rPr lang="en-GB" dirty="0" smtClean="0"/>
              <a:t>whose infraction constitutes deviance, </a:t>
            </a:r>
            <a:r>
              <a:rPr lang="en-GB" dirty="0" smtClean="0"/>
              <a:t>and by </a:t>
            </a:r>
            <a:r>
              <a:rPr lang="en-GB" dirty="0" smtClean="0"/>
              <a:t>applying those rules to particular people </a:t>
            </a:r>
            <a:r>
              <a:rPr lang="en-GB" dirty="0" smtClean="0"/>
              <a:t>and labelling </a:t>
            </a:r>
            <a:r>
              <a:rPr lang="en-GB" dirty="0" smtClean="0"/>
              <a:t>them as outsiders. From this point </a:t>
            </a:r>
            <a:r>
              <a:rPr lang="en-GB" dirty="0" smtClean="0"/>
              <a:t>of view</a:t>
            </a:r>
            <a:r>
              <a:rPr lang="en-GB" dirty="0" smtClean="0"/>
              <a:t>, deviance is </a:t>
            </a:r>
            <a:r>
              <a:rPr lang="en-GB" i="1" dirty="0" smtClean="0"/>
              <a:t>not a quality of the act the </a:t>
            </a:r>
            <a:r>
              <a:rPr lang="en-GB" i="1" dirty="0" smtClean="0"/>
              <a:t>person </a:t>
            </a:r>
            <a:r>
              <a:rPr lang="en-GB" dirty="0" smtClean="0"/>
              <a:t>commits</a:t>
            </a:r>
            <a:r>
              <a:rPr lang="en-GB" dirty="0" smtClean="0"/>
              <a:t>, but rather a consequence of </a:t>
            </a:r>
            <a:r>
              <a:rPr lang="en-GB" dirty="0" smtClean="0"/>
              <a:t>the application </a:t>
            </a:r>
            <a:r>
              <a:rPr lang="en-GB" dirty="0" smtClean="0"/>
              <a:t>by others of rules and sanctions </a:t>
            </a:r>
            <a:r>
              <a:rPr lang="en-GB" dirty="0" smtClean="0"/>
              <a:t>to an </a:t>
            </a:r>
            <a:r>
              <a:rPr lang="en-GB" dirty="0" smtClean="0"/>
              <a:t>‘offender’. The deviant is one to whom </a:t>
            </a:r>
            <a:r>
              <a:rPr lang="en-GB" dirty="0" smtClean="0"/>
              <a:t>that label </a:t>
            </a:r>
            <a:r>
              <a:rPr lang="en-GB" dirty="0" smtClean="0"/>
              <a:t>has been successfully applied; </a:t>
            </a:r>
            <a:r>
              <a:rPr lang="en-GB" dirty="0" smtClean="0"/>
              <a:t>deviant behaviour </a:t>
            </a:r>
            <a:r>
              <a:rPr lang="en-GB" dirty="0" smtClean="0"/>
              <a:t>is behaviour that people so label</a:t>
            </a:r>
            <a:r>
              <a:rPr lang="en-GB" dirty="0" smtClean="0"/>
              <a:t>.”(</a:t>
            </a:r>
            <a:r>
              <a:rPr lang="en-GB" dirty="0" smtClean="0"/>
              <a:t>Becker, 1963: 9)</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en-GB" dirty="0" smtClean="0"/>
              <a:t>Becker argues </a:t>
            </a:r>
            <a:r>
              <a:rPr lang="en-GB" dirty="0" smtClean="0"/>
              <a:t>that that not rule-breaking but the application of labels creates deviancy. This relies on three-stage </a:t>
            </a:r>
            <a:r>
              <a:rPr lang="en-GB" dirty="0" smtClean="0"/>
              <a:t>process:</a:t>
            </a:r>
          </a:p>
          <a:p>
            <a:pPr marL="514350" indent="-514350">
              <a:buAutoNum type="arabicParenR"/>
            </a:pPr>
            <a:r>
              <a:rPr lang="en-GB" dirty="0" smtClean="0"/>
              <a:t>Social groups generate rules and once these rules have been violated, then  deviancy occurs.</a:t>
            </a:r>
          </a:p>
          <a:p>
            <a:pPr marL="514350" indent="-514350">
              <a:buAutoNum type="arabicParenR"/>
            </a:pPr>
            <a:r>
              <a:rPr lang="en-GB" dirty="0" smtClean="0"/>
              <a:t>Particular people and groups come to the target of the rules; those rules are only applied to them</a:t>
            </a:r>
          </a:p>
          <a:p>
            <a:pPr marL="514350" indent="-514350">
              <a:buAutoNum type="arabicParenR"/>
            </a:pPr>
            <a:r>
              <a:rPr lang="en-GB" dirty="0" smtClean="0"/>
              <a:t>Those to whom the rules are applied become “outsider”</a:t>
            </a:r>
            <a:endParaRPr lang="en-GB" dirty="0" smtClean="0"/>
          </a:p>
          <a:p>
            <a:pPr marL="514350" indent="-514350">
              <a:buNone/>
            </a:pPr>
            <a:r>
              <a:rPr lang="en-GB" dirty="0" smtClean="0"/>
              <a:t>Like Marijuana users.</a:t>
            </a:r>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pPr algn="ctr"/>
            <a:r>
              <a:rPr lang="en-GB" dirty="0" smtClean="0"/>
              <a:t>Erving </a:t>
            </a:r>
            <a:r>
              <a:rPr lang="en-GB" dirty="0" err="1" smtClean="0"/>
              <a:t>Goffman</a:t>
            </a:r>
            <a:r>
              <a:rPr lang="en-GB" dirty="0" smtClean="0"/>
              <a:t> (1922 – 1982)</a:t>
            </a:r>
            <a:endParaRPr lang="en-GB" dirty="0"/>
          </a:p>
        </p:txBody>
      </p:sp>
      <p:pic>
        <p:nvPicPr>
          <p:cNvPr id="4" name="3 İçerik Yer Tutucusu" descr="Image result"/>
          <p:cNvPicPr>
            <a:picLocks noGrp="1"/>
          </p:cNvPicPr>
          <p:nvPr>
            <p:ph idx="1"/>
          </p:nvPr>
        </p:nvPicPr>
        <p:blipFill>
          <a:blip r:embed="rId2" cstate="print"/>
          <a:srcRect/>
          <a:stretch>
            <a:fillRect/>
          </a:stretch>
        </p:blipFill>
        <p:spPr bwMode="auto">
          <a:xfrm>
            <a:off x="2771800" y="1700808"/>
            <a:ext cx="3312368" cy="4032448"/>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dirty="0" smtClean="0"/>
              <a:t>I</a:t>
            </a:r>
            <a:r>
              <a:rPr lang="en-GB" dirty="0" smtClean="0"/>
              <a:t>n </a:t>
            </a:r>
            <a:r>
              <a:rPr lang="en-GB" dirty="0" smtClean="0"/>
              <a:t>ancient </a:t>
            </a:r>
            <a:r>
              <a:rPr lang="en-GB" dirty="0" smtClean="0"/>
              <a:t>Greece, </a:t>
            </a:r>
            <a:r>
              <a:rPr lang="en-GB" dirty="0" err="1" smtClean="0"/>
              <a:t>Goffman</a:t>
            </a:r>
            <a:r>
              <a:rPr lang="en-GB" dirty="0" smtClean="0"/>
              <a:t> argues that stigma refers to: </a:t>
            </a:r>
          </a:p>
          <a:p>
            <a:pPr algn="just">
              <a:buNone/>
            </a:pPr>
            <a:r>
              <a:rPr lang="en-GB" dirty="0" smtClean="0"/>
              <a:t>“bodily </a:t>
            </a:r>
            <a:r>
              <a:rPr lang="en-GB" dirty="0" smtClean="0"/>
              <a:t>signs designed to expose </a:t>
            </a:r>
            <a:r>
              <a:rPr lang="en-GB" dirty="0" smtClean="0"/>
              <a:t>something unusual </a:t>
            </a:r>
            <a:r>
              <a:rPr lang="en-GB" dirty="0" smtClean="0"/>
              <a:t>and bad about the moral status of the </a:t>
            </a:r>
            <a:r>
              <a:rPr lang="en-GB" dirty="0" smtClean="0"/>
              <a:t>signifier</a:t>
            </a:r>
            <a:r>
              <a:rPr lang="en-GB" dirty="0" smtClean="0"/>
              <a:t>. The signs were cut or burnt into the </a:t>
            </a:r>
            <a:r>
              <a:rPr lang="en-GB" dirty="0" smtClean="0"/>
              <a:t>body and </a:t>
            </a:r>
            <a:r>
              <a:rPr lang="en-GB" dirty="0" smtClean="0"/>
              <a:t>advertised that the bearer was a slave, a </a:t>
            </a:r>
            <a:r>
              <a:rPr lang="en-GB" dirty="0" smtClean="0"/>
              <a:t>criminal or </a:t>
            </a:r>
            <a:r>
              <a:rPr lang="en-GB" dirty="0" smtClean="0"/>
              <a:t>a traitor – a blemished person, ritually </a:t>
            </a:r>
            <a:r>
              <a:rPr lang="en-GB" dirty="0" smtClean="0"/>
              <a:t>polluted, to </a:t>
            </a:r>
            <a:r>
              <a:rPr lang="en-GB" dirty="0" smtClean="0"/>
              <a:t>be avoided, especially in public places</a:t>
            </a:r>
            <a:r>
              <a:rPr lang="en-GB" dirty="0" smtClean="0"/>
              <a:t>.”</a:t>
            </a:r>
            <a:r>
              <a:rPr lang="en-GB" dirty="0" smtClean="0"/>
              <a:t> </a:t>
            </a:r>
            <a:r>
              <a:rPr lang="en-GB" dirty="0" err="1" smtClean="0"/>
              <a:t>Goffman</a:t>
            </a:r>
            <a:r>
              <a:rPr lang="en-GB" dirty="0" smtClean="0"/>
              <a:t> (1963: </a:t>
            </a:r>
            <a:r>
              <a:rPr lang="en-GB" dirty="0" smtClean="0"/>
              <a:t>1)</a:t>
            </a:r>
            <a:endParaRPr lang="en-GB" dirty="0"/>
          </a:p>
        </p:txBody>
      </p:sp>
      <p:sp>
        <p:nvSpPr>
          <p:cNvPr id="3" name="2 Başlık"/>
          <p:cNvSpPr>
            <a:spLocks noGrp="1"/>
          </p:cNvSpPr>
          <p:nvPr>
            <p:ph type="title"/>
          </p:nvPr>
        </p:nvSpPr>
        <p:spPr/>
        <p:txBody>
          <a:bodyPr/>
          <a:lstStyle/>
          <a:p>
            <a:pPr algn="ctr"/>
            <a:r>
              <a:rPr lang="en-GB" dirty="0" smtClean="0"/>
              <a:t>Stigma</a:t>
            </a:r>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dirty="0" smtClean="0"/>
              <a:t>S</a:t>
            </a:r>
            <a:r>
              <a:rPr lang="en-GB" dirty="0" smtClean="0"/>
              <a:t>tigmatisation stands salient within criminal </a:t>
            </a:r>
            <a:r>
              <a:rPr lang="en-GB" dirty="0" smtClean="0"/>
              <a:t>justice </a:t>
            </a:r>
            <a:r>
              <a:rPr lang="en-GB" dirty="0" smtClean="0"/>
              <a:t>system and prisons</a:t>
            </a:r>
          </a:p>
          <a:p>
            <a:r>
              <a:rPr lang="en-GB" dirty="0" smtClean="0"/>
              <a:t>Convicts wear </a:t>
            </a:r>
            <a:r>
              <a:rPr lang="en-GB" dirty="0" smtClean="0"/>
              <a:t>uniforms </a:t>
            </a:r>
            <a:r>
              <a:rPr lang="en-GB" dirty="0" smtClean="0"/>
              <a:t>and their records are registered </a:t>
            </a:r>
          </a:p>
          <a:p>
            <a:r>
              <a:rPr lang="en-GB" dirty="0" smtClean="0"/>
              <a:t>P</a:t>
            </a:r>
            <a:r>
              <a:rPr lang="en-GB" dirty="0" smtClean="0"/>
              <a:t>enalties in the form of community work point out that negative symbols are well beyond </a:t>
            </a:r>
            <a:r>
              <a:rPr lang="en-GB" dirty="0" smtClean="0"/>
              <a:t>the </a:t>
            </a:r>
            <a:r>
              <a:rPr lang="en-GB" dirty="0" smtClean="0"/>
              <a:t>prison in contemporary society.</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r>
              <a:rPr lang="en-GB" dirty="0" smtClean="0"/>
              <a:t>Alfred </a:t>
            </a:r>
            <a:r>
              <a:rPr lang="en-GB" dirty="0" err="1" smtClean="0"/>
              <a:t>Schutz</a:t>
            </a:r>
            <a:r>
              <a:rPr lang="en-GB" dirty="0" smtClean="0"/>
              <a:t> (1899 – 1959)</a:t>
            </a:r>
            <a:endParaRPr lang="en-GB" dirty="0"/>
          </a:p>
        </p:txBody>
      </p:sp>
      <p:pic>
        <p:nvPicPr>
          <p:cNvPr id="4" name="3 İçerik Yer Tutucusu" descr="Image result for alfred schutz"/>
          <p:cNvPicPr>
            <a:picLocks noGrp="1"/>
          </p:cNvPicPr>
          <p:nvPr>
            <p:ph idx="1"/>
          </p:nvPr>
        </p:nvPicPr>
        <p:blipFill>
          <a:blip r:embed="rId2" cstate="print"/>
          <a:srcRect/>
          <a:stretch>
            <a:fillRect/>
          </a:stretch>
        </p:blipFill>
        <p:spPr bwMode="auto">
          <a:xfrm>
            <a:off x="1259632" y="1772816"/>
            <a:ext cx="3024336" cy="4176464"/>
          </a:xfrm>
          <a:prstGeom prst="rect">
            <a:avLst/>
          </a:prstGeom>
          <a:noFill/>
          <a:ln w="9525">
            <a:noFill/>
            <a:miter lim="800000"/>
            <a:headEnd/>
            <a:tailEnd/>
          </a:ln>
        </p:spPr>
      </p:pic>
      <p:pic>
        <p:nvPicPr>
          <p:cNvPr id="6" name="5 Resim" descr="Image result for alfred schutz phenomenology of the social world"/>
          <p:cNvPicPr/>
          <p:nvPr/>
        </p:nvPicPr>
        <p:blipFill>
          <a:blip r:embed="rId3" cstate="print"/>
          <a:srcRect/>
          <a:stretch>
            <a:fillRect/>
          </a:stretch>
        </p:blipFill>
        <p:spPr bwMode="auto">
          <a:xfrm>
            <a:off x="5148064" y="1556792"/>
            <a:ext cx="2880320" cy="4464496"/>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20000"/>
          </a:bodyPr>
          <a:lstStyle/>
          <a:p>
            <a:r>
              <a:rPr lang="en-GB" dirty="0" smtClean="0"/>
              <a:t>“The world of nature as explored by the natural scientist does not ‘mean’ anything to molecules, atoms and electrons. But the observational field of the social scientist—social reality—has a specific meaning and relevance structure for the beings living, acting, and thinking within it. By a series of common-sense constructs they have pre-selected and pre-interpreted this world which they experience as the reality of their daily lives. It is these thought objects of theirs which determine their behaviour by motivating it. The thought objects constructed by the social scientist, in order to grasp this social reality, have to be founded upon the thought objects constructed by the common-sense thinking of men [and women!], living their daily life within the social world.” (</a:t>
            </a:r>
            <a:r>
              <a:rPr lang="en-GB" dirty="0" err="1" smtClean="0"/>
              <a:t>Schutz</a:t>
            </a:r>
            <a:r>
              <a:rPr lang="en-GB" dirty="0" smtClean="0"/>
              <a:t> 1962: 59)</a:t>
            </a:r>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dirty="0" smtClean="0"/>
              <a:t>The way that social scientists understand the world  is radically different from that of the natural scientists</a:t>
            </a:r>
          </a:p>
          <a:p>
            <a:endParaRPr lang="en-GB" dirty="0" smtClean="0"/>
          </a:p>
          <a:p>
            <a:r>
              <a:rPr lang="en-GB" b="1" dirty="0" smtClean="0"/>
              <a:t>hermeneutics </a:t>
            </a:r>
            <a:r>
              <a:rPr lang="en-GB" dirty="0" smtClean="0"/>
              <a:t>drawn from theology </a:t>
            </a:r>
          </a:p>
          <a:p>
            <a:endParaRPr lang="en-GB" dirty="0" smtClean="0"/>
          </a:p>
          <a:p>
            <a:r>
              <a:rPr lang="en-GB" dirty="0" smtClean="0"/>
              <a:t>the theory and method of the interpretation of human action</a:t>
            </a:r>
          </a:p>
          <a:p>
            <a:endParaRPr lang="en-GB" dirty="0" smtClean="0"/>
          </a:p>
          <a:p>
            <a:r>
              <a:rPr lang="en-GB" dirty="0" smtClean="0"/>
              <a:t>the </a:t>
            </a:r>
            <a:r>
              <a:rPr lang="en-GB" i="1" dirty="0" smtClean="0"/>
              <a:t>explanation of human </a:t>
            </a:r>
            <a:r>
              <a:rPr lang="en-GB" dirty="0" smtClean="0"/>
              <a:t>vs. the </a:t>
            </a:r>
            <a:r>
              <a:rPr lang="en-GB" i="1" dirty="0" smtClean="0"/>
              <a:t>understanding </a:t>
            </a:r>
            <a:r>
              <a:rPr lang="en-GB" dirty="0" smtClean="0"/>
              <a:t>of human behaviour.</a:t>
            </a:r>
          </a:p>
          <a:p>
            <a:endParaRPr lang="en-GB" dirty="0" smtClean="0"/>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buNone/>
            </a:pPr>
            <a:endParaRPr lang="en-GB" b="1" dirty="0" smtClean="0"/>
          </a:p>
          <a:p>
            <a:endParaRPr lang="en-GB" b="1" dirty="0" smtClean="0"/>
          </a:p>
          <a:p>
            <a:r>
              <a:rPr lang="en-GB" b="1" dirty="0" smtClean="0"/>
              <a:t>Phenomenology: </a:t>
            </a:r>
            <a:r>
              <a:rPr lang="en-GB" dirty="0" smtClean="0"/>
              <a:t>the matter of how the subject makes sense of the world and refers to how the philosopher leaves aside biases about the world s/he tries to understand.</a:t>
            </a:r>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en-GB" i="1" dirty="0" smtClean="0"/>
              <a:t>“</a:t>
            </a:r>
            <a:r>
              <a:rPr lang="en-GB" i="1" dirty="0" err="1" smtClean="0"/>
              <a:t>Interpretivism</a:t>
            </a:r>
            <a:r>
              <a:rPr lang="en-GB" i="1" dirty="0" smtClean="0"/>
              <a:t> </a:t>
            </a:r>
            <a:r>
              <a:rPr lang="en-GB" i="1" dirty="0" smtClean="0"/>
              <a:t>is a term that usually denotes an alternative to the positivist orthodoxy that has held sway </a:t>
            </a:r>
            <a:r>
              <a:rPr lang="en-GB" i="1" dirty="0" smtClean="0"/>
              <a:t>for </a:t>
            </a:r>
            <a:r>
              <a:rPr lang="en-GB" dirty="0" smtClean="0"/>
              <a:t>decades</a:t>
            </a:r>
            <a:r>
              <a:rPr lang="en-GB" dirty="0" smtClean="0"/>
              <a:t>. It is predicated upon the view that a strategy is required that respects the differences between </a:t>
            </a:r>
            <a:r>
              <a:rPr lang="en-GB" dirty="0" smtClean="0"/>
              <a:t>people and </a:t>
            </a:r>
            <a:r>
              <a:rPr lang="en-GB" dirty="0" smtClean="0"/>
              <a:t>the objects of the natural sciences and therefore requires the social scientist to grasp the subjective </a:t>
            </a:r>
            <a:r>
              <a:rPr lang="en-GB" dirty="0" smtClean="0"/>
              <a:t>meaning of </a:t>
            </a:r>
            <a:r>
              <a:rPr lang="en-GB" dirty="0" smtClean="0"/>
              <a:t>social action. Its intellectual heritage includes: Weber’s notion of </a:t>
            </a:r>
            <a:r>
              <a:rPr lang="en-GB" i="1" dirty="0" err="1" smtClean="0"/>
              <a:t>Verstehen</a:t>
            </a:r>
            <a:r>
              <a:rPr lang="en-GB" i="1" dirty="0" smtClean="0"/>
              <a:t>; the </a:t>
            </a:r>
            <a:r>
              <a:rPr lang="en-GB" i="1" dirty="0" smtClean="0"/>
              <a:t>hermeneutic– </a:t>
            </a:r>
            <a:r>
              <a:rPr lang="en-GB" dirty="0" smtClean="0"/>
              <a:t>phenomenological </a:t>
            </a:r>
            <a:r>
              <a:rPr lang="en-GB" dirty="0" smtClean="0"/>
              <a:t>tradition; and symbolic </a:t>
            </a:r>
            <a:r>
              <a:rPr lang="en-GB" dirty="0" err="1" smtClean="0"/>
              <a:t>interactionism</a:t>
            </a:r>
            <a:r>
              <a:rPr lang="en-GB" dirty="0" smtClean="0"/>
              <a:t>.” (</a:t>
            </a:r>
            <a:r>
              <a:rPr lang="en-GB" dirty="0" err="1" smtClean="0"/>
              <a:t>Bryman</a:t>
            </a:r>
            <a:r>
              <a:rPr lang="en-GB" dirty="0" smtClean="0"/>
              <a:t>, 2012: 30)</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en-GB" dirty="0" smtClean="0"/>
              <a:t>Symbolic </a:t>
            </a:r>
            <a:r>
              <a:rPr lang="en-GB" dirty="0" err="1" smtClean="0"/>
              <a:t>Interactionism</a:t>
            </a:r>
            <a:endParaRPr lang="en-GB" dirty="0" smtClean="0"/>
          </a:p>
          <a:p>
            <a:r>
              <a:rPr lang="en-GB" dirty="0" smtClean="0"/>
              <a:t>George Herbert Mead</a:t>
            </a:r>
          </a:p>
          <a:p>
            <a:pPr>
              <a:buFontTx/>
              <a:buChar char="-"/>
            </a:pPr>
            <a:r>
              <a:rPr lang="en-GB" dirty="0" smtClean="0"/>
              <a:t>Self</a:t>
            </a:r>
          </a:p>
          <a:p>
            <a:pPr>
              <a:buFontTx/>
              <a:buChar char="-"/>
            </a:pPr>
            <a:r>
              <a:rPr lang="en-GB" dirty="0" smtClean="0"/>
              <a:t>Recognizing ourselves in our actions</a:t>
            </a:r>
          </a:p>
          <a:p>
            <a:pPr>
              <a:buFontTx/>
              <a:buChar char="-"/>
            </a:pPr>
            <a:r>
              <a:rPr lang="en-GB" dirty="0" smtClean="0"/>
              <a:t>Thinking of others as they think of us</a:t>
            </a:r>
          </a:p>
          <a:p>
            <a:pPr>
              <a:buFontTx/>
              <a:buChar char="-"/>
            </a:pPr>
            <a:r>
              <a:rPr lang="en-GB" dirty="0" smtClean="0"/>
              <a:t>Interpreting of other people’s interpretation</a:t>
            </a:r>
          </a:p>
          <a:p>
            <a:pPr>
              <a:buFontTx/>
              <a:buChar char="-"/>
            </a:pPr>
            <a:endParaRPr lang="en-GB" dirty="0" smtClean="0"/>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GB" dirty="0" smtClean="0"/>
              <a:t>George Herbert Mead (1863 – 1931)</a:t>
            </a:r>
            <a:endParaRPr lang="en-GB" dirty="0"/>
          </a:p>
        </p:txBody>
      </p:sp>
      <p:pic>
        <p:nvPicPr>
          <p:cNvPr id="4" name="3 İçerik Yer Tutucusu" descr="Image result"/>
          <p:cNvPicPr>
            <a:picLocks noGrp="1"/>
          </p:cNvPicPr>
          <p:nvPr>
            <p:ph idx="1"/>
          </p:nvPr>
        </p:nvPicPr>
        <p:blipFill>
          <a:blip r:embed="rId2" cstate="print"/>
          <a:srcRect/>
          <a:stretch>
            <a:fillRect/>
          </a:stretch>
        </p:blipFill>
        <p:spPr bwMode="auto">
          <a:xfrm>
            <a:off x="2267744" y="1484784"/>
            <a:ext cx="3709115" cy="4572000"/>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CD">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extLst>
    <a:ext uri="{05A4C25C-085E-4340-85A3-A5531E510DB2}">
      <thm15:themeFamily xmlns:thm15="http://schemas.microsoft.com/office/thememl/2012/main" xmlns="" name="TCD" id="{3CE92D64-1190-41E1-8902-937FC24A7729}" vid="{FC5525C4-787E-4091-B417-B38622A6780A}"/>
    </a:ext>
  </a:extLst>
</a:theme>
</file>

<file path=docProps/app.xml><?xml version="1.0" encoding="utf-8"?>
<Properties xmlns="http://schemas.openxmlformats.org/officeDocument/2006/extended-properties" xmlns:vt="http://schemas.openxmlformats.org/officeDocument/2006/docPropsVTypes">
  <Template>TCD</Template>
  <TotalTime>210</TotalTime>
  <Words>1446</Words>
  <Application>Microsoft Office PowerPoint</Application>
  <PresentationFormat>Ekran Gösterisi (4:3)</PresentationFormat>
  <Paragraphs>91</Paragraphs>
  <Slides>26</Slides>
  <Notes>0</Notes>
  <HiddenSlides>0</HiddenSlides>
  <MMClips>0</MMClips>
  <ScaleCrop>false</ScaleCrop>
  <HeadingPairs>
    <vt:vector size="4" baseType="variant">
      <vt:variant>
        <vt:lpstr>Tema</vt:lpstr>
      </vt:variant>
      <vt:variant>
        <vt:i4>1</vt:i4>
      </vt:variant>
      <vt:variant>
        <vt:lpstr>Slayt Başlıkları</vt:lpstr>
      </vt:variant>
      <vt:variant>
        <vt:i4>26</vt:i4>
      </vt:variant>
    </vt:vector>
  </HeadingPairs>
  <TitlesOfParts>
    <vt:vector size="27" baseType="lpstr">
      <vt:lpstr>TCD</vt:lpstr>
      <vt:lpstr>Labelling Theory</vt:lpstr>
      <vt:lpstr>Slayt 2</vt:lpstr>
      <vt:lpstr>Alfred Schutz (1899 – 1959)</vt:lpstr>
      <vt:lpstr>Slayt 4</vt:lpstr>
      <vt:lpstr>Slayt 5</vt:lpstr>
      <vt:lpstr>Slayt 6</vt:lpstr>
      <vt:lpstr>Slayt 7</vt:lpstr>
      <vt:lpstr>Slayt 8</vt:lpstr>
      <vt:lpstr>George Herbert Mead (1863 – 1931)</vt:lpstr>
      <vt:lpstr>Slayt 10</vt:lpstr>
      <vt:lpstr>Slayt 11</vt:lpstr>
      <vt:lpstr>Applying Symbolic Interactionism to Criminology: Labelling</vt:lpstr>
      <vt:lpstr>Slayt 13</vt:lpstr>
      <vt:lpstr>Edwin Lemert (1912 – 1996)</vt:lpstr>
      <vt:lpstr>Slayt 15</vt:lpstr>
      <vt:lpstr>Slayt 16</vt:lpstr>
      <vt:lpstr>Slayt 17</vt:lpstr>
      <vt:lpstr>Slayt 18</vt:lpstr>
      <vt:lpstr>Primary and secondary deviance</vt:lpstr>
      <vt:lpstr>Howard Becker (1928 - )</vt:lpstr>
      <vt:lpstr>Slayt 21</vt:lpstr>
      <vt:lpstr>Slayt 22</vt:lpstr>
      <vt:lpstr>Slayt 23</vt:lpstr>
      <vt:lpstr>Erving Goffman (1922 – 1982)</vt:lpstr>
      <vt:lpstr>Stigma</vt:lpstr>
      <vt:lpstr>Slayt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Labelling Theory</dc:title>
  <dc:creator>Boran Mercan</dc:creator>
  <cp:lastModifiedBy>Boran Mercan</cp:lastModifiedBy>
  <cp:revision>24</cp:revision>
  <dcterms:created xsi:type="dcterms:W3CDTF">2017-12-03T11:21:19Z</dcterms:created>
  <dcterms:modified xsi:type="dcterms:W3CDTF">2018-05-19T09:46:02Z</dcterms:modified>
</cp:coreProperties>
</file>