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3"/>
  </p:notesMasterIdLst>
  <p:sldIdLst>
    <p:sldId id="256" r:id="rId2"/>
    <p:sldId id="257" r:id="rId3"/>
    <p:sldId id="258" r:id="rId4"/>
    <p:sldId id="259" r:id="rId5"/>
    <p:sldId id="260" r:id="rId6"/>
    <p:sldId id="262" r:id="rId7"/>
    <p:sldId id="263" r:id="rId8"/>
    <p:sldId id="265" r:id="rId9"/>
    <p:sldId id="266" r:id="rId10"/>
    <p:sldId id="267" r:id="rId11"/>
    <p:sldId id="268" r:id="rId12"/>
    <p:sldId id="275" r:id="rId13"/>
    <p:sldId id="276" r:id="rId14"/>
    <p:sldId id="278" r:id="rId15"/>
    <p:sldId id="279" r:id="rId16"/>
    <p:sldId id="280" r:id="rId17"/>
    <p:sldId id="281" r:id="rId18"/>
    <p:sldId id="282" r:id="rId19"/>
    <p:sldId id="285" r:id="rId20"/>
    <p:sldId id="286" r:id="rId21"/>
    <p:sldId id="287" r:id="rId22"/>
    <p:sldId id="418" r:id="rId23"/>
    <p:sldId id="417" r:id="rId24"/>
    <p:sldId id="424" r:id="rId25"/>
    <p:sldId id="425" r:id="rId26"/>
    <p:sldId id="269" r:id="rId27"/>
    <p:sldId id="270" r:id="rId28"/>
    <p:sldId id="272" r:id="rId29"/>
    <p:sldId id="273" r:id="rId30"/>
    <p:sldId id="274" r:id="rId31"/>
    <p:sldId id="290" r:id="rId32"/>
    <p:sldId id="305" r:id="rId33"/>
    <p:sldId id="306" r:id="rId34"/>
    <p:sldId id="307" r:id="rId35"/>
    <p:sldId id="308" r:id="rId36"/>
    <p:sldId id="309" r:id="rId37"/>
    <p:sldId id="419" r:id="rId38"/>
    <p:sldId id="310" r:id="rId39"/>
    <p:sldId id="311" r:id="rId40"/>
    <p:sldId id="381" r:id="rId41"/>
    <p:sldId id="291" r:id="rId42"/>
    <p:sldId id="292" r:id="rId43"/>
    <p:sldId id="293" r:id="rId44"/>
    <p:sldId id="294" r:id="rId45"/>
    <p:sldId id="421" r:id="rId46"/>
    <p:sldId id="420" r:id="rId47"/>
    <p:sldId id="296" r:id="rId48"/>
    <p:sldId id="297" r:id="rId49"/>
    <p:sldId id="298" r:id="rId50"/>
    <p:sldId id="299" r:id="rId51"/>
    <p:sldId id="304" r:id="rId52"/>
    <p:sldId id="303" r:id="rId53"/>
    <p:sldId id="312" r:id="rId54"/>
    <p:sldId id="313" r:id="rId55"/>
    <p:sldId id="314" r:id="rId56"/>
    <p:sldId id="300" r:id="rId57"/>
    <p:sldId id="351" r:id="rId58"/>
    <p:sldId id="353" r:id="rId59"/>
    <p:sldId id="350" r:id="rId60"/>
    <p:sldId id="352" r:id="rId61"/>
    <p:sldId id="344" r:id="rId62"/>
    <p:sldId id="354" r:id="rId63"/>
    <p:sldId id="349" r:id="rId64"/>
    <p:sldId id="356" r:id="rId65"/>
    <p:sldId id="355" r:id="rId66"/>
    <p:sldId id="357" r:id="rId67"/>
    <p:sldId id="343" r:id="rId68"/>
    <p:sldId id="388" r:id="rId69"/>
    <p:sldId id="389" r:id="rId70"/>
    <p:sldId id="390" r:id="rId71"/>
    <p:sldId id="391" r:id="rId72"/>
    <p:sldId id="392" r:id="rId73"/>
    <p:sldId id="393" r:id="rId74"/>
    <p:sldId id="394" r:id="rId75"/>
    <p:sldId id="395" r:id="rId76"/>
    <p:sldId id="396" r:id="rId77"/>
    <p:sldId id="397" r:id="rId78"/>
    <p:sldId id="398" r:id="rId79"/>
    <p:sldId id="399" r:id="rId80"/>
    <p:sldId id="400" r:id="rId81"/>
    <p:sldId id="401" r:id="rId82"/>
    <p:sldId id="402" r:id="rId83"/>
    <p:sldId id="403" r:id="rId84"/>
    <p:sldId id="404" r:id="rId85"/>
    <p:sldId id="405" r:id="rId86"/>
    <p:sldId id="406" r:id="rId87"/>
    <p:sldId id="407" r:id="rId88"/>
    <p:sldId id="408" r:id="rId89"/>
    <p:sldId id="302" r:id="rId90"/>
    <p:sldId id="335" r:id="rId91"/>
    <p:sldId id="330" r:id="rId92"/>
    <p:sldId id="334" r:id="rId93"/>
    <p:sldId id="337" r:id="rId94"/>
    <p:sldId id="332" r:id="rId95"/>
    <p:sldId id="331" r:id="rId96"/>
    <p:sldId id="338" r:id="rId97"/>
    <p:sldId id="333" r:id="rId98"/>
    <p:sldId id="329" r:id="rId99"/>
    <p:sldId id="336" r:id="rId100"/>
    <p:sldId id="345" r:id="rId101"/>
    <p:sldId id="347" r:id="rId102"/>
    <p:sldId id="367" r:id="rId103"/>
    <p:sldId id="358" r:id="rId104"/>
    <p:sldId id="366" r:id="rId105"/>
    <p:sldId id="363" r:id="rId106"/>
    <p:sldId id="365" r:id="rId107"/>
    <p:sldId id="346" r:id="rId108"/>
    <p:sldId id="348" r:id="rId109"/>
    <p:sldId id="359" r:id="rId110"/>
    <p:sldId id="361" r:id="rId111"/>
    <p:sldId id="362" r:id="rId112"/>
    <p:sldId id="360" r:id="rId113"/>
    <p:sldId id="315" r:id="rId114"/>
    <p:sldId id="326" r:id="rId115"/>
    <p:sldId id="409" r:id="rId116"/>
    <p:sldId id="320" r:id="rId117"/>
    <p:sldId id="324" r:id="rId118"/>
    <p:sldId id="318" r:id="rId119"/>
    <p:sldId id="339" r:id="rId120"/>
    <p:sldId id="319" r:id="rId121"/>
    <p:sldId id="325" r:id="rId122"/>
    <p:sldId id="321" r:id="rId123"/>
    <p:sldId id="317" r:id="rId124"/>
    <p:sldId id="327" r:id="rId125"/>
    <p:sldId id="328" r:id="rId126"/>
    <p:sldId id="316" r:id="rId127"/>
    <p:sldId id="323" r:id="rId128"/>
    <p:sldId id="410" r:id="rId129"/>
    <p:sldId id="413" r:id="rId130"/>
    <p:sldId id="411" r:id="rId131"/>
    <p:sldId id="426" r:id="rId13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FF99"/>
    <a:srgbClr val="870364"/>
    <a:srgbClr val="0033CC"/>
    <a:srgbClr val="ACE9EA"/>
    <a:srgbClr val="F9A661"/>
    <a:srgbClr val="F7923F"/>
    <a:srgbClr val="969696"/>
    <a:srgbClr val="00A4DE"/>
    <a:srgbClr val="0082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Açık Stil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89" autoAdjust="0"/>
    <p:restoredTop sz="93265" autoAdjust="0"/>
  </p:normalViewPr>
  <p:slideViewPr>
    <p:cSldViewPr>
      <p:cViewPr varScale="1">
        <p:scale>
          <a:sx n="86" d="100"/>
          <a:sy n="86" d="100"/>
        </p:scale>
        <p:origin x="1452" y="84"/>
      </p:cViewPr>
      <p:guideLst>
        <p:guide orient="horz" pos="2160"/>
        <p:guide pos="2880"/>
      </p:guideLst>
    </p:cSldViewPr>
  </p:slideViewPr>
  <p:outlineViewPr>
    <p:cViewPr>
      <p:scale>
        <a:sx n="33" d="100"/>
        <a:sy n="33" d="100"/>
      </p:scale>
      <p:origin x="0" y="-114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notesMaster" Target="notesMasters/notes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F3DDE8-3840-4BBD-9477-7D5B6512BDEC}" type="datetimeFigureOut">
              <a:rPr lang="tr-TR" smtClean="0"/>
              <a:t>19.3.2020</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ACBD6E-3F74-46CD-BBED-F83A0231C99D}" type="slidenum">
              <a:rPr lang="tr-TR" smtClean="0"/>
              <a:t>‹#›</a:t>
            </a:fld>
            <a:endParaRPr lang="tr-TR"/>
          </a:p>
        </p:txBody>
      </p:sp>
    </p:spTree>
    <p:extLst>
      <p:ext uri="{BB962C8B-B14F-4D97-AF65-F5344CB8AC3E}">
        <p14:creationId xmlns:p14="http://schemas.microsoft.com/office/powerpoint/2010/main" val="4254675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19.3.2020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19.3.2020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19.3.2020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19.3.2020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19.3.2020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19.3.2020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19.3.2020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19.3.2020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19.3.2020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19.3.2020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19.3.2020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19.3.2020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7.emf"/><Relationship Id="rId4" Type="http://schemas.openxmlformats.org/officeDocument/2006/relationships/package" Target="../embeddings/Microsoft_Excel__al__ma_Sayfas_5.xlsx"/></Relationships>
</file>

<file path=ppt/slides/_rels/slide10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8.emf"/><Relationship Id="rId4" Type="http://schemas.openxmlformats.org/officeDocument/2006/relationships/package" Target="../embeddings/Microsoft_Excel__al__ma_Sayfas_6.xlsx"/></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7.vml"/><Relationship Id="rId5" Type="http://schemas.openxmlformats.org/officeDocument/2006/relationships/image" Target="../media/image9.emf"/><Relationship Id="rId4" Type="http://schemas.openxmlformats.org/officeDocument/2006/relationships/package" Target="../embeddings/Microsoft_Excel__al__ma_Sayfas_7.xlsx"/></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8" Type="http://schemas.openxmlformats.org/officeDocument/2006/relationships/hyperlink" Target="https://www.ilacweb.com/" TargetMode="External"/><Relationship Id="rId3" Type="http://schemas.openxmlformats.org/officeDocument/2006/relationships/hyperlink" Target="http://esaglikonline.com/E-Saglik%20Online/Farmakoloji/1-Farmakolojiye%20Giris.pdf" TargetMode="External"/><Relationship Id="rId7" Type="http://schemas.openxmlformats.org/officeDocument/2006/relationships/hyperlink" Target="https://www.ilacabak.com/" TargetMode="External"/><Relationship Id="rId2" Type="http://schemas.openxmlformats.org/officeDocument/2006/relationships/hyperlink" Target="https://www.pinterest.es/pin/292734044527283419/?amp_client_id=CLIENT_ID(_)&amp;mweb_unauth_id=&amp;from_amp_pin_page=true" TargetMode="External"/><Relationship Id="rId1" Type="http://schemas.openxmlformats.org/officeDocument/2006/relationships/slideLayout" Target="../slideLayouts/slideLayout2.xml"/><Relationship Id="rId6" Type="http://schemas.openxmlformats.org/officeDocument/2006/relationships/hyperlink" Target="https://www.ilacprospektusu.com/" TargetMode="External"/><Relationship Id="rId11" Type="http://schemas.openxmlformats.org/officeDocument/2006/relationships/hyperlink" Target="https://www.tabletwise.com/" TargetMode="External"/><Relationship Id="rId5" Type="http://schemas.openxmlformats.org/officeDocument/2006/relationships/hyperlink" Target="https://www.ilactr.com/" TargetMode="External"/><Relationship Id="rId10" Type="http://schemas.openxmlformats.org/officeDocument/2006/relationships/hyperlink" Target="https://www.ilacrehberi.com/" TargetMode="External"/><Relationship Id="rId4" Type="http://schemas.openxmlformats.org/officeDocument/2006/relationships/hyperlink" Target="https://www.wikipedia.org/" TargetMode="External"/><Relationship Id="rId9" Type="http://schemas.openxmlformats.org/officeDocument/2006/relationships/hyperlink" Target="https://sistem.nevsehir.edu.tr/bizdosyalar/c2f433923e6615b388e1cca9a9777378/TTP%20Farmakoloji%201%20%E2%80%93%201H.%20Farmakolojiye%20Giri%C5%9F.pdf"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package" Target="../embeddings/Microsoft_Excel__al__ma_Sayfas_1.xlsx"/></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package" Target="../embeddings/Microsoft_Excel__al__ma_Sayfas_2.xlsx"/></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5.emf"/><Relationship Id="rId4" Type="http://schemas.openxmlformats.org/officeDocument/2006/relationships/package" Target="../embeddings/Microsoft_Excel__al__ma_Sayfas_3.xlsx"/></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6.emf"/><Relationship Id="rId4" Type="http://schemas.openxmlformats.org/officeDocument/2006/relationships/package" Target="../embeddings/Microsoft_Excel__al__ma_Sayfas_4.xlsx"/></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1F575AAE-2A55-46DC-9114-20A4A4439A6F}"/>
              </a:ext>
            </a:extLst>
          </p:cNvPr>
          <p:cNvSpPr>
            <a:spLocks noGrp="1"/>
          </p:cNvSpPr>
          <p:nvPr>
            <p:ph type="ctrTitle"/>
          </p:nvPr>
        </p:nvSpPr>
        <p:spPr>
          <a:xfrm>
            <a:off x="827584" y="3861048"/>
            <a:ext cx="7772400" cy="1470025"/>
          </a:xfrm>
        </p:spPr>
        <p:txBody>
          <a:bodyPr/>
          <a:lstStyle/>
          <a:p>
            <a:r>
              <a:rPr lang="tr-TR" b="1" dirty="0">
                <a:latin typeface="Times New Roman" panose="02020603050405020304" pitchFamily="18" charset="0"/>
                <a:cs typeface="Times New Roman" panose="02020603050405020304" pitchFamily="18" charset="0"/>
              </a:rPr>
              <a:t>FARMAKOLOJİYE GİRİŞ </a:t>
            </a:r>
          </a:p>
        </p:txBody>
      </p:sp>
      <p:pic>
        <p:nvPicPr>
          <p:cNvPr id="5" name="Resim 4">
            <a:extLst>
              <a:ext uri="{FF2B5EF4-FFF2-40B4-BE49-F238E27FC236}">
                <a16:creationId xmlns:a16="http://schemas.microsoft.com/office/drawing/2014/main" xmlns="" id="{8F497A4A-0284-4AEE-9726-56C872C465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5736" y="692696"/>
            <a:ext cx="4752528" cy="2448272"/>
          </a:xfrm>
          <a:prstGeom prst="rect">
            <a:avLst/>
          </a:prstGeom>
        </p:spPr>
      </p:pic>
    </p:spTree>
    <p:extLst>
      <p:ext uri="{BB962C8B-B14F-4D97-AF65-F5344CB8AC3E}">
        <p14:creationId xmlns:p14="http://schemas.microsoft.com/office/powerpoint/2010/main" val="14359864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xmlns="" id="{BA599C10-B561-41A1-8001-A75F6EE0B2EB}"/>
              </a:ext>
            </a:extLst>
          </p:cNvPr>
          <p:cNvGraphicFramePr>
            <a:graphicFrameLocks noGrp="1"/>
          </p:cNvGraphicFramePr>
          <p:nvPr>
            <p:ph idx="1"/>
            <p:extLst>
              <p:ext uri="{D42A27DB-BD31-4B8C-83A1-F6EECF244321}">
                <p14:modId xmlns:p14="http://schemas.microsoft.com/office/powerpoint/2010/main" val="1560620915"/>
              </p:ext>
            </p:extLst>
          </p:nvPr>
        </p:nvGraphicFramePr>
        <p:xfrm>
          <a:off x="251520" y="548680"/>
          <a:ext cx="8640960" cy="5976664"/>
        </p:xfrm>
        <a:graphic>
          <a:graphicData uri="http://schemas.openxmlformats.org/drawingml/2006/table">
            <a:tbl>
              <a:tblPr firstRow="1" bandRow="1">
                <a:tableStyleId>{5C22544A-7EE6-4342-B048-85BDC9FD1C3A}</a:tableStyleId>
              </a:tblPr>
              <a:tblGrid>
                <a:gridCol w="2565614">
                  <a:extLst>
                    <a:ext uri="{9D8B030D-6E8A-4147-A177-3AD203B41FA5}">
                      <a16:colId xmlns:a16="http://schemas.microsoft.com/office/drawing/2014/main" xmlns="" val="681947594"/>
                    </a:ext>
                  </a:extLst>
                </a:gridCol>
                <a:gridCol w="6075346">
                  <a:extLst>
                    <a:ext uri="{9D8B030D-6E8A-4147-A177-3AD203B41FA5}">
                      <a16:colId xmlns:a16="http://schemas.microsoft.com/office/drawing/2014/main" xmlns="" val="434929414"/>
                    </a:ext>
                  </a:extLst>
                </a:gridCol>
              </a:tblGrid>
              <a:tr h="894050">
                <a:tc>
                  <a:txBody>
                    <a:bodyPr/>
                    <a:lstStyle/>
                    <a:p>
                      <a:r>
                        <a:rPr lang="tr-TR" sz="2000" dirty="0">
                          <a:latin typeface="Times New Roman" panose="02020603050405020304" pitchFamily="18" charset="0"/>
                          <a:cs typeface="Times New Roman" panose="02020603050405020304" pitchFamily="18" charset="0"/>
                        </a:rPr>
                        <a:t>Kavramlar             </a:t>
                      </a:r>
                      <a:r>
                        <a:rPr lang="tr-TR" dirty="0"/>
                        <a:t>            </a:t>
                      </a:r>
                    </a:p>
                  </a:txBody>
                  <a:tcPr/>
                </a:tc>
                <a:tc>
                  <a:txBody>
                    <a:bodyPr/>
                    <a:lstStyle/>
                    <a:p>
                      <a:r>
                        <a:rPr lang="tr-TR" sz="2000" dirty="0">
                          <a:latin typeface="Times New Roman" panose="02020603050405020304" pitchFamily="18" charset="0"/>
                          <a:cs typeface="Times New Roman" panose="02020603050405020304" pitchFamily="18" charset="0"/>
                        </a:rPr>
                        <a:t>Tanım</a:t>
                      </a:r>
                    </a:p>
                  </a:txBody>
                  <a:tcPr/>
                </a:tc>
                <a:extLst>
                  <a:ext uri="{0D108BD9-81ED-4DB2-BD59-A6C34878D82A}">
                    <a16:rowId xmlns:a16="http://schemas.microsoft.com/office/drawing/2014/main" xmlns="" val="880904323"/>
                  </a:ext>
                </a:extLst>
              </a:tr>
              <a:tr h="1102254">
                <a:tc>
                  <a:txBody>
                    <a:bodyPr/>
                    <a:lstStyle/>
                    <a:p>
                      <a:r>
                        <a:rPr lang="tr-TR" sz="1800" dirty="0" err="1">
                          <a:latin typeface="Times New Roman" panose="02020603050405020304" pitchFamily="18" charset="0"/>
                          <a:cs typeface="Times New Roman" panose="02020603050405020304" pitchFamily="18" charset="0"/>
                        </a:rPr>
                        <a:t>Profilaksi</a:t>
                      </a:r>
                      <a:endParaRPr lang="tr-TR" sz="1800" dirty="0">
                        <a:latin typeface="Times New Roman" panose="02020603050405020304" pitchFamily="18" charset="0"/>
                        <a:cs typeface="Times New Roman" panose="02020603050405020304" pitchFamily="18" charset="0"/>
                      </a:endParaRPr>
                    </a:p>
                  </a:txBody>
                  <a:tcPr/>
                </a:tc>
                <a:tc>
                  <a:txBody>
                    <a:bodyPr/>
                    <a:lstStyle/>
                    <a:p>
                      <a:r>
                        <a:rPr lang="tr-TR" sz="1800" dirty="0">
                          <a:latin typeface="Times New Roman" panose="02020603050405020304" pitchFamily="18" charset="0"/>
                          <a:cs typeface="Times New Roman" panose="02020603050405020304" pitchFamily="18" charset="0"/>
                        </a:rPr>
                        <a:t>Hastalıkların oluşumunu ya da gelişimini önlemek amacıyla yapılan tedaviye yönelik girişimlerdir.</a:t>
                      </a:r>
                    </a:p>
                  </a:txBody>
                  <a:tcPr/>
                </a:tc>
                <a:extLst>
                  <a:ext uri="{0D108BD9-81ED-4DB2-BD59-A6C34878D82A}">
                    <a16:rowId xmlns:a16="http://schemas.microsoft.com/office/drawing/2014/main" xmlns="" val="257335127"/>
                  </a:ext>
                </a:extLst>
              </a:tr>
              <a:tr h="1543155">
                <a:tc>
                  <a:txBody>
                    <a:bodyPr/>
                    <a:lstStyle/>
                    <a:p>
                      <a:r>
                        <a:rPr lang="tr-TR" sz="1800" dirty="0">
                          <a:latin typeface="Times New Roman" panose="02020603050405020304" pitchFamily="18" charset="0"/>
                          <a:cs typeface="Times New Roman" panose="02020603050405020304" pitchFamily="18" charset="0"/>
                        </a:rPr>
                        <a:t>Yarar/Risk oranı</a:t>
                      </a:r>
                    </a:p>
                  </a:txBody>
                  <a:tcPr/>
                </a:tc>
                <a:tc>
                  <a:txBody>
                    <a:bodyPr/>
                    <a:lstStyle/>
                    <a:p>
                      <a:r>
                        <a:rPr lang="tr-TR" sz="1800" dirty="0">
                          <a:latin typeface="Times New Roman" panose="02020603050405020304" pitchFamily="18" charset="0"/>
                          <a:cs typeface="Times New Roman" panose="02020603050405020304" pitchFamily="18" charset="0"/>
                        </a:rPr>
                        <a:t> İlaçlar normal dozlarda kullanıldıklarında bile </a:t>
                      </a:r>
                      <a:r>
                        <a:rPr lang="tr-TR" sz="1800" dirty="0" err="1">
                          <a:latin typeface="Times New Roman" panose="02020603050405020304" pitchFamily="18" charset="0"/>
                          <a:cs typeface="Times New Roman" panose="02020603050405020304" pitchFamily="18" charset="0"/>
                        </a:rPr>
                        <a:t>toksik</a:t>
                      </a:r>
                      <a:r>
                        <a:rPr lang="tr-TR" sz="1800" dirty="0">
                          <a:latin typeface="Times New Roman" panose="02020603050405020304" pitchFamily="18" charset="0"/>
                          <a:cs typeface="Times New Roman" panose="02020603050405020304" pitchFamily="18" charset="0"/>
                        </a:rPr>
                        <a:t> tesirler oluşturabildiklerinden (</a:t>
                      </a:r>
                      <a:r>
                        <a:rPr lang="tr-TR" sz="1800" dirty="0" err="1">
                          <a:latin typeface="Times New Roman" panose="02020603050405020304" pitchFamily="18" charset="0"/>
                          <a:cs typeface="Times New Roman" panose="02020603050405020304" pitchFamily="18" charset="0"/>
                        </a:rPr>
                        <a:t>Örn</a:t>
                      </a:r>
                      <a:r>
                        <a:rPr lang="tr-TR" sz="1800" dirty="0">
                          <a:latin typeface="Times New Roman" panose="02020603050405020304" pitchFamily="18" charset="0"/>
                          <a:cs typeface="Times New Roman" panose="02020603050405020304" pitchFamily="18" charset="0"/>
                        </a:rPr>
                        <a:t>. kanser ilaçları) ilaç tedavisinde göz önünde tutulması gereken nokta; ilacın yararının zararına üstünlüğünün saptanmasıdır.</a:t>
                      </a:r>
                    </a:p>
                  </a:txBody>
                  <a:tcPr/>
                </a:tc>
                <a:extLst>
                  <a:ext uri="{0D108BD9-81ED-4DB2-BD59-A6C34878D82A}">
                    <a16:rowId xmlns:a16="http://schemas.microsoft.com/office/drawing/2014/main" xmlns="" val="2051629489"/>
                  </a:ext>
                </a:extLst>
              </a:tr>
              <a:tr h="894050">
                <a:tc>
                  <a:txBody>
                    <a:bodyPr/>
                    <a:lstStyle/>
                    <a:p>
                      <a:r>
                        <a:rPr lang="tr-TR" sz="1800" dirty="0" err="1">
                          <a:latin typeface="Times New Roman" panose="02020603050405020304" pitchFamily="18" charset="0"/>
                          <a:cs typeface="Times New Roman" panose="02020603050405020304" pitchFamily="18" charset="0"/>
                        </a:rPr>
                        <a:t>Farmakope</a:t>
                      </a:r>
                      <a:endParaRPr lang="tr-TR" sz="1800" dirty="0">
                        <a:latin typeface="Times New Roman" panose="02020603050405020304" pitchFamily="18" charset="0"/>
                        <a:cs typeface="Times New Roman" panose="02020603050405020304" pitchFamily="18" charset="0"/>
                      </a:endParaRPr>
                    </a:p>
                  </a:txBody>
                  <a:tcPr/>
                </a:tc>
                <a:tc>
                  <a:txBody>
                    <a:bodyPr/>
                    <a:lstStyle/>
                    <a:p>
                      <a:r>
                        <a:rPr lang="tr-TR" sz="1800" dirty="0">
                          <a:latin typeface="Times New Roman" panose="02020603050405020304" pitchFamily="18" charset="0"/>
                          <a:cs typeface="Times New Roman" panose="02020603050405020304" pitchFamily="18" charset="0"/>
                        </a:rPr>
                        <a:t> İlaç yapmak için gerekli formül ve tariflerin yazılı olduğu kitaptır.</a:t>
                      </a:r>
                    </a:p>
                  </a:txBody>
                  <a:tcPr/>
                </a:tc>
                <a:extLst>
                  <a:ext uri="{0D108BD9-81ED-4DB2-BD59-A6C34878D82A}">
                    <a16:rowId xmlns:a16="http://schemas.microsoft.com/office/drawing/2014/main" xmlns="" val="3259802428"/>
                  </a:ext>
                </a:extLst>
              </a:tr>
              <a:tr h="1543155">
                <a:tc>
                  <a:txBody>
                    <a:bodyPr/>
                    <a:lstStyle/>
                    <a:p>
                      <a:r>
                        <a:rPr lang="tr-TR" sz="1800" dirty="0" err="1">
                          <a:latin typeface="Times New Roman" panose="02020603050405020304" pitchFamily="18" charset="0"/>
                          <a:cs typeface="Times New Roman" panose="02020603050405020304" pitchFamily="18" charset="0"/>
                        </a:rPr>
                        <a:t>Antogonizma</a:t>
                      </a:r>
                      <a:endParaRPr lang="tr-TR" sz="1800" dirty="0">
                        <a:latin typeface="Times New Roman" panose="02020603050405020304" pitchFamily="18" charset="0"/>
                        <a:cs typeface="Times New Roman" panose="02020603050405020304" pitchFamily="18" charset="0"/>
                      </a:endParaRPr>
                    </a:p>
                  </a:txBody>
                  <a:tcPr/>
                </a:tc>
                <a:tc>
                  <a:txBody>
                    <a:bodyPr/>
                    <a:lstStyle/>
                    <a:p>
                      <a:r>
                        <a:rPr lang="tr-TR" sz="1800" dirty="0">
                          <a:latin typeface="Times New Roman" panose="02020603050405020304" pitchFamily="18" charset="0"/>
                          <a:cs typeface="Times New Roman" panose="02020603050405020304" pitchFamily="18" charset="0"/>
                        </a:rPr>
                        <a:t> Bir ilaç (antagonist) diğer bir ilacın (</a:t>
                      </a:r>
                      <a:r>
                        <a:rPr lang="tr-TR" sz="1800" dirty="0" err="1">
                          <a:latin typeface="Times New Roman" panose="02020603050405020304" pitchFamily="18" charset="0"/>
                          <a:cs typeface="Times New Roman" panose="02020603050405020304" pitchFamily="18" charset="0"/>
                        </a:rPr>
                        <a:t>agonist</a:t>
                      </a:r>
                      <a:r>
                        <a:rPr lang="tr-TR" sz="1800" dirty="0">
                          <a:latin typeface="Times New Roman" panose="02020603050405020304" pitchFamily="18" charset="0"/>
                          <a:cs typeface="Times New Roman" panose="02020603050405020304" pitchFamily="18" charset="0"/>
                        </a:rPr>
                        <a:t>) etkisini önler veya ortadan kaldırırsa bu duruma, "antagonizma" adı verilir. Çeşitli ilaç ve zehirli maddelerle meydana gelen zehirlenme olaylarında bu reaksiyondan yararlanılır. </a:t>
                      </a:r>
                    </a:p>
                  </a:txBody>
                  <a:tcPr/>
                </a:tc>
                <a:extLst>
                  <a:ext uri="{0D108BD9-81ED-4DB2-BD59-A6C34878D82A}">
                    <a16:rowId xmlns:a16="http://schemas.microsoft.com/office/drawing/2014/main" xmlns="" val="3768129582"/>
                  </a:ext>
                </a:extLst>
              </a:tr>
            </a:tbl>
          </a:graphicData>
        </a:graphic>
      </p:graphicFrame>
    </p:spTree>
    <p:extLst>
      <p:ext uri="{BB962C8B-B14F-4D97-AF65-F5344CB8AC3E}">
        <p14:creationId xmlns:p14="http://schemas.microsoft.com/office/powerpoint/2010/main" val="3081865070"/>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sne 1">
            <a:extLst>
              <a:ext uri="{FF2B5EF4-FFF2-40B4-BE49-F238E27FC236}">
                <a16:creationId xmlns:a16="http://schemas.microsoft.com/office/drawing/2014/main" xmlns="" id="{966DE5C2-970D-4D48-BCD4-A98540CE9507}"/>
              </a:ext>
            </a:extLst>
          </p:cNvPr>
          <p:cNvGraphicFramePr>
            <a:graphicFrameLocks noChangeAspect="1"/>
          </p:cNvGraphicFramePr>
          <p:nvPr>
            <p:extLst>
              <p:ext uri="{D42A27DB-BD31-4B8C-83A1-F6EECF244321}">
                <p14:modId xmlns:p14="http://schemas.microsoft.com/office/powerpoint/2010/main" val="2947301197"/>
              </p:ext>
            </p:extLst>
          </p:nvPr>
        </p:nvGraphicFramePr>
        <p:xfrm>
          <a:off x="250825" y="1196975"/>
          <a:ext cx="8641655" cy="4392265"/>
        </p:xfrm>
        <a:graphic>
          <a:graphicData uri="http://schemas.openxmlformats.org/presentationml/2006/ole">
            <mc:AlternateContent xmlns:mc="http://schemas.openxmlformats.org/markup-compatibility/2006">
              <mc:Choice xmlns:v="urn:schemas-microsoft-com:vml" Requires="v">
                <p:oleObj spid="_x0000_s10312" name="Worksheet" r:id="rId4" imgW="11074241" imgH="5404009" progId="Excel.Sheet.12">
                  <p:embed/>
                </p:oleObj>
              </mc:Choice>
              <mc:Fallback>
                <p:oleObj name="Worksheet" r:id="rId4" imgW="11074241" imgH="5404009" progId="Excel.Sheet.12">
                  <p:embed/>
                  <p:pic>
                    <p:nvPicPr>
                      <p:cNvPr id="4" name="Nesne 3">
                        <a:extLst>
                          <a:ext uri="{FF2B5EF4-FFF2-40B4-BE49-F238E27FC236}">
                            <a16:creationId xmlns:a16="http://schemas.microsoft.com/office/drawing/2014/main" xmlns="" id="{0EB03DDC-7134-48AA-8006-F00D55133C0E}"/>
                          </a:ext>
                        </a:extLst>
                      </p:cNvPr>
                      <p:cNvPicPr/>
                      <p:nvPr/>
                    </p:nvPicPr>
                    <p:blipFill>
                      <a:blip r:embed="rId5"/>
                      <a:stretch>
                        <a:fillRect/>
                      </a:stretch>
                    </p:blipFill>
                    <p:spPr>
                      <a:xfrm>
                        <a:off x="250825" y="1196975"/>
                        <a:ext cx="8641655" cy="4392265"/>
                      </a:xfrm>
                      <a:prstGeom prst="rect">
                        <a:avLst/>
                      </a:prstGeom>
                    </p:spPr>
                  </p:pic>
                </p:oleObj>
              </mc:Fallback>
            </mc:AlternateContent>
          </a:graphicData>
        </a:graphic>
      </p:graphicFrame>
    </p:spTree>
    <p:extLst>
      <p:ext uri="{BB962C8B-B14F-4D97-AF65-F5344CB8AC3E}">
        <p14:creationId xmlns:p14="http://schemas.microsoft.com/office/powerpoint/2010/main" val="344265848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sne 1">
            <a:extLst>
              <a:ext uri="{FF2B5EF4-FFF2-40B4-BE49-F238E27FC236}">
                <a16:creationId xmlns:a16="http://schemas.microsoft.com/office/drawing/2014/main" xmlns="" id="{A6B70BD8-FC0F-41C6-B67D-FA784E120CA8}"/>
              </a:ext>
            </a:extLst>
          </p:cNvPr>
          <p:cNvGraphicFramePr>
            <a:graphicFrameLocks noChangeAspect="1"/>
          </p:cNvGraphicFramePr>
          <p:nvPr>
            <p:extLst>
              <p:ext uri="{D42A27DB-BD31-4B8C-83A1-F6EECF244321}">
                <p14:modId xmlns:p14="http://schemas.microsoft.com/office/powerpoint/2010/main" val="1508283422"/>
              </p:ext>
            </p:extLst>
          </p:nvPr>
        </p:nvGraphicFramePr>
        <p:xfrm>
          <a:off x="250825" y="1268413"/>
          <a:ext cx="8612188" cy="4105275"/>
        </p:xfrm>
        <a:graphic>
          <a:graphicData uri="http://schemas.openxmlformats.org/presentationml/2006/ole">
            <mc:AlternateContent xmlns:mc="http://schemas.openxmlformats.org/markup-compatibility/2006">
              <mc:Choice xmlns:v="urn:schemas-microsoft-com:vml" Requires="v">
                <p:oleObj spid="_x0000_s8263" name="Worksheet" r:id="rId4" imgW="12553950" imgH="5404009" progId="Excel.Sheet.12">
                  <p:embed/>
                </p:oleObj>
              </mc:Choice>
              <mc:Fallback>
                <p:oleObj name="Worksheet" r:id="rId4" imgW="12553950" imgH="5404009" progId="Excel.Sheet.12">
                  <p:embed/>
                  <p:pic>
                    <p:nvPicPr>
                      <p:cNvPr id="4" name="Nesne 3">
                        <a:extLst>
                          <a:ext uri="{FF2B5EF4-FFF2-40B4-BE49-F238E27FC236}">
                            <a16:creationId xmlns:a16="http://schemas.microsoft.com/office/drawing/2014/main" xmlns="" id="{60558726-7EDD-4890-A6C8-64BF9DF0FF8C}"/>
                          </a:ext>
                        </a:extLst>
                      </p:cNvPr>
                      <p:cNvPicPr/>
                      <p:nvPr/>
                    </p:nvPicPr>
                    <p:blipFill>
                      <a:blip r:embed="rId5"/>
                      <a:stretch>
                        <a:fillRect/>
                      </a:stretch>
                    </p:blipFill>
                    <p:spPr>
                      <a:xfrm>
                        <a:off x="250825" y="1268413"/>
                        <a:ext cx="8612188" cy="4105275"/>
                      </a:xfrm>
                      <a:prstGeom prst="rect">
                        <a:avLst/>
                      </a:prstGeom>
                    </p:spPr>
                  </p:pic>
                </p:oleObj>
              </mc:Fallback>
            </mc:AlternateContent>
          </a:graphicData>
        </a:graphic>
      </p:graphicFrame>
    </p:spTree>
    <p:extLst>
      <p:ext uri="{BB962C8B-B14F-4D97-AF65-F5344CB8AC3E}">
        <p14:creationId xmlns:p14="http://schemas.microsoft.com/office/powerpoint/2010/main" val="171944733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E83FBB1C-893F-42E3-B916-9FCD58BE235A}"/>
              </a:ext>
            </a:extLst>
          </p:cNvPr>
          <p:cNvGraphicFramePr>
            <a:graphicFrameLocks noGrp="1"/>
          </p:cNvGraphicFramePr>
          <p:nvPr>
            <p:extLst>
              <p:ext uri="{D42A27DB-BD31-4B8C-83A1-F6EECF244321}">
                <p14:modId xmlns:p14="http://schemas.microsoft.com/office/powerpoint/2010/main" val="4022484646"/>
              </p:ext>
            </p:extLst>
          </p:nvPr>
        </p:nvGraphicFramePr>
        <p:xfrm>
          <a:off x="251520" y="1268761"/>
          <a:ext cx="8640959" cy="4320480"/>
        </p:xfrm>
        <a:graphic>
          <a:graphicData uri="http://schemas.openxmlformats.org/drawingml/2006/table">
            <a:tbl>
              <a:tblPr/>
              <a:tblGrid>
                <a:gridCol w="284004">
                  <a:extLst>
                    <a:ext uri="{9D8B030D-6E8A-4147-A177-3AD203B41FA5}">
                      <a16:colId xmlns:a16="http://schemas.microsoft.com/office/drawing/2014/main" xmlns="" val="3178169779"/>
                    </a:ext>
                  </a:extLst>
                </a:gridCol>
                <a:gridCol w="2551058">
                  <a:extLst>
                    <a:ext uri="{9D8B030D-6E8A-4147-A177-3AD203B41FA5}">
                      <a16:colId xmlns:a16="http://schemas.microsoft.com/office/drawing/2014/main" xmlns="" val="768528145"/>
                    </a:ext>
                  </a:extLst>
                </a:gridCol>
                <a:gridCol w="1559532">
                  <a:extLst>
                    <a:ext uri="{9D8B030D-6E8A-4147-A177-3AD203B41FA5}">
                      <a16:colId xmlns:a16="http://schemas.microsoft.com/office/drawing/2014/main" xmlns="" val="832286570"/>
                    </a:ext>
                  </a:extLst>
                </a:gridCol>
                <a:gridCol w="1102385">
                  <a:extLst>
                    <a:ext uri="{9D8B030D-6E8A-4147-A177-3AD203B41FA5}">
                      <a16:colId xmlns:a16="http://schemas.microsoft.com/office/drawing/2014/main" xmlns="" val="1641483459"/>
                    </a:ext>
                  </a:extLst>
                </a:gridCol>
                <a:gridCol w="3143980">
                  <a:extLst>
                    <a:ext uri="{9D8B030D-6E8A-4147-A177-3AD203B41FA5}">
                      <a16:colId xmlns:a16="http://schemas.microsoft.com/office/drawing/2014/main" xmlns="" val="3215031901"/>
                    </a:ext>
                  </a:extLst>
                </a:gridCol>
              </a:tblGrid>
              <a:tr h="9062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500" b="0" i="0" u="none" strike="noStrike">
                          <a:solidFill>
                            <a:srgbClr val="000000"/>
                          </a:solidFill>
                          <a:effectLst/>
                          <a:latin typeface="Times New Roman" panose="02020603050405020304" pitchFamily="18" charset="0"/>
                        </a:rPr>
                        <a:t>İLAÇ</a:t>
                      </a:r>
                    </a:p>
                  </a:txBody>
                  <a:tcPr marL="4346" marR="4346" marT="434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500" b="0" i="0" u="none" strike="noStrike">
                          <a:solidFill>
                            <a:srgbClr val="000000"/>
                          </a:solidFill>
                          <a:effectLst/>
                          <a:latin typeface="Times New Roman" panose="02020603050405020304" pitchFamily="18" charset="0"/>
                        </a:rPr>
                        <a:t>ENDİKASYONLARI</a:t>
                      </a:r>
                    </a:p>
                  </a:txBody>
                  <a:tcPr marL="4346" marR="4346" marT="434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500" b="0" i="0" u="none" strike="noStrike">
                          <a:solidFill>
                            <a:srgbClr val="000000"/>
                          </a:solidFill>
                          <a:effectLst/>
                          <a:latin typeface="Times New Roman" panose="02020603050405020304" pitchFamily="18" charset="0"/>
                        </a:rPr>
                        <a:t>KONTRENDİKASYONLARI</a:t>
                      </a:r>
                    </a:p>
                  </a:txBody>
                  <a:tcPr marL="4346" marR="4346" marT="434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500" b="0" i="0" u="sng" strike="noStrike">
                          <a:solidFill>
                            <a:srgbClr val="000000"/>
                          </a:solidFill>
                          <a:effectLst/>
                          <a:latin typeface="Times New Roman" panose="02020603050405020304" pitchFamily="18" charset="0"/>
                        </a:rPr>
                        <a:t>VERİLİŞ YOLU</a:t>
                      </a:r>
                    </a:p>
                  </a:txBody>
                  <a:tcPr marL="4346" marR="4346" marT="434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500" b="0" i="0" u="none" strike="noStrike">
                          <a:solidFill>
                            <a:srgbClr val="000000"/>
                          </a:solidFill>
                          <a:effectLst/>
                          <a:latin typeface="Times New Roman" panose="02020603050405020304" pitchFamily="18" charset="0"/>
                        </a:rPr>
                        <a:t>YAN ETKİLERİ</a:t>
                      </a:r>
                    </a:p>
                  </a:txBody>
                  <a:tcPr marL="4346" marR="4346" marT="434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310283741"/>
                  </a:ext>
                </a:extLst>
              </a:tr>
              <a:tr h="422985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500" b="0" i="0" u="none" strike="noStrike" dirty="0">
                          <a:solidFill>
                            <a:srgbClr val="000000"/>
                          </a:solidFill>
                          <a:effectLst/>
                          <a:latin typeface="Times New Roman" panose="02020603050405020304" pitchFamily="18" charset="0"/>
                        </a:rPr>
                        <a:t>PARLODEL</a:t>
                      </a:r>
                    </a:p>
                  </a:txBody>
                  <a:tcPr marL="4346" marR="4346" marT="4346"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500" b="0" i="0" u="none" strike="noStrike" dirty="0">
                          <a:solidFill>
                            <a:srgbClr val="000000"/>
                          </a:solidFill>
                          <a:effectLst/>
                          <a:latin typeface="Times New Roman" panose="02020603050405020304" pitchFamily="18" charset="0"/>
                        </a:rPr>
                        <a:t>Parkinson hastalığı (Beyinde </a:t>
                      </a:r>
                      <a:r>
                        <a:rPr lang="tr-TR" sz="500" b="0" i="0" u="none" strike="noStrike" dirty="0" err="1">
                          <a:solidFill>
                            <a:srgbClr val="000000"/>
                          </a:solidFill>
                          <a:effectLst/>
                          <a:latin typeface="Times New Roman" panose="02020603050405020304" pitchFamily="18" charset="0"/>
                        </a:rPr>
                        <a:t>dopamin</a:t>
                      </a:r>
                      <a:r>
                        <a:rPr lang="tr-TR" sz="500" b="0" i="0" u="none" strike="noStrike" dirty="0">
                          <a:solidFill>
                            <a:srgbClr val="000000"/>
                          </a:solidFill>
                          <a:effectLst/>
                          <a:latin typeface="Times New Roman" panose="02020603050405020304" pitchFamily="18" charset="0"/>
                        </a:rPr>
                        <a:t> azlığı sonucu ortaya çıkabilen ve temel belirtileri uzuvlarda titreme, kaslarda sertlik ve hareketlerin yavaşlaması olan bir sinir sistemi hastalığı. </a:t>
                      </a:r>
                      <a:r>
                        <a:rPr lang="tr-TR" sz="500" b="0" i="0" u="none" strike="noStrike" dirty="0" err="1">
                          <a:solidFill>
                            <a:srgbClr val="000000"/>
                          </a:solidFill>
                          <a:effectLst/>
                          <a:latin typeface="Times New Roman" panose="02020603050405020304" pitchFamily="18" charset="0"/>
                        </a:rPr>
                        <a:t>Dopamin</a:t>
                      </a:r>
                      <a:r>
                        <a:rPr lang="tr-TR" sz="500" b="0" i="0" u="none" strike="noStrike" dirty="0">
                          <a:solidFill>
                            <a:srgbClr val="000000"/>
                          </a:solidFill>
                          <a:effectLst/>
                          <a:latin typeface="Times New Roman" panose="02020603050405020304" pitchFamily="18" charset="0"/>
                        </a:rPr>
                        <a:t> beyinde hareketlerin koordinasyonunda önemli rol oynayan bir maddedir.)</a:t>
                      </a:r>
                      <a:br>
                        <a:rPr lang="tr-TR" sz="500" b="0" i="0" u="none" strike="noStrike" dirty="0">
                          <a:solidFill>
                            <a:srgbClr val="000000"/>
                          </a:solidFill>
                          <a:effectLst/>
                          <a:latin typeface="Times New Roman" panose="02020603050405020304" pitchFamily="18" charset="0"/>
                        </a:rPr>
                      </a:br>
                      <a:r>
                        <a:rPr lang="tr-TR" sz="500" b="0" i="0" u="none" strike="noStrike" dirty="0" err="1">
                          <a:solidFill>
                            <a:srgbClr val="000000"/>
                          </a:solidFill>
                          <a:effectLst/>
                          <a:latin typeface="Times New Roman" panose="02020603050405020304" pitchFamily="18" charset="0"/>
                        </a:rPr>
                        <a:t>Prolaktinoma</a:t>
                      </a:r>
                      <a:r>
                        <a:rPr lang="tr-TR" sz="500" b="0" i="0" u="none" strike="noStrike" dirty="0">
                          <a:solidFill>
                            <a:srgbClr val="000000"/>
                          </a:solidFill>
                          <a:effectLst/>
                          <a:latin typeface="Times New Roman" panose="02020603050405020304" pitchFamily="18" charset="0"/>
                        </a:rPr>
                        <a:t> (Beyinde </a:t>
                      </a:r>
                      <a:r>
                        <a:rPr lang="tr-TR" sz="500" b="0" i="0" u="none" strike="noStrike" dirty="0" err="1">
                          <a:solidFill>
                            <a:srgbClr val="000000"/>
                          </a:solidFill>
                          <a:effectLst/>
                          <a:latin typeface="Times New Roman" panose="02020603050405020304" pitchFamily="18" charset="0"/>
                        </a:rPr>
                        <a:t>hipofız</a:t>
                      </a:r>
                      <a:r>
                        <a:rPr lang="tr-TR" sz="500" b="0" i="0" u="none" strike="noStrike" dirty="0">
                          <a:solidFill>
                            <a:srgbClr val="000000"/>
                          </a:solidFill>
                          <a:effectLst/>
                          <a:latin typeface="Times New Roman" panose="02020603050405020304" pitchFamily="18" charset="0"/>
                        </a:rPr>
                        <a:t> bezinde </a:t>
                      </a:r>
                      <a:r>
                        <a:rPr lang="tr-TR" sz="500" b="0" i="0" u="none" strike="noStrike" dirty="0" err="1">
                          <a:solidFill>
                            <a:srgbClr val="000000"/>
                          </a:solidFill>
                          <a:effectLst/>
                          <a:latin typeface="Times New Roman" panose="02020603050405020304" pitchFamily="18" charset="0"/>
                        </a:rPr>
                        <a:t>prolaktin</a:t>
                      </a:r>
                      <a:r>
                        <a:rPr lang="tr-TR" sz="500" b="0" i="0" u="none" strike="noStrike" dirty="0">
                          <a:solidFill>
                            <a:srgbClr val="000000"/>
                          </a:solidFill>
                          <a:effectLst/>
                          <a:latin typeface="Times New Roman" panose="02020603050405020304" pitchFamily="18" charset="0"/>
                        </a:rPr>
                        <a:t> hormonu (süt hormonu) salgılayan iyi huylu tümör.)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Akromegali (Kanda büyüme hormonunun fazla olduğu bir durumdur. Çocukluk çağında iskelet kemiklerinde fazla büyüme artışına bağlı devriğe (</a:t>
                      </a:r>
                      <a:r>
                        <a:rPr lang="tr-TR" sz="500" b="0" i="0" u="none" strike="noStrike" dirty="0" err="1">
                          <a:solidFill>
                            <a:srgbClr val="000000"/>
                          </a:solidFill>
                          <a:effectLst/>
                          <a:latin typeface="Times New Roman" panose="02020603050405020304" pitchFamily="18" charset="0"/>
                        </a:rPr>
                        <a:t>jigantizm</a:t>
                      </a:r>
                      <a:r>
                        <a:rPr lang="tr-TR" sz="500" b="0" i="0" u="none" strike="noStrike" dirty="0">
                          <a:solidFill>
                            <a:srgbClr val="000000"/>
                          </a:solidFill>
                          <a:effectLst/>
                          <a:latin typeface="Times New Roman" panose="02020603050405020304" pitchFamily="18" charset="0"/>
                        </a:rPr>
                        <a:t>) ve erişkin dönemde alt çene kemiğinde büyüme, el ve ayakların boyutlarında artma ve yüz özelliklerinde genel bir kabalık ve iriliğe yol açar. PARLODEL kandaki büyüme hormonunun miktarını azaltır.)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Erkeklerde </a:t>
                      </a:r>
                      <a:r>
                        <a:rPr lang="tr-TR" sz="500" b="0" i="0" u="none" strike="noStrike" dirty="0" err="1">
                          <a:solidFill>
                            <a:srgbClr val="000000"/>
                          </a:solidFill>
                          <a:effectLst/>
                          <a:latin typeface="Times New Roman" panose="02020603050405020304" pitchFamily="18" charset="0"/>
                        </a:rPr>
                        <a:t>prolaktin</a:t>
                      </a:r>
                      <a:r>
                        <a:rPr lang="tr-TR" sz="500" b="0" i="0" u="none" strike="noStrike" dirty="0">
                          <a:solidFill>
                            <a:srgbClr val="000000"/>
                          </a:solidFill>
                          <a:effectLst/>
                          <a:latin typeface="Times New Roman" panose="02020603050405020304" pitchFamily="18" charset="0"/>
                        </a:rPr>
                        <a:t> hormonunun aşırı salgılanması [sperm sayısında azalma, cinsel istek azalması ve iktidarsızlık (</a:t>
                      </a:r>
                      <a:r>
                        <a:rPr lang="tr-TR" sz="500" b="0" i="0" u="none" strike="noStrike" dirty="0" err="1">
                          <a:solidFill>
                            <a:srgbClr val="000000"/>
                          </a:solidFill>
                          <a:effectLst/>
                          <a:latin typeface="Times New Roman" panose="02020603050405020304" pitchFamily="18" charset="0"/>
                        </a:rPr>
                        <a:t>impotans</a:t>
                      </a:r>
                      <a:r>
                        <a:rPr lang="tr-TR" sz="500" b="0" i="0" u="none" strike="noStrike" dirty="0">
                          <a:solidFill>
                            <a:srgbClr val="000000"/>
                          </a:solidFill>
                          <a:effectLst/>
                          <a:latin typeface="Times New Roman" panose="02020603050405020304" pitchFamily="18" charset="0"/>
                        </a:rPr>
                        <a:t>) ile seyreder.]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Adet (</a:t>
                      </a:r>
                      <a:r>
                        <a:rPr lang="tr-TR" sz="500" b="0" i="0" u="none" strike="noStrike" dirty="0" err="1">
                          <a:solidFill>
                            <a:srgbClr val="000000"/>
                          </a:solidFill>
                          <a:effectLst/>
                          <a:latin typeface="Times New Roman" panose="02020603050405020304" pitchFamily="18" charset="0"/>
                        </a:rPr>
                        <a:t>menstrüel</a:t>
                      </a:r>
                      <a:r>
                        <a:rPr lang="tr-TR" sz="500" b="0" i="0" u="none" strike="noStrike" dirty="0">
                          <a:solidFill>
                            <a:srgbClr val="000000"/>
                          </a:solidFill>
                          <a:effectLst/>
                          <a:latin typeface="Times New Roman" panose="02020603050405020304" pitchFamily="18" charset="0"/>
                        </a:rPr>
                        <a:t> </a:t>
                      </a:r>
                      <a:r>
                        <a:rPr lang="tr-TR" sz="500" b="0" i="0" u="none" strike="noStrike" dirty="0" err="1">
                          <a:solidFill>
                            <a:srgbClr val="000000"/>
                          </a:solidFill>
                          <a:effectLst/>
                          <a:latin typeface="Times New Roman" panose="02020603050405020304" pitchFamily="18" charset="0"/>
                        </a:rPr>
                        <a:t>siklus</a:t>
                      </a:r>
                      <a:r>
                        <a:rPr lang="tr-TR" sz="500" b="0" i="0" u="none" strike="noStrike" dirty="0">
                          <a:solidFill>
                            <a:srgbClr val="000000"/>
                          </a:solidFill>
                          <a:effectLst/>
                          <a:latin typeface="Times New Roman" panose="02020603050405020304" pitchFamily="18" charset="0"/>
                        </a:rPr>
                        <a:t>) bozuklukları, kadınlarda kısırlık [Hiç adet görememe (</a:t>
                      </a:r>
                      <a:r>
                        <a:rPr lang="tr-TR" sz="500" b="0" i="0" u="none" strike="noStrike" dirty="0" err="1">
                          <a:solidFill>
                            <a:srgbClr val="000000"/>
                          </a:solidFill>
                          <a:effectLst/>
                          <a:latin typeface="Times New Roman" panose="02020603050405020304" pitchFamily="18" charset="0"/>
                        </a:rPr>
                        <a:t>amenore</a:t>
                      </a:r>
                      <a:r>
                        <a:rPr lang="tr-TR" sz="500" b="0" i="0" u="none" strike="noStrike" dirty="0">
                          <a:solidFill>
                            <a:srgbClr val="000000"/>
                          </a:solidFill>
                          <a:effectLst/>
                          <a:latin typeface="Times New Roman" panose="02020603050405020304" pitchFamily="18" charset="0"/>
                        </a:rPr>
                        <a:t>), çok az adet görme (</a:t>
                      </a:r>
                      <a:r>
                        <a:rPr lang="tr-TR" sz="500" b="0" i="0" u="none" strike="noStrike" dirty="0" err="1">
                          <a:solidFill>
                            <a:srgbClr val="000000"/>
                          </a:solidFill>
                          <a:effectLst/>
                          <a:latin typeface="Times New Roman" panose="02020603050405020304" pitchFamily="18" charset="0"/>
                        </a:rPr>
                        <a:t>oligomenore</a:t>
                      </a:r>
                      <a:r>
                        <a:rPr lang="tr-TR" sz="500" b="0" i="0" u="none" strike="noStrike" dirty="0">
                          <a:solidFill>
                            <a:srgbClr val="000000"/>
                          </a:solidFill>
                          <a:effectLst/>
                          <a:latin typeface="Times New Roman" panose="02020603050405020304" pitchFamily="18" charset="0"/>
                        </a:rPr>
                        <a:t>) ve bunlara eşlik edebilen göğüslerden süt gelmesi (</a:t>
                      </a:r>
                      <a:r>
                        <a:rPr lang="tr-TR" sz="500" b="0" i="0" u="none" strike="noStrike" dirty="0" err="1">
                          <a:solidFill>
                            <a:srgbClr val="000000"/>
                          </a:solidFill>
                          <a:effectLst/>
                          <a:latin typeface="Times New Roman" panose="02020603050405020304" pitchFamily="18" charset="0"/>
                        </a:rPr>
                        <a:t>galaktore</a:t>
                      </a:r>
                      <a:r>
                        <a:rPr lang="tr-TR" sz="500" b="0" i="0" u="none" strike="noStrike" dirty="0">
                          <a:solidFill>
                            <a:srgbClr val="000000"/>
                          </a:solidFill>
                          <a:effectLst/>
                          <a:latin typeface="Times New Roman" panose="02020603050405020304" pitchFamily="18" charset="0"/>
                        </a:rPr>
                        <a:t>) durumları.]</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Kanda </a:t>
                      </a:r>
                      <a:r>
                        <a:rPr lang="tr-TR" sz="500" b="0" i="0" u="none" strike="noStrike" dirty="0" err="1">
                          <a:solidFill>
                            <a:srgbClr val="000000"/>
                          </a:solidFill>
                          <a:effectLst/>
                          <a:latin typeface="Times New Roman" panose="02020603050405020304" pitchFamily="18" charset="0"/>
                        </a:rPr>
                        <a:t>prolaktin</a:t>
                      </a:r>
                      <a:r>
                        <a:rPr lang="tr-TR" sz="500" b="0" i="0" u="none" strike="noStrike" dirty="0">
                          <a:solidFill>
                            <a:srgbClr val="000000"/>
                          </a:solidFill>
                          <a:effectLst/>
                          <a:latin typeface="Times New Roman" panose="02020603050405020304" pitchFamily="18" charset="0"/>
                        </a:rPr>
                        <a:t> hormonu fazla veya normal olabilir.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Bazı ilaçlara bağlı olarak da gelişebilir.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Kadınlarda </a:t>
                      </a:r>
                      <a:r>
                        <a:rPr lang="tr-TR" sz="500" b="0" i="0" u="none" strike="noStrike" dirty="0" err="1">
                          <a:solidFill>
                            <a:srgbClr val="000000"/>
                          </a:solidFill>
                          <a:effectLst/>
                          <a:latin typeface="Times New Roman" panose="02020603050405020304" pitchFamily="18" charset="0"/>
                        </a:rPr>
                        <a:t>prolaktine</a:t>
                      </a:r>
                      <a:r>
                        <a:rPr lang="tr-TR" sz="500" b="0" i="0" u="none" strike="noStrike" dirty="0">
                          <a:solidFill>
                            <a:srgbClr val="000000"/>
                          </a:solidFill>
                          <a:effectLst/>
                          <a:latin typeface="Times New Roman" panose="02020603050405020304" pitchFamily="18" charset="0"/>
                        </a:rPr>
                        <a:t> bağlı olmayan kısırlık</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Yumurtalıklarda oluşan birden fazla kistlere bağlı gelişen bir durum (</a:t>
                      </a:r>
                      <a:r>
                        <a:rPr lang="tr-TR" sz="500" b="0" i="0" u="none" strike="noStrike" dirty="0" err="1">
                          <a:solidFill>
                            <a:srgbClr val="000000"/>
                          </a:solidFill>
                          <a:effectLst/>
                          <a:latin typeface="Times New Roman" panose="02020603050405020304" pitchFamily="18" charset="0"/>
                        </a:rPr>
                        <a:t>polikistik</a:t>
                      </a:r>
                      <a:r>
                        <a:rPr lang="tr-TR" sz="500" b="0" i="0" u="none" strike="noStrike" dirty="0">
                          <a:solidFill>
                            <a:srgbClr val="000000"/>
                          </a:solidFill>
                          <a:effectLst/>
                          <a:latin typeface="Times New Roman" panose="02020603050405020304" pitchFamily="18" charset="0"/>
                        </a:rPr>
                        <a:t> över sendromu)</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Yumurtlamanın olmadığı (</a:t>
                      </a:r>
                      <a:r>
                        <a:rPr lang="tr-TR" sz="500" b="0" i="0" u="none" strike="noStrike" dirty="0" err="1">
                          <a:solidFill>
                            <a:srgbClr val="000000"/>
                          </a:solidFill>
                          <a:effectLst/>
                          <a:latin typeface="Times New Roman" panose="02020603050405020304" pitchFamily="18" charset="0"/>
                        </a:rPr>
                        <a:t>anovülasyon</a:t>
                      </a:r>
                      <a:r>
                        <a:rPr lang="tr-TR" sz="500" b="0" i="0" u="none" strike="noStrike" dirty="0">
                          <a:solidFill>
                            <a:srgbClr val="000000"/>
                          </a:solidFill>
                          <a:effectLst/>
                          <a:latin typeface="Times New Roman" panose="02020603050405020304" pitchFamily="18" charset="0"/>
                        </a:rPr>
                        <a:t>) adet dönemleri (bu durumda anti-östrojen sınıfı, kadınlık hormonuna zıt etki yapan ilaçlara ek olarak)</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Geberik sonrası göğüslerden süt gelmesinin (</a:t>
                      </a:r>
                      <a:r>
                        <a:rPr lang="tr-TR" sz="500" b="0" i="0" u="none" strike="noStrike" dirty="0" err="1">
                          <a:solidFill>
                            <a:srgbClr val="000000"/>
                          </a:solidFill>
                          <a:effectLst/>
                          <a:latin typeface="Times New Roman" panose="02020603050405020304" pitchFamily="18" charset="0"/>
                        </a:rPr>
                        <a:t>laktasyon</a:t>
                      </a:r>
                      <a:r>
                        <a:rPr lang="tr-TR" sz="500" b="0" i="0" u="none" strike="noStrike" dirty="0">
                          <a:solidFill>
                            <a:srgbClr val="000000"/>
                          </a:solidFill>
                          <a:effectLst/>
                          <a:latin typeface="Times New Roman" panose="02020603050405020304" pitchFamily="18" charset="0"/>
                        </a:rPr>
                        <a:t>) tıbbi nedenlerle durdurulması gerektiği durumlar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Düşük sonrası </a:t>
                      </a:r>
                      <a:r>
                        <a:rPr lang="tr-TR" sz="500" b="0" i="0" u="none" strike="noStrike" dirty="0" err="1">
                          <a:solidFill>
                            <a:srgbClr val="000000"/>
                          </a:solidFill>
                          <a:effectLst/>
                          <a:latin typeface="Times New Roman" panose="02020603050405020304" pitchFamily="18" charset="0"/>
                        </a:rPr>
                        <a:t>laktasyonun</a:t>
                      </a:r>
                      <a:r>
                        <a:rPr lang="tr-TR" sz="500" b="0" i="0" u="none" strike="noStrike" dirty="0">
                          <a:solidFill>
                            <a:srgbClr val="000000"/>
                          </a:solidFill>
                          <a:effectLst/>
                          <a:latin typeface="Times New Roman" panose="02020603050405020304" pitchFamily="18" charset="0"/>
                        </a:rPr>
                        <a:t> önlenmesi</a:t>
                      </a:r>
                    </a:p>
                  </a:txBody>
                  <a:tcPr marL="4346" marR="4346" marT="4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500" b="0" i="0" u="none" strike="noStrike">
                          <a:solidFill>
                            <a:srgbClr val="000000"/>
                          </a:solidFill>
                          <a:effectLst/>
                          <a:latin typeface="Times New Roman" panose="02020603050405020304" pitchFamily="18" charset="0"/>
                        </a:rPr>
                        <a:t>Bromokriptine veya PARLODEL’in içerdiği yardımcı maddelerden herhangi birine ya da migren türü baş ağrılarında kullanılan ergot alkaloidlerine karşı aşırı duyarlılığınız (alerjiniz) varsa.</a:t>
                      </a:r>
                      <a:br>
                        <a:rPr lang="tr-TR" sz="500" b="0" i="0" u="none" strike="noStrike">
                          <a:solidFill>
                            <a:srgbClr val="000000"/>
                          </a:solidFill>
                          <a:effectLst/>
                          <a:latin typeface="Times New Roman" panose="02020603050405020304" pitchFamily="18" charset="0"/>
                        </a:rPr>
                      </a:br>
                      <a:r>
                        <a:rPr lang="tr-TR" sz="500" b="0" i="0" u="none" strike="noStrike">
                          <a:solidFill>
                            <a:srgbClr val="000000"/>
                          </a:solidFill>
                          <a:effectLst/>
                          <a:latin typeface="Times New Roman" panose="02020603050405020304" pitchFamily="18" charset="0"/>
                        </a:rPr>
                        <a:t>Kontrol altına alınamayan yüksek kan basıncı (hipertansiyon), geberikte esnasında ortaya çıkan yüksek kan basıncı (eklampsi, pre-eklampsi veya geberiğe bağlı hipertansiyon), doğum sonrası ve lohusalık dönemi içerisinde yüksek kan basıncı şikayetiniz var ise.</a:t>
                      </a:r>
                      <a:br>
                        <a:rPr lang="tr-TR" sz="500" b="0" i="0" u="none" strike="noStrike">
                          <a:solidFill>
                            <a:srgbClr val="000000"/>
                          </a:solidFill>
                          <a:effectLst/>
                          <a:latin typeface="Times New Roman" panose="02020603050405020304" pitchFamily="18" charset="0"/>
                        </a:rPr>
                      </a:br>
                      <a:r>
                        <a:rPr lang="tr-TR" sz="500" b="0" i="0" u="none" strike="noStrike">
                          <a:solidFill>
                            <a:srgbClr val="000000"/>
                          </a:solidFill>
                          <a:effectLst/>
                          <a:latin typeface="Times New Roman" panose="02020603050405020304" pitchFamily="18" charset="0"/>
                        </a:rPr>
                        <a:t>Kalbi besleyen damarlarınızda (koroner damarlar) bir rahatsızlığınız veya başka kalp ve kan damarı sistemine ait ciddi bir hastalığınız var ise.</a:t>
                      </a:r>
                      <a:br>
                        <a:rPr lang="tr-TR" sz="500" b="0" i="0" u="none" strike="noStrike">
                          <a:solidFill>
                            <a:srgbClr val="000000"/>
                          </a:solidFill>
                          <a:effectLst/>
                          <a:latin typeface="Times New Roman" panose="02020603050405020304" pitchFamily="18" charset="0"/>
                        </a:rPr>
                      </a:br>
                      <a:r>
                        <a:rPr lang="tr-TR" sz="500" b="0" i="0" u="none" strike="noStrike">
                          <a:solidFill>
                            <a:srgbClr val="000000"/>
                          </a:solidFill>
                          <a:effectLst/>
                          <a:latin typeface="Times New Roman" panose="02020603050405020304" pitchFamily="18" charset="0"/>
                        </a:rPr>
                        <a:t>Geçmişte ciddi psikiyatrik rahatsızlığınız veya benzeri belirtileriniz var ise.</a:t>
                      </a:r>
                      <a:br>
                        <a:rPr lang="tr-TR" sz="500" b="0" i="0" u="none" strike="noStrike">
                          <a:solidFill>
                            <a:srgbClr val="000000"/>
                          </a:solidFill>
                          <a:effectLst/>
                          <a:latin typeface="Times New Roman" panose="02020603050405020304" pitchFamily="18" charset="0"/>
                        </a:rPr>
                      </a:br>
                      <a:r>
                        <a:rPr lang="tr-TR" sz="500" b="0" i="0" u="none" strike="noStrike">
                          <a:solidFill>
                            <a:srgbClr val="000000"/>
                          </a:solidFill>
                          <a:effectLst/>
                          <a:latin typeface="Times New Roman" panose="02020603050405020304" pitchFamily="18" charset="0"/>
                        </a:rPr>
                        <a:t>Kalp kapaklarınızda herhangi bir sorununuz olduğu söylenmişse.</a:t>
                      </a:r>
                      <a:br>
                        <a:rPr lang="tr-TR" sz="500" b="0" i="0" u="none" strike="noStrike">
                          <a:solidFill>
                            <a:srgbClr val="000000"/>
                          </a:solidFill>
                          <a:effectLst/>
                          <a:latin typeface="Times New Roman" panose="02020603050405020304" pitchFamily="18" charset="0"/>
                        </a:rPr>
                      </a:br>
                      <a:r>
                        <a:rPr lang="tr-TR" sz="500" b="0" i="0" u="none" strike="noStrike">
                          <a:solidFill>
                            <a:srgbClr val="000000"/>
                          </a:solidFill>
                          <a:effectLst/>
                          <a:latin typeface="Times New Roman" panose="02020603050405020304" pitchFamily="18" charset="0"/>
                        </a:rPr>
                        <a:t>Kalbinizi etkileyen fıbrozis (bağ dokusu artışı) tanınız varsa</a:t>
                      </a:r>
                      <a:br>
                        <a:rPr lang="tr-TR" sz="500" b="0" i="0" u="none" strike="noStrike">
                          <a:solidFill>
                            <a:srgbClr val="000000"/>
                          </a:solidFill>
                          <a:effectLst/>
                          <a:latin typeface="Times New Roman" panose="02020603050405020304" pitchFamily="18" charset="0"/>
                        </a:rPr>
                      </a:br>
                      <a:r>
                        <a:rPr lang="tr-TR" sz="500" b="0" i="0" u="none" strike="noStrike">
                          <a:solidFill>
                            <a:srgbClr val="000000"/>
                          </a:solidFill>
                          <a:effectLst/>
                          <a:latin typeface="Times New Roman" panose="02020603050405020304" pitchFamily="18" charset="0"/>
                        </a:rPr>
                        <a:t>Mide ülseriniz veya mide kanamanız varsa</a:t>
                      </a:r>
                      <a:br>
                        <a:rPr lang="tr-TR" sz="500" b="0" i="0" u="none" strike="noStrike">
                          <a:solidFill>
                            <a:srgbClr val="000000"/>
                          </a:solidFill>
                          <a:effectLst/>
                          <a:latin typeface="Times New Roman" panose="02020603050405020304" pitchFamily="18" charset="0"/>
                        </a:rPr>
                      </a:br>
                      <a:r>
                        <a:rPr lang="tr-TR" sz="500" b="0" i="0" u="none" strike="noStrike">
                          <a:solidFill>
                            <a:srgbClr val="000000"/>
                          </a:solidFill>
                          <a:effectLst/>
                          <a:latin typeface="Times New Roman" panose="02020603050405020304" pitchFamily="18" charset="0"/>
                        </a:rPr>
                        <a:t>Hamileyseniz</a:t>
                      </a:r>
                      <a:br>
                        <a:rPr lang="tr-TR" sz="500" b="0" i="0" u="none" strike="noStrike">
                          <a:solidFill>
                            <a:srgbClr val="000000"/>
                          </a:solidFill>
                          <a:effectLst/>
                          <a:latin typeface="Times New Roman" panose="02020603050405020304" pitchFamily="18" charset="0"/>
                        </a:rPr>
                      </a:br>
                      <a:r>
                        <a:rPr lang="tr-TR" sz="500" b="0" i="0" u="none" strike="noStrike">
                          <a:solidFill>
                            <a:srgbClr val="000000"/>
                          </a:solidFill>
                          <a:effectLst/>
                          <a:latin typeface="Times New Roman" panose="02020603050405020304" pitchFamily="18" charset="0"/>
                        </a:rPr>
                        <a:t>Emziriyorsanız</a:t>
                      </a:r>
                    </a:p>
                  </a:txBody>
                  <a:tcPr marL="4346" marR="4346" marT="4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500" b="0" i="0" u="none" strike="noStrike" dirty="0">
                          <a:solidFill>
                            <a:srgbClr val="000000"/>
                          </a:solidFill>
                          <a:effectLst/>
                          <a:latin typeface="Times New Roman" panose="02020603050405020304" pitchFamily="18" charset="0"/>
                        </a:rPr>
                        <a:t>Tedaviye günde 2-3 defa 1/2 tablet ile başlayınız. Yeterli etki elde edilmezse doktorunuz günde 2-3 defa 1 tablet almanızı söyleyebilir. Tedaviye adet bozukluklarınız düzelinceye ve yumurtlama (</a:t>
                      </a:r>
                      <a:r>
                        <a:rPr lang="tr-TR" sz="500" b="0" i="0" u="none" strike="noStrike" dirty="0" err="1">
                          <a:solidFill>
                            <a:srgbClr val="000000"/>
                          </a:solidFill>
                          <a:effectLst/>
                          <a:latin typeface="Times New Roman" panose="02020603050405020304" pitchFamily="18" charset="0"/>
                        </a:rPr>
                        <a:t>ovülasyon</a:t>
                      </a:r>
                      <a:r>
                        <a:rPr lang="tr-TR" sz="500" b="0" i="0" u="none" strike="noStrike" dirty="0">
                          <a:solidFill>
                            <a:srgbClr val="000000"/>
                          </a:solidFill>
                          <a:effectLst/>
                          <a:latin typeface="Times New Roman" panose="02020603050405020304" pitchFamily="18" charset="0"/>
                        </a:rPr>
                        <a:t>) sağlanıncaya kadar devam ediniz. Gerektiğinde doktorunuz belirtilerin yeniden ortaya çıkmasını önlemek için düzeldikten sonra birkaç adet dönemi daha tedaviye devam etmenizi isteyebilir.</a:t>
                      </a:r>
                    </a:p>
                  </a:txBody>
                  <a:tcPr marL="4346" marR="4346" marT="4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500" b="0" i="0" u="none" strike="noStrike" dirty="0">
                          <a:solidFill>
                            <a:srgbClr val="000000"/>
                          </a:solidFill>
                          <a:effectLst/>
                          <a:latin typeface="Times New Roman" panose="02020603050405020304" pitchFamily="18" charset="0"/>
                        </a:rPr>
                        <a:t>Yaygın : </a:t>
                      </a:r>
                      <a:r>
                        <a:rPr lang="tr-TR" sz="500" b="0" i="0" u="none" strike="noStrike" dirty="0" err="1">
                          <a:solidFill>
                            <a:srgbClr val="000000"/>
                          </a:solidFill>
                          <a:effectLst/>
                          <a:latin typeface="Times New Roman" panose="02020603050405020304" pitchFamily="18" charset="0"/>
                        </a:rPr>
                        <a:t>Başağrısı,baş</a:t>
                      </a:r>
                      <a:r>
                        <a:rPr lang="tr-TR" sz="500" b="0" i="0" u="none" strike="noStrike" dirty="0">
                          <a:solidFill>
                            <a:srgbClr val="000000"/>
                          </a:solidFill>
                          <a:effectLst/>
                          <a:latin typeface="Times New Roman" panose="02020603050405020304" pitchFamily="18" charset="0"/>
                        </a:rPr>
                        <a:t> </a:t>
                      </a:r>
                      <a:r>
                        <a:rPr lang="tr-TR" sz="500" b="0" i="0" u="none" strike="noStrike" dirty="0" err="1">
                          <a:solidFill>
                            <a:srgbClr val="000000"/>
                          </a:solidFill>
                          <a:effectLst/>
                          <a:latin typeface="Times New Roman" panose="02020603050405020304" pitchFamily="18" charset="0"/>
                        </a:rPr>
                        <a:t>dönmesi,sersemlik,kendinizi</a:t>
                      </a:r>
                      <a:r>
                        <a:rPr lang="tr-TR" sz="500" b="0" i="0" u="none" strike="noStrike" dirty="0">
                          <a:solidFill>
                            <a:srgbClr val="000000"/>
                          </a:solidFill>
                          <a:effectLst/>
                          <a:latin typeface="Times New Roman" panose="02020603050405020304" pitchFamily="18" charset="0"/>
                        </a:rPr>
                        <a:t> hasta </a:t>
                      </a:r>
                      <a:r>
                        <a:rPr lang="tr-TR" sz="500" b="0" i="0" u="none" strike="noStrike" dirty="0" err="1">
                          <a:solidFill>
                            <a:srgbClr val="000000"/>
                          </a:solidFill>
                          <a:effectLst/>
                          <a:latin typeface="Times New Roman" panose="02020603050405020304" pitchFamily="18" charset="0"/>
                        </a:rPr>
                        <a:t>hissetmek,bulantı,kabızlık,burun</a:t>
                      </a:r>
                      <a:r>
                        <a:rPr lang="tr-TR" sz="500" b="0" i="0" u="none" strike="noStrike" dirty="0">
                          <a:solidFill>
                            <a:srgbClr val="000000"/>
                          </a:solidFill>
                          <a:effectLst/>
                          <a:latin typeface="Times New Roman" panose="02020603050405020304" pitchFamily="18" charset="0"/>
                        </a:rPr>
                        <a:t> tıkanıklığı…</a:t>
                      </a:r>
                      <a:br>
                        <a:rPr lang="tr-TR" sz="500" b="0" i="0" u="none" strike="noStrike" dirty="0">
                          <a:solidFill>
                            <a:srgbClr val="000000"/>
                          </a:solidFill>
                          <a:effectLst/>
                          <a:latin typeface="Times New Roman" panose="02020603050405020304" pitchFamily="18" charset="0"/>
                        </a:rPr>
                      </a:br>
                      <a:endParaRPr lang="tr-TR" sz="500" b="0" i="0" u="none" strike="noStrike" dirty="0">
                        <a:solidFill>
                          <a:srgbClr val="000000"/>
                        </a:solidFill>
                        <a:effectLst/>
                        <a:latin typeface="Times New Roman" panose="02020603050405020304" pitchFamily="18" charset="0"/>
                      </a:endParaRPr>
                    </a:p>
                    <a:p>
                      <a:pPr algn="l" fontAlgn="ctr"/>
                      <a:endParaRPr lang="tr-TR" sz="500" b="0" i="0" u="none" strike="noStrike" dirty="0">
                        <a:solidFill>
                          <a:srgbClr val="000000"/>
                        </a:solidFill>
                        <a:effectLst/>
                        <a:latin typeface="Times New Roman" panose="02020603050405020304" pitchFamily="18" charset="0"/>
                      </a:endParaRPr>
                    </a:p>
                    <a:p>
                      <a:pPr algn="l" fontAlgn="ctr"/>
                      <a:r>
                        <a:rPr lang="tr-TR" sz="500" b="0" i="0" u="none" strike="noStrike" dirty="0">
                          <a:solidFill>
                            <a:srgbClr val="000000"/>
                          </a:solidFill>
                          <a:effectLst/>
                          <a:latin typeface="Times New Roman" panose="02020603050405020304" pitchFamily="18" charset="0"/>
                        </a:rPr>
                        <a:t>Yaygın olmayan : </a:t>
                      </a:r>
                      <a:r>
                        <a:rPr lang="tr-TR" sz="500" b="0" i="0" u="none" strike="noStrike" dirty="0" err="1">
                          <a:solidFill>
                            <a:srgbClr val="000000"/>
                          </a:solidFill>
                          <a:effectLst/>
                          <a:latin typeface="Times New Roman" panose="02020603050405020304" pitchFamily="18" charset="0"/>
                        </a:rPr>
                        <a:t>Huzursuzluk,psikomotor</a:t>
                      </a:r>
                      <a:r>
                        <a:rPr lang="tr-TR" sz="500" b="0" i="0" u="none" strike="noStrike" dirty="0">
                          <a:solidFill>
                            <a:srgbClr val="000000"/>
                          </a:solidFill>
                          <a:effectLst/>
                          <a:latin typeface="Times New Roman" panose="02020603050405020304" pitchFamily="18" charset="0"/>
                        </a:rPr>
                        <a:t> </a:t>
                      </a:r>
                      <a:r>
                        <a:rPr lang="tr-TR" sz="500" b="0" i="0" u="none" strike="noStrike" dirty="0" err="1">
                          <a:solidFill>
                            <a:srgbClr val="000000"/>
                          </a:solidFill>
                          <a:effectLst/>
                          <a:latin typeface="Times New Roman" panose="02020603050405020304" pitchFamily="18" charset="0"/>
                        </a:rPr>
                        <a:t>heyecan,kafa</a:t>
                      </a:r>
                      <a:r>
                        <a:rPr lang="tr-TR" sz="500" b="0" i="0" u="none" strike="noStrike" dirty="0">
                          <a:solidFill>
                            <a:srgbClr val="000000"/>
                          </a:solidFill>
                          <a:effectLst/>
                          <a:latin typeface="Times New Roman" panose="02020603050405020304" pitchFamily="18" charset="0"/>
                        </a:rPr>
                        <a:t> karışıklığı veya </a:t>
                      </a:r>
                      <a:r>
                        <a:rPr lang="tr-TR" sz="500" b="0" i="0" u="none" strike="noStrike" dirty="0" err="1">
                          <a:solidFill>
                            <a:srgbClr val="000000"/>
                          </a:solidFill>
                          <a:effectLst/>
                          <a:latin typeface="Times New Roman" panose="02020603050405020304" pitchFamily="18" charset="0"/>
                        </a:rPr>
                        <a:t>varsanılar</a:t>
                      </a:r>
                      <a:r>
                        <a:rPr lang="tr-TR" sz="500" b="0" i="0" u="none" strike="noStrike" dirty="0">
                          <a:solidFill>
                            <a:srgbClr val="000000"/>
                          </a:solidFill>
                          <a:effectLst/>
                          <a:latin typeface="Times New Roman" panose="02020603050405020304" pitchFamily="18" charset="0"/>
                        </a:rPr>
                        <a:t> (halüsinasyon),istemsiz tekrarlayan vücut </a:t>
                      </a:r>
                      <a:r>
                        <a:rPr lang="tr-TR" sz="500" b="0" i="0" u="none" strike="noStrike" dirty="0" err="1">
                          <a:solidFill>
                            <a:srgbClr val="000000"/>
                          </a:solidFill>
                          <a:effectLst/>
                          <a:latin typeface="Times New Roman" panose="02020603050405020304" pitchFamily="18" charset="0"/>
                        </a:rPr>
                        <a:t>hareketleri,ağız</a:t>
                      </a:r>
                      <a:r>
                        <a:rPr lang="tr-TR" sz="500" b="0" i="0" u="none" strike="noStrike" dirty="0">
                          <a:solidFill>
                            <a:srgbClr val="000000"/>
                          </a:solidFill>
                          <a:effectLst/>
                          <a:latin typeface="Times New Roman" panose="02020603050405020304" pitchFamily="18" charset="0"/>
                        </a:rPr>
                        <a:t> </a:t>
                      </a:r>
                      <a:r>
                        <a:rPr lang="tr-TR" sz="500" b="0" i="0" u="none" strike="noStrike" dirty="0" err="1">
                          <a:solidFill>
                            <a:srgbClr val="000000"/>
                          </a:solidFill>
                          <a:effectLst/>
                          <a:latin typeface="Times New Roman" panose="02020603050405020304" pitchFamily="18" charset="0"/>
                        </a:rPr>
                        <a:t>kumluğu,kusma,düşmenize</a:t>
                      </a:r>
                      <a:r>
                        <a:rPr lang="tr-TR" sz="500" b="0" i="0" u="none" strike="noStrike" dirty="0">
                          <a:solidFill>
                            <a:srgbClr val="000000"/>
                          </a:solidFill>
                          <a:effectLst/>
                          <a:latin typeface="Times New Roman" panose="02020603050405020304" pitchFamily="18" charset="0"/>
                        </a:rPr>
                        <a:t> neden olabilecek ayaktayken baş dönmesi veya bayılma hissi (kan basıncınız düşük olabilir),bacak </a:t>
                      </a:r>
                      <a:r>
                        <a:rPr lang="tr-TR" sz="500" b="0" i="0" u="none" strike="noStrike" dirty="0" err="1">
                          <a:solidFill>
                            <a:srgbClr val="000000"/>
                          </a:solidFill>
                          <a:effectLst/>
                          <a:latin typeface="Times New Roman" panose="02020603050405020304" pitchFamily="18" charset="0"/>
                        </a:rPr>
                        <a:t>krampları,kaşıntılı</a:t>
                      </a:r>
                      <a:r>
                        <a:rPr lang="tr-TR" sz="500" b="0" i="0" u="none" strike="noStrike" dirty="0">
                          <a:solidFill>
                            <a:srgbClr val="000000"/>
                          </a:solidFill>
                          <a:effectLst/>
                          <a:latin typeface="Times New Roman" panose="02020603050405020304" pitchFamily="18" charset="0"/>
                        </a:rPr>
                        <a:t>, kızarık veya şişmiş </a:t>
                      </a:r>
                      <a:r>
                        <a:rPr lang="tr-TR" sz="500" b="0" i="0" u="none" strike="noStrike" dirty="0" err="1">
                          <a:solidFill>
                            <a:srgbClr val="000000"/>
                          </a:solidFill>
                          <a:effectLst/>
                          <a:latin typeface="Times New Roman" panose="02020603050405020304" pitchFamily="18" charset="0"/>
                        </a:rPr>
                        <a:t>cilt,saç</a:t>
                      </a:r>
                      <a:r>
                        <a:rPr lang="tr-TR" sz="500" b="0" i="0" u="none" strike="noStrike" dirty="0">
                          <a:solidFill>
                            <a:srgbClr val="000000"/>
                          </a:solidFill>
                          <a:effectLst/>
                          <a:latin typeface="Times New Roman" panose="02020603050405020304" pitchFamily="18" charset="0"/>
                        </a:rPr>
                        <a:t> </a:t>
                      </a:r>
                      <a:r>
                        <a:rPr lang="tr-TR" sz="500" b="0" i="0" u="none" strike="noStrike" dirty="0" err="1">
                          <a:solidFill>
                            <a:srgbClr val="000000"/>
                          </a:solidFill>
                          <a:effectLst/>
                          <a:latin typeface="Times New Roman" panose="02020603050405020304" pitchFamily="18" charset="0"/>
                        </a:rPr>
                        <a:t>kaybı,yorgunluk</a:t>
                      </a:r>
                      <a:r>
                        <a:rPr lang="tr-TR" sz="500" b="0" i="0" u="none" strike="noStrike" dirty="0">
                          <a:solidFill>
                            <a:srgbClr val="000000"/>
                          </a:solidFill>
                          <a:effectLst/>
                          <a:latin typeface="Times New Roman" panose="02020603050405020304" pitchFamily="18" charset="0"/>
                        </a:rPr>
                        <a:t>…</a:t>
                      </a:r>
                    </a:p>
                    <a:p>
                      <a:pPr algn="l" fontAlgn="ctr"/>
                      <a:endParaRPr lang="tr-TR" sz="500" b="0" i="0" u="none" strike="noStrike" dirty="0">
                        <a:solidFill>
                          <a:srgbClr val="000000"/>
                        </a:solidFill>
                        <a:effectLst/>
                        <a:latin typeface="Times New Roman" panose="02020603050405020304" pitchFamily="18" charset="0"/>
                      </a:endParaRPr>
                    </a:p>
                    <a:p>
                      <a:pPr algn="l" fontAlgn="ctr"/>
                      <a:r>
                        <a:rPr lang="tr-TR" sz="500" b="0" i="0" u="none" strike="noStrike" dirty="0">
                          <a:solidFill>
                            <a:srgbClr val="000000"/>
                          </a:solidFill>
                          <a:effectLst/>
                          <a:latin typeface="Times New Roman" panose="02020603050405020304" pitchFamily="18" charset="0"/>
                        </a:rPr>
                        <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Seyrek: Aşırı sersemlik, uyku </a:t>
                      </a:r>
                      <a:r>
                        <a:rPr lang="tr-TR" sz="500" b="0" i="0" u="none" strike="noStrike" dirty="0" err="1">
                          <a:solidFill>
                            <a:srgbClr val="000000"/>
                          </a:solidFill>
                          <a:effectLst/>
                          <a:latin typeface="Times New Roman" panose="02020603050405020304" pitchFamily="18" charset="0"/>
                        </a:rPr>
                        <a:t>bozukluğu,karıncalanma,akıl</a:t>
                      </a:r>
                      <a:r>
                        <a:rPr lang="tr-TR" sz="500" b="0" i="0" u="none" strike="noStrike" dirty="0">
                          <a:solidFill>
                            <a:srgbClr val="000000"/>
                          </a:solidFill>
                          <a:effectLst/>
                          <a:latin typeface="Times New Roman" panose="02020603050405020304" pitchFamily="18" charset="0"/>
                        </a:rPr>
                        <a:t> sağlığı </a:t>
                      </a:r>
                      <a:r>
                        <a:rPr lang="tr-TR" sz="500" b="0" i="0" u="none" strike="noStrike" dirty="0" err="1">
                          <a:solidFill>
                            <a:srgbClr val="000000"/>
                          </a:solidFill>
                          <a:effectLst/>
                          <a:latin typeface="Times New Roman" panose="02020603050405020304" pitchFamily="18" charset="0"/>
                        </a:rPr>
                        <a:t>sorunları,ishal,karın</a:t>
                      </a:r>
                      <a:r>
                        <a:rPr lang="tr-TR" sz="500" b="0" i="0" u="none" strike="noStrike" dirty="0">
                          <a:solidFill>
                            <a:srgbClr val="000000"/>
                          </a:solidFill>
                          <a:effectLst/>
                          <a:latin typeface="Times New Roman" panose="02020603050405020304" pitchFamily="18" charset="0"/>
                        </a:rPr>
                        <a:t> </a:t>
                      </a:r>
                      <a:r>
                        <a:rPr lang="tr-TR" sz="500" b="0" i="0" u="none" strike="noStrike" dirty="0" err="1">
                          <a:solidFill>
                            <a:srgbClr val="000000"/>
                          </a:solidFill>
                          <a:effectLst/>
                          <a:latin typeface="Times New Roman" panose="02020603050405020304" pitchFamily="18" charset="0"/>
                        </a:rPr>
                        <a:t>ağrısı,idrar</a:t>
                      </a:r>
                      <a:r>
                        <a:rPr lang="tr-TR" sz="500" b="0" i="0" u="none" strike="noStrike" dirty="0">
                          <a:solidFill>
                            <a:srgbClr val="000000"/>
                          </a:solidFill>
                          <a:effectLst/>
                          <a:latin typeface="Times New Roman" panose="02020603050405020304" pitchFamily="18" charset="0"/>
                        </a:rPr>
                        <a:t> yapamama ve sırt </a:t>
                      </a:r>
                      <a:r>
                        <a:rPr lang="tr-TR" sz="500" b="0" i="0" u="none" strike="noStrike" dirty="0" err="1">
                          <a:solidFill>
                            <a:srgbClr val="000000"/>
                          </a:solidFill>
                          <a:effectLst/>
                          <a:latin typeface="Times New Roman" panose="02020603050405020304" pitchFamily="18" charset="0"/>
                        </a:rPr>
                        <a:t>ağrısı,kalbin</a:t>
                      </a:r>
                      <a:r>
                        <a:rPr lang="tr-TR" sz="500" b="0" i="0" u="none" strike="noStrike" dirty="0">
                          <a:solidFill>
                            <a:srgbClr val="000000"/>
                          </a:solidFill>
                          <a:effectLst/>
                          <a:latin typeface="Times New Roman" panose="02020603050405020304" pitchFamily="18" charset="0"/>
                        </a:rPr>
                        <a:t> anormal şekilde yavaş veya hızlı atmasını içeren düzensiz kalp </a:t>
                      </a:r>
                      <a:r>
                        <a:rPr lang="tr-TR" sz="500" b="0" i="0" u="none" strike="noStrike" dirty="0" err="1">
                          <a:solidFill>
                            <a:srgbClr val="000000"/>
                          </a:solidFill>
                          <a:effectLst/>
                          <a:latin typeface="Times New Roman" panose="02020603050405020304" pitchFamily="18" charset="0"/>
                        </a:rPr>
                        <a:t>atışı,nefes</a:t>
                      </a:r>
                      <a:r>
                        <a:rPr lang="tr-TR" sz="500" b="0" i="0" u="none" strike="noStrike" dirty="0">
                          <a:solidFill>
                            <a:srgbClr val="000000"/>
                          </a:solidFill>
                          <a:effectLst/>
                          <a:latin typeface="Times New Roman" panose="02020603050405020304" pitchFamily="18" charset="0"/>
                        </a:rPr>
                        <a:t> alma zorluğu, nefes darlığı, nefes alırken ağrı veya geçmeyen öksürüğe neden olabilen akciğer </a:t>
                      </a:r>
                      <a:r>
                        <a:rPr lang="tr-TR" sz="500" b="0" i="0" u="none" strike="noStrike" dirty="0" err="1">
                          <a:solidFill>
                            <a:srgbClr val="000000"/>
                          </a:solidFill>
                          <a:effectLst/>
                          <a:latin typeface="Times New Roman" panose="02020603050405020304" pitchFamily="18" charset="0"/>
                        </a:rPr>
                        <a:t>sorunları,ayak</a:t>
                      </a:r>
                      <a:r>
                        <a:rPr lang="tr-TR" sz="500" b="0" i="0" u="none" strike="noStrike" dirty="0">
                          <a:solidFill>
                            <a:srgbClr val="000000"/>
                          </a:solidFill>
                          <a:effectLst/>
                          <a:latin typeface="Times New Roman" panose="02020603050405020304" pitchFamily="18" charset="0"/>
                        </a:rPr>
                        <a:t> bileğinde </a:t>
                      </a:r>
                      <a:r>
                        <a:rPr lang="tr-TR" sz="500" b="0" i="0" u="none" strike="noStrike" dirty="0" err="1">
                          <a:solidFill>
                            <a:srgbClr val="000000"/>
                          </a:solidFill>
                          <a:effectLst/>
                          <a:latin typeface="Times New Roman" panose="02020603050405020304" pitchFamily="18" charset="0"/>
                        </a:rPr>
                        <a:t>şişme,görme</a:t>
                      </a:r>
                      <a:r>
                        <a:rPr lang="tr-TR" sz="500" b="0" i="0" u="none" strike="noStrike" dirty="0">
                          <a:solidFill>
                            <a:srgbClr val="000000"/>
                          </a:solidFill>
                          <a:effectLst/>
                          <a:latin typeface="Times New Roman" panose="02020603050405020304" pitchFamily="18" charset="0"/>
                        </a:rPr>
                        <a:t> bozukluğu, bulanık </a:t>
                      </a:r>
                      <a:r>
                        <a:rPr lang="tr-TR" sz="500" b="0" i="0" u="none" strike="noStrike" dirty="0" err="1">
                          <a:solidFill>
                            <a:srgbClr val="000000"/>
                          </a:solidFill>
                          <a:effectLst/>
                          <a:latin typeface="Times New Roman" panose="02020603050405020304" pitchFamily="18" charset="0"/>
                        </a:rPr>
                        <a:t>görme,burundan</a:t>
                      </a:r>
                      <a:r>
                        <a:rPr lang="tr-TR" sz="500" b="0" i="0" u="none" strike="noStrike" dirty="0">
                          <a:solidFill>
                            <a:srgbClr val="000000"/>
                          </a:solidFill>
                          <a:effectLst/>
                          <a:latin typeface="Times New Roman" panose="02020603050405020304" pitchFamily="18" charset="0"/>
                        </a:rPr>
                        <a:t> sulu </a:t>
                      </a:r>
                      <a:r>
                        <a:rPr lang="tr-TR" sz="500" b="0" i="0" u="none" strike="noStrike" dirty="0" err="1">
                          <a:solidFill>
                            <a:srgbClr val="000000"/>
                          </a:solidFill>
                          <a:effectLst/>
                          <a:latin typeface="Times New Roman" panose="02020603050405020304" pitchFamily="18" charset="0"/>
                        </a:rPr>
                        <a:t>akıntı,kulaklarda</a:t>
                      </a:r>
                      <a:r>
                        <a:rPr lang="tr-TR" sz="500" b="0" i="0" u="none" strike="noStrike" dirty="0">
                          <a:solidFill>
                            <a:srgbClr val="000000"/>
                          </a:solidFill>
                          <a:effectLst/>
                          <a:latin typeface="Times New Roman" panose="02020603050405020304" pitchFamily="18" charset="0"/>
                        </a:rPr>
                        <a:t> çınlama…</a:t>
                      </a:r>
                    </a:p>
                    <a:p>
                      <a:pPr algn="l" fontAlgn="ctr"/>
                      <a:endParaRPr lang="tr-TR" sz="500" b="0" i="0" u="none" strike="noStrike" dirty="0">
                        <a:solidFill>
                          <a:srgbClr val="000000"/>
                        </a:solidFill>
                        <a:effectLst/>
                        <a:latin typeface="Times New Roman" panose="02020603050405020304" pitchFamily="18" charset="0"/>
                      </a:endParaRPr>
                    </a:p>
                    <a:p>
                      <a:pPr algn="l" fontAlgn="ctr"/>
                      <a:r>
                        <a:rPr lang="tr-TR" sz="500" b="0" i="0" u="none" strike="noStrike" dirty="0">
                          <a:solidFill>
                            <a:srgbClr val="000000"/>
                          </a:solidFill>
                          <a:effectLst/>
                          <a:latin typeface="Times New Roman" panose="02020603050405020304" pitchFamily="18" charset="0"/>
                        </a:rPr>
                        <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Çok seyrek : Kalp kapağı bozuklukları - nefes almada zorluğa, göğüs ağrısına, güçsüzlük ve bacak ve ayak bileklerinde şişkinliğe neden </a:t>
                      </a:r>
                      <a:r>
                        <a:rPr lang="tr-TR" sz="500" b="0" i="0" u="none" strike="noStrike" dirty="0" err="1">
                          <a:solidFill>
                            <a:srgbClr val="000000"/>
                          </a:solidFill>
                          <a:effectLst/>
                          <a:latin typeface="Times New Roman" panose="02020603050405020304" pitchFamily="18" charset="0"/>
                        </a:rPr>
                        <a:t>olabilir.Gün</a:t>
                      </a:r>
                      <a:r>
                        <a:rPr lang="tr-TR" sz="500" b="0" i="0" u="none" strike="noStrike" dirty="0">
                          <a:solidFill>
                            <a:srgbClr val="000000"/>
                          </a:solidFill>
                          <a:effectLst/>
                          <a:latin typeface="Times New Roman" panose="02020603050405020304" pitchFamily="18" charset="0"/>
                        </a:rPr>
                        <a:t> içerisinde aşırı sersemleme veya beklenmedik şekilde uykuya </a:t>
                      </a:r>
                      <a:r>
                        <a:rPr lang="tr-TR" sz="500" b="0" i="0" u="none" strike="noStrike" dirty="0" err="1">
                          <a:solidFill>
                            <a:srgbClr val="000000"/>
                          </a:solidFill>
                          <a:effectLst/>
                          <a:latin typeface="Times New Roman" panose="02020603050405020304" pitchFamily="18" charset="0"/>
                        </a:rPr>
                        <a:t>dalma,soğuk</a:t>
                      </a:r>
                      <a:r>
                        <a:rPr lang="tr-TR" sz="500" b="0" i="0" u="none" strike="noStrike" dirty="0">
                          <a:solidFill>
                            <a:srgbClr val="000000"/>
                          </a:solidFill>
                          <a:effectLst/>
                          <a:latin typeface="Times New Roman" panose="02020603050405020304" pitchFamily="18" charset="0"/>
                        </a:rPr>
                        <a:t> havayla oluşan el ve ayak parmaklarında solukluk…</a:t>
                      </a:r>
                    </a:p>
                    <a:p>
                      <a:pPr algn="l" fontAlgn="ctr"/>
                      <a:endParaRPr lang="tr-TR" sz="500" b="0" i="0" u="none" strike="noStrike" dirty="0">
                        <a:solidFill>
                          <a:srgbClr val="000000"/>
                        </a:solidFill>
                        <a:effectLst/>
                        <a:latin typeface="Times New Roman" panose="02020603050405020304" pitchFamily="18" charset="0"/>
                      </a:endParaRPr>
                    </a:p>
                    <a:p>
                      <a:pPr algn="l" fontAlgn="ctr"/>
                      <a:r>
                        <a:rPr lang="tr-TR" sz="500" b="0" i="0" u="none" strike="noStrike" dirty="0">
                          <a:solidFill>
                            <a:srgbClr val="000000"/>
                          </a:solidFill>
                          <a:effectLst/>
                          <a:latin typeface="Times New Roman" panose="02020603050405020304" pitchFamily="18" charset="0"/>
                        </a:rPr>
                        <a:t> Diğer yan etkiler: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Kendinize veya diğerlerine zarar verebilecek hareket uyarısı, dürtüsü veya teşebbüsüne karşı koyamama aşağıdakileri içermektedir: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-Ciddi kişisel veya ailesel sonuçlarına rağmen aşırı derecede kumar oynamak için güçlü uyarım,</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-Kendisine veya diğerleri yönelik değişmiş veya artmış cinsel ilgi ve davranış, örneğin artmış cinsel dürtü,</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-Kontrol edilemeyen alışveriş yapma ve para harcama hissi,</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-Aşırı yemek yeme (kısa bir zaman içerisinde büyük miktarda yiyecek yemek) veya </a:t>
                      </a:r>
                      <a:r>
                        <a:rPr lang="tr-TR" sz="500" b="0" i="0" u="none" strike="noStrike" dirty="0" err="1">
                          <a:solidFill>
                            <a:srgbClr val="000000"/>
                          </a:solidFill>
                          <a:effectLst/>
                          <a:latin typeface="Times New Roman" panose="02020603050405020304" pitchFamily="18" charset="0"/>
                        </a:rPr>
                        <a:t>kompulsif</a:t>
                      </a:r>
                      <a:r>
                        <a:rPr lang="tr-TR" sz="500" b="0" i="0" u="none" strike="noStrike" dirty="0">
                          <a:solidFill>
                            <a:srgbClr val="000000"/>
                          </a:solidFill>
                          <a:effectLst/>
                          <a:latin typeface="Times New Roman" panose="02020603050405020304" pitchFamily="18" charset="0"/>
                        </a:rPr>
                        <a:t> yemek yeme (normalden daha fazla ve açlığınızı giderecek miktardan daha fazla yemek yeme).</a:t>
                      </a:r>
                    </a:p>
                  </a:txBody>
                  <a:tcPr marL="4346" marR="4346" marT="4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980111190"/>
                  </a:ext>
                </a:extLst>
              </a:tr>
            </a:tbl>
          </a:graphicData>
        </a:graphic>
      </p:graphicFrame>
    </p:spTree>
    <p:extLst>
      <p:ext uri="{BB962C8B-B14F-4D97-AF65-F5344CB8AC3E}">
        <p14:creationId xmlns:p14="http://schemas.microsoft.com/office/powerpoint/2010/main" val="247136590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A35FE72C-5A26-4BAB-B741-D6B0D413EC0B}"/>
              </a:ext>
            </a:extLst>
          </p:cNvPr>
          <p:cNvGraphicFramePr>
            <a:graphicFrameLocks noGrp="1"/>
          </p:cNvGraphicFramePr>
          <p:nvPr>
            <p:extLst>
              <p:ext uri="{D42A27DB-BD31-4B8C-83A1-F6EECF244321}">
                <p14:modId xmlns:p14="http://schemas.microsoft.com/office/powerpoint/2010/main" val="4249366358"/>
              </p:ext>
            </p:extLst>
          </p:nvPr>
        </p:nvGraphicFramePr>
        <p:xfrm>
          <a:off x="251520" y="1268760"/>
          <a:ext cx="8640960" cy="4320480"/>
        </p:xfrm>
        <a:graphic>
          <a:graphicData uri="http://schemas.openxmlformats.org/drawingml/2006/table">
            <a:tbl>
              <a:tblPr/>
              <a:tblGrid>
                <a:gridCol w="586874">
                  <a:extLst>
                    <a:ext uri="{9D8B030D-6E8A-4147-A177-3AD203B41FA5}">
                      <a16:colId xmlns:a16="http://schemas.microsoft.com/office/drawing/2014/main" xmlns="" val="4152528905"/>
                    </a:ext>
                  </a:extLst>
                </a:gridCol>
                <a:gridCol w="2193058">
                  <a:extLst>
                    <a:ext uri="{9D8B030D-6E8A-4147-A177-3AD203B41FA5}">
                      <a16:colId xmlns:a16="http://schemas.microsoft.com/office/drawing/2014/main" xmlns="" val="1402040631"/>
                    </a:ext>
                  </a:extLst>
                </a:gridCol>
                <a:gridCol w="1678257">
                  <a:extLst>
                    <a:ext uri="{9D8B030D-6E8A-4147-A177-3AD203B41FA5}">
                      <a16:colId xmlns:a16="http://schemas.microsoft.com/office/drawing/2014/main" xmlns="" val="917657291"/>
                    </a:ext>
                  </a:extLst>
                </a:gridCol>
                <a:gridCol w="1722014">
                  <a:extLst>
                    <a:ext uri="{9D8B030D-6E8A-4147-A177-3AD203B41FA5}">
                      <a16:colId xmlns:a16="http://schemas.microsoft.com/office/drawing/2014/main" xmlns="" val="383554210"/>
                    </a:ext>
                  </a:extLst>
                </a:gridCol>
                <a:gridCol w="2460757">
                  <a:extLst>
                    <a:ext uri="{9D8B030D-6E8A-4147-A177-3AD203B41FA5}">
                      <a16:colId xmlns:a16="http://schemas.microsoft.com/office/drawing/2014/main" xmlns="" val="680043780"/>
                    </a:ext>
                  </a:extLst>
                </a:gridCol>
              </a:tblGrid>
              <a:tr h="160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İLAÇ</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KONTRENDİKASYONLARI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sng" strike="noStrike">
                          <a:solidFill>
                            <a:srgbClr val="000000"/>
                          </a:solidFill>
                          <a:effectLst/>
                          <a:latin typeface="Times New Roman" panose="02020603050405020304" pitchFamily="18" charset="0"/>
                        </a:rPr>
                        <a:t>VERİLİŞ YOLU</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YAN ETKİLERİ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659817510"/>
                  </a:ext>
                </a:extLst>
              </a:tr>
              <a:tr h="416018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VENTOLİN</a:t>
                      </a:r>
                    </a:p>
                  </a:txBody>
                  <a:tcPr marL="7688" marR="7688" marT="768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err="1">
                          <a:solidFill>
                            <a:srgbClr val="000000"/>
                          </a:solidFill>
                          <a:effectLst/>
                          <a:latin typeface="Times New Roman" panose="02020603050405020304" pitchFamily="18" charset="0"/>
                        </a:rPr>
                        <a:t>Salbutamol</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selektif</a:t>
                      </a:r>
                      <a:r>
                        <a:rPr lang="tr-TR" sz="1000" b="0" i="0" u="none" strike="noStrike" dirty="0">
                          <a:solidFill>
                            <a:srgbClr val="000000"/>
                          </a:solidFill>
                          <a:effectLst/>
                          <a:latin typeface="Times New Roman" panose="02020603050405020304" pitchFamily="18" charset="0"/>
                        </a:rPr>
                        <a:t> bir Beta2 </a:t>
                      </a:r>
                      <a:r>
                        <a:rPr lang="tr-TR" sz="1000" b="0" i="0" u="none" strike="noStrike" dirty="0" err="1">
                          <a:solidFill>
                            <a:srgbClr val="000000"/>
                          </a:solidFill>
                          <a:effectLst/>
                          <a:latin typeface="Times New Roman" panose="02020603050405020304" pitchFamily="18" charset="0"/>
                        </a:rPr>
                        <a:t>adrenerjik</a:t>
                      </a:r>
                      <a:r>
                        <a:rPr lang="tr-TR" sz="1000" b="0" i="0" u="none" strike="noStrike" dirty="0">
                          <a:solidFill>
                            <a:srgbClr val="000000"/>
                          </a:solidFill>
                          <a:effectLst/>
                          <a:latin typeface="Times New Roman" panose="02020603050405020304" pitchFamily="18" charset="0"/>
                        </a:rPr>
                        <a:t> reseptör </a:t>
                      </a:r>
                      <a:r>
                        <a:rPr lang="tr-TR" sz="1000" b="0" i="0" u="none" strike="noStrike" dirty="0" err="1">
                          <a:solidFill>
                            <a:srgbClr val="000000"/>
                          </a:solidFill>
                          <a:effectLst/>
                          <a:latin typeface="Times New Roman" panose="02020603050405020304" pitchFamily="18" charset="0"/>
                        </a:rPr>
                        <a:t>agonistidir</a:t>
                      </a:r>
                      <a:r>
                        <a:rPr lang="tr-TR" sz="1000" b="0" i="0" u="none" strike="noStrike" dirty="0">
                          <a:solidFill>
                            <a:srgbClr val="000000"/>
                          </a:solidFill>
                          <a:effectLst/>
                          <a:latin typeface="Times New Roman" panose="02020603050405020304" pitchFamily="18" charset="0"/>
                        </a:rPr>
                        <a:t>. Etkisi çabuk başladığından özellikle hafif astım tedavi ve </a:t>
                      </a:r>
                      <a:r>
                        <a:rPr lang="tr-TR" sz="1000" b="0" i="0" u="none" strike="noStrike" dirty="0" err="1">
                          <a:solidFill>
                            <a:srgbClr val="000000"/>
                          </a:solidFill>
                          <a:effectLst/>
                          <a:latin typeface="Times New Roman" panose="02020603050405020304" pitchFamily="18" charset="0"/>
                        </a:rPr>
                        <a:t>profilaksisi</a:t>
                      </a:r>
                      <a:r>
                        <a:rPr lang="tr-TR" sz="1000" b="0" i="0" u="none" strike="noStrike" dirty="0">
                          <a:solidFill>
                            <a:srgbClr val="000000"/>
                          </a:solidFill>
                          <a:effectLst/>
                          <a:latin typeface="Times New Roman" panose="02020603050405020304" pitchFamily="18" charset="0"/>
                        </a:rPr>
                        <a:t> ve orta şiddetli astım alevlenmelerinin tedavisi için uygundur. Astım, kronik bronşit ve amfizemden ötürü oluşan </a:t>
                      </a:r>
                      <a:r>
                        <a:rPr lang="tr-TR" sz="1000" b="0" i="0" u="none" strike="noStrike" dirty="0" err="1">
                          <a:solidFill>
                            <a:srgbClr val="000000"/>
                          </a:solidFill>
                          <a:effectLst/>
                          <a:latin typeface="Times New Roman" panose="02020603050405020304" pitchFamily="18" charset="0"/>
                        </a:rPr>
                        <a:t>reversibl</a:t>
                      </a:r>
                      <a:r>
                        <a:rPr lang="tr-TR" sz="1000" b="0" i="0" u="none" strike="noStrike" dirty="0">
                          <a:solidFill>
                            <a:srgbClr val="000000"/>
                          </a:solidFill>
                          <a:effectLst/>
                          <a:latin typeface="Times New Roman" panose="02020603050405020304" pitchFamily="18" charset="0"/>
                        </a:rPr>
                        <a:t> havayolu tıkanmasında çabuk başlayan etkisiyle (etki 5 dakika içinde başlar) kısa süreli (4 saat) </a:t>
                      </a:r>
                      <a:r>
                        <a:rPr lang="tr-TR" sz="1000" b="0" i="0" u="none" strike="noStrike" dirty="0" err="1">
                          <a:solidFill>
                            <a:srgbClr val="000000"/>
                          </a:solidFill>
                          <a:effectLst/>
                          <a:latin typeface="Times New Roman" panose="02020603050405020304" pitchFamily="18" charset="0"/>
                        </a:rPr>
                        <a:t>bronkodilatasyon</a:t>
                      </a:r>
                      <a:r>
                        <a:rPr lang="tr-TR" sz="1000" b="0" i="0" u="none" strike="noStrike" dirty="0">
                          <a:solidFill>
                            <a:srgbClr val="000000"/>
                          </a:solidFill>
                          <a:effectLst/>
                          <a:latin typeface="Times New Roman" panose="02020603050405020304" pitchFamily="18" charset="0"/>
                        </a:rPr>
                        <a:t> sağlar. </a:t>
                      </a:r>
                      <a:r>
                        <a:rPr lang="tr-TR" sz="1000" b="0" i="0" u="none" strike="noStrike" dirty="0" err="1">
                          <a:solidFill>
                            <a:srgbClr val="000000"/>
                          </a:solidFill>
                          <a:effectLst/>
                          <a:latin typeface="Times New Roman" panose="02020603050405020304" pitchFamily="18" charset="0"/>
                        </a:rPr>
                        <a:t>Salbutamol</a:t>
                      </a:r>
                      <a:r>
                        <a:rPr lang="tr-TR" sz="1000" b="0" i="0" u="none" strike="noStrike" dirty="0">
                          <a:solidFill>
                            <a:srgbClr val="000000"/>
                          </a:solidFill>
                          <a:effectLst/>
                          <a:latin typeface="Times New Roman" panose="02020603050405020304" pitchFamily="18" charset="0"/>
                        </a:rPr>
                        <a:t>, semptomlar oluştuğunda rahatlamak için hasta tarafından bilinen, astım krizinin ortaya çıkmasına neden olabilecek koşullarda (</a:t>
                      </a:r>
                      <a:r>
                        <a:rPr lang="tr-TR" sz="1000" b="0" i="0" u="none" strike="noStrike" dirty="0" err="1">
                          <a:solidFill>
                            <a:srgbClr val="000000"/>
                          </a:solidFill>
                          <a:effectLst/>
                          <a:latin typeface="Times New Roman" panose="02020603050405020304" pitchFamily="18" charset="0"/>
                        </a:rPr>
                        <a:t>örn</a:t>
                      </a:r>
                      <a:r>
                        <a:rPr lang="tr-TR" sz="1000" b="0" i="0" u="none" strike="noStrike" dirty="0">
                          <a:solidFill>
                            <a:srgbClr val="000000"/>
                          </a:solidFill>
                          <a:effectLst/>
                          <a:latin typeface="Times New Roman" panose="02020603050405020304" pitchFamily="18" charset="0"/>
                        </a:rPr>
                        <a:t>. egzersiz, kaçınılması mümkün olmayan </a:t>
                      </a:r>
                      <a:r>
                        <a:rPr lang="tr-TR" sz="1000" b="0" i="0" u="none" strike="noStrike" dirty="0" err="1">
                          <a:solidFill>
                            <a:srgbClr val="000000"/>
                          </a:solidFill>
                          <a:effectLst/>
                          <a:latin typeface="Times New Roman" panose="02020603050405020304" pitchFamily="18" charset="0"/>
                        </a:rPr>
                        <a:t>allerjene</a:t>
                      </a:r>
                      <a:r>
                        <a:rPr lang="tr-TR" sz="1000" b="0" i="0" u="none" strike="noStrike" dirty="0">
                          <a:solidFill>
                            <a:srgbClr val="000000"/>
                          </a:solidFill>
                          <a:effectLst/>
                          <a:latin typeface="Times New Roman" panose="02020603050405020304" pitchFamily="18" charset="0"/>
                        </a:rPr>
                        <a:t> maruz kalınması durumunda) semptomları önleyici olarak kullanılır. Özellikle hafif, orta ve şiddetli astımda hemen rahatlatıcı ilaç olarak kullanılır. Ancak, </a:t>
                      </a:r>
                      <a:r>
                        <a:rPr lang="tr-TR" sz="1000" b="0" i="0" u="none" strike="noStrike" dirty="0" err="1">
                          <a:solidFill>
                            <a:srgbClr val="000000"/>
                          </a:solidFill>
                          <a:effectLst/>
                          <a:latin typeface="Times New Roman" panose="02020603050405020304" pitchFamily="18" charset="0"/>
                        </a:rPr>
                        <a:t>salbutamole</a:t>
                      </a:r>
                      <a:r>
                        <a:rPr lang="tr-TR" sz="1000" b="0" i="0" u="none" strike="noStrike" dirty="0">
                          <a:solidFill>
                            <a:srgbClr val="000000"/>
                          </a:solidFill>
                          <a:effectLst/>
                          <a:latin typeface="Times New Roman" panose="02020603050405020304" pitchFamily="18" charset="0"/>
                        </a:rPr>
                        <a:t> güvenilerek düzenli </a:t>
                      </a:r>
                      <a:r>
                        <a:rPr lang="tr-TR" sz="1000" b="0" i="0" u="none" strike="noStrike" dirty="0" err="1">
                          <a:solidFill>
                            <a:srgbClr val="000000"/>
                          </a:solidFill>
                          <a:effectLst/>
                          <a:latin typeface="Times New Roman" panose="02020603050405020304" pitchFamily="18" charset="0"/>
                        </a:rPr>
                        <a:t>kortikosteroid</a:t>
                      </a:r>
                      <a:r>
                        <a:rPr lang="tr-TR" sz="1000" b="0" i="0" u="none" strike="noStrike" dirty="0">
                          <a:solidFill>
                            <a:srgbClr val="000000"/>
                          </a:solidFill>
                          <a:effectLst/>
                          <a:latin typeface="Times New Roman" panose="02020603050405020304" pitchFamily="18" charset="0"/>
                        </a:rPr>
                        <a:t> tedavisine başlanılması ve tedaviye devam edilmesi geciktirilmemelidir.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Geçmişinde aşırı duyarlılığı bilinen hastalarda kontrendikedir. İntravenöz salbutamol ve bazan salbutamol tabletleri erken doğum sancılarının önlenmesinde plasenta previa, ante-partum hemoraji veya gebelik toksemisi gibi komplikasyonlar dışında kullanılmasına rağmen, inhale salbutamol müstahzarları gebelikteki düşük tehditlerinde kullanılmamalıdır.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Günlük kullanım dozu 1-2 inhalasyondur (maksimum 8 inhalasyon).</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İskelet kaslarında hafif bir titremeye neden olabilir, genellikle titreme en çok ellerde belirgindir. Bu etki dozla ilgilidir. Nadiren baş ağrıları bildirilmiştir. Bazı hastalarda </a:t>
                      </a:r>
                      <a:r>
                        <a:rPr lang="tr-TR" sz="1000" b="0" i="0" u="none" strike="noStrike" dirty="0" err="1">
                          <a:solidFill>
                            <a:srgbClr val="000000"/>
                          </a:solidFill>
                          <a:effectLst/>
                          <a:latin typeface="Times New Roman" panose="02020603050405020304" pitchFamily="18" charset="0"/>
                        </a:rPr>
                        <a:t>periferal</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vazodilatasyon</a:t>
                      </a:r>
                      <a:r>
                        <a:rPr lang="tr-TR" sz="1000" b="0" i="0" u="none" strike="noStrike" dirty="0">
                          <a:solidFill>
                            <a:srgbClr val="000000"/>
                          </a:solidFill>
                          <a:effectLst/>
                          <a:latin typeface="Times New Roman" panose="02020603050405020304" pitchFamily="18" charset="0"/>
                        </a:rPr>
                        <a:t> ve kalp hızında dengeleyici küçük bir artış görülebilir. </a:t>
                      </a:r>
                      <a:r>
                        <a:rPr lang="tr-TR" sz="1000" b="0" i="0" u="none" strike="noStrike" dirty="0" err="1">
                          <a:solidFill>
                            <a:srgbClr val="000000"/>
                          </a:solidFill>
                          <a:effectLst/>
                          <a:latin typeface="Times New Roman" panose="02020603050405020304" pitchFamily="18" charset="0"/>
                        </a:rPr>
                        <a:t>Anjiyoödem</a:t>
                      </a:r>
                      <a:r>
                        <a:rPr lang="tr-TR" sz="1000" b="0" i="0" u="none" strike="noStrike" dirty="0">
                          <a:solidFill>
                            <a:srgbClr val="000000"/>
                          </a:solidFill>
                          <a:effectLst/>
                          <a:latin typeface="Times New Roman" panose="02020603050405020304" pitchFamily="18" charset="0"/>
                        </a:rPr>
                        <a:t>, ürtiker, </a:t>
                      </a:r>
                      <a:r>
                        <a:rPr lang="tr-TR" sz="1000" b="0" i="0" u="none" strike="noStrike" dirty="0" err="1">
                          <a:solidFill>
                            <a:srgbClr val="000000"/>
                          </a:solidFill>
                          <a:effectLst/>
                          <a:latin typeface="Times New Roman" panose="02020603050405020304" pitchFamily="18" charset="0"/>
                        </a:rPr>
                        <a:t>bronkospazm</a:t>
                      </a:r>
                      <a:r>
                        <a:rPr lang="tr-TR" sz="1000" b="0" i="0" u="none" strike="noStrike" dirty="0">
                          <a:solidFill>
                            <a:srgbClr val="000000"/>
                          </a:solidFill>
                          <a:effectLst/>
                          <a:latin typeface="Times New Roman" panose="02020603050405020304" pitchFamily="18" charset="0"/>
                        </a:rPr>
                        <a:t>, hipotansiyon ve </a:t>
                      </a:r>
                      <a:r>
                        <a:rPr lang="tr-TR" sz="1000" b="0" i="0" u="none" strike="noStrike" dirty="0" err="1">
                          <a:solidFill>
                            <a:srgbClr val="000000"/>
                          </a:solidFill>
                          <a:effectLst/>
                          <a:latin typeface="Times New Roman" panose="02020603050405020304" pitchFamily="18" charset="0"/>
                        </a:rPr>
                        <a:t>kollaps</a:t>
                      </a:r>
                      <a:r>
                        <a:rPr lang="tr-TR" sz="1000" b="0" i="0" u="none" strike="noStrike" dirty="0">
                          <a:solidFill>
                            <a:srgbClr val="000000"/>
                          </a:solidFill>
                          <a:effectLst/>
                          <a:latin typeface="Times New Roman" panose="02020603050405020304" pitchFamily="18" charset="0"/>
                        </a:rPr>
                        <a:t> gibi aşırı duyarlılık reaksiyonları çok nadir olarak rapor edilmiştir. Çok nadir olarak kas krampları bildirilmiştir. </a:t>
                      </a:r>
                      <a:r>
                        <a:rPr lang="tr-TR" sz="1000" b="0" i="0" u="none" strike="noStrike" dirty="0" err="1">
                          <a:solidFill>
                            <a:srgbClr val="000000"/>
                          </a:solidFill>
                          <a:effectLst/>
                          <a:latin typeface="Times New Roman" panose="02020603050405020304" pitchFamily="18" charset="0"/>
                        </a:rPr>
                        <a:t>İnhalasyon</a:t>
                      </a:r>
                      <a:r>
                        <a:rPr lang="tr-TR" sz="1000" b="0" i="0" u="none" strike="noStrike" dirty="0">
                          <a:solidFill>
                            <a:srgbClr val="000000"/>
                          </a:solidFill>
                          <a:effectLst/>
                          <a:latin typeface="Times New Roman" panose="02020603050405020304" pitchFamily="18" charset="0"/>
                        </a:rPr>
                        <a:t> tedavisinde, </a:t>
                      </a:r>
                      <a:r>
                        <a:rPr lang="tr-TR" sz="1000" b="0" i="0" u="none" strike="noStrike" dirty="0" err="1">
                          <a:solidFill>
                            <a:srgbClr val="000000"/>
                          </a:solidFill>
                          <a:effectLst/>
                          <a:latin typeface="Times New Roman" panose="02020603050405020304" pitchFamily="18" charset="0"/>
                        </a:rPr>
                        <a:t>inhalasyonu</a:t>
                      </a:r>
                      <a:r>
                        <a:rPr lang="tr-TR" sz="1000" b="0" i="0" u="none" strike="noStrike" dirty="0">
                          <a:solidFill>
                            <a:srgbClr val="000000"/>
                          </a:solidFill>
                          <a:effectLst/>
                          <a:latin typeface="Times New Roman" panose="02020603050405020304" pitchFamily="18" charset="0"/>
                        </a:rPr>
                        <a:t> takiben hemen hırıltıda (</a:t>
                      </a:r>
                      <a:r>
                        <a:rPr lang="tr-TR" sz="1000" b="0" i="0" u="none" strike="noStrike" dirty="0" err="1">
                          <a:solidFill>
                            <a:srgbClr val="000000"/>
                          </a:solidFill>
                          <a:effectLst/>
                          <a:latin typeface="Times New Roman" panose="02020603050405020304" pitchFamily="18" charset="0"/>
                        </a:rPr>
                        <a:t>wheezing</a:t>
                      </a:r>
                      <a:r>
                        <a:rPr lang="tr-TR" sz="1000" b="0" i="0" u="none" strike="noStrike" dirty="0">
                          <a:solidFill>
                            <a:srgbClr val="000000"/>
                          </a:solidFill>
                          <a:effectLst/>
                          <a:latin typeface="Times New Roman" panose="02020603050405020304" pitchFamily="18" charset="0"/>
                        </a:rPr>
                        <a:t>) artış ile paradoksal </a:t>
                      </a:r>
                      <a:r>
                        <a:rPr lang="tr-TR" sz="1000" b="0" i="0" u="none" strike="noStrike" dirty="0" err="1">
                          <a:solidFill>
                            <a:srgbClr val="000000"/>
                          </a:solidFill>
                          <a:effectLst/>
                          <a:latin typeface="Times New Roman" panose="02020603050405020304" pitchFamily="18" charset="0"/>
                        </a:rPr>
                        <a:t>bronkospazm</a:t>
                      </a:r>
                      <a:r>
                        <a:rPr lang="tr-TR" sz="1000" b="0" i="0" u="none" strike="noStrike" dirty="0">
                          <a:solidFill>
                            <a:srgbClr val="000000"/>
                          </a:solidFill>
                          <a:effectLst/>
                          <a:latin typeface="Times New Roman" panose="02020603050405020304" pitchFamily="18" charset="0"/>
                        </a:rPr>
                        <a:t> görülebilir. Bu durum alternatif bir uygulama veya farklı bir çabuk etkili </a:t>
                      </a:r>
                      <a:r>
                        <a:rPr lang="tr-TR" sz="1000" b="0" i="0" u="none" strike="noStrike" dirty="0" err="1">
                          <a:solidFill>
                            <a:srgbClr val="000000"/>
                          </a:solidFill>
                          <a:effectLst/>
                          <a:latin typeface="Times New Roman" panose="02020603050405020304" pitchFamily="18" charset="0"/>
                        </a:rPr>
                        <a:t>bronkodilatör</a:t>
                      </a:r>
                      <a:r>
                        <a:rPr lang="tr-TR" sz="1000" b="0" i="0" u="none" strike="noStrike" dirty="0">
                          <a:solidFill>
                            <a:srgbClr val="000000"/>
                          </a:solidFill>
                          <a:effectLst/>
                          <a:latin typeface="Times New Roman" panose="02020603050405020304" pitchFamily="18" charset="0"/>
                        </a:rPr>
                        <a:t> ile tedavi edilmelidir. </a:t>
                      </a:r>
                      <a:r>
                        <a:rPr lang="tr-TR" sz="1000" b="0" i="0" u="none" strike="noStrike" dirty="0" err="1">
                          <a:solidFill>
                            <a:srgbClr val="000000"/>
                          </a:solidFill>
                          <a:effectLst/>
                          <a:latin typeface="Times New Roman" panose="02020603050405020304" pitchFamily="18" charset="0"/>
                        </a:rPr>
                        <a:t>Salbutamol</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inhalasyonu</a:t>
                      </a:r>
                      <a:r>
                        <a:rPr lang="tr-TR" sz="1000" b="0" i="0" u="none" strike="noStrike" dirty="0">
                          <a:solidFill>
                            <a:srgbClr val="000000"/>
                          </a:solidFill>
                          <a:effectLst/>
                          <a:latin typeface="Times New Roman" panose="02020603050405020304" pitchFamily="18" charset="0"/>
                        </a:rPr>
                        <a:t> hemen kesilmeli, gerekirse alternatif tedaviye başlanmalıdır. Beta-2 </a:t>
                      </a:r>
                      <a:r>
                        <a:rPr lang="tr-TR" sz="1000" b="0" i="0" u="none" strike="noStrike" dirty="0" err="1">
                          <a:solidFill>
                            <a:srgbClr val="000000"/>
                          </a:solidFill>
                          <a:effectLst/>
                          <a:latin typeface="Times New Roman" panose="02020603050405020304" pitchFamily="18" charset="0"/>
                        </a:rPr>
                        <a:t>agonist</a:t>
                      </a:r>
                      <a:r>
                        <a:rPr lang="tr-TR" sz="1000" b="0" i="0" u="none" strike="noStrike" dirty="0">
                          <a:solidFill>
                            <a:srgbClr val="000000"/>
                          </a:solidFill>
                          <a:effectLst/>
                          <a:latin typeface="Times New Roman" panose="02020603050405020304" pitchFamily="18" charset="0"/>
                        </a:rPr>
                        <a:t> tedavisi potansiyel olarak ciddi </a:t>
                      </a:r>
                      <a:r>
                        <a:rPr lang="tr-TR" sz="1000" b="0" i="0" u="none" strike="noStrike" dirty="0" err="1">
                          <a:solidFill>
                            <a:srgbClr val="000000"/>
                          </a:solidFill>
                          <a:effectLst/>
                          <a:latin typeface="Times New Roman" panose="02020603050405020304" pitchFamily="18" charset="0"/>
                        </a:rPr>
                        <a:t>hipokalemiye</a:t>
                      </a:r>
                      <a:r>
                        <a:rPr lang="tr-TR" sz="1000" b="0" i="0" u="none" strike="noStrike" dirty="0">
                          <a:solidFill>
                            <a:srgbClr val="000000"/>
                          </a:solidFill>
                          <a:effectLst/>
                          <a:latin typeface="Times New Roman" panose="02020603050405020304" pitchFamily="18" charset="0"/>
                        </a:rPr>
                        <a:t> neden olabilir. Nadiren çocuklarda </a:t>
                      </a:r>
                      <a:r>
                        <a:rPr lang="tr-TR" sz="1000" b="0" i="0" u="none" strike="noStrike" dirty="0" err="1">
                          <a:solidFill>
                            <a:srgbClr val="000000"/>
                          </a:solidFill>
                          <a:effectLst/>
                          <a:latin typeface="Times New Roman" panose="02020603050405020304" pitchFamily="18" charset="0"/>
                        </a:rPr>
                        <a:t>hiperaktivite</a:t>
                      </a:r>
                      <a:r>
                        <a:rPr lang="tr-TR" sz="1000" b="0" i="0" u="none" strike="noStrike" dirty="0">
                          <a:solidFill>
                            <a:srgbClr val="000000"/>
                          </a:solidFill>
                          <a:effectLst/>
                          <a:latin typeface="Times New Roman" panose="02020603050405020304" pitchFamily="18" charset="0"/>
                        </a:rPr>
                        <a:t> bildirilmiştir. </a:t>
                      </a:r>
                      <a:r>
                        <a:rPr lang="tr-TR" sz="1000" b="0" i="0" u="none" strike="noStrike" dirty="0" err="1">
                          <a:solidFill>
                            <a:srgbClr val="000000"/>
                          </a:solidFill>
                          <a:effectLst/>
                          <a:latin typeface="Times New Roman" panose="02020603050405020304" pitchFamily="18" charset="0"/>
                        </a:rPr>
                        <a:t>İnhale</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salbutamol</a:t>
                      </a:r>
                      <a:r>
                        <a:rPr lang="tr-TR" sz="1000" b="0" i="0" u="none" strike="noStrike" dirty="0">
                          <a:solidFill>
                            <a:srgbClr val="000000"/>
                          </a:solidFill>
                          <a:effectLst/>
                          <a:latin typeface="Times New Roman" panose="02020603050405020304" pitchFamily="18" charset="0"/>
                        </a:rPr>
                        <a:t> ile ağız ve boğazda </a:t>
                      </a:r>
                      <a:r>
                        <a:rPr lang="tr-TR" sz="1000" b="0" i="0" u="none" strike="noStrike" dirty="0" err="1">
                          <a:solidFill>
                            <a:srgbClr val="000000"/>
                          </a:solidFill>
                          <a:effectLst/>
                          <a:latin typeface="Times New Roman" panose="02020603050405020304" pitchFamily="18" charset="0"/>
                        </a:rPr>
                        <a:t>irritasyon</a:t>
                      </a:r>
                      <a:r>
                        <a:rPr lang="tr-TR" sz="1000" b="0" i="0" u="none" strike="noStrike" dirty="0">
                          <a:solidFill>
                            <a:srgbClr val="000000"/>
                          </a:solidFill>
                          <a:effectLst/>
                          <a:latin typeface="Times New Roman" panose="02020603050405020304" pitchFamily="18" charset="0"/>
                        </a:rPr>
                        <a:t> oluşabilir.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619434064"/>
                  </a:ext>
                </a:extLst>
              </a:tr>
            </a:tbl>
          </a:graphicData>
        </a:graphic>
      </p:graphicFrame>
    </p:spTree>
    <p:extLst>
      <p:ext uri="{BB962C8B-B14F-4D97-AF65-F5344CB8AC3E}">
        <p14:creationId xmlns:p14="http://schemas.microsoft.com/office/powerpoint/2010/main" val="126774314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843AD4B0-EC2F-48DB-9DDB-50D3ECA843B4}"/>
              </a:ext>
            </a:extLst>
          </p:cNvPr>
          <p:cNvGraphicFramePr>
            <a:graphicFrameLocks noGrp="1"/>
          </p:cNvGraphicFramePr>
          <p:nvPr>
            <p:extLst>
              <p:ext uri="{D42A27DB-BD31-4B8C-83A1-F6EECF244321}">
                <p14:modId xmlns:p14="http://schemas.microsoft.com/office/powerpoint/2010/main" val="4215412123"/>
              </p:ext>
            </p:extLst>
          </p:nvPr>
        </p:nvGraphicFramePr>
        <p:xfrm>
          <a:off x="251520" y="1268761"/>
          <a:ext cx="8640959" cy="4320480"/>
        </p:xfrm>
        <a:graphic>
          <a:graphicData uri="http://schemas.openxmlformats.org/drawingml/2006/table">
            <a:tbl>
              <a:tblPr/>
              <a:tblGrid>
                <a:gridCol w="601385">
                  <a:extLst>
                    <a:ext uri="{9D8B030D-6E8A-4147-A177-3AD203B41FA5}">
                      <a16:colId xmlns:a16="http://schemas.microsoft.com/office/drawing/2014/main" xmlns="" val="2532650137"/>
                    </a:ext>
                  </a:extLst>
                </a:gridCol>
                <a:gridCol w="1669635">
                  <a:extLst>
                    <a:ext uri="{9D8B030D-6E8A-4147-A177-3AD203B41FA5}">
                      <a16:colId xmlns:a16="http://schemas.microsoft.com/office/drawing/2014/main" xmlns="" val="2053361144"/>
                    </a:ext>
                  </a:extLst>
                </a:gridCol>
                <a:gridCol w="1891199">
                  <a:extLst>
                    <a:ext uri="{9D8B030D-6E8A-4147-A177-3AD203B41FA5}">
                      <a16:colId xmlns:a16="http://schemas.microsoft.com/office/drawing/2014/main" xmlns="" val="3309437020"/>
                    </a:ext>
                  </a:extLst>
                </a:gridCol>
                <a:gridCol w="2334326">
                  <a:extLst>
                    <a:ext uri="{9D8B030D-6E8A-4147-A177-3AD203B41FA5}">
                      <a16:colId xmlns:a16="http://schemas.microsoft.com/office/drawing/2014/main" xmlns="" val="443807281"/>
                    </a:ext>
                  </a:extLst>
                </a:gridCol>
                <a:gridCol w="2144414">
                  <a:extLst>
                    <a:ext uri="{9D8B030D-6E8A-4147-A177-3AD203B41FA5}">
                      <a16:colId xmlns:a16="http://schemas.microsoft.com/office/drawing/2014/main" xmlns="" val="1799382723"/>
                    </a:ext>
                  </a:extLst>
                </a:gridCol>
              </a:tblGrid>
              <a:tr h="160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dirty="0">
                          <a:solidFill>
                            <a:srgbClr val="000000"/>
                          </a:solidFill>
                          <a:effectLst/>
                          <a:latin typeface="Times New Roman" panose="02020603050405020304" pitchFamily="18" charset="0"/>
                        </a:rPr>
                        <a:t>İLAÇ</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KONTRENDİKASYONLARI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sng" strike="noStrike">
                          <a:solidFill>
                            <a:srgbClr val="000000"/>
                          </a:solidFill>
                          <a:effectLst/>
                          <a:latin typeface="Times New Roman" panose="02020603050405020304" pitchFamily="18" charset="0"/>
                        </a:rPr>
                        <a:t>VERİLİŞ YOLU</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YAN ETKİLERİ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95700376"/>
                  </a:ext>
                </a:extLst>
              </a:tr>
              <a:tr h="416018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AMANTADIN </a:t>
                      </a:r>
                    </a:p>
                  </a:txBody>
                  <a:tcPr marL="7688" marR="7688" marT="768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err="1">
                          <a:solidFill>
                            <a:srgbClr val="000000"/>
                          </a:solidFill>
                          <a:effectLst/>
                          <a:latin typeface="Times New Roman" panose="02020603050405020304" pitchFamily="18" charset="0"/>
                        </a:rPr>
                        <a:t>İnfluenza</a:t>
                      </a:r>
                      <a:r>
                        <a:rPr lang="tr-TR" sz="1000" b="0" i="0" u="none" strike="noStrike" dirty="0">
                          <a:solidFill>
                            <a:srgbClr val="000000"/>
                          </a:solidFill>
                          <a:effectLst/>
                          <a:latin typeface="Times New Roman" panose="02020603050405020304" pitchFamily="18" charset="0"/>
                        </a:rPr>
                        <a:t> A </a:t>
                      </a:r>
                      <a:r>
                        <a:rPr lang="tr-TR" sz="1000" b="0" i="0" u="none" strike="noStrike" dirty="0" err="1">
                          <a:solidFill>
                            <a:srgbClr val="000000"/>
                          </a:solidFill>
                          <a:effectLst/>
                          <a:latin typeface="Times New Roman" panose="02020603050405020304" pitchFamily="18" charset="0"/>
                        </a:rPr>
                        <a:t>virüsunün</a:t>
                      </a:r>
                      <a:r>
                        <a:rPr lang="tr-TR" sz="1000" b="0" i="0" u="none" strike="noStrike" dirty="0">
                          <a:solidFill>
                            <a:srgbClr val="000000"/>
                          </a:solidFill>
                          <a:effectLst/>
                          <a:latin typeface="Times New Roman" panose="02020603050405020304" pitchFamily="18" charset="0"/>
                        </a:rPr>
                        <a:t> neden olduğu üst solunum yolu enfeksiyonları, </a:t>
                      </a:r>
                      <a:r>
                        <a:rPr lang="tr-TR" sz="1000" b="0" i="0" u="none" strike="noStrike" dirty="0" err="1">
                          <a:solidFill>
                            <a:srgbClr val="000000"/>
                          </a:solidFill>
                          <a:effectLst/>
                          <a:latin typeface="Times New Roman" panose="02020603050405020304" pitchFamily="18" charset="0"/>
                        </a:rPr>
                        <a:t>parkinson</a:t>
                      </a:r>
                      <a:r>
                        <a:rPr lang="tr-TR" sz="1000" b="0" i="0" u="none" strike="noStrike" dirty="0">
                          <a:solidFill>
                            <a:srgbClr val="000000"/>
                          </a:solidFill>
                          <a:effectLst/>
                          <a:latin typeface="Times New Roman" panose="02020603050405020304" pitchFamily="18" charset="0"/>
                        </a:rPr>
                        <a:t> hastalığında </a:t>
                      </a:r>
                      <a:r>
                        <a:rPr lang="tr-TR" sz="1000" b="0" i="0" u="none" strike="noStrike" dirty="0" err="1">
                          <a:solidFill>
                            <a:srgbClr val="000000"/>
                          </a:solidFill>
                          <a:effectLst/>
                          <a:latin typeface="Times New Roman" panose="02020603050405020304" pitchFamily="18" charset="0"/>
                        </a:rPr>
                        <a:t>endikedir</a:t>
                      </a:r>
                      <a:r>
                        <a:rPr lang="tr-TR" sz="1000" b="0" i="0" u="none" strike="noStrike" dirty="0">
                          <a:solidFill>
                            <a:srgbClr val="000000"/>
                          </a:solidFill>
                          <a:effectLst/>
                          <a:latin typeface="Times New Roman" panose="02020603050405020304" pitchFamily="18" charset="0"/>
                        </a:rPr>
                        <a:t>.</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Laktasyonda, renal yetmezlikte, gastrik ülserde ve anamnezinde epilepsi olan hastalarda kontrendikedir.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İnfluenza A da: Erişkinlerde 2x1 kapsül/gün, 1-9 yaş arası çocuklarda 8mg/kg, 10 yaşından büyük çocuklarda 1x1 kapsül/gün dozda kullanılır. Tedavi süresi 5-7 gündür. Parkinsonda 1x1 kapsül/gün dozda başlanır, 1 hafta sonra 2x1 kapsül/gün idame dozu uygulanır. Doz gerektiğinde 400mg'a kadar yükseltilebilir.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Ajitasyon, uykusuzluk, baş dönmesi ve </a:t>
                      </a:r>
                      <a:r>
                        <a:rPr lang="tr-TR" sz="1000" b="0" i="0" u="none" strike="noStrike" dirty="0" err="1">
                          <a:solidFill>
                            <a:srgbClr val="000000"/>
                          </a:solidFill>
                          <a:effectLst/>
                          <a:latin typeface="Times New Roman" panose="02020603050405020304" pitchFamily="18" charset="0"/>
                        </a:rPr>
                        <a:t>abdominal</a:t>
                      </a:r>
                      <a:r>
                        <a:rPr lang="tr-TR" sz="1000" b="0" i="0" u="none" strike="noStrike" dirty="0">
                          <a:solidFill>
                            <a:srgbClr val="000000"/>
                          </a:solidFill>
                          <a:effectLst/>
                          <a:latin typeface="Times New Roman" panose="02020603050405020304" pitchFamily="18" charset="0"/>
                        </a:rPr>
                        <a:t> rahatsızlıklar gibi yan etkiler görülebilir.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987322371"/>
                  </a:ext>
                </a:extLst>
              </a:tr>
            </a:tbl>
          </a:graphicData>
        </a:graphic>
      </p:graphicFrame>
    </p:spTree>
    <p:extLst>
      <p:ext uri="{BB962C8B-B14F-4D97-AF65-F5344CB8AC3E}">
        <p14:creationId xmlns:p14="http://schemas.microsoft.com/office/powerpoint/2010/main" val="112670405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30370BDA-DE8E-4B47-8541-897250FB2C2B}"/>
              </a:ext>
            </a:extLst>
          </p:cNvPr>
          <p:cNvGraphicFramePr>
            <a:graphicFrameLocks noGrp="1"/>
          </p:cNvGraphicFramePr>
          <p:nvPr>
            <p:extLst>
              <p:ext uri="{D42A27DB-BD31-4B8C-83A1-F6EECF244321}">
                <p14:modId xmlns:p14="http://schemas.microsoft.com/office/powerpoint/2010/main" val="3427018348"/>
              </p:ext>
            </p:extLst>
          </p:nvPr>
        </p:nvGraphicFramePr>
        <p:xfrm>
          <a:off x="251520" y="1268761"/>
          <a:ext cx="8640959" cy="4320480"/>
        </p:xfrm>
        <a:graphic>
          <a:graphicData uri="http://schemas.openxmlformats.org/drawingml/2006/table">
            <a:tbl>
              <a:tblPr/>
              <a:tblGrid>
                <a:gridCol w="621494">
                  <a:extLst>
                    <a:ext uri="{9D8B030D-6E8A-4147-A177-3AD203B41FA5}">
                      <a16:colId xmlns:a16="http://schemas.microsoft.com/office/drawing/2014/main" xmlns="" val="494947923"/>
                    </a:ext>
                  </a:extLst>
                </a:gridCol>
                <a:gridCol w="1929906">
                  <a:extLst>
                    <a:ext uri="{9D8B030D-6E8A-4147-A177-3AD203B41FA5}">
                      <a16:colId xmlns:a16="http://schemas.microsoft.com/office/drawing/2014/main" xmlns="" val="3474203928"/>
                    </a:ext>
                  </a:extLst>
                </a:gridCol>
                <a:gridCol w="1954437">
                  <a:extLst>
                    <a:ext uri="{9D8B030D-6E8A-4147-A177-3AD203B41FA5}">
                      <a16:colId xmlns:a16="http://schemas.microsoft.com/office/drawing/2014/main" xmlns="" val="1738402709"/>
                    </a:ext>
                  </a:extLst>
                </a:gridCol>
                <a:gridCol w="1919002">
                  <a:extLst>
                    <a:ext uri="{9D8B030D-6E8A-4147-A177-3AD203B41FA5}">
                      <a16:colId xmlns:a16="http://schemas.microsoft.com/office/drawing/2014/main" xmlns="" val="1629274665"/>
                    </a:ext>
                  </a:extLst>
                </a:gridCol>
                <a:gridCol w="2216120">
                  <a:extLst>
                    <a:ext uri="{9D8B030D-6E8A-4147-A177-3AD203B41FA5}">
                      <a16:colId xmlns:a16="http://schemas.microsoft.com/office/drawing/2014/main" xmlns="" val="801985888"/>
                    </a:ext>
                  </a:extLst>
                </a:gridCol>
              </a:tblGrid>
              <a:tr h="160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İLAÇ</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KONTRENDİKASYONLARI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sng" strike="noStrike">
                          <a:solidFill>
                            <a:srgbClr val="000000"/>
                          </a:solidFill>
                          <a:effectLst/>
                          <a:latin typeface="Times New Roman" panose="02020603050405020304" pitchFamily="18" charset="0"/>
                        </a:rPr>
                        <a:t>VERİLİŞ YOLU</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YAN ETKİLERİ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105246759"/>
                  </a:ext>
                </a:extLst>
              </a:tr>
              <a:tr h="416018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SPASMO-PANALGİNE</a:t>
                      </a:r>
                    </a:p>
                  </a:txBody>
                  <a:tcPr marL="7688" marR="7688" marT="768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Analjezik, </a:t>
                      </a:r>
                      <a:r>
                        <a:rPr lang="tr-TR" sz="1000" b="0" i="0" u="none" strike="noStrike" dirty="0" err="1">
                          <a:solidFill>
                            <a:srgbClr val="000000"/>
                          </a:solidFill>
                          <a:effectLst/>
                          <a:latin typeface="Times New Roman" panose="02020603050405020304" pitchFamily="18" charset="0"/>
                        </a:rPr>
                        <a:t>antipiretik</a:t>
                      </a:r>
                      <a:r>
                        <a:rPr lang="tr-TR" sz="1000" b="0" i="0" u="none" strike="noStrike" dirty="0">
                          <a:solidFill>
                            <a:srgbClr val="000000"/>
                          </a:solidFill>
                          <a:effectLst/>
                          <a:latin typeface="Times New Roman" panose="02020603050405020304" pitchFamily="18" charset="0"/>
                        </a:rPr>
                        <a:t> ve </a:t>
                      </a:r>
                      <a:r>
                        <a:rPr lang="tr-TR" sz="1000" b="0" i="0" u="none" strike="noStrike" dirty="0" err="1">
                          <a:solidFill>
                            <a:srgbClr val="000000"/>
                          </a:solidFill>
                          <a:effectLst/>
                          <a:latin typeface="Times New Roman" panose="02020603050405020304" pitchFamily="18" charset="0"/>
                        </a:rPr>
                        <a:t>sedatif</a:t>
                      </a:r>
                      <a:r>
                        <a:rPr lang="tr-TR" sz="1000" b="0" i="0" u="none" strike="noStrike" dirty="0">
                          <a:solidFill>
                            <a:srgbClr val="000000"/>
                          </a:solidFill>
                          <a:effectLst/>
                          <a:latin typeface="Times New Roman" panose="02020603050405020304" pitchFamily="18" charset="0"/>
                        </a:rPr>
                        <a:t> etkilidir. Çocukların </a:t>
                      </a:r>
                      <a:r>
                        <a:rPr lang="tr-TR" sz="1000" b="0" i="0" u="none" strike="noStrike" dirty="0" err="1">
                          <a:solidFill>
                            <a:srgbClr val="000000"/>
                          </a:solidFill>
                          <a:effectLst/>
                          <a:latin typeface="Times New Roman" panose="02020603050405020304" pitchFamily="18" charset="0"/>
                        </a:rPr>
                        <a:t>hipertrofik</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pilor</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stenozu</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pilor</a:t>
                      </a:r>
                      <a:r>
                        <a:rPr lang="tr-TR" sz="1000" b="0" i="0" u="none" strike="noStrike" dirty="0">
                          <a:solidFill>
                            <a:srgbClr val="000000"/>
                          </a:solidFill>
                          <a:effectLst/>
                          <a:latin typeface="Times New Roman" panose="02020603050405020304" pitchFamily="18" charset="0"/>
                        </a:rPr>
                        <a:t> spazmı, gaz sancıları, kulak, baş, diş ve boyun ağrıları, havale nöbetleri, grip ve üşütmeden ileri gelen ateşlenmeler, nezle, sistit, çıkık, sonraki ağrılar, fıtık, </a:t>
                      </a:r>
                      <a:r>
                        <a:rPr lang="tr-TR" sz="1000" b="0" i="0" u="none" strike="noStrike" dirty="0" err="1">
                          <a:solidFill>
                            <a:srgbClr val="000000"/>
                          </a:solidFill>
                          <a:effectLst/>
                          <a:latin typeface="Times New Roman" panose="02020603050405020304" pitchFamily="18" charset="0"/>
                        </a:rPr>
                        <a:t>ektopik</a:t>
                      </a:r>
                      <a:r>
                        <a:rPr lang="tr-TR" sz="1000" b="0" i="0" u="none" strike="noStrike" dirty="0">
                          <a:solidFill>
                            <a:srgbClr val="000000"/>
                          </a:solidFill>
                          <a:effectLst/>
                          <a:latin typeface="Times New Roman" panose="02020603050405020304" pitchFamily="18" charset="0"/>
                        </a:rPr>
                        <a:t> testis, sünnet ve tırnak batması ameliyatlarından önce ve sonra, kolik, diş çıkarma, kırık ve yanık ağrılarında </a:t>
                      </a:r>
                      <a:r>
                        <a:rPr lang="tr-TR" sz="1000" b="0" i="0" u="none" strike="noStrike" dirty="0" err="1">
                          <a:solidFill>
                            <a:srgbClr val="000000"/>
                          </a:solidFill>
                          <a:effectLst/>
                          <a:latin typeface="Times New Roman" panose="02020603050405020304" pitchFamily="18" charset="0"/>
                        </a:rPr>
                        <a:t>endikedir</a:t>
                      </a:r>
                      <a:r>
                        <a:rPr lang="tr-TR" sz="1000" b="0" i="0" u="none" strike="noStrike" dirty="0">
                          <a:solidFill>
                            <a:srgbClr val="000000"/>
                          </a:solidFill>
                          <a:effectLst/>
                          <a:latin typeface="Times New Roman" panose="02020603050405020304" pitchFamily="18" charset="0"/>
                        </a:rPr>
                        <a:t>.</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Ağır böbrek ve karaciğer bozukluklarında kullanılmalıdır. Formülde yer alan maddelerden herhangi birine aşırı duyarlılığı olanlarda kullanılmamalıdır.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Günlük doz dışkılama sonrası uygulanan 1-3 aylık çocuklar için 1/2 supozituvar, 4-12 aylık çocuklar için 1 supozituvar ve daha büyük çocuklar için gereğinde her 4-5 saatte bir tekrarlanan 1 supozituvardır.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Nadiren ciltte kızarıklık ve döküntü gibi </a:t>
                      </a:r>
                      <a:r>
                        <a:rPr lang="tr-TR" sz="1000" b="0" i="0" u="none" strike="noStrike" dirty="0" err="1">
                          <a:solidFill>
                            <a:srgbClr val="000000"/>
                          </a:solidFill>
                          <a:effectLst/>
                          <a:latin typeface="Times New Roman" panose="02020603050405020304" pitchFamily="18" charset="0"/>
                        </a:rPr>
                        <a:t>allerjik</a:t>
                      </a:r>
                      <a:r>
                        <a:rPr lang="tr-TR" sz="1000" b="0" i="0" u="none" strike="noStrike" dirty="0">
                          <a:solidFill>
                            <a:srgbClr val="000000"/>
                          </a:solidFill>
                          <a:effectLst/>
                          <a:latin typeface="Times New Roman" panose="02020603050405020304" pitchFamily="18" charset="0"/>
                        </a:rPr>
                        <a:t> reaksiyonlar oluşabilir.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039320451"/>
                  </a:ext>
                </a:extLst>
              </a:tr>
            </a:tbl>
          </a:graphicData>
        </a:graphic>
      </p:graphicFrame>
    </p:spTree>
    <p:extLst>
      <p:ext uri="{BB962C8B-B14F-4D97-AF65-F5344CB8AC3E}">
        <p14:creationId xmlns:p14="http://schemas.microsoft.com/office/powerpoint/2010/main" val="332226993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3B6A1151-E404-4EAA-8C54-AB9067E64346}"/>
              </a:ext>
            </a:extLst>
          </p:cNvPr>
          <p:cNvGraphicFramePr>
            <a:graphicFrameLocks noGrp="1"/>
          </p:cNvGraphicFramePr>
          <p:nvPr>
            <p:extLst>
              <p:ext uri="{D42A27DB-BD31-4B8C-83A1-F6EECF244321}">
                <p14:modId xmlns:p14="http://schemas.microsoft.com/office/powerpoint/2010/main" val="2299691133"/>
              </p:ext>
            </p:extLst>
          </p:nvPr>
        </p:nvGraphicFramePr>
        <p:xfrm>
          <a:off x="251520" y="1268761"/>
          <a:ext cx="8640960" cy="4320480"/>
        </p:xfrm>
        <a:graphic>
          <a:graphicData uri="http://schemas.openxmlformats.org/drawingml/2006/table">
            <a:tbl>
              <a:tblPr/>
              <a:tblGrid>
                <a:gridCol w="587926">
                  <a:extLst>
                    <a:ext uri="{9D8B030D-6E8A-4147-A177-3AD203B41FA5}">
                      <a16:colId xmlns:a16="http://schemas.microsoft.com/office/drawing/2014/main" xmlns="" val="3519709911"/>
                    </a:ext>
                  </a:extLst>
                </a:gridCol>
                <a:gridCol w="1825665">
                  <a:extLst>
                    <a:ext uri="{9D8B030D-6E8A-4147-A177-3AD203B41FA5}">
                      <a16:colId xmlns:a16="http://schemas.microsoft.com/office/drawing/2014/main" xmlns="" val="3178938940"/>
                    </a:ext>
                  </a:extLst>
                </a:gridCol>
                <a:gridCol w="1848871">
                  <a:extLst>
                    <a:ext uri="{9D8B030D-6E8A-4147-A177-3AD203B41FA5}">
                      <a16:colId xmlns:a16="http://schemas.microsoft.com/office/drawing/2014/main" xmlns="" val="866575219"/>
                    </a:ext>
                  </a:extLst>
                </a:gridCol>
                <a:gridCol w="2282079">
                  <a:extLst>
                    <a:ext uri="{9D8B030D-6E8A-4147-A177-3AD203B41FA5}">
                      <a16:colId xmlns:a16="http://schemas.microsoft.com/office/drawing/2014/main" xmlns="" val="3424046147"/>
                    </a:ext>
                  </a:extLst>
                </a:gridCol>
                <a:gridCol w="2096419">
                  <a:extLst>
                    <a:ext uri="{9D8B030D-6E8A-4147-A177-3AD203B41FA5}">
                      <a16:colId xmlns:a16="http://schemas.microsoft.com/office/drawing/2014/main" xmlns="" val="1626152160"/>
                    </a:ext>
                  </a:extLst>
                </a:gridCol>
              </a:tblGrid>
              <a:tr h="160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İLAÇ</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KONTRENDİKASYONLARI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sng" strike="noStrike">
                          <a:solidFill>
                            <a:srgbClr val="000000"/>
                          </a:solidFill>
                          <a:effectLst/>
                          <a:latin typeface="Times New Roman" panose="02020603050405020304" pitchFamily="18" charset="0"/>
                        </a:rPr>
                        <a:t>VERİLİŞ YOLU</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YAN ETKİLERİ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917667804"/>
                  </a:ext>
                </a:extLst>
              </a:tr>
              <a:tr h="416018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MOVERDIN</a:t>
                      </a:r>
                    </a:p>
                  </a:txBody>
                  <a:tcPr marL="7688" marR="7688" marT="768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Uzun süre </a:t>
                      </a:r>
                      <a:r>
                        <a:rPr lang="tr-TR" sz="1000" b="0" i="0" u="none" strike="noStrike" dirty="0" err="1">
                          <a:solidFill>
                            <a:srgbClr val="000000"/>
                          </a:solidFill>
                          <a:effectLst/>
                          <a:latin typeface="Times New Roman" panose="02020603050405020304" pitchFamily="18" charset="0"/>
                        </a:rPr>
                        <a:t>Levodopa</a:t>
                      </a:r>
                      <a:r>
                        <a:rPr lang="tr-TR" sz="1000" b="0" i="0" u="none" strike="noStrike" dirty="0">
                          <a:solidFill>
                            <a:srgbClr val="000000"/>
                          </a:solidFill>
                          <a:effectLst/>
                          <a:latin typeface="Times New Roman" panose="02020603050405020304" pitchFamily="18" charset="0"/>
                        </a:rPr>
                        <a:t> kullanıldıktan sonra </a:t>
                      </a:r>
                      <a:r>
                        <a:rPr lang="tr-TR" sz="1000" b="0" i="0" u="none" strike="noStrike" dirty="0" err="1">
                          <a:solidFill>
                            <a:srgbClr val="000000"/>
                          </a:solidFill>
                          <a:effectLst/>
                          <a:latin typeface="Times New Roman" panose="02020603050405020304" pitchFamily="18" charset="0"/>
                        </a:rPr>
                        <a:t>dekarboksilaz</a:t>
                      </a:r>
                      <a:r>
                        <a:rPr lang="tr-TR" sz="1000" b="0" i="0" u="none" strike="noStrike" dirty="0">
                          <a:solidFill>
                            <a:srgbClr val="000000"/>
                          </a:solidFill>
                          <a:effectLst/>
                          <a:latin typeface="Times New Roman" panose="02020603050405020304" pitchFamily="18" charset="0"/>
                        </a:rPr>
                        <a:t> inhibitörlerinin yardımı olmaksızın, artık </a:t>
                      </a:r>
                      <a:r>
                        <a:rPr lang="tr-TR" sz="1000" b="0" i="0" u="none" strike="noStrike" dirty="0" err="1">
                          <a:solidFill>
                            <a:srgbClr val="000000"/>
                          </a:solidFill>
                          <a:effectLst/>
                          <a:latin typeface="Times New Roman" panose="02020603050405020304" pitchFamily="18" charset="0"/>
                        </a:rPr>
                        <a:t>Levodopa</a:t>
                      </a:r>
                      <a:r>
                        <a:rPr lang="tr-TR" sz="1000" b="0" i="0" u="none" strike="noStrike" dirty="0">
                          <a:solidFill>
                            <a:srgbClr val="000000"/>
                          </a:solidFill>
                          <a:effectLst/>
                          <a:latin typeface="Times New Roman" panose="02020603050405020304" pitchFamily="18" charset="0"/>
                        </a:rPr>
                        <a:t> tedavisine yeterli cevap vermeyen (yani sabah </a:t>
                      </a:r>
                      <a:r>
                        <a:rPr lang="tr-TR" sz="1000" b="0" i="0" u="none" strike="noStrike" dirty="0" err="1">
                          <a:solidFill>
                            <a:srgbClr val="000000"/>
                          </a:solidFill>
                          <a:effectLst/>
                          <a:latin typeface="Times New Roman" panose="02020603050405020304" pitchFamily="18" charset="0"/>
                        </a:rPr>
                        <a:t>akinezileri</a:t>
                      </a:r>
                      <a:r>
                        <a:rPr lang="tr-TR" sz="1000" b="0" i="0" u="none" strike="noStrike" dirty="0">
                          <a:solidFill>
                            <a:srgbClr val="000000"/>
                          </a:solidFill>
                          <a:effectLst/>
                          <a:latin typeface="Times New Roman" panose="02020603050405020304" pitchFamily="18" charset="0"/>
                        </a:rPr>
                        <a:t> ve hafif on-</a:t>
                      </a:r>
                      <a:r>
                        <a:rPr lang="tr-TR" sz="1000" b="0" i="0" u="none" strike="noStrike" dirty="0" err="1">
                          <a:solidFill>
                            <a:srgbClr val="000000"/>
                          </a:solidFill>
                          <a:effectLst/>
                          <a:latin typeface="Times New Roman" panose="02020603050405020304" pitchFamily="18" charset="0"/>
                        </a:rPr>
                        <a:t>off</a:t>
                      </a:r>
                      <a:r>
                        <a:rPr lang="tr-TR" sz="1000" b="0" i="0" u="none" strike="noStrike" dirty="0">
                          <a:solidFill>
                            <a:srgbClr val="000000"/>
                          </a:solidFill>
                          <a:effectLst/>
                          <a:latin typeface="Times New Roman" panose="02020603050405020304" pitchFamily="18" charset="0"/>
                        </a:rPr>
                        <a:t> semptomları gösteren) </a:t>
                      </a:r>
                      <a:r>
                        <a:rPr lang="tr-TR" sz="1000" b="0" i="0" u="none" strike="noStrike" dirty="0" err="1">
                          <a:solidFill>
                            <a:srgbClr val="000000"/>
                          </a:solidFill>
                          <a:effectLst/>
                          <a:latin typeface="Times New Roman" panose="02020603050405020304" pitchFamily="18" charset="0"/>
                        </a:rPr>
                        <a:t>idiyopatik</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morbus</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parkinson</a:t>
                      </a:r>
                      <a:r>
                        <a:rPr lang="tr-TR" sz="1000" b="0" i="0" u="none" strike="noStrike" dirty="0">
                          <a:solidFill>
                            <a:srgbClr val="000000"/>
                          </a:solidFill>
                          <a:effectLst/>
                          <a:latin typeface="Times New Roman" panose="02020603050405020304" pitchFamily="18" charset="0"/>
                        </a:rPr>
                        <a:t> hastalarında, </a:t>
                      </a:r>
                      <a:r>
                        <a:rPr lang="tr-TR" sz="1000" b="0" i="0" u="none" strike="noStrike" dirty="0" err="1">
                          <a:solidFill>
                            <a:srgbClr val="000000"/>
                          </a:solidFill>
                          <a:effectLst/>
                          <a:latin typeface="Times New Roman" panose="02020603050405020304" pitchFamily="18" charset="0"/>
                        </a:rPr>
                        <a:t>Levodopa</a:t>
                      </a:r>
                      <a:r>
                        <a:rPr lang="tr-TR" sz="1000" b="0" i="0" u="none" strike="noStrike" dirty="0">
                          <a:solidFill>
                            <a:srgbClr val="000000"/>
                          </a:solidFill>
                          <a:effectLst/>
                          <a:latin typeface="Times New Roman" panose="02020603050405020304" pitchFamily="18" charset="0"/>
                        </a:rPr>
                        <a:t> ile kombine tedavi için </a:t>
                      </a:r>
                      <a:r>
                        <a:rPr lang="tr-TR" sz="1000" b="0" i="0" u="none" strike="noStrike" dirty="0" err="1">
                          <a:solidFill>
                            <a:srgbClr val="000000"/>
                          </a:solidFill>
                          <a:effectLst/>
                          <a:latin typeface="Times New Roman" panose="02020603050405020304" pitchFamily="18" charset="0"/>
                        </a:rPr>
                        <a:t>endikedir</a:t>
                      </a:r>
                      <a:r>
                        <a:rPr lang="tr-TR" sz="1000" b="0" i="0" u="none" strike="noStrike" dirty="0">
                          <a:solidFill>
                            <a:srgbClr val="000000"/>
                          </a:solidFill>
                          <a:effectLst/>
                          <a:latin typeface="Times New Roman" panose="02020603050405020304" pitchFamily="18" charset="0"/>
                        </a:rPr>
                        <a:t>.</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Hipertansiyon, glokom, idrar </a:t>
                      </a:r>
                      <a:r>
                        <a:rPr lang="tr-TR" sz="1000" b="0" i="0" u="none" strike="noStrike" dirty="0" err="1">
                          <a:solidFill>
                            <a:srgbClr val="000000"/>
                          </a:solidFill>
                          <a:effectLst/>
                          <a:latin typeface="Times New Roman" panose="02020603050405020304" pitchFamily="18" charset="0"/>
                        </a:rPr>
                        <a:t>retansiyonu</a:t>
                      </a:r>
                      <a:r>
                        <a:rPr lang="tr-TR" sz="1000" b="0" i="0" u="none" strike="noStrike" dirty="0">
                          <a:solidFill>
                            <a:srgbClr val="000000"/>
                          </a:solidFill>
                          <a:effectLst/>
                          <a:latin typeface="Times New Roman" panose="02020603050405020304" pitchFamily="18" charset="0"/>
                        </a:rPr>
                        <a:t> ile birlikte yürüyen prostat </a:t>
                      </a:r>
                      <a:r>
                        <a:rPr lang="tr-TR" sz="1000" b="0" i="0" u="none" strike="noStrike" dirty="0" err="1">
                          <a:solidFill>
                            <a:srgbClr val="000000"/>
                          </a:solidFill>
                          <a:effectLst/>
                          <a:latin typeface="Times New Roman" panose="02020603050405020304" pitchFamily="18" charset="0"/>
                        </a:rPr>
                        <a:t>adenormlar</a:t>
                      </a:r>
                      <a:r>
                        <a:rPr lang="tr-TR" sz="1000" b="0" i="0" u="none" strike="noStrike" dirty="0">
                          <a:solidFill>
                            <a:srgbClr val="000000"/>
                          </a:solidFill>
                          <a:effectLst/>
                          <a:latin typeface="Times New Roman" panose="02020603050405020304" pitchFamily="18" charset="0"/>
                        </a:rPr>
                        <a:t>, ağır kardiyak </a:t>
                      </a:r>
                      <a:r>
                        <a:rPr lang="tr-TR" sz="1000" b="0" i="0" u="none" strike="noStrike" dirty="0" err="1">
                          <a:solidFill>
                            <a:srgbClr val="000000"/>
                          </a:solidFill>
                          <a:effectLst/>
                          <a:latin typeface="Times New Roman" panose="02020603050405020304" pitchFamily="18" charset="0"/>
                        </a:rPr>
                        <a:t>ritm</a:t>
                      </a:r>
                      <a:r>
                        <a:rPr lang="tr-TR" sz="1000" b="0" i="0" u="none" strike="noStrike" dirty="0">
                          <a:solidFill>
                            <a:srgbClr val="000000"/>
                          </a:solidFill>
                          <a:effectLst/>
                          <a:latin typeface="Times New Roman" panose="02020603050405020304" pitchFamily="18" charset="0"/>
                        </a:rPr>
                        <a:t> bozuklukları, ağır </a:t>
                      </a:r>
                      <a:r>
                        <a:rPr lang="tr-TR" sz="1000" b="0" i="0" u="none" strike="noStrike" dirty="0" err="1">
                          <a:solidFill>
                            <a:srgbClr val="000000"/>
                          </a:solidFill>
                          <a:effectLst/>
                          <a:latin typeface="Times New Roman" panose="02020603050405020304" pitchFamily="18" charset="0"/>
                        </a:rPr>
                        <a:t>angina</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pectoris</a:t>
                      </a:r>
                      <a:r>
                        <a:rPr lang="tr-TR" sz="1000" b="0" i="0" u="none" strike="noStrike" dirty="0">
                          <a:solidFill>
                            <a:srgbClr val="000000"/>
                          </a:solidFill>
                          <a:effectLst/>
                          <a:latin typeface="Times New Roman" panose="02020603050405020304" pitchFamily="18" charset="0"/>
                        </a:rPr>
                        <a:t>, ilerlemiş bunama halleri, </a:t>
                      </a:r>
                      <a:r>
                        <a:rPr lang="tr-TR" sz="1000" b="0" i="0" u="none" strike="noStrike" dirty="0" err="1">
                          <a:solidFill>
                            <a:srgbClr val="000000"/>
                          </a:solidFill>
                          <a:effectLst/>
                          <a:latin typeface="Times New Roman" panose="02020603050405020304" pitchFamily="18" charset="0"/>
                        </a:rPr>
                        <a:t>nide</a:t>
                      </a:r>
                      <a:r>
                        <a:rPr lang="tr-TR" sz="1000" b="0" i="0" u="none" strike="noStrike" dirty="0">
                          <a:solidFill>
                            <a:srgbClr val="000000"/>
                          </a:solidFill>
                          <a:effectLst/>
                          <a:latin typeface="Times New Roman" panose="02020603050405020304" pitchFamily="18" charset="0"/>
                        </a:rPr>
                        <a:t> ve </a:t>
                      </a:r>
                      <a:r>
                        <a:rPr lang="tr-TR" sz="1000" b="0" i="0" u="none" strike="noStrike" dirty="0" err="1">
                          <a:solidFill>
                            <a:srgbClr val="000000"/>
                          </a:solidFill>
                          <a:effectLst/>
                          <a:latin typeface="Times New Roman" panose="02020603050405020304" pitchFamily="18" charset="0"/>
                        </a:rPr>
                        <a:t>duodenum</a:t>
                      </a:r>
                      <a:r>
                        <a:rPr lang="tr-TR" sz="1000" b="0" i="0" u="none" strike="noStrike" dirty="0">
                          <a:solidFill>
                            <a:srgbClr val="000000"/>
                          </a:solidFill>
                          <a:effectLst/>
                          <a:latin typeface="Times New Roman" panose="02020603050405020304" pitchFamily="18" charset="0"/>
                        </a:rPr>
                        <a:t> ülserleri </a:t>
                      </a:r>
                      <a:r>
                        <a:rPr lang="tr-TR" sz="1000" b="0" i="0" u="none" strike="noStrike" dirty="0" err="1">
                          <a:solidFill>
                            <a:srgbClr val="000000"/>
                          </a:solidFill>
                          <a:effectLst/>
                          <a:latin typeface="Times New Roman" panose="02020603050405020304" pitchFamily="18" charset="0"/>
                        </a:rPr>
                        <a:t>antidepresiflerle</a:t>
                      </a:r>
                      <a:r>
                        <a:rPr lang="tr-TR" sz="1000" b="0" i="0" u="none" strike="noStrike" dirty="0">
                          <a:solidFill>
                            <a:srgbClr val="000000"/>
                          </a:solidFill>
                          <a:effectLst/>
                          <a:latin typeface="Times New Roman" panose="02020603050405020304" pitchFamily="18" charset="0"/>
                        </a:rPr>
                        <a:t> tedavi esnasında </a:t>
                      </a:r>
                      <a:r>
                        <a:rPr lang="tr-TR" sz="1000" b="0" i="0" u="none" strike="noStrike" dirty="0" err="1">
                          <a:solidFill>
                            <a:srgbClr val="000000"/>
                          </a:solidFill>
                          <a:effectLst/>
                          <a:latin typeface="Times New Roman" panose="02020603050405020304" pitchFamily="18" charset="0"/>
                        </a:rPr>
                        <a:t>kontrendikedir</a:t>
                      </a:r>
                      <a:r>
                        <a:rPr lang="tr-TR" sz="1000" b="0" i="0" u="none" strike="noStrike" dirty="0">
                          <a:solidFill>
                            <a:srgbClr val="000000"/>
                          </a:solidFill>
                          <a:effectLst/>
                          <a:latin typeface="Times New Roman" panose="02020603050405020304" pitchFamily="18" charset="0"/>
                        </a:rPr>
                        <a:t>.</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Sabahları kahvaltıdan sonra iki tablet veya kahvaltıdan sonra bir ve öğle yemeğinden sonra bir tablet alınır. Uygulama daima Levodopa ile kombine edilmelidir. Levodopa dozu kombine tedavi sırasında 3-4 günlük aralar ile %10'luk porsiyonlar halinde %30'u kadar düşürülebilir. Tabletler çiğnenmeden bir miktar sıvı ile yutularak alınır. Günde 10 mg.'lık (2 tablet) dozun üstüne çıkılmamalıdır.</a:t>
                      </a:r>
                      <a:br>
                        <a:rPr lang="tr-TR" sz="1000" b="0" i="0" u="none" strike="noStrike">
                          <a:solidFill>
                            <a:srgbClr val="000000"/>
                          </a:solidFill>
                          <a:effectLst/>
                          <a:latin typeface="Times New Roman" panose="02020603050405020304" pitchFamily="18" charset="0"/>
                        </a:rPr>
                      </a:br>
                      <a:endParaRPr lang="tr-TR" sz="1000" b="0" i="0" u="none" strike="noStrike">
                        <a:solidFill>
                          <a:srgbClr val="000000"/>
                        </a:solidFill>
                        <a:effectLst/>
                        <a:latin typeface="Times New Roman" panose="02020603050405020304" pitchFamily="18" charset="0"/>
                      </a:endParaRP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Tedavi dozlarında </a:t>
                      </a:r>
                      <a:r>
                        <a:rPr lang="tr-TR" sz="1000" b="0" i="0" u="none" strike="noStrike" dirty="0" err="1">
                          <a:solidFill>
                            <a:srgbClr val="000000"/>
                          </a:solidFill>
                          <a:effectLst/>
                          <a:latin typeface="Times New Roman" panose="02020603050405020304" pitchFamily="18" charset="0"/>
                        </a:rPr>
                        <a:t>Selegin'in</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toksik</a:t>
                      </a:r>
                      <a:r>
                        <a:rPr lang="tr-TR" sz="1000" b="0" i="0" u="none" strike="noStrike" dirty="0">
                          <a:solidFill>
                            <a:srgbClr val="000000"/>
                          </a:solidFill>
                          <a:effectLst/>
                          <a:latin typeface="Times New Roman" panose="02020603050405020304" pitchFamily="18" charset="0"/>
                        </a:rPr>
                        <a:t> tesirleri yoktur ve </a:t>
                      </a:r>
                      <a:r>
                        <a:rPr lang="tr-TR" sz="1000" b="0" i="0" u="none" strike="noStrike" dirty="0" err="1">
                          <a:solidFill>
                            <a:srgbClr val="000000"/>
                          </a:solidFill>
                          <a:effectLst/>
                          <a:latin typeface="Times New Roman" panose="02020603050405020304" pitchFamily="18" charset="0"/>
                        </a:rPr>
                        <a:t>renal</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hepatik</a:t>
                      </a:r>
                      <a:r>
                        <a:rPr lang="tr-TR" sz="1000" b="0" i="0" u="none" strike="noStrike" dirty="0">
                          <a:solidFill>
                            <a:srgbClr val="000000"/>
                          </a:solidFill>
                          <a:effectLst/>
                          <a:latin typeface="Times New Roman" panose="02020603050405020304" pitchFamily="18" charset="0"/>
                        </a:rPr>
                        <a:t> ve </a:t>
                      </a:r>
                      <a:r>
                        <a:rPr lang="tr-TR" sz="1000" b="0" i="0" u="none" strike="noStrike" dirty="0" err="1">
                          <a:solidFill>
                            <a:srgbClr val="000000"/>
                          </a:solidFill>
                          <a:effectLst/>
                          <a:latin typeface="Times New Roman" panose="02020603050405020304" pitchFamily="18" charset="0"/>
                        </a:rPr>
                        <a:t>hematopoetik</a:t>
                      </a:r>
                      <a:r>
                        <a:rPr lang="tr-TR" sz="1000" b="0" i="0" u="none" strike="noStrike" dirty="0">
                          <a:solidFill>
                            <a:srgbClr val="000000"/>
                          </a:solidFill>
                          <a:effectLst/>
                          <a:latin typeface="Times New Roman" panose="02020603050405020304" pitchFamily="18" charset="0"/>
                        </a:rPr>
                        <a:t> fonksiyonlarda anormalleşme görülmez. Ancak </a:t>
                      </a:r>
                      <a:r>
                        <a:rPr lang="tr-TR" sz="1000" b="0" i="0" u="none" strike="noStrike" dirty="0" err="1">
                          <a:solidFill>
                            <a:srgbClr val="000000"/>
                          </a:solidFill>
                          <a:effectLst/>
                          <a:latin typeface="Times New Roman" panose="02020603050405020304" pitchFamily="18" charset="0"/>
                        </a:rPr>
                        <a:t>dopaterapisi</a:t>
                      </a:r>
                      <a:r>
                        <a:rPr lang="tr-TR" sz="1000" b="0" i="0" u="none" strike="noStrike" dirty="0">
                          <a:solidFill>
                            <a:srgbClr val="000000"/>
                          </a:solidFill>
                          <a:effectLst/>
                          <a:latin typeface="Times New Roman" panose="02020603050405020304" pitchFamily="18" charset="0"/>
                        </a:rPr>
                        <a:t> sırasında görülen etkilerin, bu ürünün </a:t>
                      </a:r>
                      <a:r>
                        <a:rPr lang="tr-TR" sz="1000" b="0" i="0" u="none" strike="noStrike" dirty="0" err="1">
                          <a:solidFill>
                            <a:srgbClr val="000000"/>
                          </a:solidFill>
                          <a:effectLst/>
                          <a:latin typeface="Times New Roman" panose="02020603050405020304" pitchFamily="18" charset="0"/>
                        </a:rPr>
                        <a:t>dopa</a:t>
                      </a:r>
                      <a:r>
                        <a:rPr lang="tr-TR" sz="1000" b="0" i="0" u="none" strike="noStrike" dirty="0">
                          <a:solidFill>
                            <a:srgbClr val="000000"/>
                          </a:solidFill>
                          <a:effectLst/>
                          <a:latin typeface="Times New Roman" panose="02020603050405020304" pitchFamily="18" charset="0"/>
                        </a:rPr>
                        <a:t> oranını yükseltmesine bağlı olduğu </a:t>
                      </a:r>
                      <a:r>
                        <a:rPr lang="tr-TR" sz="1000" b="0" i="0" u="none" strike="noStrike" dirty="0" err="1">
                          <a:solidFill>
                            <a:srgbClr val="000000"/>
                          </a:solidFill>
                          <a:effectLst/>
                          <a:latin typeface="Times New Roman" panose="02020603050405020304" pitchFamily="18" charset="0"/>
                        </a:rPr>
                        <a:t>anlaşılmıştır.Anoreksi</a:t>
                      </a:r>
                      <a:r>
                        <a:rPr lang="tr-TR" sz="1000" b="0" i="0" u="none" strike="noStrike" dirty="0">
                          <a:solidFill>
                            <a:srgbClr val="000000"/>
                          </a:solidFill>
                          <a:effectLst/>
                          <a:latin typeface="Times New Roman" panose="02020603050405020304" pitchFamily="18" charset="0"/>
                        </a:rPr>
                        <a:t> ve sindirim </a:t>
                      </a:r>
                      <a:r>
                        <a:rPr lang="tr-TR" sz="1000" b="0" i="0" u="none" strike="noStrike" dirty="0" err="1">
                          <a:solidFill>
                            <a:srgbClr val="000000"/>
                          </a:solidFill>
                          <a:effectLst/>
                          <a:latin typeface="Times New Roman" panose="02020603050405020304" pitchFamily="18" charset="0"/>
                        </a:rPr>
                        <a:t>bozuklukları,bulantı</a:t>
                      </a:r>
                      <a:r>
                        <a:rPr lang="tr-TR" sz="1000" b="0" i="0" u="none" strike="noStrike" dirty="0">
                          <a:solidFill>
                            <a:srgbClr val="000000"/>
                          </a:solidFill>
                          <a:effectLst/>
                          <a:latin typeface="Times New Roman" panose="02020603050405020304" pitchFamily="18" charset="0"/>
                        </a:rPr>
                        <a:t>, nadiren kusma, ağız </a:t>
                      </a:r>
                      <a:r>
                        <a:rPr lang="tr-TR" sz="1000" b="0" i="0" u="none" strike="noStrike" dirty="0" err="1">
                          <a:solidFill>
                            <a:srgbClr val="000000"/>
                          </a:solidFill>
                          <a:effectLst/>
                          <a:latin typeface="Times New Roman" panose="02020603050405020304" pitchFamily="18" charset="0"/>
                        </a:rPr>
                        <a:t>kuruluğu,dolaşım</a:t>
                      </a:r>
                      <a:r>
                        <a:rPr lang="tr-TR" sz="1000" b="0" i="0" u="none" strike="noStrike" dirty="0">
                          <a:solidFill>
                            <a:srgbClr val="000000"/>
                          </a:solidFill>
                          <a:effectLst/>
                          <a:latin typeface="Times New Roman" panose="02020603050405020304" pitchFamily="18" charset="0"/>
                        </a:rPr>
                        <a:t> bozuklukları: </a:t>
                      </a:r>
                      <a:r>
                        <a:rPr lang="tr-TR" sz="1000" b="0" i="0" u="none" strike="noStrike" dirty="0" err="1">
                          <a:solidFill>
                            <a:srgbClr val="000000"/>
                          </a:solidFill>
                          <a:effectLst/>
                          <a:latin typeface="Times New Roman" panose="02020603050405020304" pitchFamily="18" charset="0"/>
                        </a:rPr>
                        <a:t>Ortostatik</a:t>
                      </a:r>
                      <a:r>
                        <a:rPr lang="tr-TR" sz="1000" b="0" i="0" u="none" strike="noStrike" dirty="0">
                          <a:solidFill>
                            <a:srgbClr val="000000"/>
                          </a:solidFill>
                          <a:effectLst/>
                          <a:latin typeface="Times New Roman" panose="02020603050405020304" pitchFamily="18" charset="0"/>
                        </a:rPr>
                        <a:t> hipotansiyon, istisnai olarak </a:t>
                      </a:r>
                      <a:r>
                        <a:rPr lang="tr-TR" sz="1000" b="0" i="0" u="none" strike="noStrike" dirty="0" err="1">
                          <a:solidFill>
                            <a:srgbClr val="000000"/>
                          </a:solidFill>
                          <a:effectLst/>
                          <a:latin typeface="Times New Roman" panose="02020603050405020304" pitchFamily="18" charset="0"/>
                        </a:rPr>
                        <a:t>ritm</a:t>
                      </a:r>
                      <a:r>
                        <a:rPr lang="tr-TR" sz="1000" b="0" i="0" u="none" strike="noStrike" dirty="0">
                          <a:solidFill>
                            <a:srgbClr val="000000"/>
                          </a:solidFill>
                          <a:effectLst/>
                          <a:latin typeface="Times New Roman" panose="02020603050405020304" pitchFamily="18" charset="0"/>
                        </a:rPr>
                        <a:t> bozuklukları. Uykusuzluk, ajitasyon, </a:t>
                      </a:r>
                      <a:r>
                        <a:rPr lang="tr-TR" sz="1000" b="0" i="0" u="none" strike="noStrike" dirty="0" err="1">
                          <a:solidFill>
                            <a:srgbClr val="000000"/>
                          </a:solidFill>
                          <a:effectLst/>
                          <a:latin typeface="Times New Roman" panose="02020603050405020304" pitchFamily="18" charset="0"/>
                        </a:rPr>
                        <a:t>anksiyete</a:t>
                      </a:r>
                      <a:r>
                        <a:rPr lang="tr-TR" sz="1000" b="0" i="0" u="none" strike="noStrike" dirty="0">
                          <a:solidFill>
                            <a:srgbClr val="000000"/>
                          </a:solidFill>
                          <a:effectLst/>
                          <a:latin typeface="Times New Roman" panose="02020603050405020304" pitchFamily="18" charset="0"/>
                        </a:rPr>
                        <a:t>, nadiren halüsinasyon, zihin bulanması gibi </a:t>
                      </a:r>
                      <a:r>
                        <a:rPr lang="tr-TR" sz="1000" b="0" i="0" u="none" strike="noStrike" dirty="0" err="1">
                          <a:solidFill>
                            <a:srgbClr val="000000"/>
                          </a:solidFill>
                          <a:effectLst/>
                          <a:latin typeface="Times New Roman" panose="02020603050405020304" pitchFamily="18" charset="0"/>
                        </a:rPr>
                        <a:t>psikotik</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epizodlar</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Diskinezi,devamlı</a:t>
                      </a:r>
                      <a:r>
                        <a:rPr lang="tr-TR" sz="1000" b="0" i="0" u="none" strike="noStrike" dirty="0">
                          <a:solidFill>
                            <a:srgbClr val="000000"/>
                          </a:solidFill>
                          <a:effectLst/>
                          <a:latin typeface="Times New Roman" panose="02020603050405020304" pitchFamily="18" charset="0"/>
                        </a:rPr>
                        <a:t> veya yoğun nadiren, spastik tipte anormal hareketler.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19816209"/>
                  </a:ext>
                </a:extLst>
              </a:tr>
            </a:tbl>
          </a:graphicData>
        </a:graphic>
      </p:graphicFrame>
    </p:spTree>
    <p:extLst>
      <p:ext uri="{BB962C8B-B14F-4D97-AF65-F5344CB8AC3E}">
        <p14:creationId xmlns:p14="http://schemas.microsoft.com/office/powerpoint/2010/main" val="129330600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sne 1">
            <a:extLst>
              <a:ext uri="{FF2B5EF4-FFF2-40B4-BE49-F238E27FC236}">
                <a16:creationId xmlns:a16="http://schemas.microsoft.com/office/drawing/2014/main" xmlns="" id="{E2E89661-228B-4A9C-8BD9-E088B87B23B3}"/>
              </a:ext>
            </a:extLst>
          </p:cNvPr>
          <p:cNvGraphicFramePr>
            <a:graphicFrameLocks noChangeAspect="1"/>
          </p:cNvGraphicFramePr>
          <p:nvPr>
            <p:extLst>
              <p:ext uri="{D42A27DB-BD31-4B8C-83A1-F6EECF244321}">
                <p14:modId xmlns:p14="http://schemas.microsoft.com/office/powerpoint/2010/main" val="1502239614"/>
              </p:ext>
            </p:extLst>
          </p:nvPr>
        </p:nvGraphicFramePr>
        <p:xfrm>
          <a:off x="250826" y="1268413"/>
          <a:ext cx="8353622" cy="4752875"/>
        </p:xfrm>
        <a:graphic>
          <a:graphicData uri="http://schemas.openxmlformats.org/presentationml/2006/ole">
            <mc:AlternateContent xmlns:mc="http://schemas.openxmlformats.org/markup-compatibility/2006">
              <mc:Choice xmlns:v="urn:schemas-microsoft-com:vml" Requires="v">
                <p:oleObj spid="_x0000_s9287" name="Worksheet" r:id="rId4" imgW="10947559" imgH="5404009" progId="Excel.Sheet.12">
                  <p:embed/>
                </p:oleObj>
              </mc:Choice>
              <mc:Fallback>
                <p:oleObj name="Worksheet" r:id="rId4" imgW="10947559" imgH="5404009" progId="Excel.Sheet.12">
                  <p:embed/>
                  <p:pic>
                    <p:nvPicPr>
                      <p:cNvPr id="4" name="Nesne 3">
                        <a:extLst>
                          <a:ext uri="{FF2B5EF4-FFF2-40B4-BE49-F238E27FC236}">
                            <a16:creationId xmlns:a16="http://schemas.microsoft.com/office/drawing/2014/main" xmlns="" id="{08C7A77D-4134-43E6-9DEE-4FDACF43B3B2}"/>
                          </a:ext>
                        </a:extLst>
                      </p:cNvPr>
                      <p:cNvPicPr/>
                      <p:nvPr/>
                    </p:nvPicPr>
                    <p:blipFill>
                      <a:blip r:embed="rId5"/>
                      <a:stretch>
                        <a:fillRect/>
                      </a:stretch>
                    </p:blipFill>
                    <p:spPr>
                      <a:xfrm>
                        <a:off x="250826" y="1268413"/>
                        <a:ext cx="8353622" cy="4752875"/>
                      </a:xfrm>
                      <a:prstGeom prst="rect">
                        <a:avLst/>
                      </a:prstGeom>
                    </p:spPr>
                  </p:pic>
                </p:oleObj>
              </mc:Fallback>
            </mc:AlternateContent>
          </a:graphicData>
        </a:graphic>
      </p:graphicFrame>
    </p:spTree>
    <p:extLst>
      <p:ext uri="{BB962C8B-B14F-4D97-AF65-F5344CB8AC3E}">
        <p14:creationId xmlns:p14="http://schemas.microsoft.com/office/powerpoint/2010/main" val="25068601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a:extLst>
              <a:ext uri="{FF2B5EF4-FFF2-40B4-BE49-F238E27FC236}">
                <a16:creationId xmlns:a16="http://schemas.microsoft.com/office/drawing/2014/main" xmlns="" id="{DC666215-C79C-4558-8460-48B3EABC5D10}"/>
              </a:ext>
            </a:extLst>
          </p:cNvPr>
          <p:cNvGraphicFramePr>
            <a:graphicFrameLocks noGrp="1"/>
          </p:cNvGraphicFramePr>
          <p:nvPr>
            <p:extLst>
              <p:ext uri="{D42A27DB-BD31-4B8C-83A1-F6EECF244321}">
                <p14:modId xmlns:p14="http://schemas.microsoft.com/office/powerpoint/2010/main" val="1335605648"/>
              </p:ext>
            </p:extLst>
          </p:nvPr>
        </p:nvGraphicFramePr>
        <p:xfrm>
          <a:off x="251520" y="1268760"/>
          <a:ext cx="8640959" cy="4320480"/>
        </p:xfrm>
        <a:graphic>
          <a:graphicData uri="http://schemas.openxmlformats.org/drawingml/2006/table">
            <a:tbl>
              <a:tblPr/>
              <a:tblGrid>
                <a:gridCol w="495409">
                  <a:extLst>
                    <a:ext uri="{9D8B030D-6E8A-4147-A177-3AD203B41FA5}">
                      <a16:colId xmlns:a16="http://schemas.microsoft.com/office/drawing/2014/main" xmlns="" val="4105473948"/>
                    </a:ext>
                  </a:extLst>
                </a:gridCol>
                <a:gridCol w="2478555">
                  <a:extLst>
                    <a:ext uri="{9D8B030D-6E8A-4147-A177-3AD203B41FA5}">
                      <a16:colId xmlns:a16="http://schemas.microsoft.com/office/drawing/2014/main" xmlns="" val="2210618900"/>
                    </a:ext>
                  </a:extLst>
                </a:gridCol>
                <a:gridCol w="1262688">
                  <a:extLst>
                    <a:ext uri="{9D8B030D-6E8A-4147-A177-3AD203B41FA5}">
                      <a16:colId xmlns:a16="http://schemas.microsoft.com/office/drawing/2014/main" xmlns="" val="2280216532"/>
                    </a:ext>
                  </a:extLst>
                </a:gridCol>
                <a:gridCol w="2410588">
                  <a:extLst>
                    <a:ext uri="{9D8B030D-6E8A-4147-A177-3AD203B41FA5}">
                      <a16:colId xmlns:a16="http://schemas.microsoft.com/office/drawing/2014/main" xmlns="" val="4275262346"/>
                    </a:ext>
                  </a:extLst>
                </a:gridCol>
                <a:gridCol w="1993719">
                  <a:extLst>
                    <a:ext uri="{9D8B030D-6E8A-4147-A177-3AD203B41FA5}">
                      <a16:colId xmlns:a16="http://schemas.microsoft.com/office/drawing/2014/main" xmlns="" val="4035481181"/>
                    </a:ext>
                  </a:extLst>
                </a:gridCol>
              </a:tblGrid>
              <a:tr h="159980">
                <a:tc>
                  <a:txBody>
                    <a:bodyPr/>
                    <a:lstStyle/>
                    <a:p>
                      <a:pPr algn="l" fontAlgn="t"/>
                      <a:r>
                        <a:rPr lang="tr-TR" sz="700" b="0" i="0" u="none" strike="noStrike">
                          <a:solidFill>
                            <a:srgbClr val="000000"/>
                          </a:solidFill>
                          <a:effectLst/>
                          <a:latin typeface="Times New Roman" panose="02020603050405020304" pitchFamily="18" charset="0"/>
                        </a:rPr>
                        <a:t>İLAÇ</a:t>
                      </a:r>
                    </a:p>
                  </a:txBody>
                  <a:tcPr marL="5515" marR="5515" marT="551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700" b="0" i="0" u="none" strike="noStrike">
                          <a:solidFill>
                            <a:srgbClr val="000000"/>
                          </a:solidFill>
                          <a:effectLst/>
                          <a:latin typeface="Times New Roman" panose="02020603050405020304" pitchFamily="18" charset="0"/>
                        </a:rPr>
                        <a:t>ENDİKASYONLARI</a:t>
                      </a:r>
                    </a:p>
                  </a:txBody>
                  <a:tcPr marL="5515" marR="5515" marT="551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700" b="0" i="0" u="none" strike="noStrike">
                          <a:solidFill>
                            <a:srgbClr val="000000"/>
                          </a:solidFill>
                          <a:effectLst/>
                          <a:latin typeface="Times New Roman" panose="02020603050405020304" pitchFamily="18" charset="0"/>
                        </a:rPr>
                        <a:t>KONTRENDİKASYONLARI</a:t>
                      </a:r>
                    </a:p>
                  </a:txBody>
                  <a:tcPr marL="5515" marR="5515" marT="551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700" b="0" i="0" u="sng" strike="noStrike">
                          <a:solidFill>
                            <a:srgbClr val="000000"/>
                          </a:solidFill>
                          <a:effectLst/>
                          <a:latin typeface="Times New Roman" panose="02020603050405020304" pitchFamily="18" charset="0"/>
                        </a:rPr>
                        <a:t>VERİLİŞ YOLU</a:t>
                      </a:r>
                    </a:p>
                  </a:txBody>
                  <a:tcPr marL="5515" marR="5515" marT="551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700" b="0" i="0" u="none" strike="noStrike">
                          <a:solidFill>
                            <a:srgbClr val="000000"/>
                          </a:solidFill>
                          <a:effectLst/>
                          <a:latin typeface="Times New Roman" panose="02020603050405020304" pitchFamily="18" charset="0"/>
                        </a:rPr>
                        <a:t>YAN ETKİLERİ</a:t>
                      </a:r>
                    </a:p>
                  </a:txBody>
                  <a:tcPr marL="5515" marR="5515" marT="551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35587447"/>
                  </a:ext>
                </a:extLst>
              </a:tr>
              <a:tr h="4160500">
                <a:tc>
                  <a:txBody>
                    <a:bodyPr/>
                    <a:lstStyle/>
                    <a:p>
                      <a:pPr algn="ctr" fontAlgn="ctr"/>
                      <a:r>
                        <a:rPr lang="tr-TR" sz="700" b="0" i="0" u="none" strike="noStrike" dirty="0">
                          <a:solidFill>
                            <a:srgbClr val="000000"/>
                          </a:solidFill>
                          <a:effectLst/>
                          <a:latin typeface="Times New Roman" panose="02020603050405020304" pitchFamily="18" charset="0"/>
                        </a:rPr>
                        <a:t>GENTAMİSİN</a:t>
                      </a:r>
                    </a:p>
                  </a:txBody>
                  <a:tcPr marL="5515" marR="5515" marT="5515"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FF"/>
                    </a:solidFill>
                  </a:tcPr>
                </a:tc>
                <a:tc>
                  <a:txBody>
                    <a:bodyPr/>
                    <a:lstStyle/>
                    <a:p>
                      <a:pPr algn="l" fontAlgn="ctr"/>
                      <a:r>
                        <a:rPr lang="tr-TR" sz="700" b="0" i="0" u="none" strike="noStrike" dirty="0" err="1">
                          <a:solidFill>
                            <a:srgbClr val="000000"/>
                          </a:solidFill>
                          <a:effectLst/>
                          <a:latin typeface="Times New Roman" panose="02020603050405020304" pitchFamily="18" charset="0"/>
                        </a:rPr>
                        <a:t>Gentamisine</a:t>
                      </a:r>
                      <a:r>
                        <a:rPr lang="tr-TR" sz="700" b="0" i="0" u="none" strike="noStrike" dirty="0">
                          <a:solidFill>
                            <a:srgbClr val="000000"/>
                          </a:solidFill>
                          <a:effectLst/>
                          <a:latin typeface="Times New Roman" panose="02020603050405020304" pitchFamily="18" charset="0"/>
                        </a:rPr>
                        <a:t> duyarlı olan </a:t>
                      </a:r>
                      <a:r>
                        <a:rPr lang="tr-TR" sz="700" b="0" i="0" u="none" strike="noStrike" dirty="0" err="1">
                          <a:solidFill>
                            <a:srgbClr val="000000"/>
                          </a:solidFill>
                          <a:effectLst/>
                          <a:latin typeface="Times New Roman" panose="02020603050405020304" pitchFamily="18" charset="0"/>
                        </a:rPr>
                        <a:t>Pseudomonas</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aeruginosa</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Providencia</a:t>
                      </a:r>
                      <a:r>
                        <a:rPr lang="tr-TR" sz="700" b="0" i="0" u="none" strike="noStrike" dirty="0">
                          <a:solidFill>
                            <a:srgbClr val="000000"/>
                          </a:solidFill>
                          <a:effectLst/>
                          <a:latin typeface="Times New Roman" panose="02020603050405020304" pitchFamily="18" charset="0"/>
                        </a:rPr>
                        <a:t> türleri, </a:t>
                      </a:r>
                      <a:r>
                        <a:rPr lang="tr-TR" sz="700" b="0" i="0" u="none" strike="noStrike" dirty="0" err="1">
                          <a:solidFill>
                            <a:srgbClr val="000000"/>
                          </a:solidFill>
                          <a:effectLst/>
                          <a:latin typeface="Times New Roman" panose="02020603050405020304" pitchFamily="18" charset="0"/>
                        </a:rPr>
                        <a:t>Proteus</a:t>
                      </a:r>
                      <a:r>
                        <a:rPr lang="tr-TR" sz="700" b="0" i="0" u="none" strike="noStrike" dirty="0">
                          <a:solidFill>
                            <a:srgbClr val="000000"/>
                          </a:solidFill>
                          <a:effectLst/>
                          <a:latin typeface="Times New Roman" panose="02020603050405020304" pitchFamily="18" charset="0"/>
                        </a:rPr>
                        <a:t> türleri (</a:t>
                      </a:r>
                      <a:r>
                        <a:rPr lang="tr-TR" sz="700" b="0" i="0" u="none" strike="noStrike" dirty="0" err="1">
                          <a:solidFill>
                            <a:srgbClr val="000000"/>
                          </a:solidFill>
                          <a:effectLst/>
                          <a:latin typeface="Times New Roman" panose="02020603050405020304" pitchFamily="18" charset="0"/>
                        </a:rPr>
                        <a:t>indol</a:t>
                      </a:r>
                      <a:r>
                        <a:rPr lang="tr-TR" sz="700" b="0" i="0" u="none" strike="noStrike" dirty="0">
                          <a:solidFill>
                            <a:srgbClr val="000000"/>
                          </a:solidFill>
                          <a:effectLst/>
                          <a:latin typeface="Times New Roman" panose="02020603050405020304" pitchFamily="18" charset="0"/>
                        </a:rPr>
                        <a:t> pozitif ve </a:t>
                      </a:r>
                      <a:r>
                        <a:rPr lang="tr-TR" sz="700" b="0" i="0" u="none" strike="noStrike" dirty="0" err="1">
                          <a:solidFill>
                            <a:srgbClr val="000000"/>
                          </a:solidFill>
                          <a:effectLst/>
                          <a:latin typeface="Times New Roman" panose="02020603050405020304" pitchFamily="18" charset="0"/>
                        </a:rPr>
                        <a:t>indol</a:t>
                      </a:r>
                      <a:r>
                        <a:rPr lang="tr-TR" sz="700" b="0" i="0" u="none" strike="noStrike" dirty="0">
                          <a:solidFill>
                            <a:srgbClr val="000000"/>
                          </a:solidFill>
                          <a:effectLst/>
                          <a:latin typeface="Times New Roman" panose="02020603050405020304" pitchFamily="18" charset="0"/>
                        </a:rPr>
                        <a:t> negatif), </a:t>
                      </a:r>
                      <a:r>
                        <a:rPr lang="tr-TR" sz="700" b="0" i="0" u="none" strike="noStrike" dirty="0" err="1">
                          <a:solidFill>
                            <a:srgbClr val="000000"/>
                          </a:solidFill>
                          <a:effectLst/>
                          <a:latin typeface="Times New Roman" panose="02020603050405020304" pitchFamily="18" charset="0"/>
                        </a:rPr>
                        <a:t>Citrobacter</a:t>
                      </a:r>
                      <a:r>
                        <a:rPr lang="tr-TR" sz="700" b="0" i="0" u="none" strike="noStrike" dirty="0">
                          <a:solidFill>
                            <a:srgbClr val="000000"/>
                          </a:solidFill>
                          <a:effectLst/>
                          <a:latin typeface="Times New Roman" panose="02020603050405020304" pitchFamily="18" charset="0"/>
                        </a:rPr>
                        <a:t> türleri, </a:t>
                      </a:r>
                      <a:r>
                        <a:rPr lang="tr-TR" sz="700" b="0" i="0" u="none" strike="noStrike" dirty="0" err="1">
                          <a:solidFill>
                            <a:srgbClr val="000000"/>
                          </a:solidFill>
                          <a:effectLst/>
                          <a:latin typeface="Times New Roman" panose="02020603050405020304" pitchFamily="18" charset="0"/>
                        </a:rPr>
                        <a:t>Klebsiella-Enterobacter-Serratia</a:t>
                      </a:r>
                      <a:r>
                        <a:rPr lang="tr-TR" sz="700" b="0" i="0" u="none" strike="noStrike" dirty="0">
                          <a:solidFill>
                            <a:srgbClr val="000000"/>
                          </a:solidFill>
                          <a:effectLst/>
                          <a:latin typeface="Times New Roman" panose="02020603050405020304" pitchFamily="18" charset="0"/>
                        </a:rPr>
                        <a:t> türleri, </a:t>
                      </a:r>
                      <a:r>
                        <a:rPr lang="tr-TR" sz="700" b="0" i="0" u="none" strike="noStrike" dirty="0" err="1">
                          <a:solidFill>
                            <a:srgbClr val="000000"/>
                          </a:solidFill>
                          <a:effectLst/>
                          <a:latin typeface="Times New Roman" panose="02020603050405020304" pitchFamily="18" charset="0"/>
                        </a:rPr>
                        <a:t>Escherichia</a:t>
                      </a:r>
                      <a:r>
                        <a:rPr lang="tr-TR" sz="700" b="0" i="0" u="none" strike="noStrike" dirty="0">
                          <a:solidFill>
                            <a:srgbClr val="000000"/>
                          </a:solidFill>
                          <a:effectLst/>
                          <a:latin typeface="Times New Roman" panose="02020603050405020304" pitchFamily="18" charset="0"/>
                        </a:rPr>
                        <a:t> türleri, </a:t>
                      </a:r>
                      <a:r>
                        <a:rPr lang="tr-TR" sz="700" b="0" i="0" u="none" strike="noStrike" dirty="0" err="1">
                          <a:solidFill>
                            <a:srgbClr val="000000"/>
                          </a:solidFill>
                          <a:effectLst/>
                          <a:latin typeface="Times New Roman" panose="02020603050405020304" pitchFamily="18" charset="0"/>
                        </a:rPr>
                        <a:t>Staphylococcus</a:t>
                      </a:r>
                      <a:r>
                        <a:rPr lang="tr-TR" sz="700" b="0" i="0" u="none" strike="noStrike" dirty="0">
                          <a:solidFill>
                            <a:srgbClr val="000000"/>
                          </a:solidFill>
                          <a:effectLst/>
                          <a:latin typeface="Times New Roman" panose="02020603050405020304" pitchFamily="18" charset="0"/>
                        </a:rPr>
                        <a:t> türleri (</a:t>
                      </a:r>
                      <a:r>
                        <a:rPr lang="tr-TR" sz="700" b="0" i="0" u="none" strike="noStrike" dirty="0" err="1">
                          <a:solidFill>
                            <a:srgbClr val="000000"/>
                          </a:solidFill>
                          <a:effectLst/>
                          <a:latin typeface="Times New Roman" panose="02020603050405020304" pitchFamily="18" charset="0"/>
                        </a:rPr>
                        <a:t>koagülaz</a:t>
                      </a:r>
                      <a:r>
                        <a:rPr lang="tr-TR" sz="700" b="0" i="0" u="none" strike="noStrike" dirty="0">
                          <a:solidFill>
                            <a:srgbClr val="000000"/>
                          </a:solidFill>
                          <a:effectLst/>
                          <a:latin typeface="Times New Roman" panose="02020603050405020304" pitchFamily="18" charset="0"/>
                        </a:rPr>
                        <a:t> pozitif, </a:t>
                      </a:r>
                      <a:r>
                        <a:rPr lang="tr-TR" sz="700" b="0" i="0" u="none" strike="noStrike" dirty="0" err="1">
                          <a:solidFill>
                            <a:srgbClr val="000000"/>
                          </a:solidFill>
                          <a:effectLst/>
                          <a:latin typeface="Times New Roman" panose="02020603050405020304" pitchFamily="18" charset="0"/>
                        </a:rPr>
                        <a:t>koagülaz</a:t>
                      </a:r>
                      <a:r>
                        <a:rPr lang="tr-TR" sz="700" b="0" i="0" u="none" strike="noStrike" dirty="0">
                          <a:solidFill>
                            <a:srgbClr val="000000"/>
                          </a:solidFill>
                          <a:effectLst/>
                          <a:latin typeface="Times New Roman" panose="02020603050405020304" pitchFamily="18" charset="0"/>
                        </a:rPr>
                        <a:t> negatif, penisilin ve </a:t>
                      </a:r>
                      <a:r>
                        <a:rPr lang="tr-TR" sz="700" b="0" i="0" u="none" strike="noStrike" dirty="0" err="1">
                          <a:solidFill>
                            <a:srgbClr val="000000"/>
                          </a:solidFill>
                          <a:effectLst/>
                          <a:latin typeface="Times New Roman" panose="02020603050405020304" pitchFamily="18" charset="0"/>
                        </a:rPr>
                        <a:t>metisiline</a:t>
                      </a:r>
                      <a:r>
                        <a:rPr lang="tr-TR" sz="700" b="0" i="0" u="none" strike="noStrike" dirty="0">
                          <a:solidFill>
                            <a:srgbClr val="000000"/>
                          </a:solidFill>
                          <a:effectLst/>
                          <a:latin typeface="Times New Roman" panose="02020603050405020304" pitchFamily="18" charset="0"/>
                        </a:rPr>
                        <a:t> dirençli türler dahil), </a:t>
                      </a:r>
                      <a:r>
                        <a:rPr lang="tr-TR" sz="700" b="0" i="0" u="none" strike="noStrike" dirty="0" err="1">
                          <a:solidFill>
                            <a:srgbClr val="000000"/>
                          </a:solidFill>
                          <a:effectLst/>
                          <a:latin typeface="Times New Roman" panose="02020603050405020304" pitchFamily="18" charset="0"/>
                        </a:rPr>
                        <a:t>Neisseria</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gonorrhoeae'nin</a:t>
                      </a:r>
                      <a:r>
                        <a:rPr lang="tr-TR" sz="700" b="0" i="0" u="none" strike="noStrike" dirty="0">
                          <a:solidFill>
                            <a:srgbClr val="000000"/>
                          </a:solidFill>
                          <a:effectLst/>
                          <a:latin typeface="Times New Roman" panose="02020603050405020304" pitchFamily="18" charset="0"/>
                        </a:rPr>
                        <a:t> neden olduğu septisemi, </a:t>
                      </a:r>
                      <a:r>
                        <a:rPr lang="tr-TR" sz="700" b="0" i="0" u="none" strike="noStrike" dirty="0" err="1">
                          <a:solidFill>
                            <a:srgbClr val="000000"/>
                          </a:solidFill>
                          <a:effectLst/>
                          <a:latin typeface="Times New Roman" panose="02020603050405020304" pitchFamily="18" charset="0"/>
                        </a:rPr>
                        <a:t>bakteriyemi</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neonatal</a:t>
                      </a:r>
                      <a:r>
                        <a:rPr lang="tr-TR" sz="700" b="0" i="0" u="none" strike="noStrike" dirty="0">
                          <a:solidFill>
                            <a:srgbClr val="000000"/>
                          </a:solidFill>
                          <a:effectLst/>
                          <a:latin typeface="Times New Roman" panose="02020603050405020304" pitchFamily="18" charset="0"/>
                        </a:rPr>
                        <a:t> septisemi dahil); menenjit ve diğer ağır santral sinir sistemi enfeksiyonları; böbrek ve </a:t>
                      </a:r>
                      <a:r>
                        <a:rPr lang="tr-TR" sz="700" b="0" i="0" u="none" strike="noStrike" dirty="0" err="1">
                          <a:solidFill>
                            <a:srgbClr val="000000"/>
                          </a:solidFill>
                          <a:effectLst/>
                          <a:latin typeface="Times New Roman" panose="02020603050405020304" pitchFamily="18" charset="0"/>
                        </a:rPr>
                        <a:t>ürogenital</a:t>
                      </a:r>
                      <a:r>
                        <a:rPr lang="tr-TR" sz="700" b="0" i="0" u="none" strike="noStrike" dirty="0">
                          <a:solidFill>
                            <a:srgbClr val="000000"/>
                          </a:solidFill>
                          <a:effectLst/>
                          <a:latin typeface="Times New Roman" panose="02020603050405020304" pitchFamily="18" charset="0"/>
                        </a:rPr>
                        <a:t> enfeksiyonları; solunum yolu enfeksiyonları; sindirim sistemi enfeksiyonları; deri, kemik ve yumuşak doku enfeksiyonları (</a:t>
                      </a:r>
                      <a:r>
                        <a:rPr lang="tr-TR" sz="700" b="0" i="0" u="none" strike="noStrike" dirty="0" err="1">
                          <a:solidFill>
                            <a:srgbClr val="000000"/>
                          </a:solidFill>
                          <a:effectLst/>
                          <a:latin typeface="Times New Roman" panose="02020603050405020304" pitchFamily="18" charset="0"/>
                        </a:rPr>
                        <a:t>enfekte</a:t>
                      </a:r>
                      <a:r>
                        <a:rPr lang="tr-TR" sz="700" b="0" i="0" u="none" strike="noStrike" dirty="0">
                          <a:solidFill>
                            <a:srgbClr val="000000"/>
                          </a:solidFill>
                          <a:effectLst/>
                          <a:latin typeface="Times New Roman" panose="02020603050405020304" pitchFamily="18" charset="0"/>
                        </a:rPr>
                        <a:t> yanık ve yaralar dahil); peritonit gibi </a:t>
                      </a:r>
                      <a:r>
                        <a:rPr lang="tr-TR" sz="700" b="0" i="0" u="none" strike="noStrike" dirty="0" err="1">
                          <a:solidFill>
                            <a:srgbClr val="000000"/>
                          </a:solidFill>
                          <a:effectLst/>
                          <a:latin typeface="Times New Roman" panose="02020603050405020304" pitchFamily="18" charset="0"/>
                        </a:rPr>
                        <a:t>intraabdominal</a:t>
                      </a:r>
                      <a:r>
                        <a:rPr lang="tr-TR" sz="700" b="0" i="0" u="none" strike="noStrike" dirty="0">
                          <a:solidFill>
                            <a:srgbClr val="000000"/>
                          </a:solidFill>
                          <a:effectLst/>
                          <a:latin typeface="Times New Roman" panose="02020603050405020304" pitchFamily="18" charset="0"/>
                        </a:rPr>
                        <a:t> enfeksiyonlar ve göz enfeksiyonlarının tedavisinde </a:t>
                      </a:r>
                      <a:r>
                        <a:rPr lang="tr-TR" sz="700" b="0" i="0" u="none" strike="noStrike" dirty="0" err="1">
                          <a:solidFill>
                            <a:srgbClr val="000000"/>
                          </a:solidFill>
                          <a:effectLst/>
                          <a:latin typeface="Times New Roman" panose="02020603050405020304" pitchFamily="18" charset="0"/>
                        </a:rPr>
                        <a:t>endikedir</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Gentamisin</a:t>
                      </a:r>
                      <a:r>
                        <a:rPr lang="tr-TR" sz="700" b="0" i="0" u="none" strike="noStrike" dirty="0">
                          <a:solidFill>
                            <a:srgbClr val="000000"/>
                          </a:solidFill>
                          <a:effectLst/>
                          <a:latin typeface="Times New Roman" panose="02020603050405020304" pitchFamily="18" charset="0"/>
                        </a:rPr>
                        <a:t>, negatif bakterilerin neden olduğu bilinen ya da kuşkulanılan enfeksiyonlarda başlangıç tedavisi olarak uygulanabilir. Tedavinin daha sonra </a:t>
                      </a:r>
                      <a:r>
                        <a:rPr lang="tr-TR" sz="700" b="0" i="0" u="none" strike="noStrike" dirty="0" err="1">
                          <a:solidFill>
                            <a:srgbClr val="000000"/>
                          </a:solidFill>
                          <a:effectLst/>
                          <a:latin typeface="Times New Roman" panose="02020603050405020304" pitchFamily="18" charset="0"/>
                        </a:rPr>
                        <a:t>gentamisin</a:t>
                      </a:r>
                      <a:r>
                        <a:rPr lang="tr-TR" sz="700" b="0" i="0" u="none" strike="noStrike" dirty="0">
                          <a:solidFill>
                            <a:srgbClr val="000000"/>
                          </a:solidFill>
                          <a:effectLst/>
                          <a:latin typeface="Times New Roman" panose="02020603050405020304" pitchFamily="18" charset="0"/>
                        </a:rPr>
                        <a:t> ile sürdürülüp sürdürülemeyeceğine, </a:t>
                      </a:r>
                      <a:r>
                        <a:rPr lang="tr-TR" sz="700" b="0" i="0" u="none" strike="noStrike" dirty="0" err="1">
                          <a:solidFill>
                            <a:srgbClr val="000000"/>
                          </a:solidFill>
                          <a:effectLst/>
                          <a:latin typeface="Times New Roman" panose="02020603050405020304" pitchFamily="18" charset="0"/>
                        </a:rPr>
                        <a:t>antibiyogram</a:t>
                      </a:r>
                      <a:r>
                        <a:rPr lang="tr-TR" sz="700" b="0" i="0" u="none" strike="noStrike" dirty="0">
                          <a:solidFill>
                            <a:srgbClr val="000000"/>
                          </a:solidFill>
                          <a:effectLst/>
                          <a:latin typeface="Times New Roman" panose="02020603050405020304" pitchFamily="18" charset="0"/>
                        </a:rPr>
                        <a:t> sonuçlarına, hastanın tedaviye verdiği yanıta ve gösterdiği toleransa göre karar verilmelidir. Ağır enfeksiyonlarda ve/veya etkenin saptanamadığı durumlarda, duyarlılık testleri sonuçlanıncaya kadar, </a:t>
                      </a:r>
                      <a:r>
                        <a:rPr lang="tr-TR" sz="700" b="0" i="0" u="none" strike="noStrike" dirty="0" err="1">
                          <a:solidFill>
                            <a:srgbClr val="000000"/>
                          </a:solidFill>
                          <a:effectLst/>
                          <a:latin typeface="Times New Roman" panose="02020603050405020304" pitchFamily="18" charset="0"/>
                        </a:rPr>
                        <a:t>gentamisin</a:t>
                      </a:r>
                      <a:r>
                        <a:rPr lang="tr-TR" sz="700" b="0" i="0" u="none" strike="noStrike" dirty="0">
                          <a:solidFill>
                            <a:srgbClr val="000000"/>
                          </a:solidFill>
                          <a:effectLst/>
                          <a:latin typeface="Times New Roman" panose="02020603050405020304" pitchFamily="18" charset="0"/>
                        </a:rPr>
                        <a:t>, bir penisilin ya da </a:t>
                      </a:r>
                      <a:r>
                        <a:rPr lang="tr-TR" sz="700" b="0" i="0" u="none" strike="noStrike" dirty="0" err="1">
                          <a:solidFill>
                            <a:srgbClr val="000000"/>
                          </a:solidFill>
                          <a:effectLst/>
                          <a:latin typeface="Times New Roman" panose="02020603050405020304" pitchFamily="18" charset="0"/>
                        </a:rPr>
                        <a:t>sefalosporin</a:t>
                      </a:r>
                      <a:r>
                        <a:rPr lang="tr-TR" sz="700" b="0" i="0" u="none" strike="noStrike" dirty="0">
                          <a:solidFill>
                            <a:srgbClr val="000000"/>
                          </a:solidFill>
                          <a:effectLst/>
                          <a:latin typeface="Times New Roman" panose="02020603050405020304" pitchFamily="18" charset="0"/>
                        </a:rPr>
                        <a:t> grubu antibiyotikle kombine edilerek, başlangıç tedavisi olarak uygulanabilir. Eğer anaerobik bakterilerden kuşkulanılıyorsa, </a:t>
                      </a:r>
                      <a:r>
                        <a:rPr lang="tr-TR" sz="700" b="0" i="0" u="none" strike="noStrike" dirty="0" err="1">
                          <a:solidFill>
                            <a:srgbClr val="000000"/>
                          </a:solidFill>
                          <a:effectLst/>
                          <a:latin typeface="Times New Roman" panose="02020603050405020304" pitchFamily="18" charset="0"/>
                        </a:rPr>
                        <a:t>gentamisin</a:t>
                      </a:r>
                      <a:r>
                        <a:rPr lang="tr-TR" sz="700" b="0" i="0" u="none" strike="noStrike" dirty="0">
                          <a:solidFill>
                            <a:srgbClr val="000000"/>
                          </a:solidFill>
                          <a:effectLst/>
                          <a:latin typeface="Times New Roman" panose="02020603050405020304" pitchFamily="18" charset="0"/>
                        </a:rPr>
                        <a:t> uygun bir </a:t>
                      </a:r>
                      <a:r>
                        <a:rPr lang="tr-TR" sz="700" b="0" i="0" u="none" strike="noStrike" dirty="0" err="1">
                          <a:solidFill>
                            <a:srgbClr val="000000"/>
                          </a:solidFill>
                          <a:effectLst/>
                          <a:latin typeface="Times New Roman" panose="02020603050405020304" pitchFamily="18" charset="0"/>
                        </a:rPr>
                        <a:t>antimikrobik</a:t>
                      </a:r>
                      <a:r>
                        <a:rPr lang="tr-TR" sz="700" b="0" i="0" u="none" strike="noStrike" dirty="0">
                          <a:solidFill>
                            <a:srgbClr val="000000"/>
                          </a:solidFill>
                          <a:effectLst/>
                          <a:latin typeface="Times New Roman" panose="02020603050405020304" pitchFamily="18" charset="0"/>
                        </a:rPr>
                        <a:t> tedaviyle kombine edilerek kullanılabilir. </a:t>
                      </a:r>
                      <a:r>
                        <a:rPr lang="tr-TR" sz="700" b="0" i="0" u="none" strike="noStrike" dirty="0" err="1">
                          <a:solidFill>
                            <a:srgbClr val="000000"/>
                          </a:solidFill>
                          <a:effectLst/>
                          <a:latin typeface="Times New Roman" panose="02020603050405020304" pitchFamily="18" charset="0"/>
                        </a:rPr>
                        <a:t>Pseudomonas</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aeruginosa'nın</a:t>
                      </a:r>
                      <a:r>
                        <a:rPr lang="tr-TR" sz="700" b="0" i="0" u="none" strike="noStrike" dirty="0">
                          <a:solidFill>
                            <a:srgbClr val="000000"/>
                          </a:solidFill>
                          <a:effectLst/>
                          <a:latin typeface="Times New Roman" panose="02020603050405020304" pitchFamily="18" charset="0"/>
                        </a:rPr>
                        <a:t> neden olduğu çok ağır enfeksiyonlarda </a:t>
                      </a:r>
                      <a:r>
                        <a:rPr lang="tr-TR" sz="700" b="0" i="0" u="none" strike="noStrike" dirty="0" err="1">
                          <a:solidFill>
                            <a:srgbClr val="000000"/>
                          </a:solidFill>
                          <a:effectLst/>
                          <a:latin typeface="Times New Roman" panose="02020603050405020304" pitchFamily="18" charset="0"/>
                        </a:rPr>
                        <a:t>gentamisin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karbenisilin</a:t>
                      </a:r>
                      <a:r>
                        <a:rPr lang="tr-TR" sz="700" b="0" i="0" u="none" strike="noStrike" dirty="0">
                          <a:solidFill>
                            <a:srgbClr val="000000"/>
                          </a:solidFill>
                          <a:effectLst/>
                          <a:latin typeface="Times New Roman" panose="02020603050405020304" pitchFamily="18" charset="0"/>
                        </a:rPr>
                        <a:t> ya da </a:t>
                      </a:r>
                      <a:r>
                        <a:rPr lang="tr-TR" sz="700" b="0" i="0" u="none" strike="noStrike" dirty="0" err="1">
                          <a:solidFill>
                            <a:srgbClr val="000000"/>
                          </a:solidFill>
                          <a:effectLst/>
                          <a:latin typeface="Times New Roman" panose="02020603050405020304" pitchFamily="18" charset="0"/>
                        </a:rPr>
                        <a:t>tikarsilin</a:t>
                      </a:r>
                      <a:r>
                        <a:rPr lang="tr-TR" sz="700" b="0" i="0" u="none" strike="noStrike" dirty="0">
                          <a:solidFill>
                            <a:srgbClr val="000000"/>
                          </a:solidFill>
                          <a:effectLst/>
                          <a:latin typeface="Times New Roman" panose="02020603050405020304" pitchFamily="18" charset="0"/>
                        </a:rPr>
                        <a:t> ile kombine edildiğinde etkin bir tedavi sağlamıştır. </a:t>
                      </a:r>
                      <a:r>
                        <a:rPr lang="tr-TR" sz="700" b="0" i="0" u="none" strike="noStrike" dirty="0" err="1">
                          <a:solidFill>
                            <a:srgbClr val="000000"/>
                          </a:solidFill>
                          <a:effectLst/>
                          <a:latin typeface="Times New Roman" panose="02020603050405020304" pitchFamily="18" charset="0"/>
                        </a:rPr>
                        <a:t>Gentamisin</a:t>
                      </a:r>
                      <a:r>
                        <a:rPr lang="tr-TR" sz="700" b="0" i="0" u="none" strike="noStrike" dirty="0">
                          <a:solidFill>
                            <a:srgbClr val="000000"/>
                          </a:solidFill>
                          <a:effectLst/>
                          <a:latin typeface="Times New Roman" panose="02020603050405020304" pitchFamily="18" charset="0"/>
                        </a:rPr>
                        <a:t>, D grubu Streptokokların neden olduğu </a:t>
                      </a:r>
                      <a:r>
                        <a:rPr lang="tr-TR" sz="700" b="0" i="0" u="none" strike="noStrike" dirty="0" err="1">
                          <a:solidFill>
                            <a:srgbClr val="000000"/>
                          </a:solidFill>
                          <a:effectLst/>
                          <a:latin typeface="Times New Roman" panose="02020603050405020304" pitchFamily="18" charset="0"/>
                        </a:rPr>
                        <a:t>endokarditlerde</a:t>
                      </a:r>
                      <a:r>
                        <a:rPr lang="tr-TR" sz="700" b="0" i="0" u="none" strike="noStrike" dirty="0">
                          <a:solidFill>
                            <a:srgbClr val="000000"/>
                          </a:solidFill>
                          <a:effectLst/>
                          <a:latin typeface="Times New Roman" panose="02020603050405020304" pitchFamily="18" charset="0"/>
                        </a:rPr>
                        <a:t>, bir penisilin grubu ilaçla kombine edildiğinde etkin bulunmuştur. </a:t>
                      </a:r>
                      <a:r>
                        <a:rPr lang="tr-TR" sz="700" b="0" i="0" u="none" strike="noStrike" dirty="0" err="1">
                          <a:solidFill>
                            <a:srgbClr val="000000"/>
                          </a:solidFill>
                          <a:effectLst/>
                          <a:latin typeface="Times New Roman" panose="02020603050405020304" pitchFamily="18" charset="0"/>
                        </a:rPr>
                        <a:t>Neonatal</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sepsis</a:t>
                      </a:r>
                      <a:r>
                        <a:rPr lang="tr-TR" sz="700" b="0" i="0" u="none" strike="noStrike" dirty="0">
                          <a:solidFill>
                            <a:srgbClr val="000000"/>
                          </a:solidFill>
                          <a:effectLst/>
                          <a:latin typeface="Times New Roman" panose="02020603050405020304" pitchFamily="18" charset="0"/>
                        </a:rPr>
                        <a:t> ve Stafilokok </a:t>
                      </a:r>
                      <a:r>
                        <a:rPr lang="tr-TR" sz="700" b="0" i="0" u="none" strike="noStrike" dirty="0" err="1">
                          <a:solidFill>
                            <a:srgbClr val="000000"/>
                          </a:solidFill>
                          <a:effectLst/>
                          <a:latin typeface="Times New Roman" panose="02020603050405020304" pitchFamily="18" charset="0"/>
                        </a:rPr>
                        <a:t>pnömonilerinde</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gentamisin</a:t>
                      </a:r>
                      <a:r>
                        <a:rPr lang="tr-TR" sz="700" b="0" i="0" u="none" strike="noStrike" dirty="0">
                          <a:solidFill>
                            <a:srgbClr val="000000"/>
                          </a:solidFill>
                          <a:effectLst/>
                          <a:latin typeface="Times New Roman" panose="02020603050405020304" pitchFamily="18" charset="0"/>
                        </a:rPr>
                        <a:t> penisilin grubu bir antibiyotikle kombine kullanılmalıdır.</a:t>
                      </a:r>
                    </a:p>
                  </a:txBody>
                  <a:tcPr marL="5515" marR="5515" marT="55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Gentamisine aşırı duyarlılığı olanlarda ve gentamisin uygulandığında ciddi toksik reaksiyon görülen kişilerde kontrendikedir.</a:t>
                      </a:r>
                    </a:p>
                  </a:txBody>
                  <a:tcPr marL="5515" marR="5515" marT="55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Yetişkinlerde: Sistemik enfeksiyonlarda günde toplam 3 mg/kg doz 3 eşit parçaya bölünerek 8 saat arayla veya 2 eşit parçaya bölünerek 12 saat arayla uygulanır. Hayati tehdit oluşturan ağır enfeksiyonlarda günde toplam 5 mg/kg gentamisin sülfat 3-4 eşit doza bölünerek kullanılır. Klinik iyileşme başlayınca 3 mg/kg'a düşürülür. 50 kg'dan daha ağır kişilerde sistemik enfeksiyonların tedavisi için; günde 3 kez 80 mg veya günde 2 kez 120 mg kullanılabilir. Profilaksi için veya streptokokal endokardit tedavisinde biraz daha düşük dozlar önerilir. Tedavi süresi 7-10 gündür. Ciddi veya komplike enfeksiyonlar daha uzun süreli bir tedaviyi gerektirebilir. Kullanılmakta olan bir diğer dozaj şemasında tedavi için günde iki defa penisilin veya vankomisin ile birlikte  60-80 mg gentamisin; yüksek enfeksiyon riski olan operasyonların öncesinde profilaktik olarak  penisilin veya vankomisin ile birlikte 120 mg gentamisin kullanımı önerilmektedir. İdrar yolları enfeksiyonları için, günde bir kez 160 mg gentamisin önerilmektedir. Konjestif kalp yetmezliği, hematolojik rahatsızlıkları olan bazı kişilerde, veya ağır yanıklarda, veya kas kitlesi azalmış hastalarda i.v. yol tercih edilebilir. Böbrek fonksiyon bozukluğu olan yetişkin hastalarda: Gentamisinin atılımı azaldığından serumda toksik seviyelere ulaşmaması için kişiye özel olarak dozun ayarlanması gerekir. Çocuklarda doz: Çocuklarda ve bebeklerde doz yetişkinlerdekinden biraz daha yüksektir: Günlük toplam doz 5-7 mg/kg'dır. Hesaplanan günlük doz eşit parçalara bölünerek enfeksiyonun şiddetine göre 8-12 saat arayla i.m. yolla uygulanır. Yenidoğanlarda (prematüre bebekler ve 2 haftalığa kadar olan bebekler) 12 saatte bir 3 mg/kg; daha büyük yenidoğanlar ve bebeklerde 8 saatte bir 2 mg/kg kullanımı önerilir.</a:t>
                      </a:r>
                      <a:br>
                        <a:rPr lang="tr-TR" sz="700" b="0" i="0" u="none" strike="noStrike">
                          <a:solidFill>
                            <a:srgbClr val="000000"/>
                          </a:solidFill>
                          <a:effectLst/>
                          <a:latin typeface="Times New Roman" panose="02020603050405020304" pitchFamily="18" charset="0"/>
                        </a:rPr>
                      </a:br>
                      <a:r>
                        <a:rPr lang="tr-TR" sz="700" b="0" i="0" u="none" strike="noStrike">
                          <a:solidFill>
                            <a:srgbClr val="000000"/>
                          </a:solidFill>
                          <a:effectLst/>
                          <a:latin typeface="Times New Roman" panose="02020603050405020304" pitchFamily="18" charset="0"/>
                        </a:rPr>
                        <a:t/>
                      </a:r>
                      <a:br>
                        <a:rPr lang="tr-TR" sz="700" b="0" i="0" u="none" strike="noStrike">
                          <a:solidFill>
                            <a:srgbClr val="000000"/>
                          </a:solidFill>
                          <a:effectLst/>
                          <a:latin typeface="Times New Roman" panose="02020603050405020304" pitchFamily="18" charset="0"/>
                        </a:rPr>
                      </a:br>
                      <a:r>
                        <a:rPr lang="tr-TR" sz="700" b="0" i="0" u="none" strike="noStrike">
                          <a:solidFill>
                            <a:srgbClr val="000000"/>
                          </a:solidFill>
                          <a:effectLst/>
                          <a:latin typeface="Times New Roman" panose="02020603050405020304" pitchFamily="18" charset="0"/>
                        </a:rPr>
                        <a:t> </a:t>
                      </a:r>
                    </a:p>
                  </a:txBody>
                  <a:tcPr marL="5515" marR="5515" marT="55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a:solidFill>
                            <a:srgbClr val="000000"/>
                          </a:solidFill>
                          <a:effectLst/>
                          <a:latin typeface="Times New Roman" panose="02020603050405020304" pitchFamily="18" charset="0"/>
                        </a:rPr>
                        <a:t>Böbreklerde görülen yan etkiler daha çok, böbrek yetmezliği olan ve önerilenden daha uzun süre ya da daha yüksek dozla tedavi edilen hastalarda ortaya çıkar. Özellikle böbrek yetmezliği olan ve uzun süre ve/veya yüksek dozla tedavi edilen hastalarda </a:t>
                      </a:r>
                      <a:r>
                        <a:rPr lang="tr-TR" sz="700" b="0" i="0" u="none" strike="noStrike" dirty="0" err="1">
                          <a:solidFill>
                            <a:srgbClr val="000000"/>
                          </a:solidFill>
                          <a:effectLst/>
                          <a:latin typeface="Times New Roman" panose="02020603050405020304" pitchFamily="18" charset="0"/>
                        </a:rPr>
                        <a:t>vestibüler</a:t>
                      </a:r>
                      <a:r>
                        <a:rPr lang="tr-TR" sz="700" b="0" i="0" u="none" strike="noStrike" dirty="0">
                          <a:solidFill>
                            <a:srgbClr val="000000"/>
                          </a:solidFill>
                          <a:effectLst/>
                          <a:latin typeface="Times New Roman" panose="02020603050405020304" pitchFamily="18" charset="0"/>
                        </a:rPr>
                        <a:t>, işitme organları ve 8. kafa çiftiyle ilgili yan etkiler bildirilmiştir. Ortaya çıkan bu bulgular baş dönmesi, </a:t>
                      </a:r>
                      <a:r>
                        <a:rPr lang="tr-TR" sz="700" b="0" i="0" u="none" strike="noStrike" dirty="0" err="1">
                          <a:solidFill>
                            <a:srgbClr val="000000"/>
                          </a:solidFill>
                          <a:effectLst/>
                          <a:latin typeface="Times New Roman" panose="02020603050405020304" pitchFamily="18" charset="0"/>
                        </a:rPr>
                        <a:t>vertigo</a:t>
                      </a:r>
                      <a:r>
                        <a:rPr lang="tr-TR" sz="700" b="0" i="0" u="none" strike="noStrike" dirty="0">
                          <a:solidFill>
                            <a:srgbClr val="000000"/>
                          </a:solidFill>
                          <a:effectLst/>
                          <a:latin typeface="Times New Roman" panose="02020603050405020304" pitchFamily="18" charset="0"/>
                        </a:rPr>
                        <a:t>, kulak çınlaması, kulaklarda uğultu ve işitme kaybıdır. İşitme kaybı genellikle önce tiz seslerde ortaya çıkar ve tedavinin kesilmesiyle düzelmeyebilir. Diğer </a:t>
                      </a:r>
                      <a:r>
                        <a:rPr lang="tr-TR" sz="700" b="0" i="0" u="none" strike="noStrike" dirty="0" err="1">
                          <a:solidFill>
                            <a:srgbClr val="000000"/>
                          </a:solidFill>
                          <a:effectLst/>
                          <a:latin typeface="Times New Roman" panose="02020603050405020304" pitchFamily="18" charset="0"/>
                        </a:rPr>
                        <a:t>aminoglikozidlerle</a:t>
                      </a:r>
                      <a:r>
                        <a:rPr lang="tr-TR" sz="700" b="0" i="0" u="none" strike="noStrike" dirty="0">
                          <a:solidFill>
                            <a:srgbClr val="000000"/>
                          </a:solidFill>
                          <a:effectLst/>
                          <a:latin typeface="Times New Roman" panose="02020603050405020304" pitchFamily="18" charset="0"/>
                        </a:rPr>
                        <a:t> görülen </a:t>
                      </a:r>
                      <a:r>
                        <a:rPr lang="tr-TR" sz="700" b="0" i="0" u="none" strike="noStrike" dirty="0" err="1">
                          <a:solidFill>
                            <a:srgbClr val="000000"/>
                          </a:solidFill>
                          <a:effectLst/>
                          <a:latin typeface="Times New Roman" panose="02020603050405020304" pitchFamily="18" charset="0"/>
                        </a:rPr>
                        <a:t>vestibüler</a:t>
                      </a:r>
                      <a:r>
                        <a:rPr lang="tr-TR" sz="700" b="0" i="0" u="none" strike="noStrike" dirty="0">
                          <a:solidFill>
                            <a:srgbClr val="000000"/>
                          </a:solidFill>
                          <a:effectLst/>
                          <a:latin typeface="Times New Roman" panose="02020603050405020304" pitchFamily="18" charset="0"/>
                        </a:rPr>
                        <a:t> bozukluklar da geriye dönüşümsüz olabilir. </a:t>
                      </a:r>
                      <a:r>
                        <a:rPr lang="tr-TR" sz="700" b="0" i="0" u="none" strike="noStrike" dirty="0" err="1">
                          <a:solidFill>
                            <a:srgbClr val="000000"/>
                          </a:solidFill>
                          <a:effectLst/>
                          <a:latin typeface="Times New Roman" panose="02020603050405020304" pitchFamily="18" charset="0"/>
                        </a:rPr>
                        <a:t>Aminoglikozidlere</a:t>
                      </a:r>
                      <a:r>
                        <a:rPr lang="tr-TR" sz="700" b="0" i="0" u="none" strike="noStrike" dirty="0">
                          <a:solidFill>
                            <a:srgbClr val="000000"/>
                          </a:solidFill>
                          <a:effectLst/>
                          <a:latin typeface="Times New Roman" panose="02020603050405020304" pitchFamily="18" charset="0"/>
                        </a:rPr>
                        <a:t> bağlı </a:t>
                      </a:r>
                      <a:r>
                        <a:rPr lang="tr-TR" sz="700" b="0" i="0" u="none" strike="noStrike" dirty="0" err="1">
                          <a:solidFill>
                            <a:srgbClr val="000000"/>
                          </a:solidFill>
                          <a:effectLst/>
                          <a:latin typeface="Times New Roman" panose="02020603050405020304" pitchFamily="18" charset="0"/>
                        </a:rPr>
                        <a:t>ototoksik</a:t>
                      </a:r>
                      <a:r>
                        <a:rPr lang="tr-TR" sz="700" b="0" i="0" u="none" strike="noStrike" dirty="0">
                          <a:solidFill>
                            <a:srgbClr val="000000"/>
                          </a:solidFill>
                          <a:effectLst/>
                          <a:latin typeface="Times New Roman" panose="02020603050405020304" pitchFamily="18" charset="0"/>
                        </a:rPr>
                        <a:t> belirtilerin ortaya çıkma riskini artıran diğer unsurlar </a:t>
                      </a:r>
                      <a:r>
                        <a:rPr lang="tr-TR" sz="700" b="0" i="0" u="none" strike="noStrike" dirty="0" err="1">
                          <a:solidFill>
                            <a:srgbClr val="000000"/>
                          </a:solidFill>
                          <a:effectLst/>
                          <a:latin typeface="Times New Roman" panose="02020603050405020304" pitchFamily="18" charset="0"/>
                        </a:rPr>
                        <a:t>dehidratasyon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etakrinik</a:t>
                      </a:r>
                      <a:r>
                        <a:rPr lang="tr-TR" sz="700" b="0" i="0" u="none" strike="noStrike" dirty="0">
                          <a:solidFill>
                            <a:srgbClr val="000000"/>
                          </a:solidFill>
                          <a:effectLst/>
                          <a:latin typeface="Times New Roman" panose="02020603050405020304" pitchFamily="18" charset="0"/>
                        </a:rPr>
                        <a:t> asit ya da </a:t>
                      </a:r>
                      <a:r>
                        <a:rPr lang="tr-TR" sz="700" b="0" i="0" u="none" strike="noStrike" dirty="0" err="1">
                          <a:solidFill>
                            <a:srgbClr val="000000"/>
                          </a:solidFill>
                          <a:effectLst/>
                          <a:latin typeface="Times New Roman" panose="02020603050405020304" pitchFamily="18" charset="0"/>
                        </a:rPr>
                        <a:t>furosemidle</a:t>
                      </a:r>
                      <a:r>
                        <a:rPr lang="tr-TR" sz="700" b="0" i="0" u="none" strike="noStrike" dirty="0">
                          <a:solidFill>
                            <a:srgbClr val="000000"/>
                          </a:solidFill>
                          <a:effectLst/>
                          <a:latin typeface="Times New Roman" panose="02020603050405020304" pitchFamily="18" charset="0"/>
                        </a:rPr>
                        <a:t> birlikte kullanım ya da diğer </a:t>
                      </a:r>
                      <a:r>
                        <a:rPr lang="tr-TR" sz="700" b="0" i="0" u="none" strike="noStrike" dirty="0" err="1">
                          <a:solidFill>
                            <a:srgbClr val="000000"/>
                          </a:solidFill>
                          <a:effectLst/>
                          <a:latin typeface="Times New Roman" panose="02020603050405020304" pitchFamily="18" charset="0"/>
                        </a:rPr>
                        <a:t>ototoksik</a:t>
                      </a:r>
                      <a:r>
                        <a:rPr lang="tr-TR" sz="700" b="0" i="0" u="none" strike="noStrike" dirty="0">
                          <a:solidFill>
                            <a:srgbClr val="000000"/>
                          </a:solidFill>
                          <a:effectLst/>
                          <a:latin typeface="Times New Roman" panose="02020603050405020304" pitchFamily="18" charset="0"/>
                        </a:rPr>
                        <a:t> ilaçların daha önce kullanılmış olmasıdır. Deride his azalması, karıncalanma, kaslarda seğirme, </a:t>
                      </a:r>
                      <a:r>
                        <a:rPr lang="tr-TR" sz="700" b="0" i="0" u="none" strike="noStrike" dirty="0" err="1">
                          <a:solidFill>
                            <a:srgbClr val="000000"/>
                          </a:solidFill>
                          <a:effectLst/>
                          <a:latin typeface="Times New Roman" panose="02020603050405020304" pitchFamily="18" charset="0"/>
                        </a:rPr>
                        <a:t>konvülziyon</a:t>
                      </a:r>
                      <a:r>
                        <a:rPr lang="tr-TR" sz="700" b="0" i="0" u="none" strike="noStrike" dirty="0">
                          <a:solidFill>
                            <a:srgbClr val="000000"/>
                          </a:solidFill>
                          <a:effectLst/>
                          <a:latin typeface="Times New Roman" panose="02020603050405020304" pitchFamily="18" charset="0"/>
                        </a:rPr>
                        <a:t> ve </a:t>
                      </a:r>
                      <a:r>
                        <a:rPr lang="tr-TR" sz="700" b="0" i="0" u="none" strike="noStrike" dirty="0" err="1">
                          <a:solidFill>
                            <a:srgbClr val="000000"/>
                          </a:solidFill>
                          <a:effectLst/>
                          <a:latin typeface="Times New Roman" panose="02020603050405020304" pitchFamily="18" charset="0"/>
                        </a:rPr>
                        <a:t>myasthenia</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gravis</a:t>
                      </a:r>
                      <a:r>
                        <a:rPr lang="tr-TR" sz="700" b="0" i="0" u="none" strike="noStrike" dirty="0">
                          <a:solidFill>
                            <a:srgbClr val="000000"/>
                          </a:solidFill>
                          <a:effectLst/>
                          <a:latin typeface="Times New Roman" panose="02020603050405020304" pitchFamily="18" charset="0"/>
                        </a:rPr>
                        <a:t> benzeri sendromlar da bildirilen yan etkiler arasındadır. Solunum depresyonu, letarji, </a:t>
                      </a:r>
                      <a:r>
                        <a:rPr lang="tr-TR" sz="700" b="0" i="0" u="none" strike="noStrike" dirty="0" err="1">
                          <a:solidFill>
                            <a:srgbClr val="000000"/>
                          </a:solidFill>
                          <a:effectLst/>
                          <a:latin typeface="Times New Roman" panose="02020603050405020304" pitchFamily="18" charset="0"/>
                        </a:rPr>
                        <a:t>konfüzyon</a:t>
                      </a:r>
                      <a:r>
                        <a:rPr lang="tr-TR" sz="700" b="0" i="0" u="none" strike="noStrike" dirty="0">
                          <a:solidFill>
                            <a:srgbClr val="000000"/>
                          </a:solidFill>
                          <a:effectLst/>
                          <a:latin typeface="Times New Roman" panose="02020603050405020304" pitchFamily="18" charset="0"/>
                        </a:rPr>
                        <a:t>, depresyon, görme bozukluğu, iştah azalması, kilo kaybı, hipotansiyon, hipertansiyon, isilik, kaşıntı, ürtiker, yanma hissi, </a:t>
                      </a:r>
                      <a:r>
                        <a:rPr lang="tr-TR" sz="700" b="0" i="0" u="none" strike="noStrike" dirty="0" err="1">
                          <a:solidFill>
                            <a:srgbClr val="000000"/>
                          </a:solidFill>
                          <a:effectLst/>
                          <a:latin typeface="Times New Roman" panose="02020603050405020304" pitchFamily="18" charset="0"/>
                        </a:rPr>
                        <a:t>larinks</a:t>
                      </a:r>
                      <a:r>
                        <a:rPr lang="tr-TR" sz="700" b="0" i="0" u="none" strike="noStrike" dirty="0">
                          <a:solidFill>
                            <a:srgbClr val="000000"/>
                          </a:solidFill>
                          <a:effectLst/>
                          <a:latin typeface="Times New Roman" panose="02020603050405020304" pitchFamily="18" charset="0"/>
                        </a:rPr>
                        <a:t> ödemi, </a:t>
                      </a:r>
                      <a:r>
                        <a:rPr lang="tr-TR" sz="700" b="0" i="0" u="none" strike="noStrike" dirty="0" err="1">
                          <a:solidFill>
                            <a:srgbClr val="000000"/>
                          </a:solidFill>
                          <a:effectLst/>
                          <a:latin typeface="Times New Roman" panose="02020603050405020304" pitchFamily="18" charset="0"/>
                        </a:rPr>
                        <a:t>anafilaktoid</a:t>
                      </a:r>
                      <a:r>
                        <a:rPr lang="tr-TR" sz="700" b="0" i="0" u="none" strike="noStrike" dirty="0">
                          <a:solidFill>
                            <a:srgbClr val="000000"/>
                          </a:solidFill>
                          <a:effectLst/>
                          <a:latin typeface="Times New Roman" panose="02020603050405020304" pitchFamily="18" charset="0"/>
                        </a:rPr>
                        <a:t> reaksiyonlar, ateş ve baş ağrısı, bulantı, kusma, </a:t>
                      </a:r>
                      <a:r>
                        <a:rPr lang="tr-TR" sz="700" b="0" i="0" u="none" strike="noStrike" dirty="0" err="1">
                          <a:solidFill>
                            <a:srgbClr val="000000"/>
                          </a:solidFill>
                          <a:effectLst/>
                          <a:latin typeface="Times New Roman" panose="02020603050405020304" pitchFamily="18" charset="0"/>
                        </a:rPr>
                        <a:t>tükrük</a:t>
                      </a:r>
                      <a:r>
                        <a:rPr lang="tr-TR" sz="700" b="0" i="0" u="none" strike="noStrike" dirty="0">
                          <a:solidFill>
                            <a:srgbClr val="000000"/>
                          </a:solidFill>
                          <a:effectLst/>
                          <a:latin typeface="Times New Roman" panose="02020603050405020304" pitchFamily="18" charset="0"/>
                        </a:rPr>
                        <a:t> salgısında artış ve </a:t>
                      </a:r>
                      <a:r>
                        <a:rPr lang="tr-TR" sz="700" b="0" i="0" u="none" strike="noStrike" dirty="0" err="1">
                          <a:solidFill>
                            <a:srgbClr val="000000"/>
                          </a:solidFill>
                          <a:effectLst/>
                          <a:latin typeface="Times New Roman" panose="02020603050405020304" pitchFamily="18" charset="0"/>
                        </a:rPr>
                        <a:t>stomatit</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purpura</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psödotümör</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serebri</a:t>
                      </a:r>
                      <a:r>
                        <a:rPr lang="tr-TR" sz="700" b="0" i="0" u="none" strike="noStrike" dirty="0">
                          <a:solidFill>
                            <a:srgbClr val="000000"/>
                          </a:solidFill>
                          <a:effectLst/>
                          <a:latin typeface="Times New Roman" panose="02020603050405020304" pitchFamily="18" charset="0"/>
                        </a:rPr>
                        <a:t>, akut ve organik beyin sendromu, </a:t>
                      </a:r>
                      <a:r>
                        <a:rPr lang="tr-TR" sz="700" b="0" i="0" u="none" strike="noStrike" dirty="0" err="1">
                          <a:solidFill>
                            <a:srgbClr val="000000"/>
                          </a:solidFill>
                          <a:effectLst/>
                          <a:latin typeface="Times New Roman" panose="02020603050405020304" pitchFamily="18" charset="0"/>
                        </a:rPr>
                        <a:t>pulmoner</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fibroz</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alopesi</a:t>
                      </a:r>
                      <a:r>
                        <a:rPr lang="tr-TR" sz="700" b="0" i="0" u="none" strike="noStrike" dirty="0">
                          <a:solidFill>
                            <a:srgbClr val="000000"/>
                          </a:solidFill>
                          <a:effectLst/>
                          <a:latin typeface="Times New Roman" panose="02020603050405020304" pitchFamily="18" charset="0"/>
                        </a:rPr>
                        <a:t>, eklem ağrıları, geçici </a:t>
                      </a:r>
                      <a:r>
                        <a:rPr lang="tr-TR" sz="700" b="0" i="0" u="none" strike="noStrike" dirty="0" err="1">
                          <a:solidFill>
                            <a:srgbClr val="000000"/>
                          </a:solidFill>
                          <a:effectLst/>
                          <a:latin typeface="Times New Roman" panose="02020603050405020304" pitchFamily="18" charset="0"/>
                        </a:rPr>
                        <a:t>hepatomegali</a:t>
                      </a:r>
                      <a:r>
                        <a:rPr lang="tr-TR" sz="700" b="0" i="0" u="none" strike="noStrike" dirty="0">
                          <a:solidFill>
                            <a:srgbClr val="000000"/>
                          </a:solidFill>
                          <a:effectLst/>
                          <a:latin typeface="Times New Roman" panose="02020603050405020304" pitchFamily="18" charset="0"/>
                        </a:rPr>
                        <a:t> ve </a:t>
                      </a:r>
                      <a:r>
                        <a:rPr lang="tr-TR" sz="700" b="0" i="0" u="none" strike="noStrike" dirty="0" err="1">
                          <a:solidFill>
                            <a:srgbClr val="000000"/>
                          </a:solidFill>
                          <a:effectLst/>
                          <a:latin typeface="Times New Roman" panose="02020603050405020304" pitchFamily="18" charset="0"/>
                        </a:rPr>
                        <a:t>splenomegali</a:t>
                      </a:r>
                      <a:r>
                        <a:rPr lang="tr-TR" sz="700" b="0" i="0" u="none" strike="noStrike" dirty="0">
                          <a:solidFill>
                            <a:srgbClr val="000000"/>
                          </a:solidFill>
                          <a:effectLst/>
                          <a:latin typeface="Times New Roman" panose="02020603050405020304" pitchFamily="18" charset="0"/>
                        </a:rPr>
                        <a:t> de </a:t>
                      </a:r>
                      <a:r>
                        <a:rPr lang="tr-TR" sz="700" b="0" i="0" u="none" strike="noStrike" dirty="0" err="1">
                          <a:solidFill>
                            <a:srgbClr val="000000"/>
                          </a:solidFill>
                          <a:effectLst/>
                          <a:latin typeface="Times New Roman" panose="02020603050405020304" pitchFamily="18" charset="0"/>
                        </a:rPr>
                        <a:t>gentamisin</a:t>
                      </a:r>
                      <a:r>
                        <a:rPr lang="tr-TR" sz="700" b="0" i="0" u="none" strike="noStrike" dirty="0">
                          <a:solidFill>
                            <a:srgbClr val="000000"/>
                          </a:solidFill>
                          <a:effectLst/>
                          <a:latin typeface="Times New Roman" panose="02020603050405020304" pitchFamily="18" charset="0"/>
                        </a:rPr>
                        <a:t> kullanımına bağlı olarak bildirilmiştir.</a:t>
                      </a:r>
                    </a:p>
                  </a:txBody>
                  <a:tcPr marL="5515" marR="5515" marT="55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28217287"/>
                  </a:ext>
                </a:extLst>
              </a:tr>
            </a:tbl>
          </a:graphicData>
        </a:graphic>
      </p:graphicFrame>
    </p:spTree>
    <p:extLst>
      <p:ext uri="{BB962C8B-B14F-4D97-AF65-F5344CB8AC3E}">
        <p14:creationId xmlns:p14="http://schemas.microsoft.com/office/powerpoint/2010/main" val="395453768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F7E53FE2-E077-4AEB-9606-53AE699C458D}"/>
              </a:ext>
            </a:extLst>
          </p:cNvPr>
          <p:cNvGraphicFramePr>
            <a:graphicFrameLocks noGrp="1"/>
          </p:cNvGraphicFramePr>
          <p:nvPr>
            <p:extLst>
              <p:ext uri="{D42A27DB-BD31-4B8C-83A1-F6EECF244321}">
                <p14:modId xmlns:p14="http://schemas.microsoft.com/office/powerpoint/2010/main" val="4148375462"/>
              </p:ext>
            </p:extLst>
          </p:nvPr>
        </p:nvGraphicFramePr>
        <p:xfrm>
          <a:off x="251520" y="1268760"/>
          <a:ext cx="8640960" cy="4320480"/>
        </p:xfrm>
        <a:graphic>
          <a:graphicData uri="http://schemas.openxmlformats.org/drawingml/2006/table">
            <a:tbl>
              <a:tblPr/>
              <a:tblGrid>
                <a:gridCol w="275159">
                  <a:extLst>
                    <a:ext uri="{9D8B030D-6E8A-4147-A177-3AD203B41FA5}">
                      <a16:colId xmlns:a16="http://schemas.microsoft.com/office/drawing/2014/main" xmlns="" val="4190322940"/>
                    </a:ext>
                  </a:extLst>
                </a:gridCol>
                <a:gridCol w="1901977">
                  <a:extLst>
                    <a:ext uri="{9D8B030D-6E8A-4147-A177-3AD203B41FA5}">
                      <a16:colId xmlns:a16="http://schemas.microsoft.com/office/drawing/2014/main" xmlns="" val="4159495381"/>
                    </a:ext>
                  </a:extLst>
                </a:gridCol>
                <a:gridCol w="1004088">
                  <a:extLst>
                    <a:ext uri="{9D8B030D-6E8A-4147-A177-3AD203B41FA5}">
                      <a16:colId xmlns:a16="http://schemas.microsoft.com/office/drawing/2014/main" xmlns="" val="3099903957"/>
                    </a:ext>
                  </a:extLst>
                </a:gridCol>
                <a:gridCol w="3741198">
                  <a:extLst>
                    <a:ext uri="{9D8B030D-6E8A-4147-A177-3AD203B41FA5}">
                      <a16:colId xmlns:a16="http://schemas.microsoft.com/office/drawing/2014/main" xmlns="" val="3911195701"/>
                    </a:ext>
                  </a:extLst>
                </a:gridCol>
                <a:gridCol w="1718538">
                  <a:extLst>
                    <a:ext uri="{9D8B030D-6E8A-4147-A177-3AD203B41FA5}">
                      <a16:colId xmlns:a16="http://schemas.microsoft.com/office/drawing/2014/main" xmlns="" val="2765958460"/>
                    </a:ext>
                  </a:extLst>
                </a:gridCol>
              </a:tblGrid>
              <a:tr h="16583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600" b="0" i="0" u="none" strike="noStrike">
                          <a:solidFill>
                            <a:srgbClr val="000000"/>
                          </a:solidFill>
                          <a:effectLst/>
                          <a:latin typeface="Times New Roman" panose="02020603050405020304" pitchFamily="18" charset="0"/>
                        </a:rPr>
                        <a:t>İLAÇ</a:t>
                      </a:r>
                    </a:p>
                  </a:txBody>
                  <a:tcPr marL="4406" marR="4406" marT="440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600" b="0" i="0" u="none" strike="noStrike">
                          <a:solidFill>
                            <a:srgbClr val="000000"/>
                          </a:solidFill>
                          <a:effectLst/>
                          <a:latin typeface="Times New Roman" panose="02020603050405020304" pitchFamily="18" charset="0"/>
                        </a:rPr>
                        <a:t>ENDİKASYONLARI</a:t>
                      </a:r>
                    </a:p>
                  </a:txBody>
                  <a:tcPr marL="4406" marR="4406" marT="440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600" b="0" i="0" u="none" strike="noStrike">
                          <a:solidFill>
                            <a:srgbClr val="000000"/>
                          </a:solidFill>
                          <a:effectLst/>
                          <a:latin typeface="Times New Roman" panose="02020603050405020304" pitchFamily="18" charset="0"/>
                        </a:rPr>
                        <a:t>KONTRENDİKASYONLARI</a:t>
                      </a:r>
                    </a:p>
                  </a:txBody>
                  <a:tcPr marL="4406" marR="4406" marT="440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600" b="0" i="0" u="sng" strike="noStrike">
                          <a:solidFill>
                            <a:srgbClr val="000000"/>
                          </a:solidFill>
                          <a:effectLst/>
                          <a:latin typeface="Times New Roman" panose="02020603050405020304" pitchFamily="18" charset="0"/>
                        </a:rPr>
                        <a:t>VERİLİŞ YOLU</a:t>
                      </a:r>
                    </a:p>
                  </a:txBody>
                  <a:tcPr marL="4406" marR="4406" marT="440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600" b="0" i="0" u="none" strike="noStrike">
                          <a:solidFill>
                            <a:srgbClr val="000000"/>
                          </a:solidFill>
                          <a:effectLst/>
                          <a:latin typeface="Times New Roman" panose="02020603050405020304" pitchFamily="18" charset="0"/>
                        </a:rPr>
                        <a:t>YAN ETKİLERİ</a:t>
                      </a:r>
                    </a:p>
                  </a:txBody>
                  <a:tcPr marL="4406" marR="4406" marT="440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552061340"/>
                  </a:ext>
                </a:extLst>
              </a:tr>
              <a:tr h="415464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600" b="0" i="0" u="none" strike="noStrike" dirty="0">
                          <a:solidFill>
                            <a:srgbClr val="000000"/>
                          </a:solidFill>
                          <a:effectLst/>
                          <a:latin typeface="Times New Roman" panose="02020603050405020304" pitchFamily="18" charset="0"/>
                        </a:rPr>
                        <a:t>PARLODEL</a:t>
                      </a:r>
                    </a:p>
                  </a:txBody>
                  <a:tcPr marL="4406" marR="4406" marT="4406"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600" b="0" i="0" u="none" strike="noStrike" dirty="0">
                          <a:solidFill>
                            <a:srgbClr val="000000"/>
                          </a:solidFill>
                          <a:effectLst/>
                          <a:latin typeface="Times New Roman" panose="02020603050405020304" pitchFamily="18" charset="0"/>
                        </a:rPr>
                        <a:t>Parkinson hastalığı: Tek başına veya diğer </a:t>
                      </a:r>
                      <a:r>
                        <a:rPr lang="tr-TR" sz="600" b="0" i="0" u="none" strike="noStrike" dirty="0" err="1">
                          <a:solidFill>
                            <a:srgbClr val="000000"/>
                          </a:solidFill>
                          <a:effectLst/>
                          <a:latin typeface="Times New Roman" panose="02020603050405020304" pitchFamily="18" charset="0"/>
                        </a:rPr>
                        <a:t>antiparkinson</a:t>
                      </a:r>
                      <a:r>
                        <a:rPr lang="tr-TR" sz="600" b="0" i="0" u="none" strike="noStrike" dirty="0">
                          <a:solidFill>
                            <a:srgbClr val="000000"/>
                          </a:solidFill>
                          <a:effectLst/>
                          <a:latin typeface="Times New Roman" panose="02020603050405020304" pitchFamily="18" charset="0"/>
                        </a:rPr>
                        <a:t> ilaçlarla kombine olarak, </a:t>
                      </a:r>
                      <a:r>
                        <a:rPr lang="tr-TR" sz="600" b="0" i="0" u="none" strike="noStrike" dirty="0" err="1">
                          <a:solidFill>
                            <a:srgbClr val="000000"/>
                          </a:solidFill>
                          <a:effectLst/>
                          <a:latin typeface="Times New Roman" panose="02020603050405020304" pitchFamily="18" charset="0"/>
                        </a:rPr>
                        <a:t>idiopatik</a:t>
                      </a:r>
                      <a:r>
                        <a:rPr lang="tr-TR" sz="600" b="0" i="0" u="none" strike="noStrike" dirty="0">
                          <a:solidFill>
                            <a:srgbClr val="000000"/>
                          </a:solidFill>
                          <a:effectLst/>
                          <a:latin typeface="Times New Roman" panose="02020603050405020304" pitchFamily="18" charset="0"/>
                        </a:rPr>
                        <a:t> ve post-</a:t>
                      </a:r>
                      <a:r>
                        <a:rPr lang="tr-TR" sz="600" b="0" i="0" u="none" strike="noStrike" dirty="0" err="1">
                          <a:solidFill>
                            <a:srgbClr val="000000"/>
                          </a:solidFill>
                          <a:effectLst/>
                          <a:latin typeface="Times New Roman" panose="02020603050405020304" pitchFamily="18" charset="0"/>
                        </a:rPr>
                        <a:t>ensefalitik</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parkinson</a:t>
                      </a:r>
                      <a:r>
                        <a:rPr lang="tr-TR" sz="600" b="0" i="0" u="none" strike="noStrike" dirty="0">
                          <a:solidFill>
                            <a:srgbClr val="000000"/>
                          </a:solidFill>
                          <a:effectLst/>
                          <a:latin typeface="Times New Roman" panose="02020603050405020304" pitchFamily="18" charset="0"/>
                        </a:rPr>
                        <a:t> hastalığının her safhasında </a:t>
                      </a:r>
                      <a:r>
                        <a:rPr lang="tr-TR" sz="600" b="0" i="0" u="none" strike="noStrike" dirty="0" err="1">
                          <a:solidFill>
                            <a:srgbClr val="000000"/>
                          </a:solidFill>
                          <a:effectLst/>
                          <a:latin typeface="Times New Roman" panose="02020603050405020304" pitchFamily="18" charset="0"/>
                        </a:rPr>
                        <a:t>endikedir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Prolaktinomalar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Prolaktin</a:t>
                      </a:r>
                      <a:r>
                        <a:rPr lang="tr-TR" sz="600" b="0" i="0" u="none" strike="noStrike" dirty="0">
                          <a:solidFill>
                            <a:srgbClr val="000000"/>
                          </a:solidFill>
                          <a:effectLst/>
                          <a:latin typeface="Times New Roman" panose="02020603050405020304" pitchFamily="18" charset="0"/>
                        </a:rPr>
                        <a:t> salgılayan </a:t>
                      </a:r>
                      <a:r>
                        <a:rPr lang="tr-TR" sz="600" b="0" i="0" u="none" strike="noStrike" dirty="0" err="1">
                          <a:solidFill>
                            <a:srgbClr val="000000"/>
                          </a:solidFill>
                          <a:effectLst/>
                          <a:latin typeface="Times New Roman" panose="02020603050405020304" pitchFamily="18" charset="0"/>
                        </a:rPr>
                        <a:t>hipofizer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mikroadenom</a:t>
                      </a:r>
                      <a:r>
                        <a:rPr lang="tr-TR" sz="600" b="0" i="0" u="none" strike="noStrike" dirty="0">
                          <a:solidFill>
                            <a:srgbClr val="000000"/>
                          </a:solidFill>
                          <a:effectLst/>
                          <a:latin typeface="Times New Roman" panose="02020603050405020304" pitchFamily="18" charset="0"/>
                        </a:rPr>
                        <a:t> ve </a:t>
                      </a:r>
                      <a:r>
                        <a:rPr lang="tr-TR" sz="600" b="0" i="0" u="none" strike="noStrike" dirty="0" err="1">
                          <a:solidFill>
                            <a:srgbClr val="000000"/>
                          </a:solidFill>
                          <a:effectLst/>
                          <a:latin typeface="Times New Roman" panose="02020603050405020304" pitchFamily="18" charset="0"/>
                        </a:rPr>
                        <a:t>makroadenomların</a:t>
                      </a:r>
                      <a:r>
                        <a:rPr lang="tr-TR" sz="600" b="0" i="0" u="none" strike="noStrike" dirty="0">
                          <a:solidFill>
                            <a:srgbClr val="000000"/>
                          </a:solidFill>
                          <a:effectLst/>
                          <a:latin typeface="Times New Roman" panose="02020603050405020304" pitchFamily="18" charset="0"/>
                        </a:rPr>
                        <a:t> konservatif tedavisi; cerrahi girişimden önce tümörün boyutunun küçültülmesi ve alınmasını kolaylaştırmak amacıyla ve cerrahi girişimden sonra; </a:t>
                      </a:r>
                      <a:r>
                        <a:rPr lang="tr-TR" sz="600" b="0" i="0" u="none" strike="noStrike" dirty="0" err="1">
                          <a:solidFill>
                            <a:srgbClr val="000000"/>
                          </a:solidFill>
                          <a:effectLst/>
                          <a:latin typeface="Times New Roman" panose="02020603050405020304" pitchFamily="18" charset="0"/>
                        </a:rPr>
                        <a:t>prolaktin</a:t>
                      </a:r>
                      <a:r>
                        <a:rPr lang="tr-TR" sz="600" b="0" i="0" u="none" strike="noStrike" dirty="0">
                          <a:solidFill>
                            <a:srgbClr val="000000"/>
                          </a:solidFill>
                          <a:effectLst/>
                          <a:latin typeface="Times New Roman" panose="02020603050405020304" pitchFamily="18" charset="0"/>
                        </a:rPr>
                        <a:t> seviyesinin hala yüksek olduğu durumlarda </a:t>
                      </a:r>
                      <a:r>
                        <a:rPr lang="tr-TR" sz="600" b="0" i="0" u="none" strike="noStrike" dirty="0" err="1">
                          <a:solidFill>
                            <a:srgbClr val="000000"/>
                          </a:solidFill>
                          <a:effectLst/>
                          <a:latin typeface="Times New Roman" panose="02020603050405020304" pitchFamily="18" charset="0"/>
                        </a:rPr>
                        <a:t>endikedir</a:t>
                      </a:r>
                      <a:r>
                        <a:rPr lang="tr-TR" sz="600" b="0" i="0" u="none" strike="noStrike" dirty="0">
                          <a:solidFill>
                            <a:srgbClr val="000000"/>
                          </a:solidFill>
                          <a:effectLst/>
                          <a:latin typeface="Times New Roman" panose="02020603050405020304" pitchFamily="18" charset="0"/>
                        </a:rPr>
                        <a:t>. Akromegali: Cerrahi girişim ve radyoterapiye yardımcı tedavi veya bazı özel durumlarda ve alternatif tedavi olarak </a:t>
                      </a:r>
                      <a:r>
                        <a:rPr lang="tr-TR" sz="600" b="0" i="0" u="none" strike="noStrike" dirty="0" err="1">
                          <a:solidFill>
                            <a:srgbClr val="000000"/>
                          </a:solidFill>
                          <a:effectLst/>
                          <a:latin typeface="Times New Roman" panose="02020603050405020304" pitchFamily="18" charset="0"/>
                        </a:rPr>
                        <a:t>endikedir</a:t>
                      </a:r>
                      <a:r>
                        <a:rPr lang="tr-TR" sz="600" b="0" i="0" u="none" strike="noStrike" dirty="0">
                          <a:solidFill>
                            <a:srgbClr val="000000"/>
                          </a:solidFill>
                          <a:effectLst/>
                          <a:latin typeface="Times New Roman" panose="02020603050405020304" pitchFamily="18" charset="0"/>
                        </a:rPr>
                        <a:t>. Erkekte </a:t>
                      </a:r>
                      <a:r>
                        <a:rPr lang="tr-TR" sz="600" b="0" i="0" u="none" strike="noStrike" dirty="0" err="1">
                          <a:solidFill>
                            <a:srgbClr val="000000"/>
                          </a:solidFill>
                          <a:effectLst/>
                          <a:latin typeface="Times New Roman" panose="02020603050405020304" pitchFamily="18" charset="0"/>
                        </a:rPr>
                        <a:t>hiperprolaktinemi</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Prolaktine</a:t>
                      </a:r>
                      <a:r>
                        <a:rPr lang="tr-TR" sz="600" b="0" i="0" u="none" strike="noStrike" dirty="0">
                          <a:solidFill>
                            <a:srgbClr val="000000"/>
                          </a:solidFill>
                          <a:effectLst/>
                          <a:latin typeface="Times New Roman" panose="02020603050405020304" pitchFamily="18" charset="0"/>
                        </a:rPr>
                        <a:t> bağlı </a:t>
                      </a:r>
                      <a:r>
                        <a:rPr lang="tr-TR" sz="600" b="0" i="0" u="none" strike="noStrike" dirty="0" err="1">
                          <a:solidFill>
                            <a:srgbClr val="000000"/>
                          </a:solidFill>
                          <a:effectLst/>
                          <a:latin typeface="Times New Roman" panose="02020603050405020304" pitchFamily="18" charset="0"/>
                        </a:rPr>
                        <a:t>hipogonadizmde</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oligospermi</a:t>
                      </a:r>
                      <a:r>
                        <a:rPr lang="tr-TR" sz="600" b="0" i="0" u="none" strike="noStrike" dirty="0">
                          <a:solidFill>
                            <a:srgbClr val="000000"/>
                          </a:solidFill>
                          <a:effectLst/>
                          <a:latin typeface="Times New Roman" panose="02020603050405020304" pitchFamily="18" charset="0"/>
                        </a:rPr>
                        <a:t>, libido azalması, </a:t>
                      </a:r>
                      <a:r>
                        <a:rPr lang="tr-TR" sz="600" b="0" i="0" u="none" strike="noStrike" dirty="0" err="1">
                          <a:solidFill>
                            <a:srgbClr val="000000"/>
                          </a:solidFill>
                          <a:effectLst/>
                          <a:latin typeface="Times New Roman" panose="02020603050405020304" pitchFamily="18" charset="0"/>
                        </a:rPr>
                        <a:t>empotans</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endikedir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Menstrüel</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siklus</a:t>
                      </a:r>
                      <a:r>
                        <a:rPr lang="tr-TR" sz="600" b="0" i="0" u="none" strike="noStrike" dirty="0">
                          <a:solidFill>
                            <a:srgbClr val="000000"/>
                          </a:solidFill>
                          <a:effectLst/>
                          <a:latin typeface="Times New Roman" panose="02020603050405020304" pitchFamily="18" charset="0"/>
                        </a:rPr>
                        <a:t> bozuklukları, kadın </a:t>
                      </a:r>
                      <a:r>
                        <a:rPr lang="tr-TR" sz="600" b="0" i="0" u="none" strike="noStrike" dirty="0" err="1">
                          <a:solidFill>
                            <a:srgbClr val="000000"/>
                          </a:solidFill>
                          <a:effectLst/>
                          <a:latin typeface="Times New Roman" panose="02020603050405020304" pitchFamily="18" charset="0"/>
                        </a:rPr>
                        <a:t>infertilitesi</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Prolaktine</a:t>
                      </a:r>
                      <a:r>
                        <a:rPr lang="tr-TR" sz="600" b="0" i="0" u="none" strike="noStrike" dirty="0">
                          <a:solidFill>
                            <a:srgbClr val="000000"/>
                          </a:solidFill>
                          <a:effectLst/>
                          <a:latin typeface="Times New Roman" panose="02020603050405020304" pitchFamily="18" charset="0"/>
                        </a:rPr>
                        <a:t> bağlı </a:t>
                      </a:r>
                      <a:r>
                        <a:rPr lang="tr-TR" sz="600" b="0" i="0" u="none" strike="noStrike" dirty="0" err="1">
                          <a:solidFill>
                            <a:srgbClr val="000000"/>
                          </a:solidFill>
                          <a:effectLst/>
                          <a:latin typeface="Times New Roman" panose="02020603050405020304" pitchFamily="18" charset="0"/>
                        </a:rPr>
                        <a:t>hiperprolaktinemik</a:t>
                      </a:r>
                      <a:r>
                        <a:rPr lang="tr-TR" sz="600" b="0" i="0" u="none" strike="noStrike" dirty="0">
                          <a:solidFill>
                            <a:srgbClr val="000000"/>
                          </a:solidFill>
                          <a:effectLst/>
                          <a:latin typeface="Times New Roman" panose="02020603050405020304" pitchFamily="18" charset="0"/>
                        </a:rPr>
                        <a:t> ve görünürde </a:t>
                      </a:r>
                      <a:r>
                        <a:rPr lang="tr-TR" sz="600" b="0" i="0" u="none" strike="noStrike" dirty="0" err="1">
                          <a:solidFill>
                            <a:srgbClr val="000000"/>
                          </a:solidFill>
                          <a:effectLst/>
                          <a:latin typeface="Times New Roman" panose="02020603050405020304" pitchFamily="18" charset="0"/>
                        </a:rPr>
                        <a:t>normoprolaktinemik</a:t>
                      </a:r>
                      <a:r>
                        <a:rPr lang="tr-TR" sz="600" b="0" i="0" u="none" strike="noStrike" dirty="0">
                          <a:solidFill>
                            <a:srgbClr val="000000"/>
                          </a:solidFill>
                          <a:effectLst/>
                          <a:latin typeface="Times New Roman" panose="02020603050405020304" pitchFamily="18" charset="0"/>
                        </a:rPr>
                        <a:t> durumlarda: </a:t>
                      </a:r>
                      <a:r>
                        <a:rPr lang="tr-TR" sz="600" b="0" i="0" u="none" strike="noStrike" dirty="0" err="1">
                          <a:solidFill>
                            <a:srgbClr val="000000"/>
                          </a:solidFill>
                          <a:effectLst/>
                          <a:latin typeface="Times New Roman" panose="02020603050405020304" pitchFamily="18" charset="0"/>
                        </a:rPr>
                        <a:t>Amenore</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galaktoreli</a:t>
                      </a:r>
                      <a:r>
                        <a:rPr lang="tr-TR" sz="600" b="0" i="0" u="none" strike="noStrike" dirty="0">
                          <a:solidFill>
                            <a:srgbClr val="000000"/>
                          </a:solidFill>
                          <a:effectLst/>
                          <a:latin typeface="Times New Roman" panose="02020603050405020304" pitchFamily="18" charset="0"/>
                        </a:rPr>
                        <a:t> veya </a:t>
                      </a:r>
                      <a:r>
                        <a:rPr lang="tr-TR" sz="600" b="0" i="0" u="none" strike="noStrike" dirty="0" err="1">
                          <a:solidFill>
                            <a:srgbClr val="000000"/>
                          </a:solidFill>
                          <a:effectLst/>
                          <a:latin typeface="Times New Roman" panose="02020603050405020304" pitchFamily="18" charset="0"/>
                        </a:rPr>
                        <a:t>galaktoresiz</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oligomenore</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luteal</a:t>
                      </a:r>
                      <a:r>
                        <a:rPr lang="tr-TR" sz="600" b="0" i="0" u="none" strike="noStrike" dirty="0">
                          <a:solidFill>
                            <a:srgbClr val="000000"/>
                          </a:solidFill>
                          <a:effectLst/>
                          <a:latin typeface="Times New Roman" panose="02020603050405020304" pitchFamily="18" charset="0"/>
                        </a:rPr>
                        <a:t> faz yetmezliği, ilaca bağlı </a:t>
                      </a:r>
                      <a:r>
                        <a:rPr lang="tr-TR" sz="600" b="0" i="0" u="none" strike="noStrike" dirty="0" err="1">
                          <a:solidFill>
                            <a:srgbClr val="000000"/>
                          </a:solidFill>
                          <a:effectLst/>
                          <a:latin typeface="Times New Roman" panose="02020603050405020304" pitchFamily="18" charset="0"/>
                        </a:rPr>
                        <a:t>hiperprolaktinemik</a:t>
                      </a:r>
                      <a:r>
                        <a:rPr lang="tr-TR" sz="600" b="0" i="0" u="none" strike="noStrike" dirty="0">
                          <a:solidFill>
                            <a:srgbClr val="000000"/>
                          </a:solidFill>
                          <a:effectLst/>
                          <a:latin typeface="Times New Roman" panose="02020603050405020304" pitchFamily="18" charset="0"/>
                        </a:rPr>
                        <a:t> bozukluklar (</a:t>
                      </a:r>
                      <a:r>
                        <a:rPr lang="tr-TR" sz="600" b="0" i="0" u="none" strike="noStrike" dirty="0" err="1">
                          <a:solidFill>
                            <a:srgbClr val="000000"/>
                          </a:solidFill>
                          <a:effectLst/>
                          <a:latin typeface="Times New Roman" panose="02020603050405020304" pitchFamily="18" charset="0"/>
                        </a:rPr>
                        <a:t>örn</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psikotrop</a:t>
                      </a:r>
                      <a:r>
                        <a:rPr lang="tr-TR" sz="600" b="0" i="0" u="none" strike="noStrike" dirty="0">
                          <a:solidFill>
                            <a:srgbClr val="000000"/>
                          </a:solidFill>
                          <a:effectLst/>
                          <a:latin typeface="Times New Roman" panose="02020603050405020304" pitchFamily="18" charset="0"/>
                        </a:rPr>
                        <a:t> veya </a:t>
                      </a:r>
                      <a:r>
                        <a:rPr lang="tr-TR" sz="600" b="0" i="0" u="none" strike="noStrike" dirty="0" err="1">
                          <a:solidFill>
                            <a:srgbClr val="000000"/>
                          </a:solidFill>
                          <a:effectLst/>
                          <a:latin typeface="Times New Roman" panose="02020603050405020304" pitchFamily="18" charset="0"/>
                        </a:rPr>
                        <a:t>antihipertansif</a:t>
                      </a:r>
                      <a:r>
                        <a:rPr lang="tr-TR" sz="600" b="0" i="0" u="none" strike="noStrike" dirty="0">
                          <a:solidFill>
                            <a:srgbClr val="000000"/>
                          </a:solidFill>
                          <a:effectLst/>
                          <a:latin typeface="Times New Roman" panose="02020603050405020304" pitchFamily="18" charset="0"/>
                        </a:rPr>
                        <a:t> ajan kullanımının indüklediği). </a:t>
                      </a:r>
                      <a:r>
                        <a:rPr lang="tr-TR" sz="600" b="0" i="0" u="none" strike="noStrike" dirty="0" err="1">
                          <a:solidFill>
                            <a:srgbClr val="000000"/>
                          </a:solidFill>
                          <a:effectLst/>
                          <a:latin typeface="Times New Roman" panose="02020603050405020304" pitchFamily="18" charset="0"/>
                        </a:rPr>
                        <a:t>Prolaktine</a:t>
                      </a:r>
                      <a:r>
                        <a:rPr lang="tr-TR" sz="600" b="0" i="0" u="none" strike="noStrike" dirty="0">
                          <a:solidFill>
                            <a:srgbClr val="000000"/>
                          </a:solidFill>
                          <a:effectLst/>
                          <a:latin typeface="Times New Roman" panose="02020603050405020304" pitchFamily="18" charset="0"/>
                        </a:rPr>
                        <a:t> bağlı olmayan kadın </a:t>
                      </a:r>
                      <a:r>
                        <a:rPr lang="tr-TR" sz="600" b="0" i="0" u="none" strike="noStrike" dirty="0" err="1">
                          <a:solidFill>
                            <a:srgbClr val="000000"/>
                          </a:solidFill>
                          <a:effectLst/>
                          <a:latin typeface="Times New Roman" panose="02020603050405020304" pitchFamily="18" charset="0"/>
                        </a:rPr>
                        <a:t>infertilitesi</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Polikistik</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over</a:t>
                      </a:r>
                      <a:r>
                        <a:rPr lang="tr-TR" sz="600" b="0" i="0" u="none" strike="noStrike" dirty="0">
                          <a:solidFill>
                            <a:srgbClr val="000000"/>
                          </a:solidFill>
                          <a:effectLst/>
                          <a:latin typeface="Times New Roman" panose="02020603050405020304" pitchFamily="18" charset="0"/>
                        </a:rPr>
                        <a:t> sendromu, </a:t>
                      </a:r>
                      <a:r>
                        <a:rPr lang="tr-TR" sz="600" b="0" i="0" u="none" strike="noStrike" dirty="0" err="1">
                          <a:solidFill>
                            <a:srgbClr val="000000"/>
                          </a:solidFill>
                          <a:effectLst/>
                          <a:latin typeface="Times New Roman" panose="02020603050405020304" pitchFamily="18" charset="0"/>
                        </a:rPr>
                        <a:t>anovulatuvar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sikluslar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klomifen</a:t>
                      </a:r>
                      <a:r>
                        <a:rPr lang="tr-TR" sz="600" b="0" i="0" u="none" strike="noStrike" dirty="0">
                          <a:solidFill>
                            <a:srgbClr val="000000"/>
                          </a:solidFill>
                          <a:effectLst/>
                          <a:latin typeface="Times New Roman" panose="02020603050405020304" pitchFamily="18" charset="0"/>
                        </a:rPr>
                        <a:t> gibi anti-östrojen tedavisine ek olarak). </a:t>
                      </a:r>
                      <a:r>
                        <a:rPr lang="tr-TR" sz="600" b="0" i="0" u="none" strike="noStrike" dirty="0" err="1">
                          <a:solidFill>
                            <a:srgbClr val="000000"/>
                          </a:solidFill>
                          <a:effectLst/>
                          <a:latin typeface="Times New Roman" panose="02020603050405020304" pitchFamily="18" charset="0"/>
                        </a:rPr>
                        <a:t>Laktasyonun</a:t>
                      </a:r>
                      <a:r>
                        <a:rPr lang="tr-TR" sz="600" b="0" i="0" u="none" strike="noStrike" dirty="0">
                          <a:solidFill>
                            <a:srgbClr val="000000"/>
                          </a:solidFill>
                          <a:effectLst/>
                          <a:latin typeface="Times New Roman" panose="02020603050405020304" pitchFamily="18" charset="0"/>
                        </a:rPr>
                        <a:t> tıbbi nedenlerle </a:t>
                      </a:r>
                      <a:r>
                        <a:rPr lang="tr-TR" sz="600" b="0" i="0" u="none" strike="noStrike" dirty="0" err="1">
                          <a:solidFill>
                            <a:srgbClr val="000000"/>
                          </a:solidFill>
                          <a:effectLst/>
                          <a:latin typeface="Times New Roman" panose="02020603050405020304" pitchFamily="18" charset="0"/>
                        </a:rPr>
                        <a:t>inhibisyonu</a:t>
                      </a:r>
                      <a:r>
                        <a:rPr lang="tr-TR" sz="600" b="0" i="0" u="none" strike="noStrike" dirty="0">
                          <a:solidFill>
                            <a:srgbClr val="000000"/>
                          </a:solidFill>
                          <a:effectLst/>
                          <a:latin typeface="Times New Roman" panose="02020603050405020304" pitchFamily="18" charset="0"/>
                        </a:rPr>
                        <a:t>: Medikal nedenlerle </a:t>
                      </a:r>
                      <a:r>
                        <a:rPr lang="tr-TR" sz="600" b="0" i="0" u="none" strike="noStrike" dirty="0" err="1">
                          <a:solidFill>
                            <a:srgbClr val="000000"/>
                          </a:solidFill>
                          <a:effectLst/>
                          <a:latin typeface="Times New Roman" panose="02020603050405020304" pitchFamily="18" charset="0"/>
                        </a:rPr>
                        <a:t>puerperal</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laktasyonun</a:t>
                      </a:r>
                      <a:r>
                        <a:rPr lang="tr-TR" sz="600" b="0" i="0" u="none" strike="noStrike" dirty="0">
                          <a:solidFill>
                            <a:srgbClr val="000000"/>
                          </a:solidFill>
                          <a:effectLst/>
                          <a:latin typeface="Times New Roman" panose="02020603050405020304" pitchFamily="18" charset="0"/>
                        </a:rPr>
                        <a:t> durdurulması veya önlenmesi, düşükten sonra </a:t>
                      </a:r>
                      <a:r>
                        <a:rPr lang="tr-TR" sz="600" b="0" i="0" u="none" strike="noStrike" dirty="0" err="1">
                          <a:solidFill>
                            <a:srgbClr val="000000"/>
                          </a:solidFill>
                          <a:effectLst/>
                          <a:latin typeface="Times New Roman" panose="02020603050405020304" pitchFamily="18" charset="0"/>
                        </a:rPr>
                        <a:t>laktasyonun</a:t>
                      </a:r>
                      <a:r>
                        <a:rPr lang="tr-TR" sz="600" b="0" i="0" u="none" strike="noStrike" dirty="0">
                          <a:solidFill>
                            <a:srgbClr val="000000"/>
                          </a:solidFill>
                          <a:effectLst/>
                          <a:latin typeface="Times New Roman" panose="02020603050405020304" pitchFamily="18" charset="0"/>
                        </a:rPr>
                        <a:t> önlenmesi, </a:t>
                      </a:r>
                      <a:r>
                        <a:rPr lang="tr-TR" sz="600" b="0" i="0" u="none" strike="noStrike" dirty="0" err="1">
                          <a:solidFill>
                            <a:srgbClr val="000000"/>
                          </a:solidFill>
                          <a:effectLst/>
                          <a:latin typeface="Times New Roman" panose="02020603050405020304" pitchFamily="18" charset="0"/>
                        </a:rPr>
                        <a:t>puerperal</a:t>
                      </a:r>
                      <a:r>
                        <a:rPr lang="tr-TR" sz="600" b="0" i="0" u="none" strike="noStrike" dirty="0">
                          <a:solidFill>
                            <a:srgbClr val="000000"/>
                          </a:solidFill>
                          <a:effectLst/>
                          <a:latin typeface="Times New Roman" panose="02020603050405020304" pitchFamily="18" charset="0"/>
                        </a:rPr>
                        <a:t> meme </a:t>
                      </a:r>
                      <a:r>
                        <a:rPr lang="tr-TR" sz="600" b="0" i="0" u="none" strike="noStrike" dirty="0" err="1">
                          <a:solidFill>
                            <a:srgbClr val="000000"/>
                          </a:solidFill>
                          <a:effectLst/>
                          <a:latin typeface="Times New Roman" panose="02020603050405020304" pitchFamily="18" charset="0"/>
                        </a:rPr>
                        <a:t>angorjmanı</a:t>
                      </a:r>
                      <a:r>
                        <a:rPr lang="tr-TR" sz="600" b="0" i="0" u="none" strike="noStrike" dirty="0">
                          <a:solidFill>
                            <a:srgbClr val="000000"/>
                          </a:solidFill>
                          <a:effectLst/>
                          <a:latin typeface="Times New Roman" panose="02020603050405020304" pitchFamily="18" charset="0"/>
                        </a:rPr>
                        <a:t> ve başlangıçtaki </a:t>
                      </a:r>
                      <a:r>
                        <a:rPr lang="tr-TR" sz="600" b="0" i="0" u="none" strike="noStrike" dirty="0" err="1">
                          <a:solidFill>
                            <a:srgbClr val="000000"/>
                          </a:solidFill>
                          <a:effectLst/>
                          <a:latin typeface="Times New Roman" panose="02020603050405020304" pitchFamily="18" charset="0"/>
                        </a:rPr>
                        <a:t>puerperal</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mastit</a:t>
                      </a:r>
                      <a:r>
                        <a:rPr lang="tr-TR" sz="600" b="0" i="0" u="none" strike="noStrike" dirty="0">
                          <a:solidFill>
                            <a:srgbClr val="000000"/>
                          </a:solidFill>
                          <a:effectLst/>
                          <a:latin typeface="Times New Roman" panose="02020603050405020304" pitchFamily="18" charset="0"/>
                        </a:rPr>
                        <a:t>. Basit analjeziklerle ve memelerin desteklenmesiyle yeterince tedavi edilebilecek bir durum olan, memelerin lohusalık döneminde dolgunlaşmasının rutin olarak önlenmesinde önerilmez. </a:t>
                      </a:r>
                      <a:r>
                        <a:rPr lang="tr-TR" sz="600" b="0" i="0" u="none" strike="noStrike" dirty="0" err="1">
                          <a:solidFill>
                            <a:srgbClr val="000000"/>
                          </a:solidFill>
                          <a:effectLst/>
                          <a:latin typeface="Times New Roman" panose="02020603050405020304" pitchFamily="18" charset="0"/>
                        </a:rPr>
                        <a:t>Premenstrüel</a:t>
                      </a:r>
                      <a:r>
                        <a:rPr lang="tr-TR" sz="600" b="0" i="0" u="none" strike="noStrike" dirty="0">
                          <a:solidFill>
                            <a:srgbClr val="000000"/>
                          </a:solidFill>
                          <a:effectLst/>
                          <a:latin typeface="Times New Roman" panose="02020603050405020304" pitchFamily="18" charset="0"/>
                        </a:rPr>
                        <a:t> semptomların ve memenin iyi huylu hastalıklarının tedavisinde etkili olduğuna dair kanıtlar yetersizdir.</a:t>
                      </a:r>
                    </a:p>
                  </a:txBody>
                  <a:tcPr marL="4406" marR="4406" marT="44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600" b="0" i="0" u="none" strike="noStrike" dirty="0" err="1">
                          <a:solidFill>
                            <a:srgbClr val="000000"/>
                          </a:solidFill>
                          <a:effectLst/>
                          <a:latin typeface="Times New Roman" panose="02020603050405020304" pitchFamily="18" charset="0"/>
                        </a:rPr>
                        <a:t>Bromokriptine</a:t>
                      </a:r>
                      <a:r>
                        <a:rPr lang="tr-TR" sz="600" b="0" i="0" u="none" strike="noStrike" dirty="0">
                          <a:solidFill>
                            <a:srgbClr val="000000"/>
                          </a:solidFill>
                          <a:effectLst/>
                          <a:latin typeface="Times New Roman" panose="02020603050405020304" pitchFamily="18" charset="0"/>
                        </a:rPr>
                        <a:t> veya yardımcı maddelerden herhangi birine ya da diğer </a:t>
                      </a:r>
                      <a:r>
                        <a:rPr lang="tr-TR" sz="600" b="0" i="0" u="none" strike="noStrike" dirty="0" err="1">
                          <a:solidFill>
                            <a:srgbClr val="000000"/>
                          </a:solidFill>
                          <a:effectLst/>
                          <a:latin typeface="Times New Roman" panose="02020603050405020304" pitchFamily="18" charset="0"/>
                        </a:rPr>
                        <a:t>ergo</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alkaloidlerine</a:t>
                      </a:r>
                      <a:r>
                        <a:rPr lang="tr-TR" sz="600" b="0" i="0" u="none" strike="noStrike" dirty="0">
                          <a:solidFill>
                            <a:srgbClr val="000000"/>
                          </a:solidFill>
                          <a:effectLst/>
                          <a:latin typeface="Times New Roman" panose="02020603050405020304" pitchFamily="18" charset="0"/>
                        </a:rPr>
                        <a:t> karşı aşırı duyarlılığı olanlarda </a:t>
                      </a:r>
                      <a:r>
                        <a:rPr lang="tr-TR" sz="600" b="0" i="0" u="none" strike="noStrike" dirty="0" err="1">
                          <a:solidFill>
                            <a:srgbClr val="000000"/>
                          </a:solidFill>
                          <a:effectLst/>
                          <a:latin typeface="Times New Roman" panose="02020603050405020304" pitchFamily="18" charset="0"/>
                        </a:rPr>
                        <a:t>kontrendikedir</a:t>
                      </a:r>
                      <a:r>
                        <a:rPr lang="tr-TR" sz="600" b="0" i="0" u="none" strike="noStrike" dirty="0">
                          <a:solidFill>
                            <a:srgbClr val="000000"/>
                          </a:solidFill>
                          <a:effectLst/>
                          <a:latin typeface="Times New Roman" panose="02020603050405020304" pitchFamily="18" charset="0"/>
                        </a:rPr>
                        <a:t>. Kontrol altına alınamayan hipertansiyonda, gebelikteki </a:t>
                      </a:r>
                      <a:r>
                        <a:rPr lang="tr-TR" sz="600" b="0" i="0" u="none" strike="noStrike" dirty="0" err="1">
                          <a:solidFill>
                            <a:srgbClr val="000000"/>
                          </a:solidFill>
                          <a:effectLst/>
                          <a:latin typeface="Times New Roman" panose="02020603050405020304" pitchFamily="18" charset="0"/>
                        </a:rPr>
                        <a:t>hipertansif</a:t>
                      </a:r>
                      <a:r>
                        <a:rPr lang="tr-TR" sz="600" b="0" i="0" u="none" strike="noStrike" dirty="0">
                          <a:solidFill>
                            <a:srgbClr val="000000"/>
                          </a:solidFill>
                          <a:effectLst/>
                          <a:latin typeface="Times New Roman" panose="02020603050405020304" pitchFamily="18" charset="0"/>
                        </a:rPr>
                        <a:t> hastalıklarda (</a:t>
                      </a:r>
                      <a:r>
                        <a:rPr lang="tr-TR" sz="600" b="0" i="0" u="none" strike="noStrike" dirty="0" err="1">
                          <a:solidFill>
                            <a:srgbClr val="000000"/>
                          </a:solidFill>
                          <a:effectLst/>
                          <a:latin typeface="Times New Roman" panose="02020603050405020304" pitchFamily="18" charset="0"/>
                        </a:rPr>
                        <a:t>eklampsi</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pre-eklampsi</a:t>
                      </a:r>
                      <a:r>
                        <a:rPr lang="tr-TR" sz="600" b="0" i="0" u="none" strike="noStrike" dirty="0">
                          <a:solidFill>
                            <a:srgbClr val="000000"/>
                          </a:solidFill>
                          <a:effectLst/>
                          <a:latin typeface="Times New Roman" panose="02020603050405020304" pitchFamily="18" charset="0"/>
                        </a:rPr>
                        <a:t> veya gebelikte oluşan hipertansiyon dahil olmak üzere), post-</a:t>
                      </a:r>
                      <a:r>
                        <a:rPr lang="tr-TR" sz="600" b="0" i="0" u="none" strike="noStrike" dirty="0" err="1">
                          <a:solidFill>
                            <a:srgbClr val="000000"/>
                          </a:solidFill>
                          <a:effectLst/>
                          <a:latin typeface="Times New Roman" panose="02020603050405020304" pitchFamily="18" charset="0"/>
                        </a:rPr>
                        <a:t>partum</a:t>
                      </a:r>
                      <a:r>
                        <a:rPr lang="tr-TR" sz="600" b="0" i="0" u="none" strike="noStrike" dirty="0">
                          <a:solidFill>
                            <a:srgbClr val="000000"/>
                          </a:solidFill>
                          <a:effectLst/>
                          <a:latin typeface="Times New Roman" panose="02020603050405020304" pitchFamily="18" charset="0"/>
                        </a:rPr>
                        <a:t> ve </a:t>
                      </a:r>
                      <a:r>
                        <a:rPr lang="tr-TR" sz="600" b="0" i="0" u="none" strike="noStrike" dirty="0" err="1">
                          <a:solidFill>
                            <a:srgbClr val="000000"/>
                          </a:solidFill>
                          <a:effectLst/>
                          <a:latin typeface="Times New Roman" panose="02020603050405020304" pitchFamily="18" charset="0"/>
                        </a:rPr>
                        <a:t>puerperal</a:t>
                      </a:r>
                      <a:r>
                        <a:rPr lang="tr-TR" sz="600" b="0" i="0" u="none" strike="noStrike" dirty="0">
                          <a:solidFill>
                            <a:srgbClr val="000000"/>
                          </a:solidFill>
                          <a:effectLst/>
                          <a:latin typeface="Times New Roman" panose="02020603050405020304" pitchFamily="18" charset="0"/>
                        </a:rPr>
                        <a:t> dönemdeki hipertansiyonda </a:t>
                      </a:r>
                      <a:r>
                        <a:rPr lang="tr-TR" sz="600" b="0" i="0" u="none" strike="noStrike" dirty="0" err="1">
                          <a:solidFill>
                            <a:srgbClr val="000000"/>
                          </a:solidFill>
                          <a:effectLst/>
                          <a:latin typeface="Times New Roman" panose="02020603050405020304" pitchFamily="18" charset="0"/>
                        </a:rPr>
                        <a:t>kontrendikedir</a:t>
                      </a:r>
                      <a:r>
                        <a:rPr lang="tr-TR" sz="600" b="0" i="0" u="none" strike="noStrike" dirty="0">
                          <a:solidFill>
                            <a:srgbClr val="000000"/>
                          </a:solidFill>
                          <a:effectLst/>
                          <a:latin typeface="Times New Roman" panose="02020603050405020304" pitchFamily="18" charset="0"/>
                        </a:rPr>
                        <a:t>. Koroner arter hastalığı ve diğer ciddi </a:t>
                      </a:r>
                      <a:r>
                        <a:rPr lang="tr-TR" sz="600" b="0" i="0" u="none" strike="noStrike" dirty="0" err="1">
                          <a:solidFill>
                            <a:srgbClr val="000000"/>
                          </a:solidFill>
                          <a:effectLst/>
                          <a:latin typeface="Times New Roman" panose="02020603050405020304" pitchFamily="18" charset="0"/>
                        </a:rPr>
                        <a:t>kardiyovasküler</a:t>
                      </a:r>
                      <a:r>
                        <a:rPr lang="tr-TR" sz="600" b="0" i="0" u="none" strike="noStrike" dirty="0">
                          <a:solidFill>
                            <a:srgbClr val="000000"/>
                          </a:solidFill>
                          <a:effectLst/>
                          <a:latin typeface="Times New Roman" panose="02020603050405020304" pitchFamily="18" charset="0"/>
                        </a:rPr>
                        <a:t> durumlarda, geçmişte ciddi psişik rahatsızlığı olan ve/veya psişik semptomları olanlarda </a:t>
                      </a:r>
                      <a:r>
                        <a:rPr lang="tr-TR" sz="600" b="0" i="0" u="none" strike="noStrike" dirty="0" err="1">
                          <a:solidFill>
                            <a:srgbClr val="000000"/>
                          </a:solidFill>
                          <a:effectLst/>
                          <a:latin typeface="Times New Roman" panose="02020603050405020304" pitchFamily="18" charset="0"/>
                        </a:rPr>
                        <a:t>kontrendikedir</a:t>
                      </a:r>
                      <a:r>
                        <a:rPr lang="tr-TR" sz="600" b="0" i="0" u="none" strike="noStrike" dirty="0">
                          <a:solidFill>
                            <a:srgbClr val="000000"/>
                          </a:solidFill>
                          <a:effectLst/>
                          <a:latin typeface="Times New Roman" panose="02020603050405020304" pitchFamily="18" charset="0"/>
                        </a:rPr>
                        <a:t>.</a:t>
                      </a:r>
                    </a:p>
                  </a:txBody>
                  <a:tcPr marL="4406" marR="4406" marT="44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600" b="0" i="0" u="none" strike="noStrike">
                          <a:solidFill>
                            <a:srgbClr val="000000"/>
                          </a:solidFill>
                          <a:effectLst/>
                          <a:latin typeface="Times New Roman" panose="02020603050405020304" pitchFamily="18" charset="0"/>
                        </a:rPr>
                        <a:t>Parlodel her zaman bir miktar yiyecek ile birlikte alınmalıdır. Parkinson hastalığı: Tedaviye ilk hafta boyunca tercihen geceleri alınacak 1.25 mg gibi düşük bir dozla başlanır. Günlük doz artışı her hafta günlük 1.25 mg eklenecek şekilde kademeli olarak yapılmalıdır. Günlük doz 2-3 kerede verilmelidir. Yeterli terapötik yanıta 6-8 hafta içerisinde erişilebilir. Aksi takdirde doz haftada 2.5 mg/gün olacak şekilde artırılmaya devam edilir. Parlodel'in dozu günde 10-40 mg arasında değişmektedir. Bazı hastalarda daha yüksek doza gerek duyulabilir. Titrasyon safhasında istenilmeyen belirtiler görülür ise, günlük doz azaltılmalı ve en azından bir hafta süreyle sabit tutulmalıdır. Levodopa tedavisi altında olup, motor bozukluklar gösteren hastalarda tedaviye Parlodel ilave edilmeden önce levodopa dozunun azaltılması önerilir. Parlodel ile iyi neticeler alındığında, levodopa dozu giderek daha da düşürülebilir veya tamamen kesilebilir. Prolaktinomalar: Tedaviye günde 2-3 defa 1.25 mg ile başlanır ve doz plazma prolaktin düzeyini yeterince kontrol altında tutabilmek için gerekecek miktarlara kademeli olarak yükseltilir. Akromegali: Tedaviye günde 2-3 defa 1.25 mg ile başlanır ve doz klinik cevap ve yan etkilere bağlı olarak, kademeli olarak günde 10-20 mg'a yükseltilir. Erkekte hiperprolaktinemi: Günde 2-3 defa 1.25 mg ile tedaviye başlanır ve doz giderek günde 5-10 mg'a yükseltilir. Menstrüel siklus bozuklukları ve kadın infertilitesi: Günde 2-3 defa 1.25 mg; etki yetersiz kalırsa, doz giderek günde 2-3 defa 2.5 mg'a yükseltilir. Tedaviye menstrüel siklus normalleştirilinceye ve/veya ovülasyon sağlanıncaya kadar devam edilir. Gerektiğinde semptomların yeniden ortaya çıkmasını önlemek için tedavi birkaç siklus boyunca sürdürülür. Laktasyonun tıbbi nedenlerle inhibisyonu: Medikal gereklilik olmadıkça kullanılmamalıdır. Sabah ve akşam alınacak 1.25 mg ile tedaviye başlamalı, bunu izleyerek günde 2 defa 2.5 mg olarak 14 gün boyunca verilmelidir. Laktasyonun başlamasını önlemek için hayati belirtiler stabil olmadan önce verilmemek kaydıyla doğum veya düşükten sonraki birkaç saat içinde uygulanır. Bazen tedavinin kesilmesinden 2-3 gün sonra hafif bir süt salgısı yeniden görülebilir. Tedavinin aynı dozla bir hafta daha uzatılması, bunun kaybolmasını sağlar. Başlangıçtaki puerperal mastit: Laktasyon inhibisyonunda kullanılan dozun aynısı kullanılır. Gerektiğinde tedaviye bir antibiyotik eklenebilir. &lt;p&gt;&lt;b&gt;Parlodel SRO:&lt;/p&gt;&lt;/b&gt; Parlodel SRO'nun Parkinson hastalığının tedavisinde kullanılması konusundaki tecrübeler sınırlı olduğundan ilacın, bu hastalarda kullanılması önerilmez. Parlodel SRO, standart formlarda olduğu gibi günde bir defada alınan dozlar şeklinde kullanılabilir. Parlodel SRO tercihen, akşam yemeğinden sonra alınmalı ve bütün olarak yutulmalıdır. Daha önce hiç Parlodel tablet veya standart kapsül kullanmamış olan hastalarda genellikle kullanılan başlangıç dozu; günde 1 defa 1 kapsül SRO 2.5 miligramdır. Bu doz, 3-7 gün sonra 5 miligrama yükseltilmeli ve yetersiz kalırsa, optimal doza ulaşılıncaya kadar 2.5 veya 5 miligramlık basamaklar şeklinde daha da artırılmalıdır. Parlodel tablet veya standart kapsül kullanırken günde 1 defa Parlodel SRO kullanmaya başlayacak olan hastalarda; daha önce alınmakta olan günlük doza devam edilmelidir. Parlodel SRO kapsül laktasyon inhibisyonu amacıyla kullanılacaksa, ilk gün 2.5 miligramlık bir kapsül ve daha sonra da 2 hafta boyunca, tercihen akşam yemeklerinden sonra olmak üzere günde 1 defa 2 kapsül alınmalıdır.</a:t>
                      </a:r>
                    </a:p>
                  </a:txBody>
                  <a:tcPr marL="4406" marR="4406" marT="44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600" b="0" i="0" u="none" strike="noStrike" dirty="0">
                          <a:solidFill>
                            <a:srgbClr val="000000"/>
                          </a:solidFill>
                          <a:effectLst/>
                          <a:latin typeface="Times New Roman" panose="02020603050405020304" pitchFamily="18" charset="0"/>
                        </a:rPr>
                        <a:t>Sık (&gt;=%1-&lt;%10): Baş ağrısı, </a:t>
                      </a:r>
                      <a:r>
                        <a:rPr lang="tr-TR" sz="600" b="0" i="0" u="none" strike="noStrike" dirty="0" err="1">
                          <a:solidFill>
                            <a:srgbClr val="000000"/>
                          </a:solidFill>
                          <a:effectLst/>
                          <a:latin typeface="Times New Roman" panose="02020603050405020304" pitchFamily="18" charset="0"/>
                        </a:rPr>
                        <a:t>sedasyon</a:t>
                      </a:r>
                      <a:r>
                        <a:rPr lang="tr-TR" sz="600" b="0" i="0" u="none" strike="noStrike" dirty="0">
                          <a:solidFill>
                            <a:srgbClr val="000000"/>
                          </a:solidFill>
                          <a:effectLst/>
                          <a:latin typeface="Times New Roman" panose="02020603050405020304" pitchFamily="18" charset="0"/>
                        </a:rPr>
                        <a:t>, göz kararması, burun </a:t>
                      </a:r>
                      <a:r>
                        <a:rPr lang="tr-TR" sz="600" b="0" i="0" u="none" strike="noStrike" dirty="0" err="1">
                          <a:solidFill>
                            <a:srgbClr val="000000"/>
                          </a:solidFill>
                          <a:effectLst/>
                          <a:latin typeface="Times New Roman" panose="02020603050405020304" pitchFamily="18" charset="0"/>
                        </a:rPr>
                        <a:t>konjestiyonu</a:t>
                      </a:r>
                      <a:r>
                        <a:rPr lang="tr-TR" sz="600" b="0" i="0" u="none" strike="noStrike" dirty="0">
                          <a:solidFill>
                            <a:srgbClr val="000000"/>
                          </a:solidFill>
                          <a:effectLst/>
                          <a:latin typeface="Times New Roman" panose="02020603050405020304" pitchFamily="18" charset="0"/>
                        </a:rPr>
                        <a:t>, bulantı, kabızlık, kusma. Seyrek (&gt;=%0.1-&lt;%1): </a:t>
                      </a:r>
                      <a:r>
                        <a:rPr lang="tr-TR" sz="600" b="0" i="0" u="none" strike="noStrike" dirty="0" err="1">
                          <a:solidFill>
                            <a:srgbClr val="000000"/>
                          </a:solidFill>
                          <a:effectLst/>
                          <a:latin typeface="Times New Roman" panose="02020603050405020304" pitchFamily="18" charset="0"/>
                        </a:rPr>
                        <a:t>Konfüzyon</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psikomotor</a:t>
                      </a:r>
                      <a:r>
                        <a:rPr lang="tr-TR" sz="600" b="0" i="0" u="none" strike="noStrike" dirty="0">
                          <a:solidFill>
                            <a:srgbClr val="000000"/>
                          </a:solidFill>
                          <a:effectLst/>
                          <a:latin typeface="Times New Roman" panose="02020603050405020304" pitchFamily="18" charset="0"/>
                        </a:rPr>
                        <a:t> ajitasyon, halüsinasyonlar, </a:t>
                      </a:r>
                      <a:r>
                        <a:rPr lang="tr-TR" sz="600" b="0" i="0" u="none" strike="noStrike" dirty="0" err="1">
                          <a:solidFill>
                            <a:srgbClr val="000000"/>
                          </a:solidFill>
                          <a:effectLst/>
                          <a:latin typeface="Times New Roman" panose="02020603050405020304" pitchFamily="18" charset="0"/>
                        </a:rPr>
                        <a:t>diskinezi</a:t>
                      </a:r>
                      <a:r>
                        <a:rPr lang="tr-TR" sz="600" b="0" i="0" u="none" strike="noStrike" dirty="0">
                          <a:solidFill>
                            <a:srgbClr val="000000"/>
                          </a:solidFill>
                          <a:effectLst/>
                          <a:latin typeface="Times New Roman" panose="02020603050405020304" pitchFamily="18" charset="0"/>
                        </a:rPr>
                        <a:t>, hipotansiyon, </a:t>
                      </a:r>
                      <a:r>
                        <a:rPr lang="tr-TR" sz="600" b="0" i="0" u="none" strike="noStrike" dirty="0" err="1">
                          <a:solidFill>
                            <a:srgbClr val="000000"/>
                          </a:solidFill>
                          <a:effectLst/>
                          <a:latin typeface="Times New Roman" panose="02020603050405020304" pitchFamily="18" charset="0"/>
                        </a:rPr>
                        <a:t>ortostatik</a:t>
                      </a:r>
                      <a:r>
                        <a:rPr lang="tr-TR" sz="600" b="0" i="0" u="none" strike="noStrike" dirty="0">
                          <a:solidFill>
                            <a:srgbClr val="000000"/>
                          </a:solidFill>
                          <a:effectLst/>
                          <a:latin typeface="Times New Roman" panose="02020603050405020304" pitchFamily="18" charset="0"/>
                        </a:rPr>
                        <a:t> hipotansiyon (çok ender olarak </a:t>
                      </a:r>
                      <a:r>
                        <a:rPr lang="tr-TR" sz="600" b="0" i="0" u="none" strike="noStrike" dirty="0" err="1">
                          <a:solidFill>
                            <a:srgbClr val="000000"/>
                          </a:solidFill>
                          <a:effectLst/>
                          <a:latin typeface="Times New Roman" panose="02020603050405020304" pitchFamily="18" charset="0"/>
                        </a:rPr>
                        <a:t>senkopa</a:t>
                      </a:r>
                      <a:r>
                        <a:rPr lang="tr-TR" sz="600" b="0" i="0" u="none" strike="noStrike" dirty="0">
                          <a:solidFill>
                            <a:srgbClr val="000000"/>
                          </a:solidFill>
                          <a:effectLst/>
                          <a:latin typeface="Times New Roman" panose="02020603050405020304" pitchFamily="18" charset="0"/>
                        </a:rPr>
                        <a:t> yol açan), ağız kuruması , alerjik deri reaksiyonları, saçların dökülmesi, bacak krampları, bitkinlik. Ender (&gt;=%0.01-&lt;%0.1): </a:t>
                      </a:r>
                      <a:r>
                        <a:rPr lang="tr-TR" sz="600" b="0" i="0" u="none" strike="noStrike" dirty="0" err="1">
                          <a:solidFill>
                            <a:srgbClr val="000000"/>
                          </a:solidFill>
                          <a:effectLst/>
                          <a:latin typeface="Times New Roman" panose="02020603050405020304" pitchFamily="18" charset="0"/>
                        </a:rPr>
                        <a:t>Psikotik</a:t>
                      </a:r>
                      <a:r>
                        <a:rPr lang="tr-TR" sz="600" b="0" i="0" u="none" strike="noStrike" dirty="0">
                          <a:solidFill>
                            <a:srgbClr val="000000"/>
                          </a:solidFill>
                          <a:effectLst/>
                          <a:latin typeface="Times New Roman" panose="02020603050405020304" pitchFamily="18" charset="0"/>
                        </a:rPr>
                        <a:t> sorunlar, uykusuzluk, </a:t>
                      </a:r>
                      <a:r>
                        <a:rPr lang="tr-TR" sz="600" b="0" i="0" u="none" strike="noStrike" dirty="0" err="1">
                          <a:solidFill>
                            <a:srgbClr val="000000"/>
                          </a:solidFill>
                          <a:effectLst/>
                          <a:latin typeface="Times New Roman" panose="02020603050405020304" pitchFamily="18" charset="0"/>
                        </a:rPr>
                        <a:t>somnolans</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parestezi</a:t>
                      </a:r>
                      <a:r>
                        <a:rPr lang="tr-TR" sz="600" b="0" i="0" u="none" strike="noStrike" dirty="0">
                          <a:solidFill>
                            <a:srgbClr val="000000"/>
                          </a:solidFill>
                          <a:effectLst/>
                          <a:latin typeface="Times New Roman" panose="02020603050405020304" pitchFamily="18" charset="0"/>
                        </a:rPr>
                        <a:t>, görme bozukluğu, bulanık görme, kulak çınlaması, </a:t>
                      </a:r>
                      <a:r>
                        <a:rPr lang="tr-TR" sz="600" b="0" i="0" u="none" strike="noStrike" dirty="0" err="1">
                          <a:solidFill>
                            <a:srgbClr val="000000"/>
                          </a:solidFill>
                          <a:effectLst/>
                          <a:latin typeface="Times New Roman" panose="02020603050405020304" pitchFamily="18" charset="0"/>
                        </a:rPr>
                        <a:t>perikadr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effüzyonu</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konstriktif</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perikardit</a:t>
                      </a:r>
                      <a:r>
                        <a:rPr lang="tr-TR" sz="600" b="0" i="0" u="none" strike="noStrike" dirty="0">
                          <a:solidFill>
                            <a:srgbClr val="000000"/>
                          </a:solidFill>
                          <a:effectLst/>
                          <a:latin typeface="Times New Roman" panose="02020603050405020304" pitchFamily="18" charset="0"/>
                        </a:rPr>
                        <a:t>, taşikardi, </a:t>
                      </a:r>
                      <a:r>
                        <a:rPr lang="tr-TR" sz="600" b="0" i="0" u="none" strike="noStrike" dirty="0" err="1">
                          <a:solidFill>
                            <a:srgbClr val="000000"/>
                          </a:solidFill>
                          <a:effectLst/>
                          <a:latin typeface="Times New Roman" panose="02020603050405020304" pitchFamily="18" charset="0"/>
                        </a:rPr>
                        <a:t>bradikardi</a:t>
                      </a:r>
                      <a:r>
                        <a:rPr lang="tr-TR" sz="600" b="0" i="0" u="none" strike="noStrike" dirty="0">
                          <a:solidFill>
                            <a:srgbClr val="000000"/>
                          </a:solidFill>
                          <a:effectLst/>
                          <a:latin typeface="Times New Roman" panose="02020603050405020304" pitchFamily="18" charset="0"/>
                        </a:rPr>
                        <a:t>, aritmi, plevra </a:t>
                      </a:r>
                      <a:r>
                        <a:rPr lang="tr-TR" sz="600" b="0" i="0" u="none" strike="noStrike" dirty="0" err="1">
                          <a:solidFill>
                            <a:srgbClr val="000000"/>
                          </a:solidFill>
                          <a:effectLst/>
                          <a:latin typeface="Times New Roman" panose="02020603050405020304" pitchFamily="18" charset="0"/>
                        </a:rPr>
                        <a:t>effüzyonu</a:t>
                      </a:r>
                      <a:r>
                        <a:rPr lang="tr-TR" sz="600" b="0" i="0" u="none" strike="noStrike" dirty="0">
                          <a:solidFill>
                            <a:srgbClr val="000000"/>
                          </a:solidFill>
                          <a:effectLst/>
                          <a:latin typeface="Times New Roman" panose="02020603050405020304" pitchFamily="18" charset="0"/>
                        </a:rPr>
                        <a:t>, plevra </a:t>
                      </a:r>
                      <a:r>
                        <a:rPr lang="tr-TR" sz="600" b="0" i="0" u="none" strike="noStrike" dirty="0" err="1">
                          <a:solidFill>
                            <a:srgbClr val="000000"/>
                          </a:solidFill>
                          <a:effectLst/>
                          <a:latin typeface="Times New Roman" panose="02020603050405020304" pitchFamily="18" charset="0"/>
                        </a:rPr>
                        <a:t>fibrozu</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plörezi</a:t>
                      </a:r>
                      <a:r>
                        <a:rPr lang="tr-TR" sz="600" b="0" i="0" u="none" strike="noStrike" dirty="0">
                          <a:solidFill>
                            <a:srgbClr val="000000"/>
                          </a:solidFill>
                          <a:effectLst/>
                          <a:latin typeface="Times New Roman" panose="02020603050405020304" pitchFamily="18" charset="0"/>
                        </a:rPr>
                        <a:t>, akciğer </a:t>
                      </a:r>
                      <a:r>
                        <a:rPr lang="tr-TR" sz="600" b="0" i="0" u="none" strike="noStrike" dirty="0" err="1">
                          <a:solidFill>
                            <a:srgbClr val="000000"/>
                          </a:solidFill>
                          <a:effectLst/>
                          <a:latin typeface="Times New Roman" panose="02020603050405020304" pitchFamily="18" charset="0"/>
                        </a:rPr>
                        <a:t>fibrozu</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dispne</a:t>
                      </a:r>
                      <a:r>
                        <a:rPr lang="tr-TR" sz="600" b="0" i="0" u="none" strike="noStrike" dirty="0">
                          <a:solidFill>
                            <a:srgbClr val="000000"/>
                          </a:solidFill>
                          <a:effectLst/>
                          <a:latin typeface="Times New Roman" panose="02020603050405020304" pitchFamily="18" charset="0"/>
                        </a:rPr>
                        <a:t>, ishal, karın ağrısı, </a:t>
                      </a:r>
                      <a:r>
                        <a:rPr lang="tr-TR" sz="600" b="0" i="0" u="none" strike="noStrike" dirty="0" err="1">
                          <a:solidFill>
                            <a:srgbClr val="000000"/>
                          </a:solidFill>
                          <a:effectLst/>
                          <a:latin typeface="Times New Roman" panose="02020603050405020304" pitchFamily="18" charset="0"/>
                        </a:rPr>
                        <a:t>retroperitoneal</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fibroz</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gastrointestinal</a:t>
                      </a:r>
                      <a:r>
                        <a:rPr lang="tr-TR" sz="600" b="0" i="0" u="none" strike="noStrike" dirty="0">
                          <a:solidFill>
                            <a:srgbClr val="000000"/>
                          </a:solidFill>
                          <a:effectLst/>
                          <a:latin typeface="Times New Roman" panose="02020603050405020304" pitchFamily="18" charset="0"/>
                        </a:rPr>
                        <a:t> ülser, </a:t>
                      </a:r>
                      <a:r>
                        <a:rPr lang="tr-TR" sz="600" b="0" i="0" u="none" strike="noStrike" dirty="0" err="1">
                          <a:solidFill>
                            <a:srgbClr val="000000"/>
                          </a:solidFill>
                          <a:effectLst/>
                          <a:latin typeface="Times New Roman" panose="02020603050405020304" pitchFamily="18" charset="0"/>
                        </a:rPr>
                        <a:t>gastrointestinal</a:t>
                      </a:r>
                      <a:r>
                        <a:rPr lang="tr-TR" sz="600" b="0" i="0" u="none" strike="noStrike" dirty="0">
                          <a:solidFill>
                            <a:srgbClr val="000000"/>
                          </a:solidFill>
                          <a:effectLst/>
                          <a:latin typeface="Times New Roman" panose="02020603050405020304" pitchFamily="18" charset="0"/>
                        </a:rPr>
                        <a:t> kanama, </a:t>
                      </a:r>
                      <a:r>
                        <a:rPr lang="tr-TR" sz="600" b="0" i="0" u="none" strike="noStrike" dirty="0" err="1">
                          <a:solidFill>
                            <a:srgbClr val="000000"/>
                          </a:solidFill>
                          <a:effectLst/>
                          <a:latin typeface="Times New Roman" panose="02020603050405020304" pitchFamily="18" charset="0"/>
                        </a:rPr>
                        <a:t>periferik</a:t>
                      </a:r>
                      <a:r>
                        <a:rPr lang="tr-TR" sz="600" b="0" i="0" u="none" strike="noStrike" dirty="0">
                          <a:solidFill>
                            <a:srgbClr val="000000"/>
                          </a:solidFill>
                          <a:effectLst/>
                          <a:latin typeface="Times New Roman" panose="02020603050405020304" pitchFamily="18" charset="0"/>
                        </a:rPr>
                        <a:t> ödem. Çok ender (&lt;%0.01): Gündüz saatlerinde aşırı </a:t>
                      </a:r>
                      <a:r>
                        <a:rPr lang="tr-TR" sz="600" b="0" i="0" u="none" strike="noStrike" dirty="0" err="1">
                          <a:solidFill>
                            <a:srgbClr val="000000"/>
                          </a:solidFill>
                          <a:effectLst/>
                          <a:latin typeface="Times New Roman" panose="02020603050405020304" pitchFamily="18" charset="0"/>
                        </a:rPr>
                        <a:t>somnolans</a:t>
                      </a:r>
                      <a:r>
                        <a:rPr lang="tr-TR" sz="600" b="0" i="0" u="none" strike="noStrike" dirty="0">
                          <a:solidFill>
                            <a:srgbClr val="000000"/>
                          </a:solidFill>
                          <a:effectLst/>
                          <a:latin typeface="Times New Roman" panose="02020603050405020304" pitchFamily="18" charset="0"/>
                        </a:rPr>
                        <a:t>, aniden bastıran uyku atakları, el ve ayak parmaklarında soğuğa bağlı olarak gelişen </a:t>
                      </a:r>
                      <a:r>
                        <a:rPr lang="tr-TR" sz="600" b="0" i="0" u="none" strike="noStrike" dirty="0" err="1">
                          <a:solidFill>
                            <a:srgbClr val="000000"/>
                          </a:solidFill>
                          <a:effectLst/>
                          <a:latin typeface="Times New Roman" panose="02020603050405020304" pitchFamily="18" charset="0"/>
                        </a:rPr>
                        <a:t>reversibl</a:t>
                      </a:r>
                      <a:r>
                        <a:rPr lang="tr-TR" sz="600" b="0" i="0" u="none" strike="noStrike" dirty="0">
                          <a:solidFill>
                            <a:srgbClr val="000000"/>
                          </a:solidFill>
                          <a:effectLst/>
                          <a:latin typeface="Times New Roman" panose="02020603050405020304" pitchFamily="18" charset="0"/>
                        </a:rPr>
                        <a:t> renk solması (özellikle, </a:t>
                      </a:r>
                      <a:r>
                        <a:rPr lang="tr-TR" sz="600" b="0" i="0" u="none" strike="noStrike" dirty="0" err="1">
                          <a:solidFill>
                            <a:srgbClr val="000000"/>
                          </a:solidFill>
                          <a:effectLst/>
                          <a:latin typeface="Times New Roman" panose="02020603050405020304" pitchFamily="18" charset="0"/>
                        </a:rPr>
                        <a:t>Raynaud</a:t>
                      </a:r>
                      <a:r>
                        <a:rPr lang="tr-TR" sz="600" b="0" i="0" u="none" strike="noStrike" dirty="0">
                          <a:solidFill>
                            <a:srgbClr val="000000"/>
                          </a:solidFill>
                          <a:effectLst/>
                          <a:latin typeface="Times New Roman" panose="02020603050405020304" pitchFamily="18" charset="0"/>
                        </a:rPr>
                        <a:t> fenomeni </a:t>
                      </a:r>
                      <a:r>
                        <a:rPr lang="tr-TR" sz="600" b="0" i="0" u="none" strike="noStrike" dirty="0" err="1">
                          <a:solidFill>
                            <a:srgbClr val="000000"/>
                          </a:solidFill>
                          <a:effectLst/>
                          <a:latin typeface="Times New Roman" panose="02020603050405020304" pitchFamily="18" charset="0"/>
                        </a:rPr>
                        <a:t>anamnezi</a:t>
                      </a:r>
                      <a:r>
                        <a:rPr lang="tr-TR" sz="600" b="0" i="0" u="none" strike="noStrike" dirty="0">
                          <a:solidFill>
                            <a:srgbClr val="000000"/>
                          </a:solidFill>
                          <a:effectLst/>
                          <a:latin typeface="Times New Roman" panose="02020603050405020304" pitchFamily="18" charset="0"/>
                        </a:rPr>
                        <a:t> veren hastalarda), kullanımına birdenbire son verildiğinde </a:t>
                      </a:r>
                      <a:r>
                        <a:rPr lang="tr-TR" sz="600" b="0" i="0" u="none" strike="noStrike" dirty="0" err="1">
                          <a:solidFill>
                            <a:srgbClr val="000000"/>
                          </a:solidFill>
                          <a:effectLst/>
                          <a:latin typeface="Times New Roman" panose="02020603050405020304" pitchFamily="18" charset="0"/>
                        </a:rPr>
                        <a:t>nöroleptik</a:t>
                      </a:r>
                      <a:r>
                        <a:rPr lang="tr-TR" sz="600" b="0" i="0" u="none" strike="noStrike" dirty="0">
                          <a:solidFill>
                            <a:srgbClr val="000000"/>
                          </a:solidFill>
                          <a:effectLst/>
                          <a:latin typeface="Times New Roman" panose="02020603050405020304" pitchFamily="18" charset="0"/>
                        </a:rPr>
                        <a:t> habis sendromu taklit eden bir sendrom. Doğum sonrası fizyolojik </a:t>
                      </a:r>
                      <a:r>
                        <a:rPr lang="tr-TR" sz="600" b="0" i="0" u="none" strike="noStrike" dirty="0" err="1">
                          <a:solidFill>
                            <a:srgbClr val="000000"/>
                          </a:solidFill>
                          <a:effectLst/>
                          <a:latin typeface="Times New Roman" panose="02020603050405020304" pitchFamily="18" charset="0"/>
                        </a:rPr>
                        <a:t>laktasyonun</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inhibisyonu</a:t>
                      </a:r>
                      <a:r>
                        <a:rPr lang="tr-TR" sz="600" b="0" i="0" u="none" strike="noStrike" dirty="0">
                          <a:solidFill>
                            <a:srgbClr val="000000"/>
                          </a:solidFill>
                          <a:effectLst/>
                          <a:latin typeface="Times New Roman" panose="02020603050405020304" pitchFamily="18" charset="0"/>
                        </a:rPr>
                        <a:t> için kullanımında seyrek oluşan hipertansiyon, </a:t>
                      </a:r>
                      <a:r>
                        <a:rPr lang="tr-TR" sz="600" b="0" i="0" u="none" strike="noStrike" dirty="0" err="1">
                          <a:solidFill>
                            <a:srgbClr val="000000"/>
                          </a:solidFill>
                          <a:effectLst/>
                          <a:latin typeface="Times New Roman" panose="02020603050405020304" pitchFamily="18" charset="0"/>
                        </a:rPr>
                        <a:t>miyokard</a:t>
                      </a:r>
                      <a:r>
                        <a:rPr lang="tr-TR" sz="600" b="0" i="0" u="none" strike="noStrike" dirty="0">
                          <a:solidFill>
                            <a:srgbClr val="000000"/>
                          </a:solidFill>
                          <a:effectLst/>
                          <a:latin typeface="Times New Roman" panose="02020603050405020304" pitchFamily="18" charset="0"/>
                        </a:rPr>
                        <a:t> enfarktüsü, inme, felç veya psişik rahatsızlıklar eşlik etmiştir.</a:t>
                      </a:r>
                    </a:p>
                  </a:txBody>
                  <a:tcPr marL="4406" marR="4406" marT="44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650780611"/>
                  </a:ext>
                </a:extLst>
              </a:tr>
            </a:tbl>
          </a:graphicData>
        </a:graphic>
      </p:graphicFrame>
    </p:spTree>
    <p:extLst>
      <p:ext uri="{BB962C8B-B14F-4D97-AF65-F5344CB8AC3E}">
        <p14:creationId xmlns:p14="http://schemas.microsoft.com/office/powerpoint/2010/main" val="2696812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xmlns="" id="{CB4BEE14-A30B-415B-B93D-D125EE63A564}"/>
              </a:ext>
            </a:extLst>
          </p:cNvPr>
          <p:cNvGraphicFramePr>
            <a:graphicFrameLocks noGrp="1"/>
          </p:cNvGraphicFramePr>
          <p:nvPr>
            <p:ph idx="1"/>
            <p:extLst>
              <p:ext uri="{D42A27DB-BD31-4B8C-83A1-F6EECF244321}">
                <p14:modId xmlns:p14="http://schemas.microsoft.com/office/powerpoint/2010/main" val="67349389"/>
              </p:ext>
            </p:extLst>
          </p:nvPr>
        </p:nvGraphicFramePr>
        <p:xfrm>
          <a:off x="251520" y="548681"/>
          <a:ext cx="8640960" cy="5760638"/>
        </p:xfrm>
        <a:graphic>
          <a:graphicData uri="http://schemas.openxmlformats.org/drawingml/2006/table">
            <a:tbl>
              <a:tblPr firstRow="1" bandRow="1">
                <a:tableStyleId>{5C22544A-7EE6-4342-B048-85BDC9FD1C3A}</a:tableStyleId>
              </a:tblPr>
              <a:tblGrid>
                <a:gridCol w="2664968">
                  <a:extLst>
                    <a:ext uri="{9D8B030D-6E8A-4147-A177-3AD203B41FA5}">
                      <a16:colId xmlns:a16="http://schemas.microsoft.com/office/drawing/2014/main" xmlns="" val="1746651775"/>
                    </a:ext>
                  </a:extLst>
                </a:gridCol>
                <a:gridCol w="5975992">
                  <a:extLst>
                    <a:ext uri="{9D8B030D-6E8A-4147-A177-3AD203B41FA5}">
                      <a16:colId xmlns:a16="http://schemas.microsoft.com/office/drawing/2014/main" xmlns="" val="584046517"/>
                    </a:ext>
                  </a:extLst>
                </a:gridCol>
              </a:tblGrid>
              <a:tr h="467441">
                <a:tc>
                  <a:txBody>
                    <a:bodyPr/>
                    <a:lstStyle/>
                    <a:p>
                      <a:r>
                        <a:rPr lang="tr-TR" sz="2000" dirty="0">
                          <a:latin typeface="Times New Roman" panose="02020603050405020304" pitchFamily="18" charset="0"/>
                          <a:cs typeface="Times New Roman" panose="02020603050405020304" pitchFamily="18" charset="0"/>
                        </a:rPr>
                        <a:t>Kavramlar </a:t>
                      </a:r>
                      <a:r>
                        <a:rPr lang="tr-TR" dirty="0"/>
                        <a:t>                       </a:t>
                      </a:r>
                    </a:p>
                  </a:txBody>
                  <a:tcPr/>
                </a:tc>
                <a:tc>
                  <a:txBody>
                    <a:bodyPr/>
                    <a:lstStyle/>
                    <a:p>
                      <a:r>
                        <a:rPr lang="tr-TR" sz="2000" dirty="0">
                          <a:latin typeface="Times New Roman" panose="02020603050405020304" pitchFamily="18" charset="0"/>
                          <a:cs typeface="Times New Roman" panose="02020603050405020304" pitchFamily="18" charset="0"/>
                        </a:rPr>
                        <a:t>Tanım</a:t>
                      </a:r>
                    </a:p>
                  </a:txBody>
                  <a:tcPr/>
                </a:tc>
                <a:extLst>
                  <a:ext uri="{0D108BD9-81ED-4DB2-BD59-A6C34878D82A}">
                    <a16:rowId xmlns:a16="http://schemas.microsoft.com/office/drawing/2014/main" xmlns="" val="3957485490"/>
                  </a:ext>
                </a:extLst>
              </a:tr>
              <a:tr h="1264047">
                <a:tc>
                  <a:txBody>
                    <a:bodyPr/>
                    <a:lstStyle/>
                    <a:p>
                      <a:r>
                        <a:rPr lang="tr-TR" sz="1800" dirty="0" err="1">
                          <a:latin typeface="Times New Roman" panose="02020603050405020304" pitchFamily="18" charset="0"/>
                          <a:cs typeface="Times New Roman" panose="02020603050405020304" pitchFamily="18" charset="0"/>
                        </a:rPr>
                        <a:t>Sinerjizma</a:t>
                      </a:r>
                      <a:endParaRPr lang="tr-TR" sz="1800" dirty="0">
                        <a:latin typeface="Times New Roman" panose="02020603050405020304" pitchFamily="18" charset="0"/>
                        <a:cs typeface="Times New Roman" panose="02020603050405020304" pitchFamily="18" charset="0"/>
                      </a:endParaRPr>
                    </a:p>
                  </a:txBody>
                  <a:tcPr/>
                </a:tc>
                <a:tc>
                  <a:txBody>
                    <a:bodyPr/>
                    <a:lstStyle/>
                    <a:p>
                      <a:r>
                        <a:rPr lang="tr-TR" sz="1800" dirty="0">
                          <a:latin typeface="Times New Roman" panose="02020603050405020304" pitchFamily="18" charset="0"/>
                          <a:cs typeface="Times New Roman" panose="02020603050405020304" pitchFamily="18" charset="0"/>
                        </a:rPr>
                        <a:t>İki ilacın birlikte kullanıldığındaki etkisi, yalnız kullanıldığındaki etkisinden daha fazla olmasına </a:t>
                      </a:r>
                      <a:r>
                        <a:rPr lang="tr-TR" sz="1800" dirty="0" err="1">
                          <a:latin typeface="Times New Roman" panose="02020603050405020304" pitchFamily="18" charset="0"/>
                          <a:cs typeface="Times New Roman" panose="02020603050405020304" pitchFamily="18" charset="0"/>
                        </a:rPr>
                        <a:t>sinerjizma</a:t>
                      </a:r>
                      <a:r>
                        <a:rPr lang="tr-TR" sz="1800" dirty="0">
                          <a:latin typeface="Times New Roman" panose="02020603050405020304" pitchFamily="18" charset="0"/>
                          <a:cs typeface="Times New Roman" panose="02020603050405020304" pitchFamily="18" charset="0"/>
                        </a:rPr>
                        <a:t> denir. Bir ilacın etkisinin diğer ilaç tarafından arttırılmasıdır.</a:t>
                      </a:r>
                    </a:p>
                  </a:txBody>
                  <a:tcPr/>
                </a:tc>
                <a:extLst>
                  <a:ext uri="{0D108BD9-81ED-4DB2-BD59-A6C34878D82A}">
                    <a16:rowId xmlns:a16="http://schemas.microsoft.com/office/drawing/2014/main" xmlns="" val="189326451"/>
                  </a:ext>
                </a:extLst>
              </a:tr>
              <a:tr h="1264047">
                <a:tc>
                  <a:txBody>
                    <a:bodyPr/>
                    <a:lstStyle/>
                    <a:p>
                      <a:r>
                        <a:rPr lang="tr-TR" sz="1800" dirty="0" err="1">
                          <a:latin typeface="Times New Roman" panose="02020603050405020304" pitchFamily="18" charset="0"/>
                          <a:cs typeface="Times New Roman" panose="02020603050405020304" pitchFamily="18" charset="0"/>
                        </a:rPr>
                        <a:t>Teratojenik</a:t>
                      </a:r>
                      <a:r>
                        <a:rPr lang="tr-TR" sz="1800" dirty="0">
                          <a:latin typeface="Times New Roman" panose="02020603050405020304" pitchFamily="18" charset="0"/>
                          <a:cs typeface="Times New Roman" panose="02020603050405020304" pitchFamily="18" charset="0"/>
                        </a:rPr>
                        <a:t> etki</a:t>
                      </a:r>
                    </a:p>
                  </a:txBody>
                  <a:tcPr/>
                </a:tc>
                <a:tc>
                  <a:txBody>
                    <a:bodyPr/>
                    <a:lstStyle/>
                    <a:p>
                      <a:r>
                        <a:rPr lang="tr-TR" sz="1800" dirty="0">
                          <a:latin typeface="Times New Roman" panose="02020603050405020304" pitchFamily="18" charset="0"/>
                          <a:cs typeface="Times New Roman" panose="02020603050405020304" pitchFamily="18" charset="0"/>
                        </a:rPr>
                        <a:t>Bazı maddeler gebe kadınlar tarafından alındıklarında, plasentadan </a:t>
                      </a:r>
                      <a:r>
                        <a:rPr lang="tr-TR" sz="1800" dirty="0" err="1">
                          <a:latin typeface="Times New Roman" panose="02020603050405020304" pitchFamily="18" charset="0"/>
                          <a:cs typeface="Times New Roman" panose="02020603050405020304" pitchFamily="18" charset="0"/>
                        </a:rPr>
                        <a:t>fötal</a:t>
                      </a:r>
                      <a:r>
                        <a:rPr lang="tr-TR" sz="1800" dirty="0">
                          <a:latin typeface="Times New Roman" panose="02020603050405020304" pitchFamily="18" charset="0"/>
                          <a:cs typeface="Times New Roman" panose="02020603050405020304" pitchFamily="18" charset="0"/>
                        </a:rPr>
                        <a:t> dolaşıma geçerek </a:t>
                      </a:r>
                      <a:r>
                        <a:rPr lang="tr-TR" sz="1800" dirty="0" err="1">
                          <a:latin typeface="Times New Roman" panose="02020603050405020304" pitchFamily="18" charset="0"/>
                          <a:cs typeface="Times New Roman" panose="02020603050405020304" pitchFamily="18" charset="0"/>
                        </a:rPr>
                        <a:t>fötusta</a:t>
                      </a:r>
                      <a:r>
                        <a:rPr lang="tr-TR" sz="1800" dirty="0">
                          <a:latin typeface="Times New Roman" panose="02020603050405020304" pitchFamily="18" charset="0"/>
                          <a:cs typeface="Times New Roman" panose="02020603050405020304" pitchFamily="18" charset="0"/>
                        </a:rPr>
                        <a:t> kalıcı bozukluklara neden olur. Bu duruma, </a:t>
                      </a:r>
                      <a:r>
                        <a:rPr lang="tr-TR" sz="1800" dirty="0" err="1">
                          <a:latin typeface="Times New Roman" panose="02020603050405020304" pitchFamily="18" charset="0"/>
                          <a:cs typeface="Times New Roman" panose="02020603050405020304" pitchFamily="18" charset="0"/>
                        </a:rPr>
                        <a:t>teratojenezis</a:t>
                      </a:r>
                      <a:r>
                        <a:rPr lang="tr-TR" sz="1800" dirty="0">
                          <a:latin typeface="Times New Roman" panose="02020603050405020304" pitchFamily="18" charset="0"/>
                          <a:cs typeface="Times New Roman" panose="02020603050405020304" pitchFamily="18" charset="0"/>
                        </a:rPr>
                        <a:t> ya da </a:t>
                      </a:r>
                      <a:r>
                        <a:rPr lang="tr-TR" sz="1800" dirty="0" err="1">
                          <a:latin typeface="Times New Roman" panose="02020603050405020304" pitchFamily="18" charset="0"/>
                          <a:cs typeface="Times New Roman" panose="02020603050405020304" pitchFamily="18" charset="0"/>
                        </a:rPr>
                        <a:t>fötotoksik</a:t>
                      </a:r>
                      <a:r>
                        <a:rPr lang="tr-TR" sz="1800" dirty="0">
                          <a:latin typeface="Times New Roman" panose="02020603050405020304" pitchFamily="18" charset="0"/>
                          <a:cs typeface="Times New Roman" panose="02020603050405020304" pitchFamily="18" charset="0"/>
                        </a:rPr>
                        <a:t> etki denir</a:t>
                      </a:r>
                    </a:p>
                  </a:txBody>
                  <a:tcPr/>
                </a:tc>
                <a:extLst>
                  <a:ext uri="{0D108BD9-81ED-4DB2-BD59-A6C34878D82A}">
                    <a16:rowId xmlns:a16="http://schemas.microsoft.com/office/drawing/2014/main" xmlns="" val="2389195649"/>
                  </a:ext>
                </a:extLst>
              </a:tr>
              <a:tr h="1027039">
                <a:tc>
                  <a:txBody>
                    <a:bodyPr/>
                    <a:lstStyle/>
                    <a:p>
                      <a:r>
                        <a:rPr lang="tr-TR" sz="1800" dirty="0" err="1">
                          <a:latin typeface="Times New Roman" panose="02020603050405020304" pitchFamily="18" charset="0"/>
                          <a:cs typeface="Times New Roman" panose="02020603050405020304" pitchFamily="18" charset="0"/>
                        </a:rPr>
                        <a:t>Mutajenik</a:t>
                      </a:r>
                      <a:r>
                        <a:rPr lang="tr-TR" sz="1800" dirty="0">
                          <a:latin typeface="Times New Roman" panose="02020603050405020304" pitchFamily="18" charset="0"/>
                          <a:cs typeface="Times New Roman" panose="02020603050405020304" pitchFamily="18" charset="0"/>
                        </a:rPr>
                        <a:t> etki</a:t>
                      </a:r>
                    </a:p>
                  </a:txBody>
                  <a:tcPr/>
                </a:tc>
                <a:tc>
                  <a:txBody>
                    <a:bodyPr/>
                    <a:lstStyle/>
                    <a:p>
                      <a:r>
                        <a:rPr lang="tr-TR" sz="1800" dirty="0">
                          <a:latin typeface="Times New Roman" panose="02020603050405020304" pitchFamily="18" charset="0"/>
                          <a:cs typeface="Times New Roman" panose="02020603050405020304" pitchFamily="18" charset="0"/>
                        </a:rPr>
                        <a:t>Çeşitli sebeplerle meydana gelen ve hücre </a:t>
                      </a:r>
                      <a:r>
                        <a:rPr lang="tr-TR" sz="1800" dirty="0" err="1">
                          <a:latin typeface="Times New Roman" panose="02020603050405020304" pitchFamily="18" charset="0"/>
                          <a:cs typeface="Times New Roman" panose="02020603050405020304" pitchFamily="18" charset="0"/>
                        </a:rPr>
                        <a:t>DNA‟sında</a:t>
                      </a:r>
                      <a:r>
                        <a:rPr lang="tr-TR" sz="1800" dirty="0">
                          <a:latin typeface="Times New Roman" panose="02020603050405020304" pitchFamily="18" charset="0"/>
                          <a:cs typeface="Times New Roman" panose="02020603050405020304" pitchFamily="18" charset="0"/>
                        </a:rPr>
                        <a:t> oluşan kalıcı değişiklerdir. </a:t>
                      </a:r>
                      <a:r>
                        <a:rPr lang="tr-TR" sz="1800" dirty="0" err="1">
                          <a:latin typeface="Times New Roman" panose="02020603050405020304" pitchFamily="18" charset="0"/>
                          <a:cs typeface="Times New Roman" panose="02020603050405020304" pitchFamily="18" charset="0"/>
                        </a:rPr>
                        <a:t>Mutajen</a:t>
                      </a:r>
                      <a:r>
                        <a:rPr lang="tr-TR" sz="1800" dirty="0">
                          <a:latin typeface="Times New Roman" panose="02020603050405020304" pitchFamily="18" charset="0"/>
                          <a:cs typeface="Times New Roman" panose="02020603050405020304" pitchFamily="18" charset="0"/>
                        </a:rPr>
                        <a:t>; mutasyona neden olan etken maddedir.</a:t>
                      </a:r>
                    </a:p>
                  </a:txBody>
                  <a:tcPr/>
                </a:tc>
                <a:extLst>
                  <a:ext uri="{0D108BD9-81ED-4DB2-BD59-A6C34878D82A}">
                    <a16:rowId xmlns:a16="http://schemas.microsoft.com/office/drawing/2014/main" xmlns="" val="2408394519"/>
                  </a:ext>
                </a:extLst>
              </a:tr>
              <a:tr h="1738064">
                <a:tc>
                  <a:txBody>
                    <a:bodyPr/>
                    <a:lstStyle/>
                    <a:p>
                      <a:r>
                        <a:rPr lang="tr-TR" sz="1800" dirty="0" err="1">
                          <a:latin typeface="Times New Roman" panose="02020603050405020304" pitchFamily="18" charset="0"/>
                          <a:cs typeface="Times New Roman" panose="02020603050405020304" pitchFamily="18" charset="0"/>
                        </a:rPr>
                        <a:t>Karsinojenik</a:t>
                      </a:r>
                      <a:r>
                        <a:rPr lang="tr-TR" sz="1800" dirty="0">
                          <a:latin typeface="Times New Roman" panose="02020603050405020304" pitchFamily="18" charset="0"/>
                          <a:cs typeface="Times New Roman" panose="02020603050405020304" pitchFamily="18" charset="0"/>
                        </a:rPr>
                        <a:t> etki</a:t>
                      </a:r>
                    </a:p>
                  </a:txBody>
                  <a:tcPr/>
                </a:tc>
                <a:tc>
                  <a:txBody>
                    <a:bodyPr/>
                    <a:lstStyle/>
                    <a:p>
                      <a:r>
                        <a:rPr lang="tr-TR" sz="1800" dirty="0">
                          <a:latin typeface="Times New Roman" panose="02020603050405020304" pitchFamily="18" charset="0"/>
                          <a:cs typeface="Times New Roman" panose="02020603050405020304" pitchFamily="18" charset="0"/>
                        </a:rPr>
                        <a:t>Vücuttaki hücrelerin, yeterli derecede farklılaşmaya uğramadan, kontrolsüz ve hızlı bir şekilde bölünmeleriyle kendini gösteren duruma kanser (</a:t>
                      </a:r>
                      <a:r>
                        <a:rPr lang="tr-TR" sz="1800" dirty="0" err="1">
                          <a:latin typeface="Times New Roman" panose="02020603050405020304" pitchFamily="18" charset="0"/>
                          <a:cs typeface="Times New Roman" panose="02020603050405020304" pitchFamily="18" charset="0"/>
                        </a:rPr>
                        <a:t>karsinoma</a:t>
                      </a:r>
                      <a:r>
                        <a:rPr lang="tr-TR" sz="1800" dirty="0">
                          <a:latin typeface="Times New Roman" panose="02020603050405020304" pitchFamily="18" charset="0"/>
                          <a:cs typeface="Times New Roman" panose="02020603050405020304" pitchFamily="18" charset="0"/>
                        </a:rPr>
                        <a:t>) denir. Kanseri oluşturan tüm maddelere </a:t>
                      </a:r>
                      <a:r>
                        <a:rPr lang="tr-TR" sz="1800" dirty="0" err="1">
                          <a:latin typeface="Times New Roman" panose="02020603050405020304" pitchFamily="18" charset="0"/>
                          <a:cs typeface="Times New Roman" panose="02020603050405020304" pitchFamily="18" charset="0"/>
                        </a:rPr>
                        <a:t>karsinojen</a:t>
                      </a:r>
                      <a:r>
                        <a:rPr lang="tr-TR" sz="1800" dirty="0">
                          <a:latin typeface="Times New Roman" panose="02020603050405020304" pitchFamily="18" charset="0"/>
                          <a:cs typeface="Times New Roman" panose="02020603050405020304" pitchFamily="18" charset="0"/>
                        </a:rPr>
                        <a:t> adı verilir. Örnek: asbest, tütün dumanı, </a:t>
                      </a:r>
                      <a:r>
                        <a:rPr lang="tr-TR" sz="1800" dirty="0" err="1">
                          <a:latin typeface="Times New Roman" panose="02020603050405020304" pitchFamily="18" charset="0"/>
                          <a:cs typeface="Times New Roman" panose="02020603050405020304" pitchFamily="18" charset="0"/>
                        </a:rPr>
                        <a:t>antineoplastik</a:t>
                      </a:r>
                      <a:r>
                        <a:rPr lang="tr-TR" sz="1800" dirty="0">
                          <a:latin typeface="Times New Roman" panose="02020603050405020304" pitchFamily="18" charset="0"/>
                          <a:cs typeface="Times New Roman" panose="02020603050405020304" pitchFamily="18" charset="0"/>
                        </a:rPr>
                        <a:t> ilaçlar </a:t>
                      </a:r>
                      <a:r>
                        <a:rPr lang="tr-TR" sz="1800" dirty="0" err="1">
                          <a:latin typeface="Times New Roman" panose="02020603050405020304" pitchFamily="18" charset="0"/>
                          <a:cs typeface="Times New Roman" panose="02020603050405020304" pitchFamily="18" charset="0"/>
                        </a:rPr>
                        <a:t>vb</a:t>
                      </a:r>
                      <a:endParaRPr lang="tr-T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975992214"/>
                  </a:ext>
                </a:extLst>
              </a:tr>
            </a:tbl>
          </a:graphicData>
        </a:graphic>
      </p:graphicFrame>
    </p:spTree>
    <p:extLst>
      <p:ext uri="{BB962C8B-B14F-4D97-AF65-F5344CB8AC3E}">
        <p14:creationId xmlns:p14="http://schemas.microsoft.com/office/powerpoint/2010/main" val="49661367"/>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7868538B-9F25-4AF3-95B1-33400688C049}"/>
              </a:ext>
            </a:extLst>
          </p:cNvPr>
          <p:cNvGraphicFramePr>
            <a:graphicFrameLocks noGrp="1"/>
          </p:cNvGraphicFramePr>
          <p:nvPr>
            <p:extLst>
              <p:ext uri="{D42A27DB-BD31-4B8C-83A1-F6EECF244321}">
                <p14:modId xmlns:p14="http://schemas.microsoft.com/office/powerpoint/2010/main" val="1065904315"/>
              </p:ext>
            </p:extLst>
          </p:nvPr>
        </p:nvGraphicFramePr>
        <p:xfrm>
          <a:off x="251520" y="1268761"/>
          <a:ext cx="8640960" cy="4320479"/>
        </p:xfrm>
        <a:graphic>
          <a:graphicData uri="http://schemas.openxmlformats.org/drawingml/2006/table">
            <a:tbl>
              <a:tblPr/>
              <a:tblGrid>
                <a:gridCol w="355750">
                  <a:extLst>
                    <a:ext uri="{9D8B030D-6E8A-4147-A177-3AD203B41FA5}">
                      <a16:colId xmlns:a16="http://schemas.microsoft.com/office/drawing/2014/main" xmlns="" val="4150651358"/>
                    </a:ext>
                  </a:extLst>
                </a:gridCol>
                <a:gridCol w="1497891">
                  <a:extLst>
                    <a:ext uri="{9D8B030D-6E8A-4147-A177-3AD203B41FA5}">
                      <a16:colId xmlns:a16="http://schemas.microsoft.com/office/drawing/2014/main" xmlns="" val="2145998919"/>
                    </a:ext>
                  </a:extLst>
                </a:gridCol>
                <a:gridCol w="1568105">
                  <a:extLst>
                    <a:ext uri="{9D8B030D-6E8A-4147-A177-3AD203B41FA5}">
                      <a16:colId xmlns:a16="http://schemas.microsoft.com/office/drawing/2014/main" xmlns="" val="843606118"/>
                    </a:ext>
                  </a:extLst>
                </a:gridCol>
                <a:gridCol w="1699171">
                  <a:extLst>
                    <a:ext uri="{9D8B030D-6E8A-4147-A177-3AD203B41FA5}">
                      <a16:colId xmlns:a16="http://schemas.microsoft.com/office/drawing/2014/main" xmlns="" val="3633047147"/>
                    </a:ext>
                  </a:extLst>
                </a:gridCol>
                <a:gridCol w="3520043">
                  <a:extLst>
                    <a:ext uri="{9D8B030D-6E8A-4147-A177-3AD203B41FA5}">
                      <a16:colId xmlns:a16="http://schemas.microsoft.com/office/drawing/2014/main" xmlns="" val="2713959339"/>
                    </a:ext>
                  </a:extLst>
                </a:gridCol>
              </a:tblGrid>
              <a:tr h="160301">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700" b="0" i="0" u="none" strike="noStrike">
                          <a:solidFill>
                            <a:srgbClr val="000000"/>
                          </a:solidFill>
                          <a:effectLst/>
                          <a:latin typeface="Times New Roman" panose="02020603050405020304" pitchFamily="18" charset="0"/>
                        </a:rPr>
                        <a:t>İLAÇ</a:t>
                      </a:r>
                    </a:p>
                  </a:txBody>
                  <a:tcPr marL="5698" marR="5698" marT="5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700" b="0" i="0" u="none" strike="noStrike">
                          <a:solidFill>
                            <a:srgbClr val="000000"/>
                          </a:solidFill>
                          <a:effectLst/>
                          <a:latin typeface="Times New Roman" panose="02020603050405020304" pitchFamily="18" charset="0"/>
                        </a:rPr>
                        <a:t>ENDİKASYONLARI</a:t>
                      </a:r>
                    </a:p>
                  </a:txBody>
                  <a:tcPr marL="5698" marR="5698" marT="5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700" b="0" i="0" u="none" strike="noStrike">
                          <a:solidFill>
                            <a:srgbClr val="000000"/>
                          </a:solidFill>
                          <a:effectLst/>
                          <a:latin typeface="Times New Roman" panose="02020603050405020304" pitchFamily="18" charset="0"/>
                        </a:rPr>
                        <a:t>KONTRENDİKASYONLARI</a:t>
                      </a:r>
                    </a:p>
                  </a:txBody>
                  <a:tcPr marL="5698" marR="5698" marT="5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700" b="0" i="0" u="sng" strike="noStrike">
                          <a:solidFill>
                            <a:srgbClr val="000000"/>
                          </a:solidFill>
                          <a:effectLst/>
                          <a:latin typeface="Times New Roman" panose="02020603050405020304" pitchFamily="18" charset="0"/>
                        </a:rPr>
                        <a:t>VERİLİŞ YOLU</a:t>
                      </a:r>
                    </a:p>
                  </a:txBody>
                  <a:tcPr marL="5698" marR="5698" marT="5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700" b="0" i="0" u="none" strike="noStrike">
                          <a:solidFill>
                            <a:srgbClr val="000000"/>
                          </a:solidFill>
                          <a:effectLst/>
                          <a:latin typeface="Times New Roman" panose="02020603050405020304" pitchFamily="18" charset="0"/>
                        </a:rPr>
                        <a:t>YAN ETKİLERİ</a:t>
                      </a:r>
                    </a:p>
                  </a:txBody>
                  <a:tcPr marL="5698" marR="5698" marT="5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802229387"/>
                  </a:ext>
                </a:extLst>
              </a:tr>
              <a:tr h="416017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700" b="0" i="0" u="none" strike="noStrike" dirty="0">
                          <a:solidFill>
                            <a:srgbClr val="000000"/>
                          </a:solidFill>
                          <a:effectLst/>
                          <a:latin typeface="Times New Roman" panose="02020603050405020304" pitchFamily="18" charset="0"/>
                        </a:rPr>
                        <a:t>STERADİN</a:t>
                      </a:r>
                    </a:p>
                  </a:txBody>
                  <a:tcPr marL="5698" marR="5698" marT="569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dirty="0">
                          <a:solidFill>
                            <a:srgbClr val="000000"/>
                          </a:solidFill>
                          <a:effectLst/>
                          <a:latin typeface="Times New Roman" panose="02020603050405020304" pitchFamily="18" charset="0"/>
                        </a:rPr>
                        <a:t>Akut hipotansiyon durumlarında kan basıncının normale döndürülmesinde.</a:t>
                      </a:r>
                      <a:br>
                        <a:rPr lang="tr-TR" sz="700" b="0" i="0" u="none" strike="noStrike" dirty="0">
                          <a:solidFill>
                            <a:srgbClr val="000000"/>
                          </a:solidFill>
                          <a:effectLst/>
                          <a:latin typeface="Times New Roman" panose="02020603050405020304" pitchFamily="18" charset="0"/>
                        </a:rPr>
                      </a:br>
                      <a:endParaRPr lang="tr-TR" sz="700" b="0" i="0" u="none" strike="noStrike" dirty="0">
                        <a:solidFill>
                          <a:srgbClr val="000000"/>
                        </a:solidFill>
                        <a:effectLst/>
                        <a:latin typeface="Times New Roman" panose="02020603050405020304" pitchFamily="18" charset="0"/>
                      </a:endParaRPr>
                    </a:p>
                  </a:txBody>
                  <a:tcPr marL="5698" marR="5698" marT="5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a:solidFill>
                            <a:srgbClr val="000000"/>
                          </a:solidFill>
                          <a:effectLst/>
                          <a:latin typeface="Times New Roman" panose="02020603050405020304" pitchFamily="18" charset="0"/>
                        </a:rPr>
                        <a:t>Hipertansiyon (yüksek kan basıncı) durumlarında, çünkü hipertansif hastalar kan basıncının artışı altında norepinefrinin etkilerine daha duyarlı olabilirler.Kan hacim eksikliğinden dolayı olan hipotansiyon durumlarında.Kanda aşırı karbondioksit (hiperkapni), doku oksijen yetmezliği (hipoksi) ve tıkayıcı damar hastalığı durumlarında. Prinzmetal's Anjini diye adlandırılan dinlenme sırasında görülen kalp ile ilgili göğüs ağrısı durumlarında, çünkü bu hastalarda koroner (kalbin kan damarları) kan akımı miyokardiyal enfartüse (kalp krizi) neden olabilecek süre ve büyüklükte düşebilir. Hipertroidizm (tiroid bezinin aşırı çalışması) durumlarında böyle hastalar norepinefrinin etkilerine aşırı duyarlıdır ve düşük dozlarda toksisite meydana gelebilir.Kloroform, siklopropan ve halotan anestezisi sırasında çünkü norepinefrin kalp kaslarının uyarılabilirliğini artırabilir ve kalbin hızlı ve düzensiz kasılmalarına neden olabilir.</a:t>
                      </a:r>
                    </a:p>
                  </a:txBody>
                  <a:tcPr marL="5698" marR="5698" marT="5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a:solidFill>
                            <a:srgbClr val="000000"/>
                          </a:solidFill>
                          <a:effectLst/>
                          <a:latin typeface="Times New Roman" panose="02020603050405020304" pitchFamily="18" charset="0"/>
                        </a:rPr>
                        <a:t>%5'lik glukoz çözeltisi içerisinde seyreltilerek size uygulanacaktır.</a:t>
                      </a:r>
                      <a:br>
                        <a:rPr lang="tr-TR" sz="700" b="0" i="0" u="none" strike="noStrike">
                          <a:solidFill>
                            <a:srgbClr val="000000"/>
                          </a:solidFill>
                          <a:effectLst/>
                          <a:latin typeface="Times New Roman" panose="02020603050405020304" pitchFamily="18" charset="0"/>
                        </a:rPr>
                      </a:br>
                      <a:r>
                        <a:rPr lang="tr-TR" sz="700" b="0" i="0" u="none" strike="noStrike">
                          <a:solidFill>
                            <a:srgbClr val="000000"/>
                          </a:solidFill>
                          <a:effectLst/>
                          <a:latin typeface="Times New Roman" panose="02020603050405020304" pitchFamily="18" charset="0"/>
                        </a:rPr>
                        <a:t>Doktorunuz hastalığınıza bağlı olarak ilacınızın dozunu belirleyecektir.</a:t>
                      </a:r>
                    </a:p>
                  </a:txBody>
                  <a:tcPr marL="5698" marR="5698" marT="5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dirty="0">
                          <a:solidFill>
                            <a:srgbClr val="000000"/>
                          </a:solidFill>
                          <a:effectLst/>
                          <a:latin typeface="Times New Roman" panose="02020603050405020304" pitchFamily="18" charset="0"/>
                        </a:rPr>
                        <a:t>Çok </a:t>
                      </a:r>
                      <a:r>
                        <a:rPr lang="tr-TR" sz="700" b="0" i="0" u="none" strike="noStrike" dirty="0" err="1">
                          <a:solidFill>
                            <a:srgbClr val="000000"/>
                          </a:solidFill>
                          <a:effectLst/>
                          <a:latin typeface="Times New Roman" panose="02020603050405020304" pitchFamily="18" charset="0"/>
                        </a:rPr>
                        <a:t>yaygın:Yüksek</a:t>
                      </a:r>
                      <a:r>
                        <a:rPr lang="tr-TR" sz="700" b="0" i="0" u="none" strike="noStrike" dirty="0">
                          <a:solidFill>
                            <a:srgbClr val="000000"/>
                          </a:solidFill>
                          <a:effectLst/>
                          <a:latin typeface="Times New Roman" panose="02020603050405020304" pitchFamily="18" charset="0"/>
                        </a:rPr>
                        <a:t> tansiyon ve dokuda oksijen yetersizliği: Güçlü damar daraltıcı etkiden dolayı </a:t>
                      </a:r>
                      <a:r>
                        <a:rPr lang="tr-TR" sz="700" b="0" i="0" u="none" strike="noStrike" dirty="0" err="1">
                          <a:solidFill>
                            <a:srgbClr val="000000"/>
                          </a:solidFill>
                          <a:effectLst/>
                          <a:latin typeface="Times New Roman" panose="02020603050405020304" pitchFamily="18" charset="0"/>
                        </a:rPr>
                        <a:t>iskemik</a:t>
                      </a:r>
                      <a:r>
                        <a:rPr lang="tr-TR" sz="700" b="0" i="0" u="none" strike="noStrike" dirty="0">
                          <a:solidFill>
                            <a:srgbClr val="000000"/>
                          </a:solidFill>
                          <a:effectLst/>
                          <a:latin typeface="Times New Roman" panose="02020603050405020304" pitchFamily="18" charset="0"/>
                        </a:rPr>
                        <a:t> hasar.</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Yaygın: Çarpıntı, düşük nabız, kalp ritminde bozulma, düzensiz kalp atışı, kalpteki </a:t>
                      </a:r>
                      <a:r>
                        <a:rPr lang="tr-TR" sz="700" b="0" i="0" u="none" strike="noStrike" dirty="0" err="1">
                          <a:solidFill>
                            <a:srgbClr val="000000"/>
                          </a:solidFill>
                          <a:effectLst/>
                          <a:latin typeface="Times New Roman" panose="02020603050405020304" pitchFamily="18" charset="0"/>
                        </a:rPr>
                        <a:t>Bı</a:t>
                      </a:r>
                      <a:r>
                        <a:rPr lang="tr-TR" sz="700" b="0" i="0" u="none" strike="noStrike" dirty="0">
                          <a:solidFill>
                            <a:srgbClr val="000000"/>
                          </a:solidFill>
                          <a:effectLst/>
                          <a:latin typeface="Times New Roman" panose="02020603050405020304" pitchFamily="18" charset="0"/>
                        </a:rPr>
                        <a:t/>
                      </a:r>
                      <a:br>
                        <a:rPr lang="tr-TR" sz="700" b="0" i="0" u="none" strike="noStrike" dirty="0">
                          <a:solidFill>
                            <a:srgbClr val="000000"/>
                          </a:solidFill>
                          <a:effectLst/>
                          <a:latin typeface="Times New Roman" panose="02020603050405020304" pitchFamily="18" charset="0"/>
                        </a:rPr>
                      </a:br>
                      <a:r>
                        <a:rPr lang="tr-TR" sz="700" b="0" i="0" u="none" strike="noStrike" dirty="0" err="1">
                          <a:solidFill>
                            <a:srgbClr val="000000"/>
                          </a:solidFill>
                          <a:effectLst/>
                          <a:latin typeface="Times New Roman" panose="02020603050405020304" pitchFamily="18" charset="0"/>
                        </a:rPr>
                        <a:t>adrenerjik</a:t>
                      </a:r>
                      <a:r>
                        <a:rPr lang="tr-TR" sz="700" b="0" i="0" u="none" strike="noStrike" dirty="0">
                          <a:solidFill>
                            <a:srgbClr val="000000"/>
                          </a:solidFill>
                          <a:effectLst/>
                          <a:latin typeface="Times New Roman" panose="02020603050405020304" pitchFamily="18" charset="0"/>
                        </a:rPr>
                        <a:t> etkiden kaynaklanan kalp kasının kasılmasındaki artış, akut kalp</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yetmezliği.</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Yaygın </a:t>
                      </a:r>
                      <a:r>
                        <a:rPr lang="tr-TR" sz="700" b="0" i="0" u="none" strike="noStrike" dirty="0" err="1">
                          <a:solidFill>
                            <a:srgbClr val="000000"/>
                          </a:solidFill>
                          <a:effectLst/>
                          <a:latin typeface="Times New Roman" panose="02020603050405020304" pitchFamily="18" charset="0"/>
                        </a:rPr>
                        <a:t>olmayan:Endişe</a:t>
                      </a:r>
                      <a:r>
                        <a:rPr lang="tr-TR" sz="700" b="0" i="0" u="none" strike="noStrike" dirty="0">
                          <a:solidFill>
                            <a:srgbClr val="000000"/>
                          </a:solidFill>
                          <a:effectLst/>
                          <a:latin typeface="Times New Roman" panose="02020603050405020304" pitchFamily="18" charset="0"/>
                        </a:rPr>
                        <a:t>, uykusuzluk, sersemlik, baş ağrısı, </a:t>
                      </a:r>
                      <a:r>
                        <a:rPr lang="tr-TR" sz="700" b="0" i="0" u="none" strike="noStrike" dirty="0" err="1">
                          <a:solidFill>
                            <a:srgbClr val="000000"/>
                          </a:solidFill>
                          <a:effectLst/>
                          <a:latin typeface="Times New Roman" panose="02020603050405020304" pitchFamily="18" charset="0"/>
                        </a:rPr>
                        <a:t>psikotik</a:t>
                      </a:r>
                      <a:r>
                        <a:rPr lang="tr-TR" sz="700" b="0" i="0" u="none" strike="noStrike" dirty="0">
                          <a:solidFill>
                            <a:srgbClr val="000000"/>
                          </a:solidFill>
                          <a:effectLst/>
                          <a:latin typeface="Times New Roman" panose="02020603050405020304" pitchFamily="18" charset="0"/>
                        </a:rPr>
                        <a:t> durum, güçsüzlük, çarpıntı, dikkat artışı, iştahsızlık, bulantı ve kusma</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 Göz içi basıncının ani yükselişi: </a:t>
                      </a:r>
                      <a:r>
                        <a:rPr lang="tr-TR" sz="700" b="0" i="0" u="none" strike="noStrike" dirty="0" err="1">
                          <a:solidFill>
                            <a:srgbClr val="000000"/>
                          </a:solidFill>
                          <a:effectLst/>
                          <a:latin typeface="Times New Roman" panose="02020603050405020304" pitchFamily="18" charset="0"/>
                        </a:rPr>
                        <a:t>iridokorn</a:t>
                      </a:r>
                      <a:r>
                        <a:rPr lang="tr-TR" sz="700" b="0" i="0" u="none" strike="noStrike" dirty="0">
                          <a:solidFill>
                            <a:srgbClr val="000000"/>
                          </a:solidFill>
                          <a:effectLst/>
                          <a:latin typeface="Times New Roman" panose="02020603050405020304" pitchFamily="18" charset="0"/>
                        </a:rPr>
                        <a:t> açısının kapanmasına anatomik olarak ön yatkınlığı olanlarda çok sıktır.</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-Solunum yetmezliği ve güçlüğü, nefes darlığı. Enjeksiyon bölgesinde tahriş ve doku ölümü, uzuv ve yüzde soğukluk ve </a:t>
                      </a:r>
                      <a:r>
                        <a:rPr lang="tr-TR" sz="700" b="0" i="0" u="none" strike="noStrike" dirty="0" err="1">
                          <a:solidFill>
                            <a:srgbClr val="000000"/>
                          </a:solidFill>
                          <a:effectLst/>
                          <a:latin typeface="Times New Roman" panose="02020603050405020304" pitchFamily="18" charset="0"/>
                        </a:rPr>
                        <a:t>solgunluklasonuçlanabilecek</a:t>
                      </a:r>
                      <a:r>
                        <a:rPr lang="tr-TR" sz="700" b="0" i="0" u="none" strike="noStrike" dirty="0">
                          <a:solidFill>
                            <a:srgbClr val="000000"/>
                          </a:solidFill>
                          <a:effectLst/>
                          <a:latin typeface="Times New Roman" panose="02020603050405020304" pitchFamily="18" charset="0"/>
                        </a:rPr>
                        <a:t> kan damarlarının büzülmesi.</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Kan hacim yerine konması yapılmadan, kan basıncını devam ettirmek için sürekli </a:t>
                      </a:r>
                      <a:r>
                        <a:rPr lang="tr-TR" sz="700" b="0" i="0" u="none" strike="noStrike" dirty="0" err="1">
                          <a:solidFill>
                            <a:srgbClr val="000000"/>
                          </a:solidFill>
                          <a:effectLst/>
                          <a:latin typeface="Times New Roman" panose="02020603050405020304" pitchFamily="18" charset="0"/>
                        </a:rPr>
                        <a:t>norepinefrin</a:t>
                      </a:r>
                      <a:r>
                        <a:rPr lang="tr-TR" sz="700" b="0" i="0" u="none" strike="noStrike" dirty="0">
                          <a:solidFill>
                            <a:srgbClr val="000000"/>
                          </a:solidFill>
                          <a:effectLst/>
                          <a:latin typeface="Times New Roman" panose="02020603050405020304" pitchFamily="18" charset="0"/>
                        </a:rPr>
                        <a:t> uygulaması aşağıdaki semptomlara neden olabilir:</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 Ciddi </a:t>
                      </a:r>
                      <a:r>
                        <a:rPr lang="tr-TR" sz="700" b="0" i="0" u="none" strike="noStrike" dirty="0" err="1">
                          <a:solidFill>
                            <a:srgbClr val="000000"/>
                          </a:solidFill>
                          <a:effectLst/>
                          <a:latin typeface="Times New Roman" panose="02020603050405020304" pitchFamily="18" charset="0"/>
                        </a:rPr>
                        <a:t>çepersel</a:t>
                      </a:r>
                      <a:r>
                        <a:rPr lang="tr-TR" sz="700" b="0" i="0" u="none" strike="noStrike" dirty="0">
                          <a:solidFill>
                            <a:srgbClr val="000000"/>
                          </a:solidFill>
                          <a:effectLst/>
                          <a:latin typeface="Times New Roman" panose="02020603050405020304" pitchFamily="18" charset="0"/>
                        </a:rPr>
                        <a:t> ve iç </a:t>
                      </a:r>
                      <a:r>
                        <a:rPr lang="tr-TR" sz="700" b="0" i="0" u="none" strike="noStrike" dirty="0" err="1">
                          <a:solidFill>
                            <a:srgbClr val="000000"/>
                          </a:solidFill>
                          <a:effectLst/>
                          <a:latin typeface="Times New Roman" panose="02020603050405020304" pitchFamily="18" charset="0"/>
                        </a:rPr>
                        <a:t>organsal</a:t>
                      </a:r>
                      <a:r>
                        <a:rPr lang="tr-TR" sz="700" b="0" i="0" u="none" strike="noStrike" dirty="0">
                          <a:solidFill>
                            <a:srgbClr val="000000"/>
                          </a:solidFill>
                          <a:effectLst/>
                          <a:latin typeface="Times New Roman" panose="02020603050405020304" pitchFamily="18" charset="0"/>
                        </a:rPr>
                        <a:t> damar </a:t>
                      </a:r>
                      <a:r>
                        <a:rPr lang="tr-TR" sz="700" b="0" i="0" u="none" strike="noStrike" dirty="0" err="1">
                          <a:solidFill>
                            <a:srgbClr val="000000"/>
                          </a:solidFill>
                          <a:effectLst/>
                          <a:latin typeface="Times New Roman" panose="02020603050405020304" pitchFamily="18" charset="0"/>
                        </a:rPr>
                        <a:t>daralması,renal</a:t>
                      </a:r>
                      <a:r>
                        <a:rPr lang="tr-TR" sz="700" b="0" i="0" u="none" strike="noStrike" dirty="0">
                          <a:solidFill>
                            <a:srgbClr val="000000"/>
                          </a:solidFill>
                          <a:effectLst/>
                          <a:latin typeface="Times New Roman" panose="02020603050405020304" pitchFamily="18" charset="0"/>
                        </a:rPr>
                        <a:t> kan çıkışında </a:t>
                      </a:r>
                      <a:r>
                        <a:rPr lang="tr-TR" sz="700" b="0" i="0" u="none" strike="noStrike" dirty="0" err="1">
                          <a:solidFill>
                            <a:srgbClr val="000000"/>
                          </a:solidFill>
                          <a:effectLst/>
                          <a:latin typeface="Times New Roman" panose="02020603050405020304" pitchFamily="18" charset="0"/>
                        </a:rPr>
                        <a:t>azalma,idrar</a:t>
                      </a:r>
                      <a:r>
                        <a:rPr lang="tr-TR" sz="700" b="0" i="0" u="none" strike="noStrike" dirty="0">
                          <a:solidFill>
                            <a:srgbClr val="000000"/>
                          </a:solidFill>
                          <a:effectLst/>
                          <a:latin typeface="Times New Roman" panose="02020603050405020304" pitchFamily="18" charset="0"/>
                        </a:rPr>
                        <a:t> üretiminde </a:t>
                      </a:r>
                      <a:r>
                        <a:rPr lang="tr-TR" sz="700" b="0" i="0" u="none" strike="noStrike" dirty="0" err="1">
                          <a:solidFill>
                            <a:srgbClr val="000000"/>
                          </a:solidFill>
                          <a:effectLst/>
                          <a:latin typeface="Times New Roman" panose="02020603050405020304" pitchFamily="18" charset="0"/>
                        </a:rPr>
                        <a:t>azalma,dokularda</a:t>
                      </a:r>
                      <a:r>
                        <a:rPr lang="tr-TR" sz="700" b="0" i="0" u="none" strike="noStrike" dirty="0">
                          <a:solidFill>
                            <a:srgbClr val="000000"/>
                          </a:solidFill>
                          <a:effectLst/>
                          <a:latin typeface="Times New Roman" panose="02020603050405020304" pitchFamily="18" charset="0"/>
                        </a:rPr>
                        <a:t> yetersiz oksijen </a:t>
                      </a:r>
                      <a:r>
                        <a:rPr lang="tr-TR" sz="700" b="0" i="0" u="none" strike="noStrike" dirty="0" err="1">
                          <a:solidFill>
                            <a:srgbClr val="000000"/>
                          </a:solidFill>
                          <a:effectLst/>
                          <a:latin typeface="Times New Roman" panose="02020603050405020304" pitchFamily="18" charset="0"/>
                        </a:rPr>
                        <a:t>düzeyi,kanda</a:t>
                      </a:r>
                      <a:r>
                        <a:rPr lang="tr-TR" sz="700" b="0" i="0" u="none" strike="noStrike" dirty="0">
                          <a:solidFill>
                            <a:srgbClr val="000000"/>
                          </a:solidFill>
                          <a:effectLst/>
                          <a:latin typeface="Times New Roman" panose="02020603050405020304" pitchFamily="18" charset="0"/>
                        </a:rPr>
                        <a:t> laktik asit seviyesinde </a:t>
                      </a:r>
                      <a:r>
                        <a:rPr lang="tr-TR" sz="700" b="0" i="0" u="none" strike="noStrike" dirty="0" err="1">
                          <a:solidFill>
                            <a:srgbClr val="000000"/>
                          </a:solidFill>
                          <a:effectLst/>
                          <a:latin typeface="Times New Roman" panose="02020603050405020304" pitchFamily="18" charset="0"/>
                        </a:rPr>
                        <a:t>artış.Norepinefrin'in</a:t>
                      </a:r>
                      <a:r>
                        <a:rPr lang="tr-TR" sz="700" b="0" i="0" u="none" strike="noStrike" dirty="0">
                          <a:solidFill>
                            <a:srgbClr val="000000"/>
                          </a:solidFill>
                          <a:effectLst/>
                          <a:latin typeface="Times New Roman" panose="02020603050405020304" pitchFamily="18" charset="0"/>
                        </a:rPr>
                        <a:t> olası hayatı tehdit edici etkileri, onun doz ilişkili </a:t>
                      </a:r>
                      <a:r>
                        <a:rPr lang="tr-TR" sz="700" b="0" i="0" u="none" strike="noStrike" dirty="0" err="1">
                          <a:solidFill>
                            <a:srgbClr val="000000"/>
                          </a:solidFill>
                          <a:effectLst/>
                          <a:latin typeface="Times New Roman" panose="02020603050405020304" pitchFamily="18" charset="0"/>
                        </a:rPr>
                        <a:t>hipertansif</a:t>
                      </a:r>
                      <a:r>
                        <a:rPr lang="tr-TR" sz="700" b="0" i="0" u="none" strike="noStrike" dirty="0">
                          <a:solidFill>
                            <a:srgbClr val="000000"/>
                          </a:solidFill>
                          <a:effectLst/>
                          <a:latin typeface="Times New Roman" panose="02020603050405020304" pitchFamily="18" charset="0"/>
                        </a:rPr>
                        <a:t> etkisinden kaynaklanmaktadır. Akciğer ödemi ve beyin kanaması ile akut hipertansiyon meydana </a:t>
                      </a:r>
                      <a:r>
                        <a:rPr lang="tr-TR" sz="700" b="0" i="0" u="none" strike="noStrike" dirty="0" err="1">
                          <a:solidFill>
                            <a:srgbClr val="000000"/>
                          </a:solidFill>
                          <a:effectLst/>
                          <a:latin typeface="Times New Roman" panose="02020603050405020304" pitchFamily="18" charset="0"/>
                        </a:rPr>
                        <a:t>gelebilir.İntravenöz</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infüzyon</a:t>
                      </a:r>
                      <a:r>
                        <a:rPr lang="tr-TR" sz="700" b="0" i="0" u="none" strike="noStrike" dirty="0">
                          <a:solidFill>
                            <a:srgbClr val="000000"/>
                          </a:solidFill>
                          <a:effectLst/>
                          <a:latin typeface="Times New Roman" panose="02020603050405020304" pitchFamily="18" charset="0"/>
                        </a:rPr>
                        <a:t> sırasında </a:t>
                      </a:r>
                      <a:r>
                        <a:rPr lang="tr-TR" sz="700" b="0" i="0" u="none" strike="noStrike" dirty="0" err="1">
                          <a:solidFill>
                            <a:srgbClr val="000000"/>
                          </a:solidFill>
                          <a:effectLst/>
                          <a:latin typeface="Times New Roman" panose="02020603050405020304" pitchFamily="18" charset="0"/>
                        </a:rPr>
                        <a:t>norepinefrin</a:t>
                      </a:r>
                      <a:r>
                        <a:rPr lang="tr-TR" sz="700" b="0" i="0" u="none" strike="noStrike" dirty="0">
                          <a:solidFill>
                            <a:srgbClr val="000000"/>
                          </a:solidFill>
                          <a:effectLst/>
                          <a:latin typeface="Times New Roman" panose="02020603050405020304" pitchFamily="18" charset="0"/>
                        </a:rPr>
                        <a:t> sızıntısı </a:t>
                      </a:r>
                      <a:r>
                        <a:rPr lang="tr-TR" sz="700" b="0" i="0" u="none" strike="noStrike" dirty="0" err="1">
                          <a:solidFill>
                            <a:srgbClr val="000000"/>
                          </a:solidFill>
                          <a:effectLst/>
                          <a:latin typeface="Times New Roman" panose="02020603050405020304" pitchFamily="18" charset="0"/>
                        </a:rPr>
                        <a:t>infüzyon</a:t>
                      </a:r>
                      <a:r>
                        <a:rPr lang="tr-TR" sz="700" b="0" i="0" u="none" strike="noStrike" dirty="0">
                          <a:solidFill>
                            <a:srgbClr val="000000"/>
                          </a:solidFill>
                          <a:effectLst/>
                          <a:latin typeface="Times New Roman" panose="02020603050405020304" pitchFamily="18" charset="0"/>
                        </a:rPr>
                        <a:t> alanının çevresinde uyuşukluğa ve doku ölümüne neden olabilir. Uzamış </a:t>
                      </a:r>
                      <a:r>
                        <a:rPr lang="tr-TR" sz="700" b="0" i="0" u="none" strike="noStrike" dirty="0" err="1">
                          <a:solidFill>
                            <a:srgbClr val="000000"/>
                          </a:solidFill>
                          <a:effectLst/>
                          <a:latin typeface="Times New Roman" panose="02020603050405020304" pitchFamily="18" charset="0"/>
                        </a:rPr>
                        <a:t>infüzyonları</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ekstremitelerin</a:t>
                      </a:r>
                      <a:r>
                        <a:rPr lang="tr-TR" sz="700" b="0" i="0" u="none" strike="noStrike" dirty="0">
                          <a:solidFill>
                            <a:srgbClr val="000000"/>
                          </a:solidFill>
                          <a:effectLst/>
                          <a:latin typeface="Times New Roman" panose="02020603050405020304" pitchFamily="18" charset="0"/>
                        </a:rPr>
                        <a:t> kangreni takip edebilir. </a:t>
                      </a:r>
                      <a:r>
                        <a:rPr lang="tr-TR" sz="700" b="0" i="0" u="none" strike="noStrike" dirty="0" err="1">
                          <a:solidFill>
                            <a:srgbClr val="000000"/>
                          </a:solidFill>
                          <a:effectLst/>
                          <a:latin typeface="Times New Roman" panose="02020603050405020304" pitchFamily="18" charset="0"/>
                        </a:rPr>
                        <a:t>İnfüzyon</a:t>
                      </a:r>
                      <a:r>
                        <a:rPr lang="tr-TR" sz="700" b="0" i="0" u="none" strike="noStrike" dirty="0">
                          <a:solidFill>
                            <a:srgbClr val="000000"/>
                          </a:solidFill>
                          <a:effectLst/>
                          <a:latin typeface="Times New Roman" panose="02020603050405020304" pitchFamily="18" charset="0"/>
                        </a:rPr>
                        <a:t> bölgesinde bozulmuş sirkülasyon (</a:t>
                      </a:r>
                      <a:r>
                        <a:rPr lang="tr-TR" sz="700" b="0" i="0" u="none" strike="noStrike" dirty="0" err="1">
                          <a:solidFill>
                            <a:srgbClr val="000000"/>
                          </a:solidFill>
                          <a:effectLst/>
                          <a:latin typeface="Times New Roman" panose="02020603050405020304" pitchFamily="18" charset="0"/>
                        </a:rPr>
                        <a:t>sızıntılı</a:t>
                      </a:r>
                      <a:r>
                        <a:rPr lang="tr-TR" sz="700" b="0" i="0" u="none" strike="noStrike" dirty="0">
                          <a:solidFill>
                            <a:srgbClr val="000000"/>
                          </a:solidFill>
                          <a:effectLst/>
                          <a:latin typeface="Times New Roman" panose="02020603050405020304" pitchFamily="18" charset="0"/>
                        </a:rPr>
                        <a:t> veya </a:t>
                      </a:r>
                      <a:r>
                        <a:rPr lang="tr-TR" sz="700" b="0" i="0" u="none" strike="noStrike" dirty="0" err="1">
                          <a:solidFill>
                            <a:srgbClr val="000000"/>
                          </a:solidFill>
                          <a:effectLst/>
                          <a:latin typeface="Times New Roman" panose="02020603050405020304" pitchFamily="18" charset="0"/>
                        </a:rPr>
                        <a:t>sızıntısız</a:t>
                      </a:r>
                      <a:r>
                        <a:rPr lang="tr-TR" sz="700" b="0" i="0" u="none" strike="noStrike" dirty="0">
                          <a:solidFill>
                            <a:srgbClr val="000000"/>
                          </a:solidFill>
                          <a:effectLst/>
                          <a:latin typeface="Times New Roman" panose="02020603050405020304" pitchFamily="18" charset="0"/>
                        </a:rPr>
                        <a:t> olabilir) sıcak sargı ve </a:t>
                      </a:r>
                      <a:r>
                        <a:rPr lang="tr-TR" sz="700" b="0" i="0" u="none" strike="noStrike" dirty="0" err="1">
                          <a:solidFill>
                            <a:srgbClr val="000000"/>
                          </a:solidFill>
                          <a:effectLst/>
                          <a:latin typeface="Times New Roman" panose="02020603050405020304" pitchFamily="18" charset="0"/>
                        </a:rPr>
                        <a:t>fentolamin</a:t>
                      </a:r>
                      <a:r>
                        <a:rPr lang="tr-TR" sz="700" b="0" i="0" u="none" strike="noStrike" dirty="0">
                          <a:solidFill>
                            <a:srgbClr val="000000"/>
                          </a:solidFill>
                          <a:effectLst/>
                          <a:latin typeface="Times New Roman" panose="02020603050405020304" pitchFamily="18" charset="0"/>
                        </a:rPr>
                        <a:t> (5mg/10ml serum fizyolojik ile seyreltilmiş) ile alanın </a:t>
                      </a:r>
                      <a:r>
                        <a:rPr lang="tr-TR" sz="700" b="0" i="0" u="none" strike="noStrike" dirty="0" err="1">
                          <a:solidFill>
                            <a:srgbClr val="000000"/>
                          </a:solidFill>
                          <a:effectLst/>
                          <a:latin typeface="Times New Roman" panose="02020603050405020304" pitchFamily="18" charset="0"/>
                        </a:rPr>
                        <a:t>infiltrasyonu</a:t>
                      </a:r>
                      <a:r>
                        <a:rPr lang="tr-TR" sz="700" b="0" i="0" u="none" strike="noStrike" dirty="0">
                          <a:solidFill>
                            <a:srgbClr val="000000"/>
                          </a:solidFill>
                          <a:effectLst/>
                          <a:latin typeface="Times New Roman" panose="02020603050405020304" pitchFamily="18" charset="0"/>
                        </a:rPr>
                        <a:t> ile </a:t>
                      </a:r>
                      <a:r>
                        <a:rPr lang="tr-TR" sz="700" b="0" i="0" u="none" strike="noStrike" dirty="0" err="1">
                          <a:solidFill>
                            <a:srgbClr val="000000"/>
                          </a:solidFill>
                          <a:effectLst/>
                          <a:latin typeface="Times New Roman" panose="02020603050405020304" pitchFamily="18" charset="0"/>
                        </a:rPr>
                        <a:t>hafifletilebilir.Plazma</a:t>
                      </a:r>
                      <a:r>
                        <a:rPr lang="tr-TR" sz="700" b="0" i="0" u="none" strike="noStrike" dirty="0">
                          <a:solidFill>
                            <a:srgbClr val="000000"/>
                          </a:solidFill>
                          <a:effectLst/>
                          <a:latin typeface="Times New Roman" panose="02020603050405020304" pitchFamily="18" charset="0"/>
                        </a:rPr>
                        <a:t> insülini, </a:t>
                      </a:r>
                      <a:r>
                        <a:rPr lang="tr-TR" sz="700" b="0" i="0" u="none" strike="noStrike" dirty="0" err="1">
                          <a:solidFill>
                            <a:srgbClr val="000000"/>
                          </a:solidFill>
                          <a:effectLst/>
                          <a:latin typeface="Times New Roman" panose="02020603050405020304" pitchFamily="18" charset="0"/>
                        </a:rPr>
                        <a:t>laktat</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piruvat</a:t>
                      </a:r>
                      <a:r>
                        <a:rPr lang="tr-TR" sz="700" b="0" i="0" u="none" strike="noStrike" dirty="0">
                          <a:solidFill>
                            <a:srgbClr val="000000"/>
                          </a:solidFill>
                          <a:effectLst/>
                          <a:latin typeface="Times New Roman" panose="02020603050405020304" pitchFamily="18" charset="0"/>
                        </a:rPr>
                        <a:t> ve </a:t>
                      </a:r>
                      <a:r>
                        <a:rPr lang="tr-TR" sz="700" b="0" i="0" u="none" strike="noStrike" dirty="0" err="1">
                          <a:solidFill>
                            <a:srgbClr val="000000"/>
                          </a:solidFill>
                          <a:effectLst/>
                          <a:latin typeface="Times New Roman" panose="02020603050405020304" pitchFamily="18" charset="0"/>
                        </a:rPr>
                        <a:t>alanin</a:t>
                      </a:r>
                      <a:r>
                        <a:rPr lang="tr-TR" sz="700" b="0" i="0" u="none" strike="noStrike" dirty="0">
                          <a:solidFill>
                            <a:srgbClr val="000000"/>
                          </a:solidFill>
                          <a:effectLst/>
                          <a:latin typeface="Times New Roman" panose="02020603050405020304" pitchFamily="18" charset="0"/>
                        </a:rPr>
                        <a:t> seviyeleri </a:t>
                      </a:r>
                      <a:r>
                        <a:rPr lang="tr-TR" sz="700" b="0" i="0" u="none" strike="noStrike" dirty="0" err="1">
                          <a:solidFill>
                            <a:srgbClr val="000000"/>
                          </a:solidFill>
                          <a:effectLst/>
                          <a:latin typeface="Times New Roman" panose="02020603050405020304" pitchFamily="18" charset="0"/>
                        </a:rPr>
                        <a:t>norepinefrin</a:t>
                      </a:r>
                      <a:r>
                        <a:rPr lang="tr-TR" sz="700" b="0" i="0" u="none" strike="noStrike" dirty="0">
                          <a:solidFill>
                            <a:srgbClr val="000000"/>
                          </a:solidFill>
                          <a:effectLst/>
                          <a:latin typeface="Times New Roman" panose="02020603050405020304" pitchFamily="18" charset="0"/>
                        </a:rPr>
                        <a:t> ile </a:t>
                      </a:r>
                      <a:r>
                        <a:rPr lang="tr-TR" sz="700" b="0" i="0" u="none" strike="noStrike" dirty="0" err="1">
                          <a:solidFill>
                            <a:srgbClr val="000000"/>
                          </a:solidFill>
                          <a:effectLst/>
                          <a:latin typeface="Times New Roman" panose="02020603050405020304" pitchFamily="18" charset="0"/>
                        </a:rPr>
                        <a:t>düşer.Herhangi</a:t>
                      </a:r>
                      <a:r>
                        <a:rPr lang="tr-TR" sz="700" b="0" i="0" u="none" strike="noStrike" dirty="0">
                          <a:solidFill>
                            <a:srgbClr val="000000"/>
                          </a:solidFill>
                          <a:effectLst/>
                          <a:latin typeface="Times New Roman" panose="02020603050405020304" pitchFamily="18" charset="0"/>
                        </a:rPr>
                        <a:t> bir </a:t>
                      </a:r>
                      <a:r>
                        <a:rPr lang="tr-TR" sz="700" b="0" i="0" u="none" strike="noStrike" dirty="0" err="1">
                          <a:solidFill>
                            <a:srgbClr val="000000"/>
                          </a:solidFill>
                          <a:effectLst/>
                          <a:latin typeface="Times New Roman" panose="02020603050405020304" pitchFamily="18" charset="0"/>
                        </a:rPr>
                        <a:t>potent</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vazopressorun</a:t>
                      </a:r>
                      <a:r>
                        <a:rPr lang="tr-TR" sz="700" b="0" i="0" u="none" strike="noStrike" dirty="0">
                          <a:solidFill>
                            <a:srgbClr val="000000"/>
                          </a:solidFill>
                          <a:effectLst/>
                          <a:latin typeface="Times New Roman" panose="02020603050405020304" pitchFamily="18" charset="0"/>
                        </a:rPr>
                        <a:t> uzamış uygulaması plazma hacim </a:t>
                      </a:r>
                      <a:r>
                        <a:rPr lang="tr-TR" sz="700" b="0" i="0" u="none" strike="noStrike" dirty="0" err="1">
                          <a:solidFill>
                            <a:srgbClr val="000000"/>
                          </a:solidFill>
                          <a:effectLst/>
                          <a:latin typeface="Times New Roman" panose="02020603050405020304" pitchFamily="18" charset="0"/>
                        </a:rPr>
                        <a:t>deplesyonuna</a:t>
                      </a:r>
                      <a:r>
                        <a:rPr lang="tr-TR" sz="700" b="0" i="0" u="none" strike="noStrike" dirty="0">
                          <a:solidFill>
                            <a:srgbClr val="000000"/>
                          </a:solidFill>
                          <a:effectLst/>
                          <a:latin typeface="Times New Roman" panose="02020603050405020304" pitchFamily="18" charset="0"/>
                        </a:rPr>
                        <a:t> neden olabilir, bu uygun sıvı ve elektrolit yerine koyma tedavisi ile düzeltilebilir. Eğer plazma hacimleri düzelmezse, </a:t>
                      </a:r>
                      <a:r>
                        <a:rPr lang="tr-TR" sz="700" b="0" i="0" u="none" strike="noStrike" dirty="0" err="1">
                          <a:solidFill>
                            <a:srgbClr val="000000"/>
                          </a:solidFill>
                          <a:effectLst/>
                          <a:latin typeface="Times New Roman" panose="02020603050405020304" pitchFamily="18" charset="0"/>
                        </a:rPr>
                        <a:t>norepinefrin</a:t>
                      </a:r>
                      <a:r>
                        <a:rPr lang="tr-TR" sz="700" b="0" i="0" u="none" strike="noStrike" dirty="0">
                          <a:solidFill>
                            <a:srgbClr val="000000"/>
                          </a:solidFill>
                          <a:effectLst/>
                          <a:latin typeface="Times New Roman" panose="02020603050405020304" pitchFamily="18" charset="0"/>
                        </a:rPr>
                        <a:t> tedavisi kesildiği zaman hipotansiyon tekrarlayabilir veya kan basıncı, kan akımındaki azalmayla ciddi </a:t>
                      </a:r>
                      <a:r>
                        <a:rPr lang="tr-TR" sz="700" b="0" i="0" u="none" strike="noStrike" dirty="0" err="1">
                          <a:solidFill>
                            <a:srgbClr val="000000"/>
                          </a:solidFill>
                          <a:effectLst/>
                          <a:latin typeface="Times New Roman" panose="02020603050405020304" pitchFamily="18" charset="0"/>
                        </a:rPr>
                        <a:t>periferik</a:t>
                      </a:r>
                      <a:r>
                        <a:rPr lang="tr-TR" sz="700" b="0" i="0" u="none" strike="noStrike" dirty="0">
                          <a:solidFill>
                            <a:srgbClr val="000000"/>
                          </a:solidFill>
                          <a:effectLst/>
                          <a:latin typeface="Times New Roman" panose="02020603050405020304" pitchFamily="18" charset="0"/>
                        </a:rPr>
                        <a:t> ve </a:t>
                      </a:r>
                      <a:r>
                        <a:rPr lang="tr-TR" sz="700" b="0" i="0" u="none" strike="noStrike" dirty="0" err="1">
                          <a:solidFill>
                            <a:srgbClr val="000000"/>
                          </a:solidFill>
                          <a:effectLst/>
                          <a:latin typeface="Times New Roman" panose="02020603050405020304" pitchFamily="18" charset="0"/>
                        </a:rPr>
                        <a:t>viseral</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vazokonstriksiyon</a:t>
                      </a:r>
                      <a:r>
                        <a:rPr lang="tr-TR" sz="700" b="0" i="0" u="none" strike="noStrike" dirty="0">
                          <a:solidFill>
                            <a:srgbClr val="000000"/>
                          </a:solidFill>
                          <a:effectLst/>
                          <a:latin typeface="Times New Roman" panose="02020603050405020304" pitchFamily="18" charset="0"/>
                        </a:rPr>
                        <a:t> riskiyle devam edebilir.</a:t>
                      </a:r>
                    </a:p>
                  </a:txBody>
                  <a:tcPr marL="5698" marR="5698" marT="5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708740524"/>
                  </a:ext>
                </a:extLst>
              </a:tr>
            </a:tbl>
          </a:graphicData>
        </a:graphic>
      </p:graphicFrame>
    </p:spTree>
    <p:extLst>
      <p:ext uri="{BB962C8B-B14F-4D97-AF65-F5344CB8AC3E}">
        <p14:creationId xmlns:p14="http://schemas.microsoft.com/office/powerpoint/2010/main" val="476128824"/>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28941A5A-FACB-4E88-BA1C-32B121C962CD}"/>
              </a:ext>
            </a:extLst>
          </p:cNvPr>
          <p:cNvGraphicFramePr>
            <a:graphicFrameLocks noGrp="1"/>
          </p:cNvGraphicFramePr>
          <p:nvPr>
            <p:extLst>
              <p:ext uri="{D42A27DB-BD31-4B8C-83A1-F6EECF244321}">
                <p14:modId xmlns:p14="http://schemas.microsoft.com/office/powerpoint/2010/main" val="3820260302"/>
              </p:ext>
            </p:extLst>
          </p:nvPr>
        </p:nvGraphicFramePr>
        <p:xfrm>
          <a:off x="251520" y="1268761"/>
          <a:ext cx="8640960" cy="4320480"/>
        </p:xfrm>
        <a:graphic>
          <a:graphicData uri="http://schemas.openxmlformats.org/drawingml/2006/table">
            <a:tbl>
              <a:tblPr/>
              <a:tblGrid>
                <a:gridCol w="601202">
                  <a:extLst>
                    <a:ext uri="{9D8B030D-6E8A-4147-A177-3AD203B41FA5}">
                      <a16:colId xmlns:a16="http://schemas.microsoft.com/office/drawing/2014/main" xmlns="" val="3911258799"/>
                    </a:ext>
                  </a:extLst>
                </a:gridCol>
                <a:gridCol w="1866891">
                  <a:extLst>
                    <a:ext uri="{9D8B030D-6E8A-4147-A177-3AD203B41FA5}">
                      <a16:colId xmlns:a16="http://schemas.microsoft.com/office/drawing/2014/main" xmlns="" val="4232833199"/>
                    </a:ext>
                  </a:extLst>
                </a:gridCol>
                <a:gridCol w="2048832">
                  <a:extLst>
                    <a:ext uri="{9D8B030D-6E8A-4147-A177-3AD203B41FA5}">
                      <a16:colId xmlns:a16="http://schemas.microsoft.com/office/drawing/2014/main" xmlns="" val="3069547656"/>
                    </a:ext>
                  </a:extLst>
                </a:gridCol>
                <a:gridCol w="1856344">
                  <a:extLst>
                    <a:ext uri="{9D8B030D-6E8A-4147-A177-3AD203B41FA5}">
                      <a16:colId xmlns:a16="http://schemas.microsoft.com/office/drawing/2014/main" xmlns="" val="3217226915"/>
                    </a:ext>
                  </a:extLst>
                </a:gridCol>
                <a:gridCol w="2267691">
                  <a:extLst>
                    <a:ext uri="{9D8B030D-6E8A-4147-A177-3AD203B41FA5}">
                      <a16:colId xmlns:a16="http://schemas.microsoft.com/office/drawing/2014/main" xmlns="" val="2973497619"/>
                    </a:ext>
                  </a:extLst>
                </a:gridCol>
              </a:tblGrid>
              <a:tr h="160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İLAÇ</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KONTRENDİKASYONLARI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sng" strike="noStrike">
                          <a:solidFill>
                            <a:srgbClr val="000000"/>
                          </a:solidFill>
                          <a:effectLst/>
                          <a:latin typeface="Times New Roman" panose="02020603050405020304" pitchFamily="18" charset="0"/>
                        </a:rPr>
                        <a:t>VERİLİŞ YOLU</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YAN ETKİLERİ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90907112"/>
                  </a:ext>
                </a:extLst>
              </a:tr>
              <a:tr h="416018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LUMİNAL</a:t>
                      </a:r>
                    </a:p>
                  </a:txBody>
                  <a:tcPr marL="7688" marR="7688" marT="768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err="1">
                          <a:solidFill>
                            <a:srgbClr val="000000"/>
                          </a:solidFill>
                          <a:effectLst/>
                          <a:latin typeface="Times New Roman" panose="02020603050405020304" pitchFamily="18" charset="0"/>
                        </a:rPr>
                        <a:t>Grandmal</a:t>
                      </a:r>
                      <a:r>
                        <a:rPr lang="tr-TR" sz="1000" b="0" i="0" u="none" strike="noStrike" dirty="0">
                          <a:solidFill>
                            <a:srgbClr val="000000"/>
                          </a:solidFill>
                          <a:effectLst/>
                          <a:latin typeface="Times New Roman" panose="02020603050405020304" pitchFamily="18" charset="0"/>
                        </a:rPr>
                        <a:t> epilepsi ve diğer epilepsi türlerindeki </a:t>
                      </a:r>
                      <a:r>
                        <a:rPr lang="tr-TR" sz="1000" b="0" i="0" u="none" strike="noStrike" dirty="0" err="1">
                          <a:solidFill>
                            <a:srgbClr val="000000"/>
                          </a:solidFill>
                          <a:effectLst/>
                          <a:latin typeface="Times New Roman" panose="02020603050405020304" pitchFamily="18" charset="0"/>
                        </a:rPr>
                        <a:t>konvülsiyonlar</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eklampsi</a:t>
                      </a:r>
                      <a:r>
                        <a:rPr lang="tr-TR" sz="1000" b="0" i="0" u="none" strike="noStrike" dirty="0">
                          <a:solidFill>
                            <a:srgbClr val="000000"/>
                          </a:solidFill>
                          <a:effectLst/>
                          <a:latin typeface="Times New Roman" panose="02020603050405020304" pitchFamily="18" charset="0"/>
                        </a:rPr>
                        <a:t> ve spastik durumların sürekli tedavisi, boğmaca öksürüğünün kombine tedavisi, inatçı uykusuzluklar, </a:t>
                      </a:r>
                      <a:r>
                        <a:rPr lang="tr-TR" sz="1000" b="0" i="0" u="none" strike="noStrike" dirty="0" err="1">
                          <a:solidFill>
                            <a:srgbClr val="000000"/>
                          </a:solidFill>
                          <a:effectLst/>
                          <a:latin typeface="Times New Roman" panose="02020603050405020304" pitchFamily="18" charset="0"/>
                        </a:rPr>
                        <a:t>korea</a:t>
                      </a:r>
                      <a:r>
                        <a:rPr lang="tr-TR" sz="1000" b="0" i="0" u="none" strike="noStrike" dirty="0">
                          <a:solidFill>
                            <a:srgbClr val="000000"/>
                          </a:solidFill>
                          <a:effectLst/>
                          <a:latin typeface="Times New Roman" panose="02020603050405020304" pitchFamily="18" charset="0"/>
                        </a:rPr>
                        <a:t> minör, </a:t>
                      </a:r>
                      <a:r>
                        <a:rPr lang="tr-TR" sz="1000" b="0" i="0" u="none" strike="noStrike" dirty="0" err="1">
                          <a:solidFill>
                            <a:srgbClr val="000000"/>
                          </a:solidFill>
                          <a:effectLst/>
                          <a:latin typeface="Times New Roman" panose="02020603050405020304" pitchFamily="18" charset="0"/>
                        </a:rPr>
                        <a:t>angina</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pectoris</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hipertiroidi</a:t>
                      </a:r>
                      <a:r>
                        <a:rPr lang="tr-TR" sz="1000" b="0" i="0" u="none" strike="noStrike" dirty="0">
                          <a:solidFill>
                            <a:srgbClr val="000000"/>
                          </a:solidFill>
                          <a:effectLst/>
                          <a:latin typeface="Times New Roman" panose="02020603050405020304" pitchFamily="18" charset="0"/>
                        </a:rPr>
                        <a:t> ve </a:t>
                      </a:r>
                      <a:r>
                        <a:rPr lang="tr-TR" sz="1000" b="0" i="0" u="none" strike="noStrike" dirty="0" err="1">
                          <a:solidFill>
                            <a:srgbClr val="000000"/>
                          </a:solidFill>
                          <a:effectLst/>
                          <a:latin typeface="Times New Roman" panose="02020603050405020304" pitchFamily="18" charset="0"/>
                        </a:rPr>
                        <a:t>klimakteriumdaki</a:t>
                      </a:r>
                      <a:r>
                        <a:rPr lang="tr-TR" sz="1000" b="0" i="0" u="none" strike="noStrike" dirty="0">
                          <a:solidFill>
                            <a:srgbClr val="000000"/>
                          </a:solidFill>
                          <a:effectLst/>
                          <a:latin typeface="Times New Roman" panose="02020603050405020304" pitchFamily="18" charset="0"/>
                        </a:rPr>
                        <a:t> gerilimlerde </a:t>
                      </a:r>
                      <a:r>
                        <a:rPr lang="tr-TR" sz="1000" b="0" i="0" u="none" strike="noStrike" dirty="0" err="1">
                          <a:solidFill>
                            <a:srgbClr val="000000"/>
                          </a:solidFill>
                          <a:effectLst/>
                          <a:latin typeface="Times New Roman" panose="02020603050405020304" pitchFamily="18" charset="0"/>
                        </a:rPr>
                        <a:t>endikedir</a:t>
                      </a:r>
                      <a:r>
                        <a:rPr lang="tr-TR" sz="1000" b="0" i="0" u="none" strike="noStrike" dirty="0">
                          <a:solidFill>
                            <a:srgbClr val="000000"/>
                          </a:solidFill>
                          <a:effectLst/>
                          <a:latin typeface="Times New Roman" panose="02020603050405020304" pitchFamily="18" charset="0"/>
                        </a:rPr>
                        <a:t>.</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Alkol, uyku ilaçları, analjezikler ve psikofarmakalar ile olan akut zehirlenmeler. Hepatik porfiriler ve ağır miyokard harabiyetlerinde, ayrıca, sınırda hipoadrenalizm, hiperkinezis, kontrol edilemeyen ağrılar ve hikayesinde obstrüktif solunum yolu hastalığı olan kişilerde kontrendikedir.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Yetişkinler için bir defada en fazla 0.4 g, bir günde ise 0.8 g olup, ortalama günlük doz 0.1-0.4 g'dır.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err="1">
                          <a:solidFill>
                            <a:srgbClr val="000000"/>
                          </a:solidFill>
                          <a:effectLst/>
                          <a:latin typeface="Times New Roman" panose="02020603050405020304" pitchFamily="18" charset="0"/>
                        </a:rPr>
                        <a:t>Mental</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konfüzyon</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intolerans</a:t>
                      </a:r>
                      <a:r>
                        <a:rPr lang="tr-TR" sz="1000" b="0" i="0" u="none" strike="noStrike" dirty="0">
                          <a:solidFill>
                            <a:srgbClr val="000000"/>
                          </a:solidFill>
                          <a:effectLst/>
                          <a:latin typeface="Times New Roman" panose="02020603050405020304" pitchFamily="18" charset="0"/>
                        </a:rPr>
                        <a:t> veya </a:t>
                      </a:r>
                      <a:r>
                        <a:rPr lang="tr-TR" sz="1000" b="0" i="0" u="none" strike="noStrike" dirty="0" err="1">
                          <a:solidFill>
                            <a:srgbClr val="000000"/>
                          </a:solidFill>
                          <a:effectLst/>
                          <a:latin typeface="Times New Roman" panose="02020603050405020304" pitchFamily="18" charset="0"/>
                        </a:rPr>
                        <a:t>dozaşımı</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mental</a:t>
                      </a:r>
                      <a:r>
                        <a:rPr lang="tr-TR" sz="1000" b="0" i="0" u="none" strike="noStrike" dirty="0">
                          <a:solidFill>
                            <a:srgbClr val="000000"/>
                          </a:solidFill>
                          <a:effectLst/>
                          <a:latin typeface="Times New Roman" panose="02020603050405020304" pitchFamily="18" charset="0"/>
                        </a:rPr>
                        <a:t> depresyon, nefes almada güçlük (</a:t>
                      </a:r>
                      <a:r>
                        <a:rPr lang="tr-TR" sz="1000" b="0" i="0" u="none" strike="noStrike" dirty="0" err="1">
                          <a:solidFill>
                            <a:srgbClr val="000000"/>
                          </a:solidFill>
                          <a:effectLst/>
                          <a:latin typeface="Times New Roman" panose="02020603050405020304" pitchFamily="18" charset="0"/>
                        </a:rPr>
                        <a:t>respiratuvar</a:t>
                      </a:r>
                      <a:r>
                        <a:rPr lang="tr-TR" sz="1000" b="0" i="0" u="none" strike="noStrike" dirty="0">
                          <a:solidFill>
                            <a:srgbClr val="000000"/>
                          </a:solidFill>
                          <a:effectLst/>
                          <a:latin typeface="Times New Roman" panose="02020603050405020304" pitchFamily="18" charset="0"/>
                        </a:rPr>
                        <a:t> depresyon), </a:t>
                      </a:r>
                      <a:r>
                        <a:rPr lang="tr-TR" sz="1000" b="0" i="0" u="none" strike="noStrike" dirty="0" err="1">
                          <a:solidFill>
                            <a:srgbClr val="000000"/>
                          </a:solidFill>
                          <a:effectLst/>
                          <a:latin typeface="Times New Roman" panose="02020603050405020304" pitchFamily="18" charset="0"/>
                        </a:rPr>
                        <a:t>hipersensitivite</a:t>
                      </a:r>
                      <a:r>
                        <a:rPr lang="tr-TR" sz="1000" b="0" i="0" u="none" strike="noStrike" dirty="0">
                          <a:solidFill>
                            <a:srgbClr val="000000"/>
                          </a:solidFill>
                          <a:effectLst/>
                          <a:latin typeface="Times New Roman" panose="02020603050405020304" pitchFamily="18" charset="0"/>
                        </a:rPr>
                        <a:t> reaksiyonları (ciltte döküntü), sebebi bilinmeyen boğaz ağrısı ve ateş (</a:t>
                      </a:r>
                      <a:r>
                        <a:rPr lang="tr-TR" sz="1000" b="0" i="0" u="none" strike="noStrike" dirty="0" err="1">
                          <a:solidFill>
                            <a:srgbClr val="000000"/>
                          </a:solidFill>
                          <a:effectLst/>
                          <a:latin typeface="Times New Roman" panose="02020603050405020304" pitchFamily="18" charset="0"/>
                        </a:rPr>
                        <a:t>agranülositoz</a:t>
                      </a:r>
                      <a:r>
                        <a:rPr lang="tr-TR" sz="1000" b="0" i="0" u="none" strike="noStrike" dirty="0">
                          <a:solidFill>
                            <a:srgbClr val="000000"/>
                          </a:solidFill>
                          <a:effectLst/>
                          <a:latin typeface="Times New Roman" panose="02020603050405020304" pitchFamily="18" charset="0"/>
                        </a:rPr>
                        <a:t>), olağan dışı kanama ve çürükler (</a:t>
                      </a:r>
                      <a:r>
                        <a:rPr lang="tr-TR" sz="1000" b="0" i="0" u="none" strike="noStrike" dirty="0" err="1">
                          <a:solidFill>
                            <a:srgbClr val="000000"/>
                          </a:solidFill>
                          <a:effectLst/>
                          <a:latin typeface="Times New Roman" panose="02020603050405020304" pitchFamily="18" charset="0"/>
                        </a:rPr>
                        <a:t>trombositopeni</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eksitasyon</a:t>
                      </a:r>
                      <a:r>
                        <a:rPr lang="tr-TR" sz="1000" b="0" i="0" u="none" strike="noStrike" dirty="0">
                          <a:solidFill>
                            <a:srgbClr val="000000"/>
                          </a:solidFill>
                          <a:effectLst/>
                          <a:latin typeface="Times New Roman" panose="02020603050405020304" pitchFamily="18" charset="0"/>
                        </a:rPr>
                        <a:t> (paradoksal reaksiyon), yorgunluk ve halsizlik (hipotansiyon, </a:t>
                      </a:r>
                      <a:r>
                        <a:rPr lang="tr-TR" sz="1000" b="0" i="0" u="none" strike="noStrike" dirty="0" err="1">
                          <a:solidFill>
                            <a:srgbClr val="000000"/>
                          </a:solidFill>
                          <a:effectLst/>
                          <a:latin typeface="Times New Roman" panose="02020603050405020304" pitchFamily="18" charset="0"/>
                        </a:rPr>
                        <a:t>megaloblastik</a:t>
                      </a:r>
                      <a:r>
                        <a:rPr lang="tr-TR" sz="1000" b="0" i="0" u="none" strike="noStrike" dirty="0">
                          <a:solidFill>
                            <a:srgbClr val="000000"/>
                          </a:solidFill>
                          <a:effectLst/>
                          <a:latin typeface="Times New Roman" panose="02020603050405020304" pitchFamily="18" charset="0"/>
                        </a:rPr>
                        <a:t> anemi), kalp atım sayısında azalma (SSS depresyonu), deri ve gözlerde sarılık (</a:t>
                      </a:r>
                      <a:r>
                        <a:rPr lang="tr-TR" sz="1000" b="0" i="0" u="none" strike="noStrike" dirty="0" err="1">
                          <a:solidFill>
                            <a:srgbClr val="000000"/>
                          </a:solidFill>
                          <a:effectLst/>
                          <a:latin typeface="Times New Roman" panose="02020603050405020304" pitchFamily="18" charset="0"/>
                        </a:rPr>
                        <a:t>hepatik</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disfonksiyon</a:t>
                      </a:r>
                      <a:r>
                        <a:rPr lang="tr-TR" sz="1000" b="0" i="0" u="none" strike="noStrike" dirty="0">
                          <a:solidFill>
                            <a:srgbClr val="000000"/>
                          </a:solidFill>
                          <a:effectLst/>
                          <a:latin typeface="Times New Roman" panose="02020603050405020304" pitchFamily="18" charset="0"/>
                        </a:rPr>
                        <a:t>) bulgular nadir olarak ortaya çıkmakla beraber tıbbi </a:t>
                      </a:r>
                      <a:r>
                        <a:rPr lang="tr-TR" sz="1000" b="0" i="0" u="none" strike="noStrike" dirty="0" err="1">
                          <a:solidFill>
                            <a:srgbClr val="000000"/>
                          </a:solidFill>
                          <a:effectLst/>
                          <a:latin typeface="Times New Roman" panose="02020603050405020304" pitchFamily="18" charset="0"/>
                        </a:rPr>
                        <a:t>müşahade</a:t>
                      </a:r>
                      <a:r>
                        <a:rPr lang="tr-TR" sz="1000" b="0" i="0" u="none" strike="noStrike" dirty="0">
                          <a:solidFill>
                            <a:srgbClr val="000000"/>
                          </a:solidFill>
                          <a:effectLst/>
                          <a:latin typeface="Times New Roman" panose="02020603050405020304" pitchFamily="18" charset="0"/>
                        </a:rPr>
                        <a:t> gerektirirler. Çok nadir olarak </a:t>
                      </a:r>
                      <a:r>
                        <a:rPr lang="tr-TR" sz="1000" b="0" i="0" u="none" strike="noStrike" dirty="0" err="1">
                          <a:solidFill>
                            <a:srgbClr val="000000"/>
                          </a:solidFill>
                          <a:effectLst/>
                          <a:latin typeface="Times New Roman" panose="02020603050405020304" pitchFamily="18" charset="0"/>
                        </a:rPr>
                        <a:t>diyare</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başağrısı</a:t>
                      </a:r>
                      <a:r>
                        <a:rPr lang="tr-TR" sz="1000" b="0" i="0" u="none" strike="noStrike" dirty="0">
                          <a:solidFill>
                            <a:srgbClr val="000000"/>
                          </a:solidFill>
                          <a:effectLst/>
                          <a:latin typeface="Times New Roman" panose="02020603050405020304" pitchFamily="18" charset="0"/>
                        </a:rPr>
                        <a:t>, eklem ve adalelerde ağrı, bulantı ve kusma görülebilir. İlacın kesilmesinden sonra oluşabilecek </a:t>
                      </a:r>
                      <a:r>
                        <a:rPr lang="tr-TR" sz="1000" b="0" i="0" u="none" strike="noStrike" dirty="0" err="1">
                          <a:solidFill>
                            <a:srgbClr val="000000"/>
                          </a:solidFill>
                          <a:effectLst/>
                          <a:latin typeface="Times New Roman" panose="02020603050405020304" pitchFamily="18" charset="0"/>
                        </a:rPr>
                        <a:t>konvülsiyonlar</a:t>
                      </a:r>
                      <a:r>
                        <a:rPr lang="tr-TR" sz="1000" b="0" i="0" u="none" strike="noStrike" dirty="0">
                          <a:solidFill>
                            <a:srgbClr val="000000"/>
                          </a:solidFill>
                          <a:effectLst/>
                          <a:latin typeface="Times New Roman" panose="02020603050405020304" pitchFamily="18" charset="0"/>
                        </a:rPr>
                        <a:t>, bayılma hissi, halüsinasyonlar, titreme, uyuma güçlüğü ve yorgunluk gibi semptomlar muhtemel </a:t>
                      </a:r>
                      <a:r>
                        <a:rPr lang="tr-TR" sz="1000" b="0" i="0" u="none" strike="noStrike" dirty="0" err="1">
                          <a:solidFill>
                            <a:srgbClr val="000000"/>
                          </a:solidFill>
                          <a:effectLst/>
                          <a:latin typeface="Times New Roman" panose="02020603050405020304" pitchFamily="18" charset="0"/>
                        </a:rPr>
                        <a:t>abstinans</a:t>
                      </a:r>
                      <a:r>
                        <a:rPr lang="tr-TR" sz="1000" b="0" i="0" u="none" strike="noStrike" dirty="0">
                          <a:solidFill>
                            <a:srgbClr val="000000"/>
                          </a:solidFill>
                          <a:effectLst/>
                          <a:latin typeface="Times New Roman" panose="02020603050405020304" pitchFamily="18" charset="0"/>
                        </a:rPr>
                        <a:t> sendromlarıdır ve özel tıbbi bakım gerektirirler.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182749534"/>
                  </a:ext>
                </a:extLst>
              </a:tr>
            </a:tbl>
          </a:graphicData>
        </a:graphic>
      </p:graphicFrame>
    </p:spTree>
    <p:extLst>
      <p:ext uri="{BB962C8B-B14F-4D97-AF65-F5344CB8AC3E}">
        <p14:creationId xmlns:p14="http://schemas.microsoft.com/office/powerpoint/2010/main" val="385397413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2994E2F7-C195-4AA3-B8B5-63679BD2AFCB}"/>
              </a:ext>
            </a:extLst>
          </p:cNvPr>
          <p:cNvGraphicFramePr>
            <a:graphicFrameLocks noGrp="1"/>
          </p:cNvGraphicFramePr>
          <p:nvPr>
            <p:extLst>
              <p:ext uri="{D42A27DB-BD31-4B8C-83A1-F6EECF244321}">
                <p14:modId xmlns:p14="http://schemas.microsoft.com/office/powerpoint/2010/main" val="2953289816"/>
              </p:ext>
            </p:extLst>
          </p:nvPr>
        </p:nvGraphicFramePr>
        <p:xfrm>
          <a:off x="251520" y="1268760"/>
          <a:ext cx="8640959" cy="4320480"/>
        </p:xfrm>
        <a:graphic>
          <a:graphicData uri="http://schemas.openxmlformats.org/drawingml/2006/table">
            <a:tbl>
              <a:tblPr/>
              <a:tblGrid>
                <a:gridCol w="438588">
                  <a:extLst>
                    <a:ext uri="{9D8B030D-6E8A-4147-A177-3AD203B41FA5}">
                      <a16:colId xmlns:a16="http://schemas.microsoft.com/office/drawing/2014/main" xmlns="" val="3825810514"/>
                    </a:ext>
                  </a:extLst>
                </a:gridCol>
                <a:gridCol w="1846687">
                  <a:extLst>
                    <a:ext uri="{9D8B030D-6E8A-4147-A177-3AD203B41FA5}">
                      <a16:colId xmlns:a16="http://schemas.microsoft.com/office/drawing/2014/main" xmlns="" val="982103678"/>
                    </a:ext>
                  </a:extLst>
                </a:gridCol>
                <a:gridCol w="1600463">
                  <a:extLst>
                    <a:ext uri="{9D8B030D-6E8A-4147-A177-3AD203B41FA5}">
                      <a16:colId xmlns:a16="http://schemas.microsoft.com/office/drawing/2014/main" xmlns="" val="1632287405"/>
                    </a:ext>
                  </a:extLst>
                </a:gridCol>
                <a:gridCol w="2931617">
                  <a:extLst>
                    <a:ext uri="{9D8B030D-6E8A-4147-A177-3AD203B41FA5}">
                      <a16:colId xmlns:a16="http://schemas.microsoft.com/office/drawing/2014/main" xmlns="" val="560138877"/>
                    </a:ext>
                  </a:extLst>
                </a:gridCol>
                <a:gridCol w="1823604">
                  <a:extLst>
                    <a:ext uri="{9D8B030D-6E8A-4147-A177-3AD203B41FA5}">
                      <a16:colId xmlns:a16="http://schemas.microsoft.com/office/drawing/2014/main" xmlns="" val="1840360177"/>
                    </a:ext>
                  </a:extLst>
                </a:gridCol>
              </a:tblGrid>
              <a:tr h="154203">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900" b="0" i="0" u="none" strike="noStrike">
                          <a:solidFill>
                            <a:srgbClr val="000000"/>
                          </a:solidFill>
                          <a:effectLst/>
                          <a:latin typeface="Times New Roman" panose="02020603050405020304" pitchFamily="18" charset="0"/>
                        </a:rPr>
                        <a:t>İLAÇ</a:t>
                      </a:r>
                    </a:p>
                  </a:txBody>
                  <a:tcPr marL="7023" marR="7023" marT="702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900" b="0" i="0" u="none" strike="noStrike">
                          <a:solidFill>
                            <a:srgbClr val="000000"/>
                          </a:solidFill>
                          <a:effectLst/>
                          <a:latin typeface="Times New Roman" panose="02020603050405020304" pitchFamily="18" charset="0"/>
                        </a:rPr>
                        <a:t>ENDİKASYONLARI</a:t>
                      </a:r>
                    </a:p>
                  </a:txBody>
                  <a:tcPr marL="7023" marR="7023" marT="702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900" b="0" i="0" u="none" strike="noStrike">
                          <a:solidFill>
                            <a:srgbClr val="000000"/>
                          </a:solidFill>
                          <a:effectLst/>
                          <a:latin typeface="Times New Roman" panose="02020603050405020304" pitchFamily="18" charset="0"/>
                        </a:rPr>
                        <a:t>KONTRENDİKASYONLARI</a:t>
                      </a:r>
                    </a:p>
                  </a:txBody>
                  <a:tcPr marL="7023" marR="7023" marT="702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900" b="0" i="0" u="sng" strike="noStrike">
                          <a:solidFill>
                            <a:srgbClr val="000000"/>
                          </a:solidFill>
                          <a:effectLst/>
                          <a:latin typeface="Times New Roman" panose="02020603050405020304" pitchFamily="18" charset="0"/>
                        </a:rPr>
                        <a:t>VERİLİŞ YOLU</a:t>
                      </a:r>
                    </a:p>
                  </a:txBody>
                  <a:tcPr marL="7023" marR="7023" marT="702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900" b="0" i="0" u="none" strike="noStrike">
                          <a:solidFill>
                            <a:srgbClr val="000000"/>
                          </a:solidFill>
                          <a:effectLst/>
                          <a:latin typeface="Times New Roman" panose="02020603050405020304" pitchFamily="18" charset="0"/>
                        </a:rPr>
                        <a:t>YAN ETKİLERİ</a:t>
                      </a:r>
                    </a:p>
                  </a:txBody>
                  <a:tcPr marL="7023" marR="7023" marT="702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078881882"/>
                  </a:ext>
                </a:extLst>
              </a:tr>
              <a:tr h="4166277">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900" b="0" i="0" u="none" strike="noStrike" dirty="0">
                          <a:solidFill>
                            <a:srgbClr val="000000"/>
                          </a:solidFill>
                          <a:effectLst/>
                          <a:latin typeface="Times New Roman" panose="02020603050405020304" pitchFamily="18" charset="0"/>
                        </a:rPr>
                        <a:t>FİLİNSEL</a:t>
                      </a:r>
                    </a:p>
                  </a:txBody>
                  <a:tcPr marL="7023" marR="7023" marT="7023"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err="1">
                          <a:solidFill>
                            <a:srgbClr val="000000"/>
                          </a:solidFill>
                          <a:effectLst/>
                          <a:latin typeface="Times New Roman" panose="02020603050405020304" pitchFamily="18" charset="0"/>
                        </a:rPr>
                        <a:t>Bronşiyal</a:t>
                      </a:r>
                      <a:r>
                        <a:rPr lang="tr-TR" sz="900" b="0" i="0" u="none" strike="noStrike" dirty="0">
                          <a:solidFill>
                            <a:srgbClr val="000000"/>
                          </a:solidFill>
                          <a:effectLst/>
                          <a:latin typeface="Times New Roman" panose="02020603050405020304" pitchFamily="18" charset="0"/>
                        </a:rPr>
                        <a:t> astım, kronik bronşit ve amfizeme bağlı </a:t>
                      </a:r>
                      <a:r>
                        <a:rPr lang="tr-TR" sz="900" b="0" i="0" u="none" strike="noStrike" dirty="0" err="1">
                          <a:solidFill>
                            <a:srgbClr val="000000"/>
                          </a:solidFill>
                          <a:effectLst/>
                          <a:latin typeface="Times New Roman" panose="02020603050405020304" pitchFamily="18" charset="0"/>
                        </a:rPr>
                        <a:t>bronkospazm</a:t>
                      </a:r>
                      <a:r>
                        <a:rPr lang="tr-TR" sz="900" b="0" i="0" u="none" strike="noStrike" dirty="0">
                          <a:solidFill>
                            <a:srgbClr val="000000"/>
                          </a:solidFill>
                          <a:effectLst/>
                          <a:latin typeface="Times New Roman" panose="02020603050405020304" pitchFamily="18" charset="0"/>
                        </a:rPr>
                        <a:t>, sol </a:t>
                      </a:r>
                      <a:r>
                        <a:rPr lang="tr-TR" sz="900" b="0" i="0" u="none" strike="noStrike" dirty="0" err="1">
                          <a:solidFill>
                            <a:srgbClr val="000000"/>
                          </a:solidFill>
                          <a:effectLst/>
                          <a:latin typeface="Times New Roman" panose="02020603050405020304" pitchFamily="18" charset="0"/>
                        </a:rPr>
                        <a:t>ventrikül</a:t>
                      </a:r>
                      <a:r>
                        <a:rPr lang="tr-TR" sz="900" b="0" i="0" u="none" strike="noStrike" dirty="0">
                          <a:solidFill>
                            <a:srgbClr val="000000"/>
                          </a:solidFill>
                          <a:effectLst/>
                          <a:latin typeface="Times New Roman" panose="02020603050405020304" pitchFamily="18" charset="0"/>
                        </a:rPr>
                        <a:t> yetmezliğine bağlı akut </a:t>
                      </a:r>
                      <a:r>
                        <a:rPr lang="tr-TR" sz="900" b="0" i="0" u="none" strike="noStrike" dirty="0" err="1">
                          <a:solidFill>
                            <a:srgbClr val="000000"/>
                          </a:solidFill>
                          <a:effectLst/>
                          <a:latin typeface="Times New Roman" panose="02020603050405020304" pitchFamily="18" charset="0"/>
                        </a:rPr>
                        <a:t>pulmoner</a:t>
                      </a:r>
                      <a:r>
                        <a:rPr lang="tr-TR" sz="900" b="0" i="0" u="none" strike="noStrike" dirty="0">
                          <a:solidFill>
                            <a:srgbClr val="000000"/>
                          </a:solidFill>
                          <a:effectLst/>
                          <a:latin typeface="Times New Roman" panose="02020603050405020304" pitchFamily="18" charset="0"/>
                        </a:rPr>
                        <a:t> ödem ve </a:t>
                      </a:r>
                      <a:r>
                        <a:rPr lang="tr-TR" sz="900" b="0" i="0" u="none" strike="noStrike" dirty="0" err="1">
                          <a:solidFill>
                            <a:srgbClr val="000000"/>
                          </a:solidFill>
                          <a:effectLst/>
                          <a:latin typeface="Times New Roman" panose="02020603050405020304" pitchFamily="18" charset="0"/>
                        </a:rPr>
                        <a:t>paroksismal</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noktürnal</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dispnenin</a:t>
                      </a:r>
                      <a:r>
                        <a:rPr lang="tr-TR" sz="900" b="0" i="0" u="none" strike="noStrike" dirty="0">
                          <a:solidFill>
                            <a:srgbClr val="000000"/>
                          </a:solidFill>
                          <a:effectLst/>
                          <a:latin typeface="Times New Roman" panose="02020603050405020304" pitchFamily="18" charset="0"/>
                        </a:rPr>
                        <a:t> tedavisinde </a:t>
                      </a:r>
                      <a:r>
                        <a:rPr lang="tr-TR" sz="900" b="0" i="0" u="none" strike="noStrike" dirty="0" err="1">
                          <a:solidFill>
                            <a:srgbClr val="000000"/>
                          </a:solidFill>
                          <a:effectLst/>
                          <a:latin typeface="Times New Roman" panose="02020603050405020304" pitchFamily="18" charset="0"/>
                        </a:rPr>
                        <a:t>endikedir</a:t>
                      </a:r>
                      <a:r>
                        <a:rPr lang="tr-TR" sz="900" b="0" i="0" u="none" strike="noStrike" dirty="0">
                          <a:solidFill>
                            <a:srgbClr val="000000"/>
                          </a:solidFill>
                          <a:effectLst/>
                          <a:latin typeface="Times New Roman" panose="02020603050405020304" pitchFamily="18" charset="0"/>
                        </a:rPr>
                        <a:t>.</a:t>
                      </a:r>
                    </a:p>
                  </a:txBody>
                  <a:tcPr marL="7023" marR="7023" marT="7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Teofilin, herhangi bir ksantin müstahzarına karşı aşırı duyarlılığı olanlarda kontrendikedir. Aktif peptik ülser ve aktif gastritli hastalarda kullanılmamalıdır, eğer böyle hastalarda teofiline kesin gereksinme olursa, hastaya teofilinle birlikte peptik ülser tedavisi uygulanmalıdır.</a:t>
                      </a:r>
                    </a:p>
                  </a:txBody>
                  <a:tcPr marL="7023" marR="7023" marT="7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Filinsel ampul sadece i.v. yolla yavaş bir şekilde uygulanır. Direkt olarak damara enjekte edilmemeli, mutlaka dilüe edilerek kullanılmalıdır. %5 Dekstroz veya %0.9 Sodyum Klorür solüsyonu ile dilüe edilerek infüzyon hızı 20 mg/dakika'yı geçmeyecek şekilde i.v. olarak verilir. Yükleme dozu en az 20-30 dk'da verilmelidir. i.v. uygulamada önce bir yükleme dozu verildikten sonra idame dozlarına geçilir. Tedavi sırasında toksisite belirtileri ortaya çıkarsa bunlar kaybolana kadar infüzyon 5-10 dakika durdurulur. Daha sonra daha düşük bir hızla devam edilir. Sürekli teofilin preparatları kullanmayan hastalar için mutad yükleme dozu 6 mg/kg aminofilin dihidrat (4.7 mg/kg teofilin anhidrit)'tır. Akut Bronkospazm Tedavisi: 12 saat sonrası için idame dozu: 6 ay-9 yaş arası çocuklar: 1.2 mg/kg/saat. 9-12 yaş arası çocuklar ve sigara içen yetişkinler: 1 mg/kg/saat. Sigara içmeyen erişkinler: 0.7 mg/kg/saat. Yaşlılar ve cor pulmonale: 0.6 mg/kg/saat. Konjestif kalp veya karaciğer yetmezliği olanlar: 0.5 mg/kg/saat. Daha sonraki 12 saat için idame dozu: 6 ay-9 yaş arası çocuklar: 1 mg/kg/saat. 9-12 yaş arası çocuklar ve sigara içen yetişkinler: 0.8 mg/kg/saat. Sigara içmeyen erişkinler: 0.5 mg/kg/saat. Yaşlılar ve cor pulmonale: 0.3 mg/kg/saat. Konjestif kalp veya karaciğer yetmezliği olanlar: 0.1-0.2 mg/kg/saat. Son 24 saat içinde teofilin alanlarda yükleme dozu %50 azaltılır. İdeal dozun hesabı için serum teofilin konsantrasyonları tayin edilmelidir. Terapötik serum konsantrasyonu 10-20 mcg/ml'dir. 20 mcg/ml'nin üzerinde toksisite görülür.</a:t>
                      </a:r>
                    </a:p>
                  </a:txBody>
                  <a:tcPr marL="7023" marR="7023" marT="7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a:solidFill>
                            <a:srgbClr val="000000"/>
                          </a:solidFill>
                          <a:effectLst/>
                          <a:latin typeface="Times New Roman" panose="02020603050405020304" pitchFamily="18" charset="0"/>
                        </a:rPr>
                        <a:t>Yüksek dozlarda ve ani </a:t>
                      </a:r>
                      <a:r>
                        <a:rPr lang="tr-TR" sz="900" b="0" i="0" u="none" strike="noStrike" dirty="0" err="1">
                          <a:solidFill>
                            <a:srgbClr val="000000"/>
                          </a:solidFill>
                          <a:effectLst/>
                          <a:latin typeface="Times New Roman" panose="02020603050405020304" pitchFamily="18" charset="0"/>
                        </a:rPr>
                        <a:t>i.v</a:t>
                      </a:r>
                      <a:r>
                        <a:rPr lang="tr-TR" sz="900" b="0" i="0" u="none" strike="noStrike" dirty="0">
                          <a:solidFill>
                            <a:srgbClr val="000000"/>
                          </a:solidFill>
                          <a:effectLst/>
                          <a:latin typeface="Times New Roman" panose="02020603050405020304" pitchFamily="18" charset="0"/>
                        </a:rPr>
                        <a:t>. uygulamada huzursuzluk, taşikardi, ekstrasistoller, </a:t>
                      </a:r>
                      <a:r>
                        <a:rPr lang="tr-TR" sz="900" b="0" i="0" u="none" strike="noStrike" dirty="0" err="1">
                          <a:solidFill>
                            <a:srgbClr val="000000"/>
                          </a:solidFill>
                          <a:effectLst/>
                          <a:latin typeface="Times New Roman" panose="02020603050405020304" pitchFamily="18" charset="0"/>
                        </a:rPr>
                        <a:t>palpitasyon</a:t>
                      </a:r>
                      <a:r>
                        <a:rPr lang="tr-TR" sz="900" b="0" i="0" u="none" strike="noStrike" dirty="0">
                          <a:solidFill>
                            <a:srgbClr val="000000"/>
                          </a:solidFill>
                          <a:effectLst/>
                          <a:latin typeface="Times New Roman" panose="02020603050405020304" pitchFamily="18" charset="0"/>
                        </a:rPr>
                        <a:t>, deri kızarıklıkları, ürtiker, hipotansiyon, </a:t>
                      </a:r>
                      <a:r>
                        <a:rPr lang="tr-TR" sz="900" b="0" i="0" u="none" strike="noStrike" dirty="0" err="1">
                          <a:solidFill>
                            <a:srgbClr val="000000"/>
                          </a:solidFill>
                          <a:effectLst/>
                          <a:latin typeface="Times New Roman" panose="02020603050405020304" pitchFamily="18" charset="0"/>
                        </a:rPr>
                        <a:t>konvülziyon</a:t>
                      </a:r>
                      <a:r>
                        <a:rPr lang="tr-TR" sz="900" b="0" i="0" u="none" strike="noStrike" dirty="0">
                          <a:solidFill>
                            <a:srgbClr val="000000"/>
                          </a:solidFill>
                          <a:effectLst/>
                          <a:latin typeface="Times New Roman" panose="02020603050405020304" pitchFamily="18" charset="0"/>
                        </a:rPr>
                        <a:t>, bulantı, kusma, baş ağrısı, baş dönmesi, </a:t>
                      </a:r>
                      <a:r>
                        <a:rPr lang="tr-TR" sz="900" b="0" i="0" u="none" strike="noStrike" dirty="0" err="1">
                          <a:solidFill>
                            <a:srgbClr val="000000"/>
                          </a:solidFill>
                          <a:effectLst/>
                          <a:latin typeface="Times New Roman" panose="02020603050405020304" pitchFamily="18" charset="0"/>
                        </a:rPr>
                        <a:t>hiperventilasyon</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anoreksi</a:t>
                      </a:r>
                      <a:r>
                        <a:rPr lang="tr-TR" sz="900" b="0" i="0" u="none" strike="noStrike" dirty="0">
                          <a:solidFill>
                            <a:srgbClr val="000000"/>
                          </a:solidFill>
                          <a:effectLst/>
                          <a:latin typeface="Times New Roman" panose="02020603050405020304" pitchFamily="18" charset="0"/>
                        </a:rPr>
                        <a:t> ve aşırı derecede susuzluk hissi gibi belirtiler görülebilir, ancak bu etkiler geçici olup dozun azaltılmasıyla kaybolur.</a:t>
                      </a:r>
                    </a:p>
                  </a:txBody>
                  <a:tcPr marL="7023" marR="7023" marT="7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118868035"/>
                  </a:ext>
                </a:extLst>
              </a:tr>
            </a:tbl>
          </a:graphicData>
        </a:graphic>
      </p:graphicFrame>
    </p:spTree>
    <p:extLst>
      <p:ext uri="{BB962C8B-B14F-4D97-AF65-F5344CB8AC3E}">
        <p14:creationId xmlns:p14="http://schemas.microsoft.com/office/powerpoint/2010/main" val="100820605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o 9">
            <a:extLst>
              <a:ext uri="{FF2B5EF4-FFF2-40B4-BE49-F238E27FC236}">
                <a16:creationId xmlns:a16="http://schemas.microsoft.com/office/drawing/2014/main" xmlns="" id="{195DF6E0-33FD-4DF2-8413-C05D1412A8A2}"/>
              </a:ext>
            </a:extLst>
          </p:cNvPr>
          <p:cNvGraphicFramePr>
            <a:graphicFrameLocks noGrp="1"/>
          </p:cNvGraphicFramePr>
          <p:nvPr>
            <p:extLst>
              <p:ext uri="{D42A27DB-BD31-4B8C-83A1-F6EECF244321}">
                <p14:modId xmlns:p14="http://schemas.microsoft.com/office/powerpoint/2010/main" val="1097414336"/>
              </p:ext>
            </p:extLst>
          </p:nvPr>
        </p:nvGraphicFramePr>
        <p:xfrm>
          <a:off x="251520" y="1196752"/>
          <a:ext cx="8640960" cy="4392488"/>
        </p:xfrm>
        <a:graphic>
          <a:graphicData uri="http://schemas.openxmlformats.org/drawingml/2006/table">
            <a:tbl>
              <a:tblPr/>
              <a:tblGrid>
                <a:gridCol w="675662">
                  <a:extLst>
                    <a:ext uri="{9D8B030D-6E8A-4147-A177-3AD203B41FA5}">
                      <a16:colId xmlns:a16="http://schemas.microsoft.com/office/drawing/2014/main" xmlns="" val="1040714927"/>
                    </a:ext>
                  </a:extLst>
                </a:gridCol>
                <a:gridCol w="1809272">
                  <a:extLst>
                    <a:ext uri="{9D8B030D-6E8A-4147-A177-3AD203B41FA5}">
                      <a16:colId xmlns:a16="http://schemas.microsoft.com/office/drawing/2014/main" xmlns="" val="2733131653"/>
                    </a:ext>
                  </a:extLst>
                </a:gridCol>
                <a:gridCol w="1771734">
                  <a:extLst>
                    <a:ext uri="{9D8B030D-6E8A-4147-A177-3AD203B41FA5}">
                      <a16:colId xmlns:a16="http://schemas.microsoft.com/office/drawing/2014/main" xmlns="" val="3510245908"/>
                    </a:ext>
                  </a:extLst>
                </a:gridCol>
                <a:gridCol w="1981941">
                  <a:extLst>
                    <a:ext uri="{9D8B030D-6E8A-4147-A177-3AD203B41FA5}">
                      <a16:colId xmlns:a16="http://schemas.microsoft.com/office/drawing/2014/main" xmlns="" val="2371078991"/>
                    </a:ext>
                  </a:extLst>
                </a:gridCol>
                <a:gridCol w="2402351">
                  <a:extLst>
                    <a:ext uri="{9D8B030D-6E8A-4147-A177-3AD203B41FA5}">
                      <a16:colId xmlns:a16="http://schemas.microsoft.com/office/drawing/2014/main" xmlns="" val="825761282"/>
                    </a:ext>
                  </a:extLst>
                </a:gridCol>
              </a:tblGrid>
              <a:tr h="266914">
                <a:tc>
                  <a:txBody>
                    <a:bodyPr/>
                    <a:lstStyle/>
                    <a:p>
                      <a:pPr algn="ctr" fontAlgn="b"/>
                      <a:r>
                        <a:rPr lang="tr-TR" sz="1000" b="0" i="0" u="none" strike="noStrike">
                          <a:solidFill>
                            <a:srgbClr val="000000"/>
                          </a:solidFill>
                          <a:effectLst/>
                          <a:latin typeface="Calibri" panose="020F0502020204030204" pitchFamily="34" charset="0"/>
                        </a:rPr>
                        <a:t>İLAÇ</a:t>
                      </a:r>
                    </a:p>
                  </a:txBody>
                  <a:tcPr marL="3575" marR="3575" marT="357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575" marR="3575" marT="357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575" marR="3575" marT="35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575" marR="3575" marT="35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575" marR="3575" marT="357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57082665"/>
                  </a:ext>
                </a:extLst>
              </a:tr>
              <a:tr h="4125574">
                <a:tc>
                  <a:txBody>
                    <a:bodyPr/>
                    <a:lstStyle/>
                    <a:p>
                      <a:pPr algn="ctr" fontAlgn="ctr"/>
                      <a:r>
                        <a:rPr lang="tr-TR" sz="1000" b="0" i="0" u="none" strike="noStrike">
                          <a:solidFill>
                            <a:srgbClr val="000000"/>
                          </a:solidFill>
                          <a:effectLst/>
                          <a:latin typeface="Times New Roman" panose="02020603050405020304" pitchFamily="18" charset="0"/>
                        </a:rPr>
                        <a:t>KLOMİPRAMİN </a:t>
                      </a:r>
                    </a:p>
                  </a:txBody>
                  <a:tcPr marL="3575" marR="3575" marT="3575" marB="0" vert="wordArtVert"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ctr"/>
                      <a:r>
                        <a:rPr lang="tr-TR" sz="700" b="0" i="0" u="none" strike="noStrike">
                          <a:solidFill>
                            <a:srgbClr val="000000"/>
                          </a:solidFill>
                          <a:effectLst/>
                          <a:latin typeface="Times New Roman" panose="02020603050405020304" pitchFamily="18" charset="0"/>
                        </a:rPr>
                        <a:t>Majör depresyon, kronik ağrı, panik bozukluk, Obsesif-Kompulsif Bozukluk (OKB)</a:t>
                      </a:r>
                    </a:p>
                  </a:txBody>
                  <a:tcPr marL="3575" marR="3575" marT="35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Klomipramine ve diğer trisikliklere karşı aşırı duyarlılık. Miyokard infarktüsünden sonra akut düzelme dönemiOrtostatik hipotansiyona neden olabilir. Hipotansiyon ortaya çıkma olasılığı olan hastalarda ya da gelip geçici hipotansif dönemlerin zor katlanılacağı hastalarda (kardiyovasküler hastalık ya da serebrovasküler hastalık) dikkatli kullanılmalıdır. Kardiyovasküler hastalık öyküsü olan (bunlar arasında geçirilmiş miyokard infarktüsü, inme, taşikardi ya da iletim bozuklukları vardır) hastalarda dikkatli kullanılmalıdır.İntihar olasılığı olan depresyondaki hastalarda dikkatli kullanılmalıdır.Hipertiroid hastalarda ya da tiroid süplemanları kullanan hastalarda dikkatli kullanılmalıdır.Karaciğer ya da böbrek işlev bozukluğu olan hastalarda ve yaşlı hastalarda dikkatli kullanılmalıdır.</a:t>
                      </a:r>
                    </a:p>
                  </a:txBody>
                  <a:tcPr marL="3575" marR="3575" marT="35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&lt; 10 yaş: Etkinliği ve güvenilirliği belirlenmemiştir.  &gt; 10 yaş: OKB: 25 mg/gün; giderek artırılır, en fazla 3 mg/kg/gün ya da 200 mg/gün dozuna çıkılır (hangisi daha küçükse) Erişkinler: OKB: 25 mg/gün, ilk 2 hafta içinde 100 mg/gün'e ulaşılmak üzere doz giderek artırılır, daha sonra en fazla 250 mg/gün'e dek doz artışı yapılabilir</a:t>
                      </a:r>
                    </a:p>
                  </a:txBody>
                  <a:tcPr marL="3575" marR="3575" marT="35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a:solidFill>
                            <a:srgbClr val="000000"/>
                          </a:solidFill>
                          <a:effectLst/>
                          <a:latin typeface="Times New Roman" panose="02020603050405020304" pitchFamily="18" charset="0"/>
                        </a:rPr>
                        <a:t>&gt;%10 sıklıkla görülenler: Baş dönmesi, uyuşukluk hali, baş ağrısı, uykusuzluk, </a:t>
                      </a:r>
                      <a:r>
                        <a:rPr lang="tr-TR" sz="700" b="0" i="0" u="none" strike="noStrike" dirty="0" err="1">
                          <a:solidFill>
                            <a:srgbClr val="000000"/>
                          </a:solidFill>
                          <a:effectLst/>
                          <a:latin typeface="Times New Roman" panose="02020603050405020304" pitchFamily="18" charset="0"/>
                        </a:rPr>
                        <a:t>sinirlilikAğız</a:t>
                      </a:r>
                      <a:r>
                        <a:rPr lang="tr-TR" sz="700" b="0" i="0" u="none" strike="noStrike" dirty="0">
                          <a:solidFill>
                            <a:srgbClr val="000000"/>
                          </a:solidFill>
                          <a:effectLst/>
                          <a:latin typeface="Times New Roman" panose="02020603050405020304" pitchFamily="18" charset="0"/>
                        </a:rPr>
                        <a:t> kuruluğu, </a:t>
                      </a:r>
                      <a:r>
                        <a:rPr lang="tr-TR" sz="700" b="0" i="0" u="none" strike="noStrike" dirty="0" err="1">
                          <a:solidFill>
                            <a:srgbClr val="000000"/>
                          </a:solidFill>
                          <a:effectLst/>
                          <a:latin typeface="Times New Roman" panose="02020603050405020304" pitchFamily="18" charset="0"/>
                        </a:rPr>
                        <a:t>konstipasyon</a:t>
                      </a:r>
                      <a:r>
                        <a:rPr lang="tr-TR" sz="700" b="0" i="0" u="none" strike="noStrike" dirty="0">
                          <a:solidFill>
                            <a:srgbClr val="000000"/>
                          </a:solidFill>
                          <a:effectLst/>
                          <a:latin typeface="Times New Roman" panose="02020603050405020304" pitchFamily="18" charset="0"/>
                        </a:rPr>
                        <a:t>, iştah artışı, bulantı, kilo alma, </a:t>
                      </a:r>
                      <a:r>
                        <a:rPr lang="tr-TR" sz="700" b="0" i="0" u="none" strike="noStrike" dirty="0" err="1">
                          <a:solidFill>
                            <a:srgbClr val="000000"/>
                          </a:solidFill>
                          <a:effectLst/>
                          <a:latin typeface="Times New Roman" panose="02020603050405020304" pitchFamily="18" charset="0"/>
                        </a:rPr>
                        <a:t>dispepsi</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anoreksiya</a:t>
                      </a:r>
                      <a:r>
                        <a:rPr lang="tr-TR" sz="700" b="0" i="0" u="none" strike="noStrike" dirty="0">
                          <a:solidFill>
                            <a:srgbClr val="000000"/>
                          </a:solidFill>
                          <a:effectLst/>
                          <a:latin typeface="Times New Roman" panose="02020603050405020304" pitchFamily="18" charset="0"/>
                        </a:rPr>
                        <a:t>, karın ağrısı Libido değişiklikleri yorgunluk, tremor, </a:t>
                      </a:r>
                      <a:r>
                        <a:rPr lang="tr-TR" sz="700" b="0" i="0" u="none" strike="noStrike" dirty="0" err="1">
                          <a:solidFill>
                            <a:srgbClr val="000000"/>
                          </a:solidFill>
                          <a:effectLst/>
                          <a:latin typeface="Times New Roman" panose="02020603050405020304" pitchFamily="18" charset="0"/>
                        </a:rPr>
                        <a:t>miyoklonusTerlemede</a:t>
                      </a:r>
                      <a:r>
                        <a:rPr lang="tr-TR" sz="700" b="0" i="0" u="none" strike="noStrike" dirty="0">
                          <a:solidFill>
                            <a:srgbClr val="000000"/>
                          </a:solidFill>
                          <a:effectLst/>
                          <a:latin typeface="Times New Roman" panose="02020603050405020304" pitchFamily="18" charset="0"/>
                        </a:rPr>
                        <a:t> artma % 1-10 sıklıkla görülenler: </a:t>
                      </a:r>
                      <a:r>
                        <a:rPr lang="tr-TR" sz="700" b="0" i="0" u="none" strike="noStrike" dirty="0" err="1">
                          <a:solidFill>
                            <a:srgbClr val="000000"/>
                          </a:solidFill>
                          <a:effectLst/>
                          <a:latin typeface="Times New Roman" panose="02020603050405020304" pitchFamily="18" charset="0"/>
                        </a:rPr>
                        <a:t>Konfüzyon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hipertoni</a:t>
                      </a:r>
                      <a:r>
                        <a:rPr lang="tr-TR" sz="700" b="0" i="0" u="none" strike="noStrike" dirty="0">
                          <a:solidFill>
                            <a:srgbClr val="000000"/>
                          </a:solidFill>
                          <a:effectLst/>
                          <a:latin typeface="Times New Roman" panose="02020603050405020304" pitchFamily="18" charset="0"/>
                        </a:rPr>
                        <a:t>, uyku bozukluğu, esneme, konuşma bozukluğu, olağandışı rüyalar görme, </a:t>
                      </a:r>
                      <a:r>
                        <a:rPr lang="tr-TR" sz="700" b="0" i="0" u="none" strike="noStrike" dirty="0" err="1">
                          <a:solidFill>
                            <a:srgbClr val="000000"/>
                          </a:solidFill>
                          <a:effectLst/>
                          <a:latin typeface="Times New Roman" panose="02020603050405020304" pitchFamily="18" charset="0"/>
                        </a:rPr>
                        <a:t>parestezi</a:t>
                      </a:r>
                      <a:r>
                        <a:rPr lang="tr-TR" sz="700" b="0" i="0" u="none" strike="noStrike" dirty="0">
                          <a:solidFill>
                            <a:srgbClr val="000000"/>
                          </a:solidFill>
                          <a:effectLst/>
                          <a:latin typeface="Times New Roman" panose="02020603050405020304" pitchFamily="18" charset="0"/>
                        </a:rPr>
                        <a:t>, bellek bozukluğu, </a:t>
                      </a:r>
                      <a:r>
                        <a:rPr lang="tr-TR" sz="700" b="0" i="0" u="none" strike="noStrike" dirty="0" err="1">
                          <a:solidFill>
                            <a:srgbClr val="000000"/>
                          </a:solidFill>
                          <a:effectLst/>
                          <a:latin typeface="Times New Roman" panose="02020603050405020304" pitchFamily="18" charset="0"/>
                        </a:rPr>
                        <a:t>anksiyete</a:t>
                      </a:r>
                      <a:r>
                        <a:rPr lang="tr-TR" sz="700" b="0" i="0" u="none" strike="noStrike" dirty="0">
                          <a:solidFill>
                            <a:srgbClr val="000000"/>
                          </a:solidFill>
                          <a:effectLst/>
                          <a:latin typeface="Times New Roman" panose="02020603050405020304" pitchFamily="18" charset="0"/>
                        </a:rPr>
                        <a:t>, seğirme, koordinasyon bozukluğu, ajitasyon, migren, </a:t>
                      </a:r>
                      <a:r>
                        <a:rPr lang="tr-TR" sz="700" b="0" i="0" u="none" strike="noStrike" dirty="0" err="1">
                          <a:solidFill>
                            <a:srgbClr val="000000"/>
                          </a:solidFill>
                          <a:effectLst/>
                          <a:latin typeface="Times New Roman" panose="02020603050405020304" pitchFamily="18" charset="0"/>
                        </a:rPr>
                        <a:t>depersonalizasyon</a:t>
                      </a:r>
                      <a:r>
                        <a:rPr lang="tr-TR" sz="700" b="0" i="0" u="none" strike="noStrike" dirty="0">
                          <a:solidFill>
                            <a:srgbClr val="000000"/>
                          </a:solidFill>
                          <a:effectLst/>
                          <a:latin typeface="Times New Roman" panose="02020603050405020304" pitchFamily="18" charset="0"/>
                        </a:rPr>
                        <a:t>, duygusal oynaklık, ateş basması, </a:t>
                      </a:r>
                      <a:r>
                        <a:rPr lang="tr-TR" sz="700" b="0" i="0" u="none" strike="noStrike" dirty="0" err="1">
                          <a:solidFill>
                            <a:srgbClr val="000000"/>
                          </a:solidFill>
                          <a:effectLst/>
                          <a:latin typeface="Times New Roman" panose="02020603050405020304" pitchFamily="18" charset="0"/>
                        </a:rPr>
                        <a:t>ateşHipotansiyon</a:t>
                      </a:r>
                      <a:r>
                        <a:rPr lang="tr-TR" sz="700" b="0" i="0" u="none" strike="noStrike" dirty="0">
                          <a:solidFill>
                            <a:srgbClr val="000000"/>
                          </a:solidFill>
                          <a:effectLst/>
                          <a:latin typeface="Times New Roman" panose="02020603050405020304" pitchFamily="18" charset="0"/>
                        </a:rPr>
                        <a:t>, çarpıntı, taşikardi </a:t>
                      </a:r>
                      <a:r>
                        <a:rPr lang="tr-TR" sz="700" b="0" i="0" u="none" strike="noStrike" dirty="0" err="1">
                          <a:solidFill>
                            <a:srgbClr val="000000"/>
                          </a:solidFill>
                          <a:effectLst/>
                          <a:latin typeface="Times New Roman" panose="02020603050405020304" pitchFamily="18" charset="0"/>
                        </a:rPr>
                        <a:t>Gastrointestinal</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Diyare</a:t>
                      </a:r>
                      <a:r>
                        <a:rPr lang="tr-TR" sz="700" b="0" i="0" u="none" strike="noStrike" dirty="0">
                          <a:solidFill>
                            <a:srgbClr val="000000"/>
                          </a:solidFill>
                          <a:effectLst/>
                          <a:latin typeface="Times New Roman" panose="02020603050405020304" pitchFamily="18" charset="0"/>
                        </a:rPr>
                        <a:t>, kusma </a:t>
                      </a:r>
                      <a:r>
                        <a:rPr lang="tr-TR" sz="700" b="0" i="0" u="none" strike="noStrike" dirty="0" err="1">
                          <a:solidFill>
                            <a:srgbClr val="000000"/>
                          </a:solidFill>
                          <a:effectLst/>
                          <a:latin typeface="Times New Roman" panose="02020603050405020304" pitchFamily="18" charset="0"/>
                        </a:rPr>
                        <a:t>Genitoüriner</a:t>
                      </a:r>
                      <a:r>
                        <a:rPr lang="tr-TR" sz="700" b="0" i="0" u="none" strike="noStrike" dirty="0">
                          <a:solidFill>
                            <a:srgbClr val="000000"/>
                          </a:solidFill>
                          <a:effectLst/>
                          <a:latin typeface="Times New Roman" panose="02020603050405020304" pitchFamily="18" charset="0"/>
                        </a:rPr>
                        <a:t>: İdrar yapmada zorluk çekme. Bulanık görme, göz ağrısı Dermatolojik: Döküntü, kaşıntı, dermatit</a:t>
                      </a:r>
                    </a:p>
                  </a:txBody>
                  <a:tcPr marL="3575" marR="3575" marT="35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22151608"/>
                  </a:ext>
                </a:extLst>
              </a:tr>
            </a:tbl>
          </a:graphicData>
        </a:graphic>
      </p:graphicFrame>
    </p:spTree>
    <p:extLst>
      <p:ext uri="{BB962C8B-B14F-4D97-AF65-F5344CB8AC3E}">
        <p14:creationId xmlns:p14="http://schemas.microsoft.com/office/powerpoint/2010/main" val="426013251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F8EB0AFD-7C24-4ECF-9B5A-189E2AEFE496}"/>
              </a:ext>
            </a:extLst>
          </p:cNvPr>
          <p:cNvGraphicFramePr>
            <a:graphicFrameLocks noGrp="1"/>
          </p:cNvGraphicFramePr>
          <p:nvPr>
            <p:extLst>
              <p:ext uri="{D42A27DB-BD31-4B8C-83A1-F6EECF244321}">
                <p14:modId xmlns:p14="http://schemas.microsoft.com/office/powerpoint/2010/main" val="2804399287"/>
              </p:ext>
            </p:extLst>
          </p:nvPr>
        </p:nvGraphicFramePr>
        <p:xfrm>
          <a:off x="251520" y="1268760"/>
          <a:ext cx="8640960" cy="4320480"/>
        </p:xfrm>
        <a:graphic>
          <a:graphicData uri="http://schemas.openxmlformats.org/drawingml/2006/table">
            <a:tbl>
              <a:tblPr/>
              <a:tblGrid>
                <a:gridCol w="672739">
                  <a:extLst>
                    <a:ext uri="{9D8B030D-6E8A-4147-A177-3AD203B41FA5}">
                      <a16:colId xmlns:a16="http://schemas.microsoft.com/office/drawing/2014/main" xmlns="" val="2647571652"/>
                    </a:ext>
                  </a:extLst>
                </a:gridCol>
                <a:gridCol w="1801446">
                  <a:extLst>
                    <a:ext uri="{9D8B030D-6E8A-4147-A177-3AD203B41FA5}">
                      <a16:colId xmlns:a16="http://schemas.microsoft.com/office/drawing/2014/main" xmlns="" val="2419264977"/>
                    </a:ext>
                  </a:extLst>
                </a:gridCol>
                <a:gridCol w="1764071">
                  <a:extLst>
                    <a:ext uri="{9D8B030D-6E8A-4147-A177-3AD203B41FA5}">
                      <a16:colId xmlns:a16="http://schemas.microsoft.com/office/drawing/2014/main" xmlns="" val="3509649638"/>
                    </a:ext>
                  </a:extLst>
                </a:gridCol>
                <a:gridCol w="2085492">
                  <a:extLst>
                    <a:ext uri="{9D8B030D-6E8A-4147-A177-3AD203B41FA5}">
                      <a16:colId xmlns:a16="http://schemas.microsoft.com/office/drawing/2014/main" xmlns="" val="4279836585"/>
                    </a:ext>
                  </a:extLst>
                </a:gridCol>
                <a:gridCol w="2317212">
                  <a:extLst>
                    <a:ext uri="{9D8B030D-6E8A-4147-A177-3AD203B41FA5}">
                      <a16:colId xmlns:a16="http://schemas.microsoft.com/office/drawing/2014/main" xmlns="" val="4125512671"/>
                    </a:ext>
                  </a:extLst>
                </a:gridCol>
              </a:tblGrid>
              <a:tr h="257880">
                <a:tc>
                  <a:txBody>
                    <a:bodyPr/>
                    <a:lstStyle/>
                    <a:p>
                      <a:pPr algn="ctr" fontAlgn="b"/>
                      <a:r>
                        <a:rPr lang="tr-TR" sz="1000" b="0" i="0" u="none" strike="noStrike">
                          <a:solidFill>
                            <a:srgbClr val="000000"/>
                          </a:solidFill>
                          <a:effectLst/>
                          <a:latin typeface="Calibri" panose="020F0502020204030204" pitchFamily="34" charset="0"/>
                        </a:rPr>
                        <a:t>İLAÇ</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560" marR="3560" marT="35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560" marR="3560" marT="35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91039950"/>
                  </a:ext>
                </a:extLst>
              </a:tr>
              <a:tr h="4062600">
                <a:tc>
                  <a:txBody>
                    <a:bodyPr/>
                    <a:lstStyle/>
                    <a:p>
                      <a:pPr algn="ctr" fontAlgn="ctr"/>
                      <a:r>
                        <a:rPr lang="tr-TR" sz="1000" b="0" i="0" u="none" strike="noStrike">
                          <a:solidFill>
                            <a:srgbClr val="000000"/>
                          </a:solidFill>
                          <a:effectLst/>
                          <a:latin typeface="Times New Roman" panose="02020603050405020304" pitchFamily="18" charset="0"/>
                        </a:rPr>
                        <a:t>FLUOKSETİN</a:t>
                      </a:r>
                    </a:p>
                  </a:txBody>
                  <a:tcPr marL="3560" marR="3560" marT="3560"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tr-TR" sz="600" b="0" i="0" u="none" strike="noStrike" dirty="0">
                          <a:solidFill>
                            <a:srgbClr val="000000"/>
                          </a:solidFill>
                          <a:effectLst/>
                          <a:latin typeface="Times New Roman" panose="02020603050405020304" pitchFamily="18" charset="0"/>
                        </a:rPr>
                        <a:t> majör depresif bozukluk , obsesif-</a:t>
                      </a:r>
                      <a:r>
                        <a:rPr lang="tr-TR" sz="600" b="0" i="0" u="none" strike="noStrike" dirty="0" err="1">
                          <a:solidFill>
                            <a:srgbClr val="000000"/>
                          </a:solidFill>
                          <a:effectLst/>
                          <a:latin typeface="Times New Roman" panose="02020603050405020304" pitchFamily="18" charset="0"/>
                        </a:rPr>
                        <a:t>kompulsif</a:t>
                      </a:r>
                      <a:r>
                        <a:rPr lang="tr-TR" sz="600" b="0" i="0" u="none" strike="noStrike" dirty="0">
                          <a:solidFill>
                            <a:srgbClr val="000000"/>
                          </a:solidFill>
                          <a:effectLst/>
                          <a:latin typeface="Times New Roman" panose="02020603050405020304" pitchFamily="18" charset="0"/>
                        </a:rPr>
                        <a:t> bozukluk (OCD), </a:t>
                      </a:r>
                      <a:r>
                        <a:rPr lang="tr-TR" sz="600" b="0" i="0" u="none" strike="noStrike" dirty="0" err="1">
                          <a:solidFill>
                            <a:srgbClr val="000000"/>
                          </a:solidFill>
                          <a:effectLst/>
                          <a:latin typeface="Times New Roman" panose="02020603050405020304" pitchFamily="18" charset="0"/>
                        </a:rPr>
                        <a:t>bulimia</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nervosa</a:t>
                      </a:r>
                      <a:r>
                        <a:rPr lang="tr-TR" sz="600" b="0" i="0" u="none" strike="noStrike" dirty="0">
                          <a:solidFill>
                            <a:srgbClr val="000000"/>
                          </a:solidFill>
                          <a:effectLst/>
                          <a:latin typeface="Times New Roman" panose="02020603050405020304" pitchFamily="18" charset="0"/>
                        </a:rPr>
                        <a:t> , panik bozukluk , ve adet öncesi </a:t>
                      </a:r>
                      <a:r>
                        <a:rPr lang="tr-TR" sz="600" b="0" i="0" u="none" strike="noStrike" dirty="0" err="1">
                          <a:solidFill>
                            <a:srgbClr val="000000"/>
                          </a:solidFill>
                          <a:effectLst/>
                          <a:latin typeface="Times New Roman" panose="02020603050405020304" pitchFamily="18" charset="0"/>
                        </a:rPr>
                        <a:t>disforik</a:t>
                      </a:r>
                      <a:r>
                        <a:rPr lang="tr-TR" sz="600" b="0" i="0" u="none" strike="noStrike" dirty="0">
                          <a:solidFill>
                            <a:srgbClr val="000000"/>
                          </a:solidFill>
                          <a:effectLst/>
                          <a:latin typeface="Times New Roman" panose="02020603050405020304" pitchFamily="18" charset="0"/>
                        </a:rPr>
                        <a:t> bozukluk . 65 yaş üstü kişilerde intihar riskini azaltabilir. Erken boşalmayı tedavi etmek için de kullanılmıştır </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a:solidFill>
                            <a:srgbClr val="000000"/>
                          </a:solidFill>
                          <a:effectLst/>
                          <a:latin typeface="Times New Roman" panose="02020603050405020304" pitchFamily="18" charset="0"/>
                        </a:rPr>
                        <a:t>Epileptik nöbet, mide ve oniki parmak barsağı hastalıkları, iştahsızlık, diyabet, uygunsuz antidiüretik hormon salınımı, glokom, karaciğer hastalıkları, intihar düşünceleri, manik-depresif tablo, artmış kanama riski olanlar doktora danışmalıdır.</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a:solidFill>
                            <a:srgbClr val="000000"/>
                          </a:solidFill>
                          <a:effectLst/>
                          <a:latin typeface="Times New Roman" panose="02020603050405020304" pitchFamily="18" charset="0"/>
                        </a:rPr>
                        <a:t>Fluoksetin ve diğer fluoksetin türü ilaçlar sabahları, tek doz olarak kullanılır. Bir günde iki kez ilaç almak gerekiyorsa, bu genellikle sabah ve öğle saatlerinde yemekten sonra alınma şeklinde önerilir.</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Yaygın yan etkiler hazımsızlık, uyku bozukluğu, cinsel işlev bozukluğu, iştahsızlık, ağız kuruluğu, döküntü ve anormal rüyalardır. Ciddi yan etkiler arasında </a:t>
                      </a:r>
                      <a:r>
                        <a:rPr lang="tr-TR" sz="600" b="0" i="0" u="none" strike="noStrike" dirty="0" err="1">
                          <a:solidFill>
                            <a:srgbClr val="000000"/>
                          </a:solidFill>
                          <a:effectLst/>
                          <a:latin typeface="Times New Roman" panose="02020603050405020304" pitchFamily="18" charset="0"/>
                        </a:rPr>
                        <a:t>serotonin</a:t>
                      </a:r>
                      <a:r>
                        <a:rPr lang="tr-TR" sz="600" b="0" i="0" u="none" strike="noStrike" dirty="0">
                          <a:solidFill>
                            <a:srgbClr val="000000"/>
                          </a:solidFill>
                          <a:effectLst/>
                          <a:latin typeface="Times New Roman" panose="02020603050405020304" pitchFamily="18" charset="0"/>
                        </a:rPr>
                        <a:t> sendromu , mani , nöbetler , 25 yaşın altındaki kişilerde intihar davranışı riski artar ve kanama riski artar.  Aniden kesilirse, </a:t>
                      </a:r>
                      <a:r>
                        <a:rPr lang="tr-TR" sz="600" b="0" i="0" u="none" strike="noStrike" dirty="0" err="1">
                          <a:solidFill>
                            <a:srgbClr val="000000"/>
                          </a:solidFill>
                          <a:effectLst/>
                          <a:latin typeface="Times New Roman" panose="02020603050405020304" pitchFamily="18" charset="0"/>
                        </a:rPr>
                        <a:t>anksiyete</a:t>
                      </a:r>
                      <a:r>
                        <a:rPr lang="tr-TR" sz="600" b="0" i="0" u="none" strike="noStrike" dirty="0">
                          <a:solidFill>
                            <a:srgbClr val="000000"/>
                          </a:solidFill>
                          <a:effectLst/>
                          <a:latin typeface="Times New Roman" panose="02020603050405020304" pitchFamily="18" charset="0"/>
                        </a:rPr>
                        <a:t> , baş dönmesi ve duyum değişiklikleri ile yoksunluk sendromu ortaya çıkabilir . Gebelikte güvenli olup olmadığı belirsizdir . </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69339432"/>
                  </a:ext>
                </a:extLst>
              </a:tr>
            </a:tbl>
          </a:graphicData>
        </a:graphic>
      </p:graphicFrame>
    </p:spTree>
    <p:extLst>
      <p:ext uri="{BB962C8B-B14F-4D97-AF65-F5344CB8AC3E}">
        <p14:creationId xmlns:p14="http://schemas.microsoft.com/office/powerpoint/2010/main" val="215092760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xmlns="" id="{1BC2DBD1-1876-44D3-B1E6-4F26C0BA33BC}"/>
              </a:ext>
            </a:extLst>
          </p:cNvPr>
          <p:cNvGraphicFramePr>
            <a:graphicFrameLocks noGrp="1"/>
          </p:cNvGraphicFramePr>
          <p:nvPr>
            <p:ph idx="1"/>
            <p:extLst>
              <p:ext uri="{D42A27DB-BD31-4B8C-83A1-F6EECF244321}">
                <p14:modId xmlns:p14="http://schemas.microsoft.com/office/powerpoint/2010/main" val="2442589720"/>
              </p:ext>
            </p:extLst>
          </p:nvPr>
        </p:nvGraphicFramePr>
        <p:xfrm>
          <a:off x="251520" y="1268760"/>
          <a:ext cx="8640960" cy="4320480"/>
        </p:xfrm>
        <a:graphic>
          <a:graphicData uri="http://schemas.openxmlformats.org/drawingml/2006/table">
            <a:tbl>
              <a:tblPr/>
              <a:tblGrid>
                <a:gridCol w="685791">
                  <a:extLst>
                    <a:ext uri="{9D8B030D-6E8A-4147-A177-3AD203B41FA5}">
                      <a16:colId xmlns:a16="http://schemas.microsoft.com/office/drawing/2014/main" xmlns="" val="2097843712"/>
                    </a:ext>
                  </a:extLst>
                </a:gridCol>
                <a:gridCol w="1668756">
                  <a:extLst>
                    <a:ext uri="{9D8B030D-6E8A-4147-A177-3AD203B41FA5}">
                      <a16:colId xmlns:a16="http://schemas.microsoft.com/office/drawing/2014/main" xmlns="" val="198282295"/>
                    </a:ext>
                  </a:extLst>
                </a:gridCol>
                <a:gridCol w="1798296">
                  <a:extLst>
                    <a:ext uri="{9D8B030D-6E8A-4147-A177-3AD203B41FA5}">
                      <a16:colId xmlns:a16="http://schemas.microsoft.com/office/drawing/2014/main" xmlns="" val="3123819975"/>
                    </a:ext>
                  </a:extLst>
                </a:gridCol>
                <a:gridCol w="2125951">
                  <a:extLst>
                    <a:ext uri="{9D8B030D-6E8A-4147-A177-3AD203B41FA5}">
                      <a16:colId xmlns:a16="http://schemas.microsoft.com/office/drawing/2014/main" xmlns="" val="1917297551"/>
                    </a:ext>
                  </a:extLst>
                </a:gridCol>
                <a:gridCol w="2362166">
                  <a:extLst>
                    <a:ext uri="{9D8B030D-6E8A-4147-A177-3AD203B41FA5}">
                      <a16:colId xmlns:a16="http://schemas.microsoft.com/office/drawing/2014/main" xmlns="" val="889489385"/>
                    </a:ext>
                  </a:extLst>
                </a:gridCol>
              </a:tblGrid>
              <a:tr h="257880">
                <a:tc>
                  <a:txBody>
                    <a:bodyPr/>
                    <a:lstStyle/>
                    <a:p>
                      <a:pPr algn="ctr" fontAlgn="b"/>
                      <a:r>
                        <a:rPr lang="tr-TR" sz="1000" b="0" i="0" u="none" strike="noStrike">
                          <a:solidFill>
                            <a:srgbClr val="000000"/>
                          </a:solidFill>
                          <a:effectLst/>
                          <a:latin typeface="Calibri" panose="020F0502020204030204" pitchFamily="34" charset="0"/>
                        </a:rPr>
                        <a:t>İLAÇ</a:t>
                      </a:r>
                    </a:p>
                  </a:txBody>
                  <a:tcPr marL="3629" marR="3629" marT="3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629" marR="3629" marT="3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629" marR="3629" marT="362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629" marR="3629" marT="362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629" marR="3629" marT="3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6028680"/>
                  </a:ext>
                </a:extLst>
              </a:tr>
              <a:tr h="4062600">
                <a:tc>
                  <a:txBody>
                    <a:bodyPr/>
                    <a:lstStyle/>
                    <a:p>
                      <a:pPr algn="ctr" fontAlgn="ctr"/>
                      <a:r>
                        <a:rPr lang="tr-TR" sz="1000" b="0" i="0" u="none" strike="noStrike">
                          <a:solidFill>
                            <a:srgbClr val="000000"/>
                          </a:solidFill>
                          <a:effectLst/>
                          <a:latin typeface="Times New Roman" panose="02020603050405020304" pitchFamily="18" charset="0"/>
                        </a:rPr>
                        <a:t>PAROKSETİN</a:t>
                      </a:r>
                    </a:p>
                  </a:txBody>
                  <a:tcPr marL="3629" marR="3629" marT="3629"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tr-TR" sz="700" b="0" i="0" u="none" strike="noStrike">
                          <a:solidFill>
                            <a:srgbClr val="000000"/>
                          </a:solidFill>
                          <a:effectLst/>
                          <a:latin typeface="Times New Roman" panose="02020603050405020304" pitchFamily="18" charset="0"/>
                        </a:rPr>
                        <a:t> Majör depresyon, obsesif-kompulsif bozukluk, panik bozukluğu, sosyal anksiyete bozukluğu, travma sonrası stres bozukluğu, yaygın anksiyete bozukluğu ve vazomotor semptomlar (örneğin sıcak basması ve gece terlemeleri, menopoz ile ilişkili) durumlarının tedavisinde kullanılmaktadır.</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Paroksetin, 18 yaşın altındaki kişilerde ve hamilelerde kullanımı önerilmez.</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Mide rahatsızlığına engel olmak için ilacı yemeklerle birlikte kullanın.Doktorunuza danışmadan kullandığınız dozu azaltmayın ya da arttırmayın.</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a:solidFill>
                            <a:srgbClr val="000000"/>
                          </a:solidFill>
                          <a:effectLst/>
                          <a:latin typeface="Times New Roman" panose="02020603050405020304" pitchFamily="18" charset="0"/>
                        </a:rPr>
                        <a:t>(Parantez içindekiler </a:t>
                      </a:r>
                      <a:r>
                        <a:rPr lang="tr-TR" sz="700" b="0" i="0" u="none" strike="noStrike" dirty="0" err="1">
                          <a:solidFill>
                            <a:srgbClr val="000000"/>
                          </a:solidFill>
                          <a:effectLst/>
                          <a:latin typeface="Times New Roman" panose="02020603050405020304" pitchFamily="18" charset="0"/>
                        </a:rPr>
                        <a:t>plasebo</a:t>
                      </a:r>
                      <a:r>
                        <a:rPr lang="tr-TR" sz="700" b="0" i="0" u="none" strike="noStrike" dirty="0">
                          <a:solidFill>
                            <a:srgbClr val="000000"/>
                          </a:solidFill>
                          <a:effectLst/>
                          <a:latin typeface="Times New Roman" panose="02020603050405020304" pitchFamily="18" charset="0"/>
                        </a:rPr>
                        <a:t> uygulanan kimselerde görülen yan etkilerdir.) </a:t>
                      </a:r>
                      <a:r>
                        <a:rPr lang="tr-TR" sz="700" b="0" i="0" u="none" strike="noStrike" dirty="0" err="1">
                          <a:solidFill>
                            <a:srgbClr val="000000"/>
                          </a:solidFill>
                          <a:effectLst/>
                          <a:latin typeface="Times New Roman" panose="02020603050405020304" pitchFamily="18" charset="0"/>
                        </a:rPr>
                        <a:t>Paroksetin</a:t>
                      </a:r>
                      <a:r>
                        <a:rPr lang="tr-TR" sz="700" b="0" i="0" u="none" strike="noStrike" dirty="0">
                          <a:solidFill>
                            <a:srgbClr val="000000"/>
                          </a:solidFill>
                          <a:effectLst/>
                          <a:latin typeface="Times New Roman" panose="02020603050405020304" pitchFamily="18" charset="0"/>
                        </a:rPr>
                        <a:t> ve </a:t>
                      </a:r>
                      <a:r>
                        <a:rPr lang="tr-TR" sz="700" b="0" i="0" u="none" strike="noStrike" dirty="0" err="1">
                          <a:solidFill>
                            <a:srgbClr val="000000"/>
                          </a:solidFill>
                          <a:effectLst/>
                          <a:latin typeface="Times New Roman" panose="02020603050405020304" pitchFamily="18" charset="0"/>
                        </a:rPr>
                        <a:t>plasebo</a:t>
                      </a:r>
                      <a:r>
                        <a:rPr lang="tr-TR" sz="700" b="0" i="0" u="none" strike="noStrike" dirty="0">
                          <a:solidFill>
                            <a:srgbClr val="000000"/>
                          </a:solidFill>
                          <a:effectLst/>
                          <a:latin typeface="Times New Roman" panose="02020603050405020304" pitchFamily="18" charset="0"/>
                        </a:rPr>
                        <a:t> deneyi sonucunda, %26 (%9) bulantı, %12 (%8) ishal, %14 (%9) kabızlık, %18 (%12) ağız kuruluğu, %23 (%9) uyku hali, %13 (%6) uykusuzluk, %18 (%17) baş ağrısı, %1 (%0.3) </a:t>
                      </a:r>
                      <a:r>
                        <a:rPr lang="tr-TR" sz="700" b="0" i="0" u="none" strike="noStrike" dirty="0" err="1">
                          <a:solidFill>
                            <a:srgbClr val="000000"/>
                          </a:solidFill>
                          <a:effectLst/>
                          <a:latin typeface="Times New Roman" panose="02020603050405020304" pitchFamily="18" charset="0"/>
                        </a:rPr>
                        <a:t>hipomani</a:t>
                      </a:r>
                      <a:r>
                        <a:rPr lang="tr-TR" sz="700" b="0" i="0" u="none" strike="noStrike" dirty="0">
                          <a:solidFill>
                            <a:srgbClr val="000000"/>
                          </a:solidFill>
                          <a:effectLst/>
                          <a:latin typeface="Times New Roman" panose="02020603050405020304" pitchFamily="18" charset="0"/>
                        </a:rPr>
                        <a:t>, %4 (%1) bulanık görme, %6 (%2) iştah artışı, %5 (%3) sinirlilik, %4 (%2) </a:t>
                      </a:r>
                      <a:r>
                        <a:rPr lang="tr-TR" sz="700" b="0" i="0" u="none" strike="noStrike" dirty="0" err="1">
                          <a:solidFill>
                            <a:srgbClr val="000000"/>
                          </a:solidFill>
                          <a:effectLst/>
                          <a:latin typeface="Times New Roman" panose="02020603050405020304" pitchFamily="18" charset="0"/>
                        </a:rPr>
                        <a:t>parestezi</a:t>
                      </a:r>
                      <a:r>
                        <a:rPr lang="tr-TR" sz="700" b="0" i="0" u="none" strike="noStrike" dirty="0">
                          <a:solidFill>
                            <a:srgbClr val="000000"/>
                          </a:solidFill>
                          <a:effectLst/>
                          <a:latin typeface="Times New Roman" panose="02020603050405020304" pitchFamily="18" charset="0"/>
                        </a:rPr>
                        <a:t>, %13 (%6) baş dönmesi, %15 (%6) </a:t>
                      </a:r>
                      <a:r>
                        <a:rPr lang="tr-TR" sz="700" b="0" i="0" u="none" strike="noStrike" dirty="0" err="1">
                          <a:solidFill>
                            <a:srgbClr val="000000"/>
                          </a:solidFill>
                          <a:effectLst/>
                          <a:latin typeface="Times New Roman" panose="02020603050405020304" pitchFamily="18" charset="0"/>
                        </a:rPr>
                        <a:t>asteni</a:t>
                      </a:r>
                      <a:r>
                        <a:rPr lang="tr-TR" sz="700" b="0" i="0" u="none" strike="noStrike" dirty="0">
                          <a:solidFill>
                            <a:srgbClr val="000000"/>
                          </a:solidFill>
                          <a:effectLst/>
                          <a:latin typeface="Times New Roman" panose="02020603050405020304" pitchFamily="18" charset="0"/>
                        </a:rPr>
                        <a:t>, %8 (%2) titreme, %11 (%2) cinsel işlev bozukluğu görülmüştür.[8] Bu yan etkilerin çoğu geçicidir ve tedavi süresince kaybolur. SSRI tedavisinde görülen </a:t>
                      </a:r>
                      <a:r>
                        <a:rPr lang="tr-TR" sz="700" b="0" i="0" u="none" strike="noStrike" dirty="0" err="1">
                          <a:solidFill>
                            <a:srgbClr val="000000"/>
                          </a:solidFill>
                          <a:effectLst/>
                          <a:latin typeface="Times New Roman" panose="02020603050405020304" pitchFamily="18" charset="0"/>
                        </a:rPr>
                        <a:t>gastrointestinal</a:t>
                      </a:r>
                      <a:r>
                        <a:rPr lang="tr-TR" sz="700" b="0" i="0" u="none" strike="noStrike" dirty="0">
                          <a:solidFill>
                            <a:srgbClr val="000000"/>
                          </a:solidFill>
                          <a:effectLst/>
                          <a:latin typeface="Times New Roman" panose="02020603050405020304" pitchFamily="18" charset="0"/>
                        </a:rPr>
                        <a:t> yan etkilerin, merkezi ve </a:t>
                      </a:r>
                      <a:r>
                        <a:rPr lang="tr-TR" sz="700" b="0" i="0" u="none" strike="noStrike" dirty="0" err="1">
                          <a:solidFill>
                            <a:srgbClr val="000000"/>
                          </a:solidFill>
                          <a:effectLst/>
                          <a:latin typeface="Times New Roman" panose="02020603050405020304" pitchFamily="18" charset="0"/>
                        </a:rPr>
                        <a:t>periferik</a:t>
                      </a:r>
                      <a:r>
                        <a:rPr lang="tr-TR" sz="700" b="0" i="0" u="none" strike="noStrike" dirty="0">
                          <a:solidFill>
                            <a:srgbClr val="000000"/>
                          </a:solidFill>
                          <a:effectLst/>
                          <a:latin typeface="Times New Roman" panose="02020603050405020304" pitchFamily="18" charset="0"/>
                        </a:rPr>
                        <a:t> 5-HT3 reseptörün uyarılmasına bağlı olduğu düşünülmektedir.[9]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79602616"/>
                  </a:ext>
                </a:extLst>
              </a:tr>
            </a:tbl>
          </a:graphicData>
        </a:graphic>
      </p:graphicFrame>
    </p:spTree>
    <p:extLst>
      <p:ext uri="{BB962C8B-B14F-4D97-AF65-F5344CB8AC3E}">
        <p14:creationId xmlns:p14="http://schemas.microsoft.com/office/powerpoint/2010/main" val="300030421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AC59139C-24D0-4BCF-B4D7-F4AB7A814DF0}"/>
              </a:ext>
            </a:extLst>
          </p:cNvPr>
          <p:cNvGraphicFramePr>
            <a:graphicFrameLocks noGrp="1"/>
          </p:cNvGraphicFramePr>
          <p:nvPr>
            <p:extLst>
              <p:ext uri="{D42A27DB-BD31-4B8C-83A1-F6EECF244321}">
                <p14:modId xmlns:p14="http://schemas.microsoft.com/office/powerpoint/2010/main" val="2819411385"/>
              </p:ext>
            </p:extLst>
          </p:nvPr>
        </p:nvGraphicFramePr>
        <p:xfrm>
          <a:off x="251520" y="1268760"/>
          <a:ext cx="8640960" cy="4320480"/>
        </p:xfrm>
        <a:graphic>
          <a:graphicData uri="http://schemas.openxmlformats.org/drawingml/2006/table">
            <a:tbl>
              <a:tblPr/>
              <a:tblGrid>
                <a:gridCol w="666970">
                  <a:extLst>
                    <a:ext uri="{9D8B030D-6E8A-4147-A177-3AD203B41FA5}">
                      <a16:colId xmlns:a16="http://schemas.microsoft.com/office/drawing/2014/main" xmlns="" val="3768938613"/>
                    </a:ext>
                  </a:extLst>
                </a:gridCol>
                <a:gridCol w="1785996">
                  <a:extLst>
                    <a:ext uri="{9D8B030D-6E8A-4147-A177-3AD203B41FA5}">
                      <a16:colId xmlns:a16="http://schemas.microsoft.com/office/drawing/2014/main" xmlns="" val="1726562115"/>
                    </a:ext>
                  </a:extLst>
                </a:gridCol>
                <a:gridCol w="1748942">
                  <a:extLst>
                    <a:ext uri="{9D8B030D-6E8A-4147-A177-3AD203B41FA5}">
                      <a16:colId xmlns:a16="http://schemas.microsoft.com/office/drawing/2014/main" xmlns="" val="1696097067"/>
                    </a:ext>
                  </a:extLst>
                </a:gridCol>
                <a:gridCol w="2067605">
                  <a:extLst>
                    <a:ext uri="{9D8B030D-6E8A-4147-A177-3AD203B41FA5}">
                      <a16:colId xmlns:a16="http://schemas.microsoft.com/office/drawing/2014/main" xmlns="" val="3718847152"/>
                    </a:ext>
                  </a:extLst>
                </a:gridCol>
                <a:gridCol w="2371447">
                  <a:extLst>
                    <a:ext uri="{9D8B030D-6E8A-4147-A177-3AD203B41FA5}">
                      <a16:colId xmlns:a16="http://schemas.microsoft.com/office/drawing/2014/main" xmlns="" val="2605869623"/>
                    </a:ext>
                  </a:extLst>
                </a:gridCol>
              </a:tblGrid>
              <a:tr h="257879">
                <a:tc>
                  <a:txBody>
                    <a:bodyPr/>
                    <a:lstStyle/>
                    <a:p>
                      <a:pPr algn="ctr" fontAlgn="b"/>
                      <a:r>
                        <a:rPr lang="tr-TR" sz="1000" b="0" i="0" u="none" strike="noStrike">
                          <a:solidFill>
                            <a:srgbClr val="000000"/>
                          </a:solidFill>
                          <a:effectLst/>
                          <a:latin typeface="Calibri" panose="020F0502020204030204" pitchFamily="34" charset="0"/>
                        </a:rPr>
                        <a:t>İLAÇ</a:t>
                      </a:r>
                    </a:p>
                  </a:txBody>
                  <a:tcPr marL="3529" marR="3529" marT="3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529" marR="3529" marT="3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529" marR="3529" marT="352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529" marR="3529" marT="352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529" marR="3529" marT="3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51515652"/>
                  </a:ext>
                </a:extLst>
              </a:tr>
              <a:tr h="4062601">
                <a:tc>
                  <a:txBody>
                    <a:bodyPr/>
                    <a:lstStyle/>
                    <a:p>
                      <a:pPr algn="ctr" fontAlgn="ctr"/>
                      <a:r>
                        <a:rPr lang="tr-TR" sz="1000" b="0" i="0" u="none" strike="noStrike">
                          <a:solidFill>
                            <a:srgbClr val="000000"/>
                          </a:solidFill>
                          <a:effectLst/>
                          <a:latin typeface="Times New Roman" panose="02020603050405020304" pitchFamily="18" charset="0"/>
                        </a:rPr>
                        <a:t>TRİMİPRAMİN</a:t>
                      </a:r>
                    </a:p>
                  </a:txBody>
                  <a:tcPr marL="3529" marR="3529" marT="3529"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tr-TR" sz="600" b="0" i="0" u="none" strike="noStrike">
                          <a:solidFill>
                            <a:srgbClr val="000000"/>
                          </a:solidFill>
                          <a:effectLst/>
                          <a:latin typeface="Times New Roman" panose="02020603050405020304" pitchFamily="18" charset="0"/>
                        </a:rPr>
                        <a:t>Trimipramindir için onaylanmıştır tedavi ait depresyon , özellikle anksiyete ve uyku bozuklukları olarak belirtilerin ön planda. Düşük dozlarda kronik ağrının tedavisi için bir adjuvan olarak da kullanılabilir .</a:t>
                      </a:r>
                    </a:p>
                  </a:txBody>
                  <a:tcPr marL="3529" marR="3529" marT="3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a:solidFill>
                            <a:srgbClr val="000000"/>
                          </a:solidFill>
                          <a:effectLst/>
                          <a:latin typeface="Times New Roman" panose="02020603050405020304" pitchFamily="18" charset="0"/>
                        </a:rPr>
                        <a:t>Akut alkol, hipnotik, analjezik ve psikofarmasötik toksisitede, akut deliryumda, tedavi edilmemiş dar açılı glokomda, idrar retansiyonu veya rezidüel idrar oluşumu ile prostat hiperplazisi gibi idrar bozuklukları durumunda, ile pilor stenozu , paralitik ileus ile,geri dönüşümsüz MAO inhibitörleri alırken, hamilelik ve emzirme döneminde. </a:t>
                      </a:r>
                    </a:p>
                  </a:txBody>
                  <a:tcPr marL="3529" marR="3529" marT="3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Günde 25 ila 50 miligram ile başlayın. Günde 150 miligrama kadar yavaş bir doz artışı mümkündür. Yatan tedavi sırasında, doz günde 400 miligrama kadar artırılabilir.</a:t>
                      </a:r>
                    </a:p>
                  </a:txBody>
                  <a:tcPr marL="3529" marR="3529" marT="3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err="1">
                          <a:solidFill>
                            <a:srgbClr val="000000"/>
                          </a:solidFill>
                          <a:effectLst/>
                          <a:latin typeface="Times New Roman" panose="02020603050405020304" pitchFamily="18" charset="0"/>
                        </a:rPr>
                        <a:t>Trimipramin</a:t>
                      </a:r>
                      <a:r>
                        <a:rPr lang="tr-TR" sz="600" b="0" i="0" u="none" strike="noStrike" dirty="0">
                          <a:solidFill>
                            <a:srgbClr val="000000"/>
                          </a:solidFill>
                          <a:effectLst/>
                          <a:latin typeface="Times New Roman" panose="02020603050405020304" pitchFamily="18" charset="0"/>
                        </a:rPr>
                        <a:t>, diğer </a:t>
                      </a:r>
                      <a:r>
                        <a:rPr lang="tr-TR" sz="600" b="0" i="0" u="none" strike="noStrike" dirty="0" err="1">
                          <a:solidFill>
                            <a:srgbClr val="000000"/>
                          </a:solidFill>
                          <a:effectLst/>
                          <a:latin typeface="Times New Roman" panose="02020603050405020304" pitchFamily="18" charset="0"/>
                        </a:rPr>
                        <a:t>trisiklik</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antidepresanların</a:t>
                      </a:r>
                      <a:r>
                        <a:rPr lang="tr-TR" sz="600" b="0" i="0" u="none" strike="noStrike" dirty="0">
                          <a:solidFill>
                            <a:srgbClr val="000000"/>
                          </a:solidFill>
                          <a:effectLst/>
                          <a:latin typeface="Times New Roman" panose="02020603050405020304" pitchFamily="18" charset="0"/>
                        </a:rPr>
                        <a:t> tipik </a:t>
                      </a:r>
                      <a:r>
                        <a:rPr lang="tr-TR" sz="600" b="0" i="0" u="none" strike="noStrike" dirty="0" err="1">
                          <a:solidFill>
                            <a:srgbClr val="000000"/>
                          </a:solidFill>
                          <a:effectLst/>
                          <a:latin typeface="Times New Roman" panose="02020603050405020304" pitchFamily="18" charset="0"/>
                        </a:rPr>
                        <a:t>antikolinerjik</a:t>
                      </a:r>
                      <a:r>
                        <a:rPr lang="tr-TR" sz="600" b="0" i="0" u="none" strike="noStrike" dirty="0">
                          <a:solidFill>
                            <a:srgbClr val="000000"/>
                          </a:solidFill>
                          <a:effectLst/>
                          <a:latin typeface="Times New Roman" panose="02020603050405020304" pitchFamily="18" charset="0"/>
                        </a:rPr>
                        <a:t> etkileri nedeniyle </a:t>
                      </a:r>
                      <a:r>
                        <a:rPr lang="tr-TR" sz="600" b="0" i="0" u="none" strike="noStrike" dirty="0" err="1">
                          <a:solidFill>
                            <a:srgbClr val="000000"/>
                          </a:solidFill>
                          <a:effectLst/>
                          <a:latin typeface="Times New Roman" panose="02020603050405020304" pitchFamily="18" charset="0"/>
                        </a:rPr>
                        <a:t>vejetatif</a:t>
                      </a:r>
                      <a:r>
                        <a:rPr lang="tr-TR" sz="600" b="0" i="0" u="none" strike="noStrike" dirty="0">
                          <a:solidFill>
                            <a:srgbClr val="000000"/>
                          </a:solidFill>
                          <a:effectLst/>
                          <a:latin typeface="Times New Roman" panose="02020603050405020304" pitchFamily="18" charset="0"/>
                        </a:rPr>
                        <a:t> yan etkilere (ağız kuruluğu, hipotansiyon , taşikardi , </a:t>
                      </a:r>
                      <a:r>
                        <a:rPr lang="tr-TR" sz="600" b="0" i="0" u="none" strike="noStrike" dirty="0" err="1">
                          <a:solidFill>
                            <a:srgbClr val="000000"/>
                          </a:solidFill>
                          <a:effectLst/>
                          <a:latin typeface="Times New Roman" panose="02020603050405020304" pitchFamily="18" charset="0"/>
                        </a:rPr>
                        <a:t>midriyazis</a:t>
                      </a:r>
                      <a:r>
                        <a:rPr lang="tr-TR" sz="600" b="0" i="0" u="none" strike="noStrike" dirty="0">
                          <a:solidFill>
                            <a:srgbClr val="000000"/>
                          </a:solidFill>
                          <a:effectLst/>
                          <a:latin typeface="Times New Roman" panose="02020603050405020304" pitchFamily="18" charset="0"/>
                        </a:rPr>
                        <a:t> ve konaklama bozuklukları , </a:t>
                      </a:r>
                      <a:r>
                        <a:rPr lang="tr-TR" sz="600" b="0" i="0" u="none" strike="noStrike" dirty="0" err="1">
                          <a:solidFill>
                            <a:srgbClr val="000000"/>
                          </a:solidFill>
                          <a:effectLst/>
                          <a:latin typeface="Times New Roman" panose="02020603050405020304" pitchFamily="18" charset="0"/>
                        </a:rPr>
                        <a:t>gastrointestinal</a:t>
                      </a:r>
                      <a:r>
                        <a:rPr lang="tr-TR" sz="600" b="0" i="0" u="none" strike="noStrike" dirty="0">
                          <a:solidFill>
                            <a:srgbClr val="000000"/>
                          </a:solidFill>
                          <a:effectLst/>
                          <a:latin typeface="Times New Roman" panose="02020603050405020304" pitchFamily="18" charset="0"/>
                        </a:rPr>
                        <a:t> problemler, </a:t>
                      </a:r>
                      <a:r>
                        <a:rPr lang="tr-TR" sz="600" b="0" i="0" u="none" strike="noStrike" dirty="0" err="1">
                          <a:solidFill>
                            <a:srgbClr val="000000"/>
                          </a:solidFill>
                          <a:effectLst/>
                          <a:latin typeface="Times New Roman" panose="02020603050405020304" pitchFamily="18" charset="0"/>
                        </a:rPr>
                        <a:t>mikturisyon</a:t>
                      </a:r>
                      <a:r>
                        <a:rPr lang="tr-TR" sz="600" b="0" i="0" u="none" strike="noStrike" dirty="0">
                          <a:solidFill>
                            <a:srgbClr val="000000"/>
                          </a:solidFill>
                          <a:effectLst/>
                          <a:latin typeface="Times New Roman" panose="02020603050405020304" pitchFamily="18" charset="0"/>
                        </a:rPr>
                        <a:t> bozuklukları vb.)Ayrıca, a. Kan sayımında ( </a:t>
                      </a:r>
                      <a:r>
                        <a:rPr lang="tr-TR" sz="600" b="0" i="0" u="none" strike="noStrike" dirty="0" err="1">
                          <a:solidFill>
                            <a:srgbClr val="000000"/>
                          </a:solidFill>
                          <a:effectLst/>
                          <a:latin typeface="Times New Roman" panose="02020603050405020304" pitchFamily="18" charset="0"/>
                        </a:rPr>
                        <a:t>lökopeni</a:t>
                      </a:r>
                      <a:r>
                        <a:rPr lang="tr-TR" sz="600" b="0" i="0" u="none" strike="noStrike" dirty="0">
                          <a:solidFill>
                            <a:srgbClr val="000000"/>
                          </a:solidFill>
                          <a:effectLst/>
                          <a:latin typeface="Times New Roman" panose="02020603050405020304" pitchFamily="18" charset="0"/>
                        </a:rPr>
                        <a:t> , </a:t>
                      </a:r>
                      <a:r>
                        <a:rPr lang="tr-TR" sz="600" b="0" i="0" u="none" strike="noStrike" dirty="0" err="1">
                          <a:solidFill>
                            <a:srgbClr val="000000"/>
                          </a:solidFill>
                          <a:effectLst/>
                          <a:latin typeface="Times New Roman" panose="02020603050405020304" pitchFamily="18" charset="0"/>
                        </a:rPr>
                        <a:t>agranülositoz</a:t>
                      </a:r>
                      <a:r>
                        <a:rPr lang="tr-TR" sz="600" b="0" i="0" u="none" strike="noStrike" dirty="0">
                          <a:solidFill>
                            <a:srgbClr val="000000"/>
                          </a:solidFill>
                          <a:effectLst/>
                          <a:latin typeface="Times New Roman" panose="02020603050405020304" pitchFamily="18" charset="0"/>
                        </a:rPr>
                        <a:t> ) değişiklikler , daha fazla kilo alımı (esas olarak su tutulmasına bağlı olarak) ve ruh hali değişiklikleri meydana gelir.</a:t>
                      </a:r>
                    </a:p>
                  </a:txBody>
                  <a:tcPr marL="3529" marR="3529" marT="3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37606087"/>
                  </a:ext>
                </a:extLst>
              </a:tr>
            </a:tbl>
          </a:graphicData>
        </a:graphic>
      </p:graphicFrame>
    </p:spTree>
    <p:extLst>
      <p:ext uri="{BB962C8B-B14F-4D97-AF65-F5344CB8AC3E}">
        <p14:creationId xmlns:p14="http://schemas.microsoft.com/office/powerpoint/2010/main" val="26000167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0AC1411D-AEB8-49ED-A6D1-80F704121433}"/>
              </a:ext>
            </a:extLst>
          </p:cNvPr>
          <p:cNvGraphicFramePr>
            <a:graphicFrameLocks noGrp="1"/>
          </p:cNvGraphicFramePr>
          <p:nvPr>
            <p:extLst>
              <p:ext uri="{D42A27DB-BD31-4B8C-83A1-F6EECF244321}">
                <p14:modId xmlns:p14="http://schemas.microsoft.com/office/powerpoint/2010/main" val="11731617"/>
              </p:ext>
            </p:extLst>
          </p:nvPr>
        </p:nvGraphicFramePr>
        <p:xfrm>
          <a:off x="251520" y="1268760"/>
          <a:ext cx="8640960" cy="4320480"/>
        </p:xfrm>
        <a:graphic>
          <a:graphicData uri="http://schemas.openxmlformats.org/drawingml/2006/table">
            <a:tbl>
              <a:tblPr/>
              <a:tblGrid>
                <a:gridCol w="672739">
                  <a:extLst>
                    <a:ext uri="{9D8B030D-6E8A-4147-A177-3AD203B41FA5}">
                      <a16:colId xmlns:a16="http://schemas.microsoft.com/office/drawing/2014/main" xmlns="" val="9054750"/>
                    </a:ext>
                  </a:extLst>
                </a:gridCol>
                <a:gridCol w="1801446">
                  <a:extLst>
                    <a:ext uri="{9D8B030D-6E8A-4147-A177-3AD203B41FA5}">
                      <a16:colId xmlns:a16="http://schemas.microsoft.com/office/drawing/2014/main" xmlns="" val="2161617937"/>
                    </a:ext>
                  </a:extLst>
                </a:gridCol>
                <a:gridCol w="1764071">
                  <a:extLst>
                    <a:ext uri="{9D8B030D-6E8A-4147-A177-3AD203B41FA5}">
                      <a16:colId xmlns:a16="http://schemas.microsoft.com/office/drawing/2014/main" xmlns="" val="1565688638"/>
                    </a:ext>
                  </a:extLst>
                </a:gridCol>
                <a:gridCol w="2085492">
                  <a:extLst>
                    <a:ext uri="{9D8B030D-6E8A-4147-A177-3AD203B41FA5}">
                      <a16:colId xmlns:a16="http://schemas.microsoft.com/office/drawing/2014/main" xmlns="" val="2652597285"/>
                    </a:ext>
                  </a:extLst>
                </a:gridCol>
                <a:gridCol w="2317212">
                  <a:extLst>
                    <a:ext uri="{9D8B030D-6E8A-4147-A177-3AD203B41FA5}">
                      <a16:colId xmlns:a16="http://schemas.microsoft.com/office/drawing/2014/main" xmlns="" val="4239577747"/>
                    </a:ext>
                  </a:extLst>
                </a:gridCol>
              </a:tblGrid>
              <a:tr h="257880">
                <a:tc>
                  <a:txBody>
                    <a:bodyPr/>
                    <a:lstStyle/>
                    <a:p>
                      <a:pPr algn="ctr" fontAlgn="b"/>
                      <a:r>
                        <a:rPr lang="tr-TR" sz="1000" b="0" i="0" u="none" strike="noStrike">
                          <a:solidFill>
                            <a:srgbClr val="000000"/>
                          </a:solidFill>
                          <a:effectLst/>
                          <a:latin typeface="Calibri" panose="020F0502020204030204" pitchFamily="34" charset="0"/>
                        </a:rPr>
                        <a:t>İLAÇ</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560" marR="3560" marT="35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560" marR="3560" marT="35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39481379"/>
                  </a:ext>
                </a:extLst>
              </a:tr>
              <a:tr h="4062600">
                <a:tc>
                  <a:txBody>
                    <a:bodyPr/>
                    <a:lstStyle/>
                    <a:p>
                      <a:pPr algn="ctr" fontAlgn="ctr"/>
                      <a:r>
                        <a:rPr lang="tr-TR" sz="1000" b="0" i="0" u="none" strike="noStrike">
                          <a:solidFill>
                            <a:srgbClr val="000000"/>
                          </a:solidFill>
                          <a:effectLst/>
                          <a:latin typeface="Times New Roman" panose="02020603050405020304" pitchFamily="18" charset="0"/>
                        </a:rPr>
                        <a:t>MİRTAZAPİN</a:t>
                      </a:r>
                    </a:p>
                  </a:txBody>
                  <a:tcPr marL="3560" marR="3560" marT="3560"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tr-TR" sz="600" b="0" i="0" u="none" strike="noStrike">
                          <a:solidFill>
                            <a:srgbClr val="000000"/>
                          </a:solidFill>
                          <a:effectLst/>
                          <a:latin typeface="Times New Roman" panose="02020603050405020304" pitchFamily="18" charset="0"/>
                        </a:rPr>
                        <a:t>Yetişkinlerde depresif bozukluğun tedavisinde kullanılır.</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a:solidFill>
                            <a:srgbClr val="000000"/>
                          </a:solidFill>
                          <a:effectLst/>
                          <a:latin typeface="Times New Roman" panose="02020603050405020304" pitchFamily="18" charset="0"/>
                        </a:rPr>
                        <a:t>Nöbetler (sara); eğer sizde nöbet gelişirse veya nöbetleriniz sıklaşırsa, Karaciğer hastalığı, sarılık dahil; eğer sarılık oluşursa,  böbrek hastalığı, kalp hastalığı veya kan basıncında düşme (tansiyon düşüklüğü); Şizofreni; eğer paranoid düşünceler (ortada tam ve geçerli bir kanıt bulunmaksızın, kişinin herşeyden aşırı derecede kuşkulanması durumu) gibi psikotik belirtiler sıklaşırveya şiddetlenirse, Manik depresyon (birbirini izleyen coşku hissi/aşırı aktivite ve depresyon dönemleri); eğer coşku veya aşırı heyecan hissederseniz, diyabet hastalığı; insülin veya şeker hastalığında kullanılan diğer ilaçlarınızın dozunu ayarlamaya ihtiyaç duyabilirsiniz; Göz hastalığı; göz basıncının artması gibi (glokom, göz tansiyonu);  İdrar yapma zorluğu; prostat bezinin büyümesi nedeniyle oluşur. Kalp ritminizi değiştirebilen belirli kalp hastalığı tipleri; yakın zamanda geçirilmiş kalp krizi, kalp yetmezliği veya kalbin ritmini etkileyebilen belirli ilaçların alınması.</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a:solidFill>
                            <a:srgbClr val="000000"/>
                          </a:solidFill>
                          <a:effectLst/>
                          <a:latin typeface="Times New Roman" panose="02020603050405020304" pitchFamily="18" charset="0"/>
                        </a:rPr>
                        <a:t>Genellikle tedaviye başlama dozu günde 15 veya 30 mg'dır. Doktorunuz ilaç dozunuzu,</a:t>
                      </a:r>
                      <a:br>
                        <a:rPr lang="tr-TR" sz="600" b="0" i="0" u="none" strike="noStrike">
                          <a:solidFill>
                            <a:srgbClr val="000000"/>
                          </a:solidFill>
                          <a:effectLst/>
                          <a:latin typeface="Times New Roman" panose="02020603050405020304" pitchFamily="18" charset="0"/>
                        </a:rPr>
                      </a:br>
                      <a:r>
                        <a:rPr lang="tr-TR" sz="600" b="0" i="0" u="none" strike="noStrike">
                          <a:solidFill>
                            <a:srgbClr val="000000"/>
                          </a:solidFill>
                          <a:effectLst/>
                          <a:latin typeface="Times New Roman" panose="02020603050405020304" pitchFamily="18" charset="0"/>
                        </a:rPr>
                        <a:t>sizin için en iyi olan doza ulaşmak üzere birkaç gün içerisinde artırmanızı önerebilir (günlük</a:t>
                      </a:r>
                      <a:br>
                        <a:rPr lang="tr-TR" sz="600" b="0" i="0" u="none" strike="noStrike">
                          <a:solidFill>
                            <a:srgbClr val="000000"/>
                          </a:solidFill>
                          <a:effectLst/>
                          <a:latin typeface="Times New Roman" panose="02020603050405020304" pitchFamily="18" charset="0"/>
                        </a:rPr>
                      </a:br>
                      <a:r>
                        <a:rPr lang="tr-TR" sz="600" b="0" i="0" u="none" strike="noStrike">
                          <a:solidFill>
                            <a:srgbClr val="000000"/>
                          </a:solidFill>
                          <a:effectLst/>
                          <a:latin typeface="Times New Roman" panose="02020603050405020304" pitchFamily="18" charset="0"/>
                        </a:rPr>
                        <a:t>15–45 mg arasında). Genellikle doz tüm yaşlar için aynıdır. Ancak, ileri yaştaysanız veya</a:t>
                      </a:r>
                      <a:br>
                        <a:rPr lang="tr-TR" sz="600" b="0" i="0" u="none" strike="noStrike">
                          <a:solidFill>
                            <a:srgbClr val="000000"/>
                          </a:solidFill>
                          <a:effectLst/>
                          <a:latin typeface="Times New Roman" panose="02020603050405020304" pitchFamily="18" charset="0"/>
                        </a:rPr>
                      </a:br>
                      <a:r>
                        <a:rPr lang="tr-TR" sz="600" b="0" i="0" u="none" strike="noStrike">
                          <a:solidFill>
                            <a:srgbClr val="000000"/>
                          </a:solidFill>
                          <a:effectLst/>
                          <a:latin typeface="Times New Roman" panose="02020603050405020304" pitchFamily="18" charset="0"/>
                        </a:rPr>
                        <a:t>böbrek veya karaciğer yetmezliğiniz varsa, doktorunuz dozu size uyarlayabilir. </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Yan etkiler aşağıdaki kategorilerde gösterildiği şekilde sıralanmıştır: Çok yaygın: 10 hastanın en az birinde görülebilir. Yaygın: 10 hastanın birinden az, fakat 100 hastanın birinden fazla görülebilir. Yaygın olmayan: 100 hastanın birinden az, fakat 1.000 hastanın birinden fazla görülebilir. Seyrek: 1.000 hastanın birinden az fakat 10.000 hastanın birinden fazla görülebilir. Çok seyrek: 10.000 hastanın birinden az görülebilir. Bilinmiyor: Eldeki verilerden hareketle tahmin edilemiyor.</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66573943"/>
                  </a:ext>
                </a:extLst>
              </a:tr>
            </a:tbl>
          </a:graphicData>
        </a:graphic>
      </p:graphicFrame>
    </p:spTree>
    <p:extLst>
      <p:ext uri="{BB962C8B-B14F-4D97-AF65-F5344CB8AC3E}">
        <p14:creationId xmlns:p14="http://schemas.microsoft.com/office/powerpoint/2010/main" val="29872412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E9CDEF47-77BD-4BD3-855B-D0572E4A8473}"/>
              </a:ext>
            </a:extLst>
          </p:cNvPr>
          <p:cNvGraphicFramePr>
            <a:graphicFrameLocks noGrp="1"/>
          </p:cNvGraphicFramePr>
          <p:nvPr>
            <p:extLst>
              <p:ext uri="{D42A27DB-BD31-4B8C-83A1-F6EECF244321}">
                <p14:modId xmlns:p14="http://schemas.microsoft.com/office/powerpoint/2010/main" val="3090875363"/>
              </p:ext>
            </p:extLst>
          </p:nvPr>
        </p:nvGraphicFramePr>
        <p:xfrm>
          <a:off x="251520" y="1268760"/>
          <a:ext cx="8640960" cy="4320480"/>
        </p:xfrm>
        <a:graphic>
          <a:graphicData uri="http://schemas.openxmlformats.org/drawingml/2006/table">
            <a:tbl>
              <a:tblPr/>
              <a:tblGrid>
                <a:gridCol w="666970">
                  <a:extLst>
                    <a:ext uri="{9D8B030D-6E8A-4147-A177-3AD203B41FA5}">
                      <a16:colId xmlns:a16="http://schemas.microsoft.com/office/drawing/2014/main" xmlns="" val="1965998935"/>
                    </a:ext>
                  </a:extLst>
                </a:gridCol>
                <a:gridCol w="1785996">
                  <a:extLst>
                    <a:ext uri="{9D8B030D-6E8A-4147-A177-3AD203B41FA5}">
                      <a16:colId xmlns:a16="http://schemas.microsoft.com/office/drawing/2014/main" xmlns="" val="4221460654"/>
                    </a:ext>
                  </a:extLst>
                </a:gridCol>
                <a:gridCol w="1748942">
                  <a:extLst>
                    <a:ext uri="{9D8B030D-6E8A-4147-A177-3AD203B41FA5}">
                      <a16:colId xmlns:a16="http://schemas.microsoft.com/office/drawing/2014/main" xmlns="" val="3508867771"/>
                    </a:ext>
                  </a:extLst>
                </a:gridCol>
                <a:gridCol w="2067605">
                  <a:extLst>
                    <a:ext uri="{9D8B030D-6E8A-4147-A177-3AD203B41FA5}">
                      <a16:colId xmlns:a16="http://schemas.microsoft.com/office/drawing/2014/main" xmlns="" val="49929870"/>
                    </a:ext>
                  </a:extLst>
                </a:gridCol>
                <a:gridCol w="2371447">
                  <a:extLst>
                    <a:ext uri="{9D8B030D-6E8A-4147-A177-3AD203B41FA5}">
                      <a16:colId xmlns:a16="http://schemas.microsoft.com/office/drawing/2014/main" xmlns="" val="1867602938"/>
                    </a:ext>
                  </a:extLst>
                </a:gridCol>
              </a:tblGrid>
              <a:tr h="257879">
                <a:tc>
                  <a:txBody>
                    <a:bodyPr/>
                    <a:lstStyle/>
                    <a:p>
                      <a:pPr algn="ctr" fontAlgn="b"/>
                      <a:r>
                        <a:rPr lang="tr-TR" sz="1000" b="0" i="0" u="none" strike="noStrike">
                          <a:solidFill>
                            <a:srgbClr val="000000"/>
                          </a:solidFill>
                          <a:effectLst/>
                          <a:latin typeface="Calibri" panose="020F0502020204030204" pitchFamily="34" charset="0"/>
                        </a:rPr>
                        <a:t>İLAÇ</a:t>
                      </a:r>
                    </a:p>
                  </a:txBody>
                  <a:tcPr marL="3529" marR="3529" marT="3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529" marR="3529" marT="3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529" marR="3529" marT="352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529" marR="3529" marT="352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529" marR="3529" marT="3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35068749"/>
                  </a:ext>
                </a:extLst>
              </a:tr>
              <a:tr h="4062601">
                <a:tc>
                  <a:txBody>
                    <a:bodyPr/>
                    <a:lstStyle/>
                    <a:p>
                      <a:pPr algn="ctr" fontAlgn="ctr"/>
                      <a:r>
                        <a:rPr lang="tr-TR" sz="1000" b="0" i="0" u="none" strike="noStrike">
                          <a:solidFill>
                            <a:srgbClr val="000000"/>
                          </a:solidFill>
                          <a:effectLst/>
                          <a:latin typeface="Times New Roman" panose="02020603050405020304" pitchFamily="18" charset="0"/>
                        </a:rPr>
                        <a:t>OPİPRAMOL</a:t>
                      </a:r>
                    </a:p>
                  </a:txBody>
                  <a:tcPr marL="3529" marR="3529" marT="3529"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tr-TR" sz="600" b="0" i="0" u="none" strike="noStrike">
                          <a:solidFill>
                            <a:srgbClr val="000000"/>
                          </a:solidFill>
                          <a:effectLst/>
                          <a:latin typeface="Times New Roman" panose="02020603050405020304" pitchFamily="18" charset="0"/>
                        </a:rPr>
                        <a:t>Opipramol tipik olarak genel anksiyete bozukluğu (GAD) ve somatoform bozuklukların tedavisinde kullanılır . Anksiyolizi sadece bir ila iki haftalık kronik uygulamadan sonra belirgin hale gelir. Tedaviye ilk başlangıcında, opipramol antihistaminik özellikleri nedeniyle doğada oldukça yatıştırıcıdır , ancak bu etki zamanla daha az belirgin hale gelir.</a:t>
                      </a:r>
                    </a:p>
                  </a:txBody>
                  <a:tcPr marL="3529" marR="3529" marT="3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a:solidFill>
                            <a:srgbClr val="000000"/>
                          </a:solidFill>
                          <a:effectLst/>
                          <a:latin typeface="Times New Roman" panose="02020603050405020304" pitchFamily="18" charset="0"/>
                        </a:rPr>
                        <a:t>Opipramol veya formülasyonun başka bir bileşenine aşırı duyarlılığı olan hastalarda akut alkol , yatıştırıcı , analjezik ve antidepresan zehirlenmeleri, akut idrar retansiyonu, akut deliryum, tedavi edilmeyen dar açılı glokom , rezidüel üriner retansiyonlu benign prostat hiperplazisi, paralitik ileus, önceden var olan yüksek dereceli atriyoventriküler blokajlar veya yaygın supraventriküler veya ventriküler uyaran iletim bozuklukları, monoamin oksidaz inhibitörü (MAOI) ile kombinasyon.</a:t>
                      </a:r>
                    </a:p>
                  </a:txBody>
                  <a:tcPr marL="3529" marR="3529" marT="3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a:solidFill>
                            <a:srgbClr val="000000"/>
                          </a:solidFill>
                          <a:effectLst/>
                          <a:latin typeface="Times New Roman" panose="02020603050405020304" pitchFamily="18" charset="0"/>
                        </a:rPr>
                        <a:t>Çocuklarda kullanımı: Çocuklara ya da ergenlik çağındakilere verilmemelidir.Yaşlılarda kullanımı: Bu grup hastalarda düşük bir başlangıç dozu önerilir. İdame doz olarak yetişkin hastalara göre daha düşük doz  yavaş doz artırımı ile kullanılmalıdır.</a:t>
                      </a:r>
                    </a:p>
                  </a:txBody>
                  <a:tcPr marL="3529" marR="3529" marT="3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Özellikle tedavinin başlangıcında </a:t>
                      </a:r>
                      <a:r>
                        <a:rPr lang="tr-TR" sz="600" b="0" i="0" u="none" strike="noStrike" dirty="0" err="1">
                          <a:solidFill>
                            <a:srgbClr val="000000"/>
                          </a:solidFill>
                          <a:effectLst/>
                          <a:latin typeface="Times New Roman" panose="02020603050405020304" pitchFamily="18" charset="0"/>
                        </a:rPr>
                        <a:t>opipramol</a:t>
                      </a:r>
                      <a:r>
                        <a:rPr lang="tr-TR" sz="600" b="0" i="0" u="none" strike="noStrike" dirty="0">
                          <a:solidFill>
                            <a:srgbClr val="000000"/>
                          </a:solidFill>
                          <a:effectLst/>
                          <a:latin typeface="Times New Roman" panose="02020603050405020304" pitchFamily="18" charset="0"/>
                        </a:rPr>
                        <a:t> ile bildirilen (≥% 1 ila &lt;% 10) </a:t>
                      </a:r>
                      <a:r>
                        <a:rPr lang="tr-TR" sz="600" b="0" i="0" u="none" strike="noStrike" dirty="0" err="1">
                          <a:solidFill>
                            <a:srgbClr val="000000"/>
                          </a:solidFill>
                          <a:effectLst/>
                          <a:latin typeface="Times New Roman" panose="02020603050405020304" pitchFamily="18" charset="0"/>
                        </a:rPr>
                        <a:t>advers</a:t>
                      </a:r>
                      <a:r>
                        <a:rPr lang="tr-TR" sz="600" b="0" i="0" u="none" strike="noStrike" dirty="0">
                          <a:solidFill>
                            <a:srgbClr val="000000"/>
                          </a:solidFill>
                          <a:effectLst/>
                          <a:latin typeface="Times New Roman" panose="02020603050405020304" pitchFamily="18" charset="0"/>
                        </a:rPr>
                        <a:t> reaksiyonlar arasında yorgunluk , ağız kuruluğu , tıkalı burun, hipotansiyon ve </a:t>
                      </a:r>
                      <a:r>
                        <a:rPr lang="tr-TR" sz="600" b="0" i="0" u="none" strike="noStrike" dirty="0" err="1">
                          <a:solidFill>
                            <a:srgbClr val="000000"/>
                          </a:solidFill>
                          <a:effectLst/>
                          <a:latin typeface="Times New Roman" panose="02020603050405020304" pitchFamily="18" charset="0"/>
                        </a:rPr>
                        <a:t>ortostatik</a:t>
                      </a:r>
                      <a:r>
                        <a:rPr lang="tr-TR" sz="600" b="0" i="0" u="none" strike="noStrike" dirty="0">
                          <a:solidFill>
                            <a:srgbClr val="000000"/>
                          </a:solidFill>
                          <a:effectLst/>
                          <a:latin typeface="Times New Roman" panose="02020603050405020304" pitchFamily="18" charset="0"/>
                        </a:rPr>
                        <a:t> düzensizlik sayılabilir . Bazen bildirilen </a:t>
                      </a:r>
                      <a:r>
                        <a:rPr lang="tr-TR" sz="600" b="0" i="0" u="none" strike="noStrike" dirty="0" err="1">
                          <a:solidFill>
                            <a:srgbClr val="000000"/>
                          </a:solidFill>
                          <a:effectLst/>
                          <a:latin typeface="Times New Roman" panose="02020603050405020304" pitchFamily="18" charset="0"/>
                        </a:rPr>
                        <a:t>advers</a:t>
                      </a:r>
                      <a:r>
                        <a:rPr lang="tr-TR" sz="600" b="0" i="0" u="none" strike="noStrike" dirty="0">
                          <a:solidFill>
                            <a:srgbClr val="000000"/>
                          </a:solidFill>
                          <a:effectLst/>
                          <a:latin typeface="Times New Roman" panose="02020603050405020304" pitchFamily="18" charset="0"/>
                        </a:rPr>
                        <a:t> reaksiyonlar (≥% 0,1 ila &lt;% 1) baş dönmesi , </a:t>
                      </a:r>
                      <a:r>
                        <a:rPr lang="tr-TR" sz="600" b="0" i="0" u="none" strike="noStrike" dirty="0" err="1">
                          <a:solidFill>
                            <a:srgbClr val="000000"/>
                          </a:solidFill>
                          <a:effectLst/>
                          <a:latin typeface="Times New Roman" panose="02020603050405020304" pitchFamily="18" charset="0"/>
                        </a:rPr>
                        <a:t>stupor</a:t>
                      </a:r>
                      <a:r>
                        <a:rPr lang="tr-TR" sz="600" b="0" i="0" u="none" strike="noStrike" dirty="0">
                          <a:solidFill>
                            <a:srgbClr val="000000"/>
                          </a:solidFill>
                          <a:effectLst/>
                          <a:latin typeface="Times New Roman" panose="02020603050405020304" pitchFamily="18" charset="0"/>
                        </a:rPr>
                        <a:t> , işeme bozuklukları, konaklama bozuklukları , titreme , kilo artışı , susuzluk, alerjik cilt reaksiyonları (döküntü, ürtiker), anormal boşalma , </a:t>
                      </a:r>
                      <a:r>
                        <a:rPr lang="tr-TR" sz="600" b="0" i="0" u="none" strike="noStrike" dirty="0" err="1">
                          <a:solidFill>
                            <a:srgbClr val="000000"/>
                          </a:solidFill>
                          <a:effectLst/>
                          <a:latin typeface="Times New Roman" panose="02020603050405020304" pitchFamily="18" charset="0"/>
                        </a:rPr>
                        <a:t>erektil</a:t>
                      </a:r>
                      <a:r>
                        <a:rPr lang="tr-TR" sz="600" b="0" i="0" u="none" strike="noStrike" dirty="0">
                          <a:solidFill>
                            <a:srgbClr val="000000"/>
                          </a:solidFill>
                          <a:effectLst/>
                          <a:latin typeface="Times New Roman" panose="02020603050405020304" pitchFamily="18" charset="0"/>
                        </a:rPr>
                        <a:t> iktidarsızlık , kabızlık , geçici karaciğer enzim aktiviteleri, taşikardi ve çarpıntıda artış . Nadiren (≥% 0,01 ila &lt;% 0,1) bildirilen </a:t>
                      </a:r>
                      <a:r>
                        <a:rPr lang="tr-TR" sz="600" b="0" i="0" u="none" strike="noStrike" dirty="0" err="1">
                          <a:solidFill>
                            <a:srgbClr val="000000"/>
                          </a:solidFill>
                          <a:effectLst/>
                          <a:latin typeface="Times New Roman" panose="02020603050405020304" pitchFamily="18" charset="0"/>
                        </a:rPr>
                        <a:t>advers</a:t>
                      </a:r>
                      <a:r>
                        <a:rPr lang="tr-TR" sz="600" b="0" i="0" u="none" strike="noStrike" dirty="0">
                          <a:solidFill>
                            <a:srgbClr val="000000"/>
                          </a:solidFill>
                          <a:effectLst/>
                          <a:latin typeface="Times New Roman" panose="02020603050405020304" pitchFamily="18" charset="0"/>
                        </a:rPr>
                        <a:t> reaksiyon, özellikle yaşlı hastalarda uyarma, baş ağrısı, </a:t>
                      </a:r>
                      <a:r>
                        <a:rPr lang="tr-TR" sz="600" b="0" i="0" u="none" strike="noStrike" dirty="0" err="1">
                          <a:solidFill>
                            <a:srgbClr val="000000"/>
                          </a:solidFill>
                          <a:effectLst/>
                          <a:latin typeface="Times New Roman" panose="02020603050405020304" pitchFamily="18" charset="0"/>
                        </a:rPr>
                        <a:t>parestezi</a:t>
                      </a:r>
                      <a:r>
                        <a:rPr lang="tr-TR" sz="600" b="0" i="0" u="none" strike="noStrike" dirty="0">
                          <a:solidFill>
                            <a:srgbClr val="000000"/>
                          </a:solidFill>
                          <a:effectLst/>
                          <a:latin typeface="Times New Roman" panose="02020603050405020304" pitchFamily="18" charset="0"/>
                        </a:rPr>
                        <a:t>, huzursuzluk , terleme , uyku bozuklukları , ödem , </a:t>
                      </a:r>
                      <a:r>
                        <a:rPr lang="tr-TR" sz="600" b="0" i="0" u="none" strike="noStrike" dirty="0" err="1">
                          <a:solidFill>
                            <a:srgbClr val="000000"/>
                          </a:solidFill>
                          <a:effectLst/>
                          <a:latin typeface="Times New Roman" panose="02020603050405020304" pitchFamily="18" charset="0"/>
                        </a:rPr>
                        <a:t>galaktore</a:t>
                      </a:r>
                      <a:r>
                        <a:rPr lang="tr-TR" sz="600" b="0" i="0" u="none" strike="noStrike" dirty="0">
                          <a:solidFill>
                            <a:srgbClr val="000000"/>
                          </a:solidFill>
                          <a:effectLst/>
                          <a:latin typeface="Times New Roman" panose="02020603050405020304" pitchFamily="18" charset="0"/>
                        </a:rPr>
                        <a:t> , idrar tıkanması, bulantı ve kusma , çökme koşulları, </a:t>
                      </a:r>
                      <a:r>
                        <a:rPr lang="tr-TR" sz="600" b="0" i="0" u="none" strike="noStrike" dirty="0" err="1">
                          <a:solidFill>
                            <a:srgbClr val="000000"/>
                          </a:solidFill>
                          <a:effectLst/>
                          <a:latin typeface="Times New Roman" panose="02020603050405020304" pitchFamily="18" charset="0"/>
                        </a:rPr>
                        <a:t>stimülasyon</a:t>
                      </a:r>
                      <a:r>
                        <a:rPr lang="tr-TR" sz="600" b="0" i="0" u="none" strike="noStrike" dirty="0">
                          <a:solidFill>
                            <a:srgbClr val="000000"/>
                          </a:solidFill>
                          <a:effectLst/>
                          <a:latin typeface="Times New Roman" panose="02020603050405020304" pitchFamily="18" charset="0"/>
                        </a:rPr>
                        <a:t> iletken bozuklukları, yoğunlaşma içerir mevcut kalp yetmezliği, kan profili özellikle </a:t>
                      </a:r>
                      <a:r>
                        <a:rPr lang="tr-TR" sz="600" b="0" i="0" u="none" strike="noStrike" dirty="0" err="1">
                          <a:solidFill>
                            <a:srgbClr val="000000"/>
                          </a:solidFill>
                          <a:effectLst/>
                          <a:latin typeface="Times New Roman" panose="02020603050405020304" pitchFamily="18" charset="0"/>
                        </a:rPr>
                        <a:t>lökopeni</a:t>
                      </a:r>
                      <a:r>
                        <a:rPr lang="tr-TR" sz="600" b="0" i="0" u="none" strike="noStrike" dirty="0">
                          <a:solidFill>
                            <a:srgbClr val="000000"/>
                          </a:solidFill>
                          <a:effectLst/>
                          <a:latin typeface="Times New Roman" panose="02020603050405020304" pitchFamily="18" charset="0"/>
                        </a:rPr>
                        <a:t> , </a:t>
                      </a:r>
                      <a:r>
                        <a:rPr lang="tr-TR" sz="600" b="0" i="0" u="none" strike="noStrike" dirty="0" err="1">
                          <a:solidFill>
                            <a:srgbClr val="000000"/>
                          </a:solidFill>
                          <a:effectLst/>
                          <a:latin typeface="Times New Roman" panose="02020603050405020304" pitchFamily="18" charset="0"/>
                        </a:rPr>
                        <a:t>konfüzyon</a:t>
                      </a:r>
                      <a:r>
                        <a:rPr lang="tr-TR" sz="600" b="0" i="0" u="none" strike="noStrike" dirty="0">
                          <a:solidFill>
                            <a:srgbClr val="000000"/>
                          </a:solidFill>
                          <a:effectLst/>
                          <a:latin typeface="Times New Roman" panose="02020603050405020304" pitchFamily="18" charset="0"/>
                        </a:rPr>
                        <a:t> , </a:t>
                      </a:r>
                      <a:r>
                        <a:rPr lang="tr-TR" sz="600" b="0" i="0" u="none" strike="noStrike" dirty="0" err="1">
                          <a:solidFill>
                            <a:srgbClr val="000000"/>
                          </a:solidFill>
                          <a:effectLst/>
                          <a:latin typeface="Times New Roman" panose="02020603050405020304" pitchFamily="18" charset="0"/>
                        </a:rPr>
                        <a:t>deliryum</a:t>
                      </a:r>
                      <a:r>
                        <a:rPr lang="tr-TR" sz="600" b="0" i="0" u="none" strike="noStrike" dirty="0">
                          <a:solidFill>
                            <a:srgbClr val="000000"/>
                          </a:solidFill>
                          <a:effectLst/>
                          <a:latin typeface="Times New Roman" panose="02020603050405020304" pitchFamily="18" charset="0"/>
                        </a:rPr>
                        <a:t> , mide şikayetleri, tat bozukluğu ve </a:t>
                      </a:r>
                      <a:r>
                        <a:rPr lang="tr-TR" sz="600" b="0" i="0" u="none" strike="noStrike" dirty="0" err="1">
                          <a:solidFill>
                            <a:srgbClr val="000000"/>
                          </a:solidFill>
                          <a:effectLst/>
                          <a:latin typeface="Times New Roman" panose="02020603050405020304" pitchFamily="18" charset="0"/>
                        </a:rPr>
                        <a:t>paralitik</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ileus</a:t>
                      </a:r>
                      <a:r>
                        <a:rPr lang="tr-TR" sz="600" b="0" i="0" u="none" strike="noStrike" dirty="0">
                          <a:solidFill>
                            <a:srgbClr val="000000"/>
                          </a:solidFill>
                          <a:effectLst/>
                          <a:latin typeface="Times New Roman" panose="02020603050405020304" pitchFamily="18" charset="0"/>
                        </a:rPr>
                        <a:t> özellikle uzun süreli yüksek dozlu tedavinin aniden kesilmesi ile değişir . Çok nadiren (&lt;% 0.01) </a:t>
                      </a:r>
                      <a:r>
                        <a:rPr lang="tr-TR" sz="600" b="0" i="0" u="none" strike="noStrike" dirty="0" err="1">
                          <a:solidFill>
                            <a:srgbClr val="000000"/>
                          </a:solidFill>
                          <a:effectLst/>
                          <a:latin typeface="Times New Roman" panose="02020603050405020304" pitchFamily="18" charset="0"/>
                        </a:rPr>
                        <a:t>advers</a:t>
                      </a:r>
                      <a:r>
                        <a:rPr lang="tr-TR" sz="600" b="0" i="0" u="none" strike="noStrike" dirty="0">
                          <a:solidFill>
                            <a:srgbClr val="000000"/>
                          </a:solidFill>
                          <a:effectLst/>
                          <a:latin typeface="Times New Roman" panose="02020603050405020304" pitchFamily="18" charset="0"/>
                        </a:rPr>
                        <a:t> reaksiyon, nöbetler , motor bozukluk , ( </a:t>
                      </a:r>
                      <a:r>
                        <a:rPr lang="tr-TR" sz="600" b="0" i="0" u="none" strike="noStrike" dirty="0" err="1">
                          <a:solidFill>
                            <a:srgbClr val="000000"/>
                          </a:solidFill>
                          <a:effectLst/>
                          <a:latin typeface="Times New Roman" panose="02020603050405020304" pitchFamily="18" charset="0"/>
                        </a:rPr>
                        <a:t>akatizi</a:t>
                      </a:r>
                      <a:r>
                        <a:rPr lang="tr-TR" sz="600" b="0" i="0" u="none" strike="noStrike" dirty="0">
                          <a:solidFill>
                            <a:srgbClr val="000000"/>
                          </a:solidFill>
                          <a:effectLst/>
                          <a:latin typeface="Times New Roman" panose="02020603050405020304" pitchFamily="18" charset="0"/>
                        </a:rPr>
                        <a:t> , </a:t>
                      </a:r>
                      <a:r>
                        <a:rPr lang="tr-TR" sz="600" b="0" i="0" u="none" strike="noStrike" dirty="0" err="1">
                          <a:solidFill>
                            <a:srgbClr val="000000"/>
                          </a:solidFill>
                          <a:effectLst/>
                          <a:latin typeface="Times New Roman" panose="02020603050405020304" pitchFamily="18" charset="0"/>
                        </a:rPr>
                        <a:t>diskinezi</a:t>
                      </a:r>
                      <a:r>
                        <a:rPr lang="tr-TR" sz="600" b="0" i="0" u="none" strike="noStrike" dirty="0">
                          <a:solidFill>
                            <a:srgbClr val="000000"/>
                          </a:solidFill>
                          <a:effectLst/>
                          <a:latin typeface="Times New Roman" panose="02020603050405020304" pitchFamily="18" charset="0"/>
                        </a:rPr>
                        <a:t> ), </a:t>
                      </a:r>
                      <a:r>
                        <a:rPr lang="tr-TR" sz="600" b="0" i="0" u="none" strike="noStrike" dirty="0" err="1">
                          <a:solidFill>
                            <a:srgbClr val="000000"/>
                          </a:solidFill>
                          <a:effectLst/>
                          <a:latin typeface="Times New Roman" panose="02020603050405020304" pitchFamily="18" charset="0"/>
                        </a:rPr>
                        <a:t>ataksi</a:t>
                      </a:r>
                      <a:r>
                        <a:rPr lang="tr-TR" sz="600" b="0" i="0" u="none" strike="noStrike" dirty="0">
                          <a:solidFill>
                            <a:srgbClr val="000000"/>
                          </a:solidFill>
                          <a:effectLst/>
                          <a:latin typeface="Times New Roman" panose="02020603050405020304" pitchFamily="18" charset="0"/>
                        </a:rPr>
                        <a:t> , </a:t>
                      </a:r>
                      <a:r>
                        <a:rPr lang="tr-TR" sz="600" b="0" i="0" u="none" strike="noStrike" dirty="0" err="1">
                          <a:solidFill>
                            <a:srgbClr val="000000"/>
                          </a:solidFill>
                          <a:effectLst/>
                          <a:latin typeface="Times New Roman" panose="02020603050405020304" pitchFamily="18" charset="0"/>
                        </a:rPr>
                        <a:t>polinöropati</a:t>
                      </a:r>
                      <a:r>
                        <a:rPr lang="tr-TR" sz="600" b="0" i="0" u="none" strike="noStrike" dirty="0">
                          <a:solidFill>
                            <a:srgbClr val="000000"/>
                          </a:solidFill>
                          <a:effectLst/>
                          <a:latin typeface="Times New Roman" panose="02020603050405020304" pitchFamily="18" charset="0"/>
                        </a:rPr>
                        <a:t> , glokom , </a:t>
                      </a:r>
                      <a:r>
                        <a:rPr lang="tr-TR" sz="600" b="0" i="0" u="none" strike="noStrike" dirty="0" err="1">
                          <a:solidFill>
                            <a:srgbClr val="000000"/>
                          </a:solidFill>
                          <a:effectLst/>
                          <a:latin typeface="Times New Roman" panose="02020603050405020304" pitchFamily="18" charset="0"/>
                        </a:rPr>
                        <a:t>anksiyete</a:t>
                      </a:r>
                      <a:r>
                        <a:rPr lang="tr-TR" sz="600" b="0" i="0" u="none" strike="noStrike" dirty="0">
                          <a:solidFill>
                            <a:srgbClr val="000000"/>
                          </a:solidFill>
                          <a:effectLst/>
                          <a:latin typeface="Times New Roman" panose="02020603050405020304" pitchFamily="18" charset="0"/>
                        </a:rPr>
                        <a:t> , saç dökülmesi , </a:t>
                      </a:r>
                      <a:r>
                        <a:rPr lang="tr-TR" sz="600" b="0" i="0" u="none" strike="noStrike" dirty="0" err="1">
                          <a:solidFill>
                            <a:srgbClr val="000000"/>
                          </a:solidFill>
                          <a:effectLst/>
                          <a:latin typeface="Times New Roman" panose="02020603050405020304" pitchFamily="18" charset="0"/>
                        </a:rPr>
                        <a:t>agranülositoz</a:t>
                      </a:r>
                      <a:r>
                        <a:rPr lang="tr-TR" sz="600" b="0" i="0" u="none" strike="noStrike" dirty="0">
                          <a:solidFill>
                            <a:srgbClr val="000000"/>
                          </a:solidFill>
                          <a:effectLst/>
                          <a:latin typeface="Times New Roman" panose="02020603050405020304" pitchFamily="18" charset="0"/>
                        </a:rPr>
                        <a:t> , uzun süreli tedaviden sonra şiddetli karaciğer fonksiyon bozukluğu, sarılık ve kronik karaciğer hasarını içerir.</a:t>
                      </a:r>
                    </a:p>
                  </a:txBody>
                  <a:tcPr marL="3529" marR="3529" marT="3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26150015"/>
                  </a:ext>
                </a:extLst>
              </a:tr>
            </a:tbl>
          </a:graphicData>
        </a:graphic>
      </p:graphicFrame>
    </p:spTree>
    <p:extLst>
      <p:ext uri="{BB962C8B-B14F-4D97-AF65-F5344CB8AC3E}">
        <p14:creationId xmlns:p14="http://schemas.microsoft.com/office/powerpoint/2010/main" val="31800018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4E033F11-9FF9-4653-A0FB-F5B844206F2E}"/>
              </a:ext>
            </a:extLst>
          </p:cNvPr>
          <p:cNvGraphicFramePr>
            <a:graphicFrameLocks noGrp="1"/>
          </p:cNvGraphicFramePr>
          <p:nvPr>
            <p:extLst>
              <p:ext uri="{D42A27DB-BD31-4B8C-83A1-F6EECF244321}">
                <p14:modId xmlns:p14="http://schemas.microsoft.com/office/powerpoint/2010/main" val="2529053169"/>
              </p:ext>
            </p:extLst>
          </p:nvPr>
        </p:nvGraphicFramePr>
        <p:xfrm>
          <a:off x="251520" y="1268760"/>
          <a:ext cx="8640960" cy="4320480"/>
        </p:xfrm>
        <a:graphic>
          <a:graphicData uri="http://schemas.openxmlformats.org/drawingml/2006/table">
            <a:tbl>
              <a:tblPr/>
              <a:tblGrid>
                <a:gridCol w="672739">
                  <a:extLst>
                    <a:ext uri="{9D8B030D-6E8A-4147-A177-3AD203B41FA5}">
                      <a16:colId xmlns:a16="http://schemas.microsoft.com/office/drawing/2014/main" xmlns="" val="2781569911"/>
                    </a:ext>
                  </a:extLst>
                </a:gridCol>
                <a:gridCol w="1801446">
                  <a:extLst>
                    <a:ext uri="{9D8B030D-6E8A-4147-A177-3AD203B41FA5}">
                      <a16:colId xmlns:a16="http://schemas.microsoft.com/office/drawing/2014/main" xmlns="" val="4116711563"/>
                    </a:ext>
                  </a:extLst>
                </a:gridCol>
                <a:gridCol w="1764071">
                  <a:extLst>
                    <a:ext uri="{9D8B030D-6E8A-4147-A177-3AD203B41FA5}">
                      <a16:colId xmlns:a16="http://schemas.microsoft.com/office/drawing/2014/main" xmlns="" val="3315066715"/>
                    </a:ext>
                  </a:extLst>
                </a:gridCol>
                <a:gridCol w="2085492">
                  <a:extLst>
                    <a:ext uri="{9D8B030D-6E8A-4147-A177-3AD203B41FA5}">
                      <a16:colId xmlns:a16="http://schemas.microsoft.com/office/drawing/2014/main" xmlns="" val="3825376789"/>
                    </a:ext>
                  </a:extLst>
                </a:gridCol>
                <a:gridCol w="2317212">
                  <a:extLst>
                    <a:ext uri="{9D8B030D-6E8A-4147-A177-3AD203B41FA5}">
                      <a16:colId xmlns:a16="http://schemas.microsoft.com/office/drawing/2014/main" xmlns="" val="4081056194"/>
                    </a:ext>
                  </a:extLst>
                </a:gridCol>
              </a:tblGrid>
              <a:tr h="257880">
                <a:tc>
                  <a:txBody>
                    <a:bodyPr/>
                    <a:lstStyle/>
                    <a:p>
                      <a:pPr algn="ctr" fontAlgn="b"/>
                      <a:r>
                        <a:rPr lang="tr-TR" sz="1000" b="0" i="0" u="none" strike="noStrike">
                          <a:solidFill>
                            <a:srgbClr val="000000"/>
                          </a:solidFill>
                          <a:effectLst/>
                          <a:latin typeface="Calibri" panose="020F0502020204030204" pitchFamily="34" charset="0"/>
                        </a:rPr>
                        <a:t>İLAÇ</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560" marR="3560" marT="35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560" marR="3560" marT="35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4953624"/>
                  </a:ext>
                </a:extLst>
              </a:tr>
              <a:tr h="4062600">
                <a:tc>
                  <a:txBody>
                    <a:bodyPr/>
                    <a:lstStyle/>
                    <a:p>
                      <a:pPr algn="ctr" fontAlgn="ctr"/>
                      <a:r>
                        <a:rPr lang="tr-TR" sz="1000" b="0" i="0" u="none" strike="noStrike">
                          <a:solidFill>
                            <a:srgbClr val="000000"/>
                          </a:solidFill>
                          <a:effectLst/>
                          <a:latin typeface="Times New Roman" panose="02020603050405020304" pitchFamily="18" charset="0"/>
                        </a:rPr>
                        <a:t>MİNALSİPRAN</a:t>
                      </a:r>
                    </a:p>
                  </a:txBody>
                  <a:tcPr marL="3560" marR="3560" marT="3560"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tr-TR" sz="600" b="0" i="0" u="none" strike="noStrike">
                          <a:solidFill>
                            <a:srgbClr val="000000"/>
                          </a:solidFill>
                          <a:effectLst/>
                          <a:latin typeface="Times New Roman" panose="02020603050405020304" pitchFamily="18" charset="0"/>
                        </a:rPr>
                        <a:t>Depresyon, sosyal kaygı.</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a:solidFill>
                            <a:srgbClr val="000000"/>
                          </a:solidFill>
                          <a:effectLst/>
                          <a:latin typeface="Times New Roman" panose="02020603050405020304" pitchFamily="18" charset="0"/>
                        </a:rPr>
                        <a:t>Milnasiprana karşı bilinen aşırı duyarlılık (mutlak kontrendikasyon) 15 yaşın altındaki hastalar (yeterli klinik veri yok). Geri dönüşümsüz MAO inhibitörleri (örn., Tranilsipromin (Parnate), fenelzin (Nardil),&gt; 10 mg selegilin ) veya dijital glikozitler ile birlikte tedavi, mutlak bir kontrendikasyondur. Milnasipran uygulaması, aşağıdakileri olan kişilerde dikkatle yapılmalıdır: Parenteral ile birlikte tedavi epinefrin , norepinefrin ile, klonidin , ters yüz edilebilir MAO-A inhibitörleri (örneğin, moklobemid , tolokzaton veya), 5-HT 1 D -agonistleri (örneğin, triptan migren ilaçlar).İleri böbrek hastalığı (azaltılmış dozaj gerekli).Hipertansiyon ve kalp hastalığı (taşikardi bir sorun olabilir) ve açık açılı glokom ile birlikte prostat bezinin hipertrofisi (muhtemelen idrara çıkma tereddütüne bağlı). Milnasipran hamilelik sırasında kullanılmamalıdır çünkü plasenta bariyerini geçebilir ve insanlarda ve hayvan çalışmalarında zararlı etkiler hakkında klinik veri yoktur. Milnasipran emzirme döneminde kontrendikedir çünkü sütün içine atılır ve yenidoğana zararlı olup olmadığı bilinmemektedir.</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 </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En sık görülen </a:t>
                      </a:r>
                      <a:r>
                        <a:rPr lang="tr-TR" sz="600" b="0" i="0" u="none" strike="noStrike" dirty="0" err="1">
                          <a:solidFill>
                            <a:srgbClr val="000000"/>
                          </a:solidFill>
                          <a:effectLst/>
                          <a:latin typeface="Times New Roman" panose="02020603050405020304" pitchFamily="18" charset="0"/>
                        </a:rPr>
                        <a:t>advers</a:t>
                      </a:r>
                      <a:r>
                        <a:rPr lang="tr-TR" sz="600" b="0" i="0" u="none" strike="noStrike" dirty="0">
                          <a:solidFill>
                            <a:srgbClr val="000000"/>
                          </a:solidFill>
                          <a:effectLst/>
                          <a:latin typeface="Times New Roman" panose="02020603050405020304" pitchFamily="18" charset="0"/>
                        </a:rPr>
                        <a:t> reaksiyonlar (</a:t>
                      </a:r>
                      <a:r>
                        <a:rPr lang="tr-TR" sz="600" b="0" i="0" u="none" strike="noStrike" dirty="0" err="1">
                          <a:solidFill>
                            <a:srgbClr val="000000"/>
                          </a:solidFill>
                          <a:effectLst/>
                          <a:latin typeface="Times New Roman" panose="02020603050405020304" pitchFamily="18" charset="0"/>
                        </a:rPr>
                        <a:t>bo</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plasebodan</a:t>
                      </a:r>
                      <a:r>
                        <a:rPr lang="tr-TR" sz="600" b="0" i="0" u="none" strike="noStrike" dirty="0">
                          <a:solidFill>
                            <a:srgbClr val="000000"/>
                          </a:solidFill>
                          <a:effectLst/>
                          <a:latin typeface="Times New Roman" panose="02020603050405020304" pitchFamily="18" charset="0"/>
                        </a:rPr>
                        <a:t>%% 5 ve daha büyük) bulantı, baş ağrısı, kabızlık, baş dönmesi, uykusuzluk, sıcak basması, </a:t>
                      </a:r>
                      <a:r>
                        <a:rPr lang="tr-TR" sz="600" b="0" i="0" u="none" strike="noStrike" dirty="0" err="1">
                          <a:solidFill>
                            <a:srgbClr val="000000"/>
                          </a:solidFill>
                          <a:effectLst/>
                          <a:latin typeface="Times New Roman" panose="02020603050405020304" pitchFamily="18" charset="0"/>
                        </a:rPr>
                        <a:t>hiperhidroz</a:t>
                      </a:r>
                      <a:r>
                        <a:rPr lang="tr-TR" sz="600" b="0" i="0" u="none" strike="noStrike" dirty="0">
                          <a:solidFill>
                            <a:srgbClr val="000000"/>
                          </a:solidFill>
                          <a:effectLst/>
                          <a:latin typeface="Times New Roman" panose="02020603050405020304" pitchFamily="18" charset="0"/>
                        </a:rPr>
                        <a:t>, kusma, çarpıntı, nabız artışı, ağız kuruluğu ve hipertansiyon idi [FDA </a:t>
                      </a:r>
                      <a:r>
                        <a:rPr lang="tr-TR" sz="600" b="0" i="0" u="none" strike="noStrike" dirty="0" err="1">
                          <a:solidFill>
                            <a:srgbClr val="000000"/>
                          </a:solidFill>
                          <a:effectLst/>
                          <a:latin typeface="Times New Roman" panose="02020603050405020304" pitchFamily="18" charset="0"/>
                        </a:rPr>
                        <a:t>Savella</a:t>
                      </a:r>
                      <a:r>
                        <a:rPr lang="tr-TR" sz="600" b="0" i="0" u="none" strike="noStrike" dirty="0">
                          <a:solidFill>
                            <a:srgbClr val="000000"/>
                          </a:solidFill>
                          <a:effectLst/>
                          <a:latin typeface="Times New Roman" panose="02020603050405020304" pitchFamily="18" charset="0"/>
                        </a:rPr>
                        <a:t> reçete bilgisi] . </a:t>
                      </a:r>
                      <a:r>
                        <a:rPr lang="tr-TR" sz="600" b="0" i="0" u="none" strike="noStrike" dirty="0" err="1">
                          <a:solidFill>
                            <a:srgbClr val="000000"/>
                          </a:solidFill>
                          <a:effectLst/>
                          <a:latin typeface="Times New Roman" panose="02020603050405020304" pitchFamily="18" charset="0"/>
                        </a:rPr>
                        <a:t>Milnasipran</a:t>
                      </a:r>
                      <a:r>
                        <a:rPr lang="tr-TR" sz="600" b="0" i="0" u="none" strike="noStrike" dirty="0">
                          <a:solidFill>
                            <a:srgbClr val="000000"/>
                          </a:solidFill>
                          <a:effectLst/>
                          <a:latin typeface="Times New Roman" panose="02020603050405020304" pitchFamily="18" charset="0"/>
                        </a:rPr>
                        <a:t>, hem cinsel istekte azalma hem de yetenek [ atıf gerekli ] dahil olmak üzere cinsel işlevler üzerinde önemli bir etkiye sahip olabilir . </a:t>
                      </a:r>
                      <a:r>
                        <a:rPr lang="tr-TR" sz="600" b="0" i="0" u="none" strike="noStrike" dirty="0" err="1">
                          <a:solidFill>
                            <a:srgbClr val="000000"/>
                          </a:solidFill>
                          <a:effectLst/>
                          <a:latin typeface="Times New Roman" panose="02020603050405020304" pitchFamily="18" charset="0"/>
                        </a:rPr>
                        <a:t>Milnasipran</a:t>
                      </a:r>
                      <a:r>
                        <a:rPr lang="tr-TR" sz="600" b="0" i="0" u="none" strike="noStrike" dirty="0">
                          <a:solidFill>
                            <a:srgbClr val="000000"/>
                          </a:solidFill>
                          <a:effectLst/>
                          <a:latin typeface="Times New Roman" panose="02020603050405020304" pitchFamily="18" charset="0"/>
                        </a:rPr>
                        <a:t>, erkeklerde testislerin ağrısına neden olabilir. 3.300'den fazla hastayla yapılan kontrollü bir çalışma olarak </a:t>
                      </a:r>
                      <a:r>
                        <a:rPr lang="tr-TR" sz="600" b="0" i="0" u="none" strike="noStrike" dirty="0" err="1">
                          <a:solidFill>
                            <a:srgbClr val="000000"/>
                          </a:solidFill>
                          <a:effectLst/>
                          <a:latin typeface="Times New Roman" panose="02020603050405020304" pitchFamily="18" charset="0"/>
                        </a:rPr>
                        <a:t>kardiyovasküler</a:t>
                      </a:r>
                      <a:r>
                        <a:rPr lang="tr-TR" sz="600" b="0" i="0" u="none" strike="noStrike" dirty="0">
                          <a:solidFill>
                            <a:srgbClr val="000000"/>
                          </a:solidFill>
                          <a:effectLst/>
                          <a:latin typeface="Times New Roman" panose="02020603050405020304" pitchFamily="18" charset="0"/>
                        </a:rPr>
                        <a:t> ve </a:t>
                      </a:r>
                      <a:r>
                        <a:rPr lang="tr-TR" sz="600" b="0" i="0" u="none" strike="noStrike" dirty="0" err="1">
                          <a:solidFill>
                            <a:srgbClr val="000000"/>
                          </a:solidFill>
                          <a:effectLst/>
                          <a:latin typeface="Times New Roman" panose="02020603050405020304" pitchFamily="18" charset="0"/>
                        </a:rPr>
                        <a:t>antikolinerjik</a:t>
                      </a:r>
                      <a:r>
                        <a:rPr lang="tr-TR" sz="600" b="0" i="0" u="none" strike="noStrike" dirty="0">
                          <a:solidFill>
                            <a:srgbClr val="000000"/>
                          </a:solidFill>
                          <a:effectLst/>
                          <a:latin typeface="Times New Roman" panose="02020603050405020304" pitchFamily="18" charset="0"/>
                        </a:rPr>
                        <a:t> yan etki </a:t>
                      </a:r>
                      <a:r>
                        <a:rPr lang="tr-TR" sz="600" b="0" i="0" u="none" strike="noStrike" dirty="0" err="1">
                          <a:solidFill>
                            <a:srgbClr val="000000"/>
                          </a:solidFill>
                          <a:effectLst/>
                          <a:latin typeface="Times New Roman" panose="02020603050405020304" pitchFamily="18" charset="0"/>
                        </a:rPr>
                        <a:t>insidansı</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TCA'lara</a:t>
                      </a:r>
                      <a:r>
                        <a:rPr lang="tr-TR" sz="600" b="0" i="0" u="none" strike="noStrike" dirty="0">
                          <a:solidFill>
                            <a:srgbClr val="000000"/>
                          </a:solidFill>
                          <a:effectLst/>
                          <a:latin typeface="Times New Roman" panose="02020603050405020304" pitchFamily="18" charset="0"/>
                        </a:rPr>
                        <a:t> göre anlamlı olarak daha düşüktü . Karaciğer enzimlerinin </a:t>
                      </a:r>
                      <a:r>
                        <a:rPr lang="tr-TR" sz="600" b="0" i="0" u="none" strike="noStrike" dirty="0" err="1">
                          <a:solidFill>
                            <a:srgbClr val="000000"/>
                          </a:solidFill>
                          <a:effectLst/>
                          <a:latin typeface="Times New Roman" panose="02020603050405020304" pitchFamily="18" charset="0"/>
                        </a:rPr>
                        <a:t>yükselmesiSemptomatik</a:t>
                      </a:r>
                      <a:r>
                        <a:rPr lang="tr-TR" sz="600" b="0" i="0" u="none" strike="noStrike" dirty="0">
                          <a:solidFill>
                            <a:srgbClr val="000000"/>
                          </a:solidFill>
                          <a:effectLst/>
                          <a:latin typeface="Times New Roman" panose="02020603050405020304" pitchFamily="18" charset="0"/>
                        </a:rPr>
                        <a:t> karaciğer hastalığı belirtileri olmadan seyrek olmuştur. İçin </a:t>
                      </a:r>
                      <a:r>
                        <a:rPr lang="tr-TR" sz="600" b="0" i="0" u="none" strike="noStrike" dirty="0" err="1">
                          <a:solidFill>
                            <a:srgbClr val="000000"/>
                          </a:solidFill>
                          <a:effectLst/>
                          <a:latin typeface="Times New Roman" panose="02020603050405020304" pitchFamily="18" charset="0"/>
                        </a:rPr>
                        <a:t>Mood</a:t>
                      </a:r>
                      <a:r>
                        <a:rPr lang="tr-TR" sz="600" b="0" i="0" u="none" strike="noStrike" dirty="0">
                          <a:solidFill>
                            <a:srgbClr val="000000"/>
                          </a:solidFill>
                          <a:effectLst/>
                          <a:latin typeface="Times New Roman" panose="02020603050405020304" pitchFamily="18" charset="0"/>
                        </a:rPr>
                        <a:t> salıncak mani de görülen ve tedavi emirlerini sonlandırma edilmiştir. Gelen </a:t>
                      </a:r>
                      <a:r>
                        <a:rPr lang="tr-TR" sz="600" b="0" i="0" u="none" strike="noStrike" dirty="0" err="1">
                          <a:solidFill>
                            <a:srgbClr val="000000"/>
                          </a:solidFill>
                          <a:effectLst/>
                          <a:latin typeface="Times New Roman" panose="02020603050405020304" pitchFamily="18" charset="0"/>
                        </a:rPr>
                        <a:t>psikotik</a:t>
                      </a:r>
                      <a:r>
                        <a:rPr lang="tr-TR" sz="600" b="0" i="0" u="none" strike="noStrike" dirty="0">
                          <a:solidFill>
                            <a:srgbClr val="000000"/>
                          </a:solidFill>
                          <a:effectLst/>
                          <a:latin typeface="Times New Roman" panose="02020603050405020304" pitchFamily="18" charset="0"/>
                        </a:rPr>
                        <a:t> hastaların çıkması </a:t>
                      </a:r>
                      <a:r>
                        <a:rPr lang="tr-TR" sz="600" b="0" i="0" u="none" strike="noStrike" dirty="0" err="1">
                          <a:solidFill>
                            <a:srgbClr val="000000"/>
                          </a:solidFill>
                          <a:effectLst/>
                          <a:latin typeface="Times New Roman" panose="02020603050405020304" pitchFamily="18" charset="0"/>
                        </a:rPr>
                        <a:t>deliryum</a:t>
                      </a:r>
                      <a:r>
                        <a:rPr lang="tr-TR" sz="600" b="0" i="0" u="none" strike="noStrike" dirty="0">
                          <a:solidFill>
                            <a:srgbClr val="000000"/>
                          </a:solidFill>
                          <a:effectLst/>
                          <a:latin typeface="Times New Roman" panose="02020603050405020304" pitchFamily="18" charset="0"/>
                        </a:rPr>
                        <a:t> fark edilmiştir. </a:t>
                      </a:r>
                      <a:r>
                        <a:rPr lang="tr-TR" sz="600" b="0" i="0" u="none" strike="noStrike" dirty="0" err="1">
                          <a:solidFill>
                            <a:srgbClr val="000000"/>
                          </a:solidFill>
                          <a:effectLst/>
                          <a:latin typeface="Times New Roman" panose="02020603050405020304" pitchFamily="18" charset="0"/>
                        </a:rPr>
                        <a:t>Milnasipran</a:t>
                      </a:r>
                      <a:r>
                        <a:rPr lang="tr-TR" sz="600" b="0" i="0" u="none" strike="noStrike" dirty="0">
                          <a:solidFill>
                            <a:srgbClr val="000000"/>
                          </a:solidFill>
                          <a:effectLst/>
                          <a:latin typeface="Times New Roman" panose="02020603050405020304" pitchFamily="18" charset="0"/>
                        </a:rPr>
                        <a:t> düşük bir </a:t>
                      </a:r>
                      <a:r>
                        <a:rPr lang="tr-TR" sz="600" b="0" i="0" u="none" strike="noStrike" dirty="0" err="1">
                          <a:solidFill>
                            <a:srgbClr val="000000"/>
                          </a:solidFill>
                          <a:effectLst/>
                          <a:latin typeface="Times New Roman" panose="02020603050405020304" pitchFamily="18" charset="0"/>
                        </a:rPr>
                        <a:t>sedasyon</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insidansına</a:t>
                      </a:r>
                      <a:r>
                        <a:rPr lang="tr-TR" sz="600" b="0" i="0" u="none" strike="noStrike" dirty="0">
                          <a:solidFill>
                            <a:srgbClr val="000000"/>
                          </a:solidFill>
                          <a:effectLst/>
                          <a:latin typeface="Times New Roman" panose="02020603050405020304" pitchFamily="18" charset="0"/>
                        </a:rPr>
                        <a:t> sahiptir, ancak depresif hastalarda uykuyu (hem süreyi hem de kaliteyi) iyileştirir . İçinde ajite hastalar ya da olan intihar düşünceler </a:t>
                      </a:r>
                      <a:r>
                        <a:rPr lang="tr-TR" sz="600" b="0" i="0" u="none" strike="noStrike" dirty="0" err="1">
                          <a:solidFill>
                            <a:srgbClr val="000000"/>
                          </a:solidFill>
                          <a:effectLst/>
                          <a:latin typeface="Times New Roman" panose="02020603050405020304" pitchFamily="18" charset="0"/>
                        </a:rPr>
                        <a:t>sedatif</a:t>
                      </a:r>
                      <a:r>
                        <a:rPr lang="tr-TR" sz="600" b="0" i="0" u="none" strike="noStrike" dirty="0">
                          <a:solidFill>
                            <a:srgbClr val="000000"/>
                          </a:solidFill>
                          <a:effectLst/>
                          <a:latin typeface="Times New Roman" panose="02020603050405020304" pitchFamily="18" charset="0"/>
                        </a:rPr>
                        <a:t> katkı / </a:t>
                      </a:r>
                      <a:r>
                        <a:rPr lang="tr-TR" sz="600" b="0" i="0" u="none" strike="noStrike" dirty="0" err="1">
                          <a:solidFill>
                            <a:srgbClr val="000000"/>
                          </a:solidFill>
                          <a:effectLst/>
                          <a:latin typeface="Times New Roman" panose="02020603050405020304" pitchFamily="18" charset="0"/>
                        </a:rPr>
                        <a:t>anksiyolitik</a:t>
                      </a:r>
                      <a:r>
                        <a:rPr lang="tr-TR" sz="600" b="0" i="0" u="none" strike="noStrike" dirty="0">
                          <a:solidFill>
                            <a:srgbClr val="000000"/>
                          </a:solidFill>
                          <a:effectLst/>
                          <a:latin typeface="Times New Roman" panose="02020603050405020304" pitchFamily="18" charset="0"/>
                        </a:rPr>
                        <a:t> tedavi genellikle gösterilir.</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09376794"/>
                  </a:ext>
                </a:extLst>
              </a:tr>
            </a:tbl>
          </a:graphicData>
        </a:graphic>
      </p:graphicFrame>
    </p:spTree>
    <p:extLst>
      <p:ext uri="{BB962C8B-B14F-4D97-AF65-F5344CB8AC3E}">
        <p14:creationId xmlns:p14="http://schemas.microsoft.com/office/powerpoint/2010/main" val="3568736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1A20E785-54DD-417C-8BFF-CB76CF638A24}"/>
              </a:ext>
            </a:extLst>
          </p:cNvPr>
          <p:cNvSpPr>
            <a:spLocks noGrp="1"/>
          </p:cNvSpPr>
          <p:nvPr>
            <p:ph idx="1"/>
          </p:nvPr>
        </p:nvSpPr>
        <p:spPr/>
        <p:txBody>
          <a:bodyPr/>
          <a:lstStyle/>
          <a:p>
            <a:endParaRPr lang="tr-TR" dirty="0"/>
          </a:p>
        </p:txBody>
      </p:sp>
      <p:sp>
        <p:nvSpPr>
          <p:cNvPr id="6" name="Yıldız: 5 Nokta 5">
            <a:extLst>
              <a:ext uri="{FF2B5EF4-FFF2-40B4-BE49-F238E27FC236}">
                <a16:creationId xmlns:a16="http://schemas.microsoft.com/office/drawing/2014/main" xmlns="" id="{6558827E-DCAD-4D1D-9A70-3FCC8251DB85}"/>
              </a:ext>
            </a:extLst>
          </p:cNvPr>
          <p:cNvSpPr/>
          <p:nvPr/>
        </p:nvSpPr>
        <p:spPr>
          <a:xfrm>
            <a:off x="2674640" y="2024427"/>
            <a:ext cx="3985592" cy="2922432"/>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latin typeface="Times New Roman" panose="02020603050405020304" pitchFamily="18" charset="0"/>
                <a:cs typeface="Times New Roman" panose="02020603050405020304" pitchFamily="18" charset="0"/>
              </a:rPr>
              <a:t>İLAÇLA TEDAVİ</a:t>
            </a:r>
          </a:p>
        </p:txBody>
      </p:sp>
      <p:sp>
        <p:nvSpPr>
          <p:cNvPr id="7" name="Bulut 6">
            <a:extLst>
              <a:ext uri="{FF2B5EF4-FFF2-40B4-BE49-F238E27FC236}">
                <a16:creationId xmlns:a16="http://schemas.microsoft.com/office/drawing/2014/main" xmlns="" id="{E0E6D205-6E2A-45E7-BD37-7AD80E58A031}"/>
              </a:ext>
            </a:extLst>
          </p:cNvPr>
          <p:cNvSpPr/>
          <p:nvPr/>
        </p:nvSpPr>
        <p:spPr>
          <a:xfrm>
            <a:off x="0" y="2780928"/>
            <a:ext cx="2674640" cy="1254992"/>
          </a:xfrm>
          <a:prstGeom prst="cloud">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PROFİLAKTİK[KORUYUCU TEDAVİ]</a:t>
            </a:r>
          </a:p>
        </p:txBody>
      </p:sp>
      <p:sp>
        <p:nvSpPr>
          <p:cNvPr id="8" name="Bulut 7">
            <a:extLst>
              <a:ext uri="{FF2B5EF4-FFF2-40B4-BE49-F238E27FC236}">
                <a16:creationId xmlns:a16="http://schemas.microsoft.com/office/drawing/2014/main" xmlns="" id="{CE16F5EA-B3DB-4E93-B633-5B2ACE736141}"/>
              </a:ext>
            </a:extLst>
          </p:cNvPr>
          <p:cNvSpPr/>
          <p:nvPr/>
        </p:nvSpPr>
        <p:spPr>
          <a:xfrm>
            <a:off x="6516216" y="2780928"/>
            <a:ext cx="2597460" cy="1296144"/>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İKAME [YERİNE  KOYMA]</a:t>
            </a:r>
          </a:p>
        </p:txBody>
      </p:sp>
      <p:sp>
        <p:nvSpPr>
          <p:cNvPr id="9" name="Bulut 8">
            <a:extLst>
              <a:ext uri="{FF2B5EF4-FFF2-40B4-BE49-F238E27FC236}">
                <a16:creationId xmlns:a16="http://schemas.microsoft.com/office/drawing/2014/main" xmlns="" id="{3BACB61B-084A-4520-8713-F4086B18E6AE}"/>
              </a:ext>
            </a:extLst>
          </p:cNvPr>
          <p:cNvSpPr/>
          <p:nvPr/>
        </p:nvSpPr>
        <p:spPr>
          <a:xfrm>
            <a:off x="3057246" y="656150"/>
            <a:ext cx="3173524" cy="1254992"/>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AMPİRİK[İLKEL] TEDAVİ</a:t>
            </a:r>
          </a:p>
        </p:txBody>
      </p:sp>
      <p:sp>
        <p:nvSpPr>
          <p:cNvPr id="10" name="Bulut 9">
            <a:extLst>
              <a:ext uri="{FF2B5EF4-FFF2-40B4-BE49-F238E27FC236}">
                <a16:creationId xmlns:a16="http://schemas.microsoft.com/office/drawing/2014/main" xmlns="" id="{E91C5A81-78A7-4563-A0DD-514506D584C6}"/>
              </a:ext>
            </a:extLst>
          </p:cNvPr>
          <p:cNvSpPr/>
          <p:nvPr/>
        </p:nvSpPr>
        <p:spPr>
          <a:xfrm>
            <a:off x="5940152" y="4833573"/>
            <a:ext cx="2813484" cy="1475151"/>
          </a:xfrm>
          <a:prstGeom prst="cloud">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SEMPTOMATİK[PALYATİF] TEDAVİ</a:t>
            </a:r>
          </a:p>
        </p:txBody>
      </p:sp>
      <p:sp>
        <p:nvSpPr>
          <p:cNvPr id="11" name="Bulut 10">
            <a:extLst>
              <a:ext uri="{FF2B5EF4-FFF2-40B4-BE49-F238E27FC236}">
                <a16:creationId xmlns:a16="http://schemas.microsoft.com/office/drawing/2014/main" xmlns="" id="{6C30434B-0BD3-46D3-A370-8F673FA6C4B9}"/>
              </a:ext>
            </a:extLst>
          </p:cNvPr>
          <p:cNvSpPr/>
          <p:nvPr/>
        </p:nvSpPr>
        <p:spPr>
          <a:xfrm>
            <a:off x="390364" y="4871172"/>
            <a:ext cx="2813484" cy="1254992"/>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RADİKAL</a:t>
            </a:r>
          </a:p>
          <a:p>
            <a:pPr algn="ctr"/>
            <a:r>
              <a:rPr lang="tr-TR" dirty="0">
                <a:solidFill>
                  <a:schemeClr val="tx1"/>
                </a:solidFill>
                <a:latin typeface="Times New Roman" panose="02020603050405020304" pitchFamily="18" charset="0"/>
                <a:cs typeface="Times New Roman" panose="02020603050405020304" pitchFamily="18" charset="0"/>
              </a:rPr>
              <a:t>[RASYONEL TEDAVİ]</a:t>
            </a:r>
          </a:p>
        </p:txBody>
      </p:sp>
    </p:spTree>
    <p:extLst>
      <p:ext uri="{BB962C8B-B14F-4D97-AF65-F5344CB8AC3E}">
        <p14:creationId xmlns:p14="http://schemas.microsoft.com/office/powerpoint/2010/main" val="3425303959"/>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08E37A47-3664-4712-B944-8445741D2BF9}"/>
              </a:ext>
            </a:extLst>
          </p:cNvPr>
          <p:cNvGraphicFramePr>
            <a:graphicFrameLocks noGrp="1"/>
          </p:cNvGraphicFramePr>
          <p:nvPr>
            <p:extLst>
              <p:ext uri="{D42A27DB-BD31-4B8C-83A1-F6EECF244321}">
                <p14:modId xmlns:p14="http://schemas.microsoft.com/office/powerpoint/2010/main" val="2152308613"/>
              </p:ext>
            </p:extLst>
          </p:nvPr>
        </p:nvGraphicFramePr>
        <p:xfrm>
          <a:off x="251520" y="1268760"/>
          <a:ext cx="8640960" cy="4320480"/>
        </p:xfrm>
        <a:graphic>
          <a:graphicData uri="http://schemas.openxmlformats.org/drawingml/2006/table">
            <a:tbl>
              <a:tblPr/>
              <a:tblGrid>
                <a:gridCol w="666970">
                  <a:extLst>
                    <a:ext uri="{9D8B030D-6E8A-4147-A177-3AD203B41FA5}">
                      <a16:colId xmlns:a16="http://schemas.microsoft.com/office/drawing/2014/main" xmlns="" val="3537791635"/>
                    </a:ext>
                  </a:extLst>
                </a:gridCol>
                <a:gridCol w="1785996">
                  <a:extLst>
                    <a:ext uri="{9D8B030D-6E8A-4147-A177-3AD203B41FA5}">
                      <a16:colId xmlns:a16="http://schemas.microsoft.com/office/drawing/2014/main" xmlns="" val="3711797497"/>
                    </a:ext>
                  </a:extLst>
                </a:gridCol>
                <a:gridCol w="1748942">
                  <a:extLst>
                    <a:ext uri="{9D8B030D-6E8A-4147-A177-3AD203B41FA5}">
                      <a16:colId xmlns:a16="http://schemas.microsoft.com/office/drawing/2014/main" xmlns="" val="3768249519"/>
                    </a:ext>
                  </a:extLst>
                </a:gridCol>
                <a:gridCol w="2067605">
                  <a:extLst>
                    <a:ext uri="{9D8B030D-6E8A-4147-A177-3AD203B41FA5}">
                      <a16:colId xmlns:a16="http://schemas.microsoft.com/office/drawing/2014/main" xmlns="" val="518538884"/>
                    </a:ext>
                  </a:extLst>
                </a:gridCol>
                <a:gridCol w="2371447">
                  <a:extLst>
                    <a:ext uri="{9D8B030D-6E8A-4147-A177-3AD203B41FA5}">
                      <a16:colId xmlns:a16="http://schemas.microsoft.com/office/drawing/2014/main" xmlns="" val="913781340"/>
                    </a:ext>
                  </a:extLst>
                </a:gridCol>
              </a:tblGrid>
              <a:tr h="241510">
                <a:tc>
                  <a:txBody>
                    <a:bodyPr/>
                    <a:lstStyle/>
                    <a:p>
                      <a:pPr algn="ctr" fontAlgn="b"/>
                      <a:r>
                        <a:rPr lang="tr-TR" sz="1000" b="0" i="0" u="none" strike="noStrike">
                          <a:solidFill>
                            <a:srgbClr val="000000"/>
                          </a:solidFill>
                          <a:effectLst/>
                          <a:latin typeface="Calibri" panose="020F0502020204030204" pitchFamily="34" charset="0"/>
                        </a:rPr>
                        <a:t>İLAÇ</a:t>
                      </a:r>
                    </a:p>
                  </a:txBody>
                  <a:tcPr marL="3529" marR="3529" marT="3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529" marR="3529" marT="3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529" marR="3529" marT="352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529" marR="3529" marT="352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529" marR="3529" marT="3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7011705"/>
                  </a:ext>
                </a:extLst>
              </a:tr>
              <a:tr h="4078970">
                <a:tc>
                  <a:txBody>
                    <a:bodyPr/>
                    <a:lstStyle/>
                    <a:p>
                      <a:pPr algn="ctr" fontAlgn="ctr"/>
                      <a:r>
                        <a:rPr lang="tr-TR" sz="1000" b="0" i="0" u="none" strike="noStrike">
                          <a:solidFill>
                            <a:srgbClr val="000000"/>
                          </a:solidFill>
                          <a:effectLst/>
                          <a:latin typeface="Times New Roman" panose="02020603050405020304" pitchFamily="18" charset="0"/>
                        </a:rPr>
                        <a:t>DOSULEPİN</a:t>
                      </a:r>
                    </a:p>
                  </a:txBody>
                  <a:tcPr marL="3529" marR="3529" marT="3529"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tr-TR" sz="600" b="0" i="0" u="none" strike="noStrike">
                          <a:solidFill>
                            <a:srgbClr val="000000"/>
                          </a:solidFill>
                          <a:effectLst/>
                          <a:latin typeface="Times New Roman" panose="02020603050405020304" pitchFamily="18" charset="0"/>
                        </a:rPr>
                        <a:t>Dosulepin, majör depresif bozukluğun tedavisinde kullanılır .</a:t>
                      </a:r>
                    </a:p>
                  </a:txBody>
                  <a:tcPr marL="3529" marR="3529" marT="3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a:solidFill>
                            <a:srgbClr val="000000"/>
                          </a:solidFill>
                          <a:effectLst/>
                          <a:latin typeface="Times New Roman" panose="02020603050405020304" pitchFamily="18" charset="0"/>
                        </a:rPr>
                        <a:t>Nöbet eşiğini düşürebildiğinden epilepsi, TCA'lar serotonin sendromu riski nedeniyle eş zamanlı olarak veya monoamin oksidaz inhibitörleri ile tedaviden sonraki 14 gün içinde kullanılmamalıdır. TCA'lar iletim bozuklukları ve aritmiler üretebileceğinden miyokard enfarktüsünü takiben akut iyileşme aşaması ,karaciğer yetmezliği,Dosulepine karşı aşırı duyarlılık</a:t>
                      </a:r>
                    </a:p>
                  </a:txBody>
                  <a:tcPr marL="3529" marR="3529" marT="3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a:solidFill>
                            <a:srgbClr val="000000"/>
                          </a:solidFill>
                          <a:effectLst/>
                          <a:latin typeface="Times New Roman" panose="02020603050405020304" pitchFamily="18" charset="0"/>
                        </a:rPr>
                        <a:t> </a:t>
                      </a:r>
                    </a:p>
                  </a:txBody>
                  <a:tcPr marL="3529" marR="3529" marT="3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 Uyuşukluk ,</a:t>
                      </a:r>
                      <a:r>
                        <a:rPr lang="tr-TR" sz="600" b="0" i="0" u="none" strike="noStrike" dirty="0" err="1">
                          <a:solidFill>
                            <a:srgbClr val="000000"/>
                          </a:solidFill>
                          <a:effectLst/>
                          <a:latin typeface="Times New Roman" panose="02020603050405020304" pitchFamily="18" charset="0"/>
                        </a:rPr>
                        <a:t>Ekstrapiramidal</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semptomlar,titreme,kaybolma</a:t>
                      </a:r>
                      <a:r>
                        <a:rPr lang="tr-TR" sz="600" b="0" i="0" u="none" strike="noStrike" dirty="0">
                          <a:solidFill>
                            <a:srgbClr val="000000"/>
                          </a:solidFill>
                          <a:effectLst/>
                          <a:latin typeface="Times New Roman" panose="02020603050405020304" pitchFamily="18" charset="0"/>
                        </a:rPr>
                        <a:t> ,baş dönmesi, </a:t>
                      </a:r>
                      <a:r>
                        <a:rPr lang="tr-TR" sz="600" b="0" i="0" u="none" strike="noStrike" dirty="0" err="1">
                          <a:solidFill>
                            <a:srgbClr val="000000"/>
                          </a:solidFill>
                          <a:effectLst/>
                          <a:latin typeface="Times New Roman" panose="02020603050405020304" pitchFamily="18" charset="0"/>
                        </a:rPr>
                        <a:t>parestezi</a:t>
                      </a:r>
                      <a:r>
                        <a:rPr lang="tr-TR" sz="600" b="0" i="0" u="none" strike="noStrike" dirty="0">
                          <a:solidFill>
                            <a:srgbClr val="000000"/>
                          </a:solidFill>
                          <a:effectLst/>
                          <a:latin typeface="Times New Roman" panose="02020603050405020304" pitchFamily="18" charset="0"/>
                        </a:rPr>
                        <a:t>, EKG modellerinde değişiklikler, kuru ağız, terlemek, ,idrar </a:t>
                      </a:r>
                      <a:r>
                        <a:rPr lang="tr-TR" sz="600" b="0" i="0" u="none" strike="noStrike" dirty="0" err="1">
                          <a:solidFill>
                            <a:srgbClr val="000000"/>
                          </a:solidFill>
                          <a:effectLst/>
                          <a:latin typeface="Times New Roman" panose="02020603050405020304" pitchFamily="18" charset="0"/>
                        </a:rPr>
                        <a:t>retansiyonu</a:t>
                      </a:r>
                      <a:r>
                        <a:rPr lang="tr-TR" sz="600" b="0" i="0" u="none" strike="noStrike" dirty="0">
                          <a:solidFill>
                            <a:srgbClr val="000000"/>
                          </a:solidFill>
                          <a:effectLst/>
                          <a:latin typeface="Times New Roman" panose="02020603050405020304" pitchFamily="18" charset="0"/>
                        </a:rPr>
                        <a:t>, hipotansiyon, </a:t>
                      </a:r>
                      <a:r>
                        <a:rPr lang="tr-TR" sz="600" b="0" i="0" u="none" strike="noStrike" dirty="0" err="1">
                          <a:solidFill>
                            <a:srgbClr val="000000"/>
                          </a:solidFill>
                          <a:effectLst/>
                          <a:latin typeface="Times New Roman" panose="02020603050405020304" pitchFamily="18" charset="0"/>
                        </a:rPr>
                        <a:t>postüral</a:t>
                      </a:r>
                      <a:r>
                        <a:rPr lang="tr-TR" sz="600" b="0" i="0" u="none" strike="noStrike" dirty="0">
                          <a:solidFill>
                            <a:srgbClr val="000000"/>
                          </a:solidFill>
                          <a:effectLst/>
                          <a:latin typeface="Times New Roman" panose="02020603050405020304" pitchFamily="18" charset="0"/>
                        </a:rPr>
                        <a:t> hipotansiyon, taşikardi, çarpıntı, </a:t>
                      </a:r>
                      <a:r>
                        <a:rPr lang="tr-TR" sz="600" b="0" i="0" u="none" strike="noStrike" dirty="0" err="1">
                          <a:solidFill>
                            <a:srgbClr val="000000"/>
                          </a:solidFill>
                          <a:effectLst/>
                          <a:latin typeface="Times New Roman" panose="02020603050405020304" pitchFamily="18" charset="0"/>
                        </a:rPr>
                        <a:t>aritmiler,iletim</a:t>
                      </a:r>
                      <a:r>
                        <a:rPr lang="tr-TR" sz="600" b="0" i="0" u="none" strike="noStrike" dirty="0">
                          <a:solidFill>
                            <a:srgbClr val="000000"/>
                          </a:solidFill>
                          <a:effectLst/>
                          <a:latin typeface="Times New Roman" panose="02020603050405020304" pitchFamily="18" charset="0"/>
                        </a:rPr>
                        <a:t> hataları, artmış veya azalmış </a:t>
                      </a:r>
                      <a:r>
                        <a:rPr lang="tr-TR" sz="600" b="0" i="0" u="none" strike="noStrike" dirty="0" err="1">
                          <a:solidFill>
                            <a:srgbClr val="000000"/>
                          </a:solidFill>
                          <a:effectLst/>
                          <a:latin typeface="Times New Roman" panose="02020603050405020304" pitchFamily="18" charset="0"/>
                        </a:rPr>
                        <a:t>libido,mide</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bulantısı,kusma</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kabızlık,bulanık</a:t>
                      </a:r>
                      <a:r>
                        <a:rPr lang="tr-TR" sz="600" b="0" i="0" u="none" strike="noStrike" dirty="0">
                          <a:solidFill>
                            <a:srgbClr val="000000"/>
                          </a:solidFill>
                          <a:effectLst/>
                          <a:latin typeface="Times New Roman" panose="02020603050405020304" pitchFamily="18" charset="0"/>
                        </a:rPr>
                        <a:t> görme.</a:t>
                      </a:r>
                    </a:p>
                  </a:txBody>
                  <a:tcPr marL="3529" marR="3529" marT="3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79945626"/>
                  </a:ext>
                </a:extLst>
              </a:tr>
            </a:tbl>
          </a:graphicData>
        </a:graphic>
      </p:graphicFrame>
    </p:spTree>
    <p:extLst>
      <p:ext uri="{BB962C8B-B14F-4D97-AF65-F5344CB8AC3E}">
        <p14:creationId xmlns:p14="http://schemas.microsoft.com/office/powerpoint/2010/main" val="84853953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3CFD007C-816B-4D24-93F2-D60815148ADA}"/>
              </a:ext>
            </a:extLst>
          </p:cNvPr>
          <p:cNvGraphicFramePr>
            <a:graphicFrameLocks noGrp="1"/>
          </p:cNvGraphicFramePr>
          <p:nvPr>
            <p:extLst>
              <p:ext uri="{D42A27DB-BD31-4B8C-83A1-F6EECF244321}">
                <p14:modId xmlns:p14="http://schemas.microsoft.com/office/powerpoint/2010/main" val="48593954"/>
              </p:ext>
            </p:extLst>
          </p:nvPr>
        </p:nvGraphicFramePr>
        <p:xfrm>
          <a:off x="251520" y="1268760"/>
          <a:ext cx="8640960" cy="4320480"/>
        </p:xfrm>
        <a:graphic>
          <a:graphicData uri="http://schemas.openxmlformats.org/drawingml/2006/table">
            <a:tbl>
              <a:tblPr/>
              <a:tblGrid>
                <a:gridCol w="672739">
                  <a:extLst>
                    <a:ext uri="{9D8B030D-6E8A-4147-A177-3AD203B41FA5}">
                      <a16:colId xmlns:a16="http://schemas.microsoft.com/office/drawing/2014/main" xmlns="" val="3692601438"/>
                    </a:ext>
                  </a:extLst>
                </a:gridCol>
                <a:gridCol w="1801446">
                  <a:extLst>
                    <a:ext uri="{9D8B030D-6E8A-4147-A177-3AD203B41FA5}">
                      <a16:colId xmlns:a16="http://schemas.microsoft.com/office/drawing/2014/main" xmlns="" val="2121112266"/>
                    </a:ext>
                  </a:extLst>
                </a:gridCol>
                <a:gridCol w="1764071">
                  <a:extLst>
                    <a:ext uri="{9D8B030D-6E8A-4147-A177-3AD203B41FA5}">
                      <a16:colId xmlns:a16="http://schemas.microsoft.com/office/drawing/2014/main" xmlns="" val="3301193118"/>
                    </a:ext>
                  </a:extLst>
                </a:gridCol>
                <a:gridCol w="2085492">
                  <a:extLst>
                    <a:ext uri="{9D8B030D-6E8A-4147-A177-3AD203B41FA5}">
                      <a16:colId xmlns:a16="http://schemas.microsoft.com/office/drawing/2014/main" xmlns="" val="3616118997"/>
                    </a:ext>
                  </a:extLst>
                </a:gridCol>
                <a:gridCol w="2317212">
                  <a:extLst>
                    <a:ext uri="{9D8B030D-6E8A-4147-A177-3AD203B41FA5}">
                      <a16:colId xmlns:a16="http://schemas.microsoft.com/office/drawing/2014/main" xmlns="" val="1104668053"/>
                    </a:ext>
                  </a:extLst>
                </a:gridCol>
              </a:tblGrid>
              <a:tr h="257880">
                <a:tc>
                  <a:txBody>
                    <a:bodyPr/>
                    <a:lstStyle/>
                    <a:p>
                      <a:pPr algn="ctr" fontAlgn="b"/>
                      <a:r>
                        <a:rPr lang="tr-TR" sz="1000" b="0" i="0" u="none" strike="noStrike">
                          <a:solidFill>
                            <a:srgbClr val="000000"/>
                          </a:solidFill>
                          <a:effectLst/>
                          <a:latin typeface="Calibri" panose="020F0502020204030204" pitchFamily="34" charset="0"/>
                        </a:rPr>
                        <a:t>İLAÇ</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560" marR="3560" marT="35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560" marR="3560" marT="35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185153678"/>
                  </a:ext>
                </a:extLst>
              </a:tr>
              <a:tr h="4062600">
                <a:tc>
                  <a:txBody>
                    <a:bodyPr/>
                    <a:lstStyle/>
                    <a:p>
                      <a:pPr algn="ctr" fontAlgn="ctr"/>
                      <a:r>
                        <a:rPr lang="tr-TR" sz="1000" b="0" i="0" u="none" strike="noStrike">
                          <a:solidFill>
                            <a:srgbClr val="000000"/>
                          </a:solidFill>
                          <a:effectLst/>
                          <a:latin typeface="Times New Roman" panose="02020603050405020304" pitchFamily="18" charset="0"/>
                        </a:rPr>
                        <a:t>FLUVOKSAMİN</a:t>
                      </a:r>
                    </a:p>
                  </a:txBody>
                  <a:tcPr marL="3560" marR="3560" marT="3560"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tr-TR" sz="600" b="0" i="0" u="none" strike="noStrike">
                          <a:solidFill>
                            <a:srgbClr val="000000"/>
                          </a:solidFill>
                          <a:effectLst/>
                          <a:latin typeface="Times New Roman" panose="02020603050405020304" pitchFamily="18" charset="0"/>
                        </a:rPr>
                        <a:t>Fluvoksamin , markası altında satılan Luvox diğerleri arasında, bir bir antidepresan ve seçici serotonin geri alım inhibitörü (SSRI) sınıfı tedavisinde kullanılmakta, böylece, obsesif-kompulsif bozukluk (OCD). Ayrıca panik bozukluğu , sosyal anksiyete bozukluğu ve travma sonrası stres bozukluğu gibi depresyon ve anksiyete bozukluklarının tedavisinde de kullanılır . </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err="1">
                          <a:solidFill>
                            <a:srgbClr val="000000"/>
                          </a:solidFill>
                          <a:effectLst/>
                          <a:latin typeface="Times New Roman" panose="02020603050405020304" pitchFamily="18" charset="0"/>
                        </a:rPr>
                        <a:t>Kontrendikasyon</a:t>
                      </a:r>
                      <a:r>
                        <a:rPr lang="tr-TR" sz="600" b="0" i="0" u="none" strike="noStrike" dirty="0">
                          <a:solidFill>
                            <a:srgbClr val="000000"/>
                          </a:solidFill>
                          <a:effectLst/>
                          <a:latin typeface="Times New Roman" panose="02020603050405020304" pitchFamily="18" charset="0"/>
                        </a:rPr>
                        <a:t>; aşırı duyarlılık, </a:t>
                      </a:r>
                      <a:r>
                        <a:rPr lang="tr-TR" sz="600" b="0" i="0" u="none" strike="noStrike" dirty="0" err="1">
                          <a:solidFill>
                            <a:srgbClr val="000000"/>
                          </a:solidFill>
                          <a:effectLst/>
                          <a:latin typeface="Times New Roman" panose="02020603050405020304" pitchFamily="18" charset="0"/>
                        </a:rPr>
                        <a:t>tizanidin</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thioridazin</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alosetron</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pimozide</a:t>
                      </a:r>
                      <a:r>
                        <a:rPr lang="tr-TR" sz="600" b="0" i="0" u="none" strike="noStrike" dirty="0">
                          <a:solidFill>
                            <a:srgbClr val="000000"/>
                          </a:solidFill>
                          <a:effectLst/>
                          <a:latin typeface="Times New Roman" panose="02020603050405020304" pitchFamily="18" charset="0"/>
                        </a:rPr>
                        <a:t>, 14 günden az ara ile MAO inhibitörleri ile birlikte kullanım.</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a:solidFill>
                            <a:srgbClr val="000000"/>
                          </a:solidFill>
                          <a:effectLst/>
                          <a:latin typeface="Times New Roman" panose="02020603050405020304" pitchFamily="18" charset="0"/>
                        </a:rPr>
                        <a:t>SSRI grubunda başlangıç ve tedavi dozu genellikle aynıdır. Diğer grup ilaçlarda ise düşük dozdan başlanarak 7-14 günde tedavi dozuna ulaşılır. Tedaviye yanıt 3-6 haftada gözlenir, ancak yanıt 8 haftaya kadar uzayabilir. Semptomlar kaybolduktan sonra, tedaviye aynı dozda en az altı ay devam edilmelidir. Sonra dozlar azaltılarak kesilir.</a:t>
                      </a:r>
                      <a:br>
                        <a:rPr lang="tr-TR" sz="600" b="0" i="0" u="none" strike="noStrike">
                          <a:solidFill>
                            <a:srgbClr val="000000"/>
                          </a:solidFill>
                          <a:effectLst/>
                          <a:latin typeface="Times New Roman" panose="02020603050405020304" pitchFamily="18" charset="0"/>
                        </a:rPr>
                      </a:br>
                      <a:r>
                        <a:rPr lang="tr-TR" sz="600" b="0" i="0" u="none" strike="noStrike">
                          <a:solidFill>
                            <a:srgbClr val="000000"/>
                          </a:solidFill>
                          <a:effectLst/>
                          <a:latin typeface="Times New Roman" panose="02020603050405020304" pitchFamily="18" charset="0"/>
                        </a:rPr>
                        <a:t/>
                      </a:r>
                      <a:br>
                        <a:rPr lang="tr-TR" sz="600" b="0" i="0" u="none" strike="noStrike">
                          <a:solidFill>
                            <a:srgbClr val="000000"/>
                          </a:solidFill>
                          <a:effectLst/>
                          <a:latin typeface="Times New Roman" panose="02020603050405020304" pitchFamily="18" charset="0"/>
                        </a:rPr>
                      </a:br>
                      <a:r>
                        <a:rPr lang="tr-TR" sz="600" b="0" i="0" u="none" strike="noStrike">
                          <a:solidFill>
                            <a:srgbClr val="000000"/>
                          </a:solidFill>
                          <a:effectLst/>
                          <a:latin typeface="Times New Roman" panose="02020603050405020304" pitchFamily="18" charset="0"/>
                        </a:rPr>
                        <a:t/>
                      </a:r>
                      <a:br>
                        <a:rPr lang="tr-TR" sz="600" b="0" i="0" u="none" strike="noStrike">
                          <a:solidFill>
                            <a:srgbClr val="000000"/>
                          </a:solidFill>
                          <a:effectLst/>
                          <a:latin typeface="Times New Roman" panose="02020603050405020304" pitchFamily="18" charset="0"/>
                        </a:rPr>
                      </a:br>
                      <a:endParaRPr lang="tr-TR" sz="600" b="0" i="0" u="none" strike="noStrike">
                        <a:solidFill>
                          <a:srgbClr val="000000"/>
                        </a:solidFill>
                        <a:effectLst/>
                        <a:latin typeface="Times New Roman" panose="02020603050405020304" pitchFamily="18" charset="0"/>
                      </a:endParaRP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Mide bulantısı ,kusma, kilo kaybı, esneme, iştah kaybı, çalkalama, sinirlilik </a:t>
                      </a:r>
                      <a:r>
                        <a:rPr lang="tr-TR" sz="600" b="0" i="0" u="none" strike="noStrike" dirty="0" err="1">
                          <a:solidFill>
                            <a:srgbClr val="000000"/>
                          </a:solidFill>
                          <a:effectLst/>
                          <a:latin typeface="Times New Roman" panose="02020603050405020304" pitchFamily="18" charset="0"/>
                        </a:rPr>
                        <a:t>kaygı,uyk</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usuzluk</a:t>
                      </a:r>
                      <a:r>
                        <a:rPr lang="tr-TR" sz="600" b="0" i="0" u="none" strike="noStrike" dirty="0">
                          <a:solidFill>
                            <a:srgbClr val="000000"/>
                          </a:solidFill>
                          <a:effectLst/>
                          <a:latin typeface="Times New Roman" panose="02020603050405020304" pitchFamily="18" charset="0"/>
                        </a:rPr>
                        <a:t> hastalığı ,uyuklama ,</a:t>
                      </a:r>
                      <a:r>
                        <a:rPr lang="tr-TR" sz="600" b="0" i="0" u="none" strike="noStrike" dirty="0" err="1">
                          <a:solidFill>
                            <a:srgbClr val="000000"/>
                          </a:solidFill>
                          <a:effectLst/>
                          <a:latin typeface="Times New Roman" panose="02020603050405020304" pitchFamily="18" charset="0"/>
                        </a:rPr>
                        <a:t>titreme,huzursuzluk</a:t>
                      </a:r>
                      <a:r>
                        <a:rPr lang="tr-TR" sz="600" b="0" i="0" u="none" strike="noStrike" dirty="0">
                          <a:solidFill>
                            <a:srgbClr val="000000"/>
                          </a:solidFill>
                          <a:effectLst/>
                          <a:latin typeface="Times New Roman" panose="02020603050405020304" pitchFamily="18" charset="0"/>
                        </a:rPr>
                        <a:t> ,baş ağrısı ,baş dönmesi ,çarpıntı ,taşikardi (yüksek kalp hızı) ,karın ağrısı ,</a:t>
                      </a:r>
                      <a:r>
                        <a:rPr lang="tr-TR" sz="600" b="0" i="0" u="none" strike="noStrike" dirty="0" err="1">
                          <a:solidFill>
                            <a:srgbClr val="000000"/>
                          </a:solidFill>
                          <a:effectLst/>
                          <a:latin typeface="Times New Roman" panose="02020603050405020304" pitchFamily="18" charset="0"/>
                        </a:rPr>
                        <a:t>dispepsi</a:t>
                      </a:r>
                      <a:r>
                        <a:rPr lang="tr-TR" sz="600" b="0" i="0" u="none" strike="noStrike" dirty="0">
                          <a:solidFill>
                            <a:srgbClr val="000000"/>
                          </a:solidFill>
                          <a:effectLst/>
                          <a:latin typeface="Times New Roman" panose="02020603050405020304" pitchFamily="18" charset="0"/>
                        </a:rPr>
                        <a:t> (hazımsızlık) ,ishal ,kabızlık ,</a:t>
                      </a:r>
                      <a:r>
                        <a:rPr lang="tr-TR" sz="600" b="0" i="0" u="none" strike="noStrike" dirty="0" err="1">
                          <a:solidFill>
                            <a:srgbClr val="000000"/>
                          </a:solidFill>
                          <a:effectLst/>
                          <a:latin typeface="Times New Roman" panose="02020603050405020304" pitchFamily="18" charset="0"/>
                        </a:rPr>
                        <a:t>hiperhidroz</a:t>
                      </a:r>
                      <a:r>
                        <a:rPr lang="tr-TR" sz="600" b="0" i="0" u="none" strike="noStrike" dirty="0">
                          <a:solidFill>
                            <a:srgbClr val="000000"/>
                          </a:solidFill>
                          <a:effectLst/>
                          <a:latin typeface="Times New Roman" panose="02020603050405020304" pitchFamily="18" charset="0"/>
                        </a:rPr>
                        <a:t> (aşırı terleme) ,</a:t>
                      </a:r>
                      <a:r>
                        <a:rPr lang="tr-TR" sz="600" b="0" i="0" u="none" strike="noStrike" dirty="0" err="1">
                          <a:solidFill>
                            <a:srgbClr val="000000"/>
                          </a:solidFill>
                          <a:effectLst/>
                          <a:latin typeface="Times New Roman" panose="02020603050405020304" pitchFamily="18" charset="0"/>
                        </a:rPr>
                        <a:t>asteni</a:t>
                      </a:r>
                      <a:r>
                        <a:rPr lang="tr-TR" sz="600" b="0" i="0" u="none" strike="noStrike" dirty="0">
                          <a:solidFill>
                            <a:srgbClr val="000000"/>
                          </a:solidFill>
                          <a:effectLst/>
                          <a:latin typeface="Times New Roman" panose="02020603050405020304" pitchFamily="18" charset="0"/>
                        </a:rPr>
                        <a:t> (halsizlik) </a:t>
                      </a:r>
                      <a:r>
                        <a:rPr lang="tr-TR" sz="600" b="0" i="0" u="none" strike="noStrike" dirty="0" err="1">
                          <a:solidFill>
                            <a:srgbClr val="000000"/>
                          </a:solidFill>
                          <a:effectLst/>
                          <a:latin typeface="Times New Roman" panose="02020603050405020304" pitchFamily="18" charset="0"/>
                        </a:rPr>
                        <a:t>keyifsizlik,cinsel</a:t>
                      </a:r>
                      <a:r>
                        <a:rPr lang="tr-TR" sz="600" b="0" i="0" u="none" strike="noStrike" dirty="0">
                          <a:solidFill>
                            <a:srgbClr val="000000"/>
                          </a:solidFill>
                          <a:effectLst/>
                          <a:latin typeface="Times New Roman" panose="02020603050405020304" pitchFamily="18" charset="0"/>
                        </a:rPr>
                        <a:t> işlev bozukluğu (gecikmiş boşalma, </a:t>
                      </a:r>
                      <a:r>
                        <a:rPr lang="tr-TR" sz="600" b="0" i="0" u="none" strike="noStrike" dirty="0" err="1">
                          <a:solidFill>
                            <a:srgbClr val="000000"/>
                          </a:solidFill>
                          <a:effectLst/>
                          <a:latin typeface="Times New Roman" panose="02020603050405020304" pitchFamily="18" charset="0"/>
                        </a:rPr>
                        <a:t>erektil</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disfonksiyon</a:t>
                      </a:r>
                      <a:r>
                        <a:rPr lang="tr-TR" sz="600" b="0" i="0" u="none" strike="noStrike" dirty="0">
                          <a:solidFill>
                            <a:srgbClr val="000000"/>
                          </a:solidFill>
                          <a:effectLst/>
                          <a:latin typeface="Times New Roman" panose="02020603050405020304" pitchFamily="18" charset="0"/>
                        </a:rPr>
                        <a:t>, azalmış libido vb. Dahil),</a:t>
                      </a:r>
                      <a:r>
                        <a:rPr lang="tr-TR" sz="600" b="0" i="0" u="none" strike="noStrike" dirty="0" err="1">
                          <a:solidFill>
                            <a:srgbClr val="000000"/>
                          </a:solidFill>
                          <a:effectLst/>
                          <a:latin typeface="Times New Roman" panose="02020603050405020304" pitchFamily="18" charset="0"/>
                        </a:rPr>
                        <a:t>kserostomi</a:t>
                      </a:r>
                      <a:r>
                        <a:rPr lang="tr-TR" sz="600" b="0" i="0" u="none" strike="noStrike" dirty="0">
                          <a:solidFill>
                            <a:srgbClr val="000000"/>
                          </a:solidFill>
                          <a:effectLst/>
                          <a:latin typeface="Times New Roman" panose="02020603050405020304" pitchFamily="18" charset="0"/>
                        </a:rPr>
                        <a:t> (ağız kuruluğu).</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48911553"/>
                  </a:ext>
                </a:extLst>
              </a:tr>
            </a:tbl>
          </a:graphicData>
        </a:graphic>
      </p:graphicFrame>
    </p:spTree>
    <p:extLst>
      <p:ext uri="{BB962C8B-B14F-4D97-AF65-F5344CB8AC3E}">
        <p14:creationId xmlns:p14="http://schemas.microsoft.com/office/powerpoint/2010/main" val="70938632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E9EF2495-C323-4355-B2E1-7F44FE707AA1}"/>
              </a:ext>
            </a:extLst>
          </p:cNvPr>
          <p:cNvGraphicFramePr>
            <a:graphicFrameLocks noGrp="1"/>
          </p:cNvGraphicFramePr>
          <p:nvPr>
            <p:extLst>
              <p:ext uri="{D42A27DB-BD31-4B8C-83A1-F6EECF244321}">
                <p14:modId xmlns:p14="http://schemas.microsoft.com/office/powerpoint/2010/main" val="1614960474"/>
              </p:ext>
            </p:extLst>
          </p:nvPr>
        </p:nvGraphicFramePr>
        <p:xfrm>
          <a:off x="251520" y="1268760"/>
          <a:ext cx="8640960" cy="4320480"/>
        </p:xfrm>
        <a:graphic>
          <a:graphicData uri="http://schemas.openxmlformats.org/drawingml/2006/table">
            <a:tbl>
              <a:tblPr/>
              <a:tblGrid>
                <a:gridCol w="666970">
                  <a:extLst>
                    <a:ext uri="{9D8B030D-6E8A-4147-A177-3AD203B41FA5}">
                      <a16:colId xmlns:a16="http://schemas.microsoft.com/office/drawing/2014/main" xmlns="" val="2296711310"/>
                    </a:ext>
                  </a:extLst>
                </a:gridCol>
                <a:gridCol w="1785996">
                  <a:extLst>
                    <a:ext uri="{9D8B030D-6E8A-4147-A177-3AD203B41FA5}">
                      <a16:colId xmlns:a16="http://schemas.microsoft.com/office/drawing/2014/main" xmlns="" val="3987015910"/>
                    </a:ext>
                  </a:extLst>
                </a:gridCol>
                <a:gridCol w="1748942">
                  <a:extLst>
                    <a:ext uri="{9D8B030D-6E8A-4147-A177-3AD203B41FA5}">
                      <a16:colId xmlns:a16="http://schemas.microsoft.com/office/drawing/2014/main" xmlns="" val="3295771556"/>
                    </a:ext>
                  </a:extLst>
                </a:gridCol>
                <a:gridCol w="2067605">
                  <a:extLst>
                    <a:ext uri="{9D8B030D-6E8A-4147-A177-3AD203B41FA5}">
                      <a16:colId xmlns:a16="http://schemas.microsoft.com/office/drawing/2014/main" xmlns="" val="1269459289"/>
                    </a:ext>
                  </a:extLst>
                </a:gridCol>
                <a:gridCol w="2371447">
                  <a:extLst>
                    <a:ext uri="{9D8B030D-6E8A-4147-A177-3AD203B41FA5}">
                      <a16:colId xmlns:a16="http://schemas.microsoft.com/office/drawing/2014/main" xmlns="" val="2745374744"/>
                    </a:ext>
                  </a:extLst>
                </a:gridCol>
              </a:tblGrid>
              <a:tr h="257879">
                <a:tc>
                  <a:txBody>
                    <a:bodyPr/>
                    <a:lstStyle/>
                    <a:p>
                      <a:pPr algn="ctr" fontAlgn="b"/>
                      <a:endParaRPr lang="tr-TR" sz="1000" b="0" i="0" u="none" strike="noStrike" dirty="0">
                        <a:solidFill>
                          <a:srgbClr val="000000"/>
                        </a:solidFill>
                        <a:effectLst/>
                        <a:latin typeface="Calibri" panose="020F0502020204030204" pitchFamily="34" charset="0"/>
                      </a:endParaRPr>
                    </a:p>
                  </a:txBody>
                  <a:tcPr marL="3529" marR="3529" marT="3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529" marR="3529" marT="3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529" marR="3529" marT="352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529" marR="3529" marT="352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529" marR="3529" marT="3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95971908"/>
                  </a:ext>
                </a:extLst>
              </a:tr>
              <a:tr h="4062601">
                <a:tc>
                  <a:txBody>
                    <a:bodyPr/>
                    <a:lstStyle/>
                    <a:p>
                      <a:pPr algn="ctr" fontAlgn="ctr"/>
                      <a:r>
                        <a:rPr lang="tr-TR" sz="1000" b="0" i="0" u="none" strike="noStrike">
                          <a:solidFill>
                            <a:srgbClr val="000000"/>
                          </a:solidFill>
                          <a:effectLst/>
                          <a:latin typeface="Times New Roman" panose="02020603050405020304" pitchFamily="18" charset="0"/>
                        </a:rPr>
                        <a:t>MİANSERİN</a:t>
                      </a:r>
                    </a:p>
                  </a:txBody>
                  <a:tcPr marL="3529" marR="3529" marT="3529"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tr-TR" sz="600" b="0" i="0" u="none" strike="noStrike">
                          <a:solidFill>
                            <a:srgbClr val="000000"/>
                          </a:solidFill>
                          <a:effectLst/>
                          <a:latin typeface="Times New Roman" panose="02020603050405020304" pitchFamily="18" charset="0"/>
                        </a:rPr>
                        <a:t>depresyonun en önemli özelliği olan depresif ruh halini gideren bir antidepresandır. Depresyon sırasında beyinde değişiklikler meydana gelir. Beyindeki sinir hücreleri birbirleriyle kimyasal maddeler aracıgıyla iletişim kurmaktadır. Depresyon durumunda bu maddelerin miktarı azalırAntidepresanlar söz konusu kimyasal maddelerdeki eksiklikleri gidererek, beynin yeniden normal çalışmasmı sağlayabilir. Bu ilacı almaya başladıktan sonra bir düzelme fark edebilmeniz için genellikle 2-4 hafta kullanmanız gerekebilir.</a:t>
                      </a:r>
                    </a:p>
                  </a:txBody>
                  <a:tcPr marL="3529" marR="3529" marT="3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a:solidFill>
                            <a:srgbClr val="000000"/>
                          </a:solidFill>
                          <a:effectLst/>
                          <a:latin typeface="Times New Roman" panose="02020603050405020304" pitchFamily="18" charset="0"/>
                        </a:rPr>
                        <a:t>İntihar girişimi ve intihar düşüncesi riskini artırabileceği ve saldırganlığı artırabileceği için 18 yaşından küçük insanlar olarak verilmemelidir. Hayvan modellerinden bir fetüse zarar verebileceğine dair bir kanıt olmasa da, hamile kadınların almasını güvenli gösteren herhangi bir veri yoktur. Şiddetli karaciğer hastalığı olan insanlar mianserin almamalıdır ve epilepsisi olan veya nöbet riski altında olan kişiler için dikkatli kullanılmalıdır , çünkü nöbet eşiğini düşürebilir.</a:t>
                      </a:r>
                    </a:p>
                  </a:txBody>
                  <a:tcPr marL="3529" marR="3529" marT="3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Genellikle tedaviye düşük bir dozla (günde 30 mg) başlayacaksınız, bu doz daha sonra doktorunuz tarafından en etkili günlük doza ulaşmak üzere yavaş yavaş artırılabilir.</a:t>
                      </a:r>
                    </a:p>
                  </a:txBody>
                  <a:tcPr marL="3529" marR="3529" marT="3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Çok yaygın (</a:t>
                      </a:r>
                      <a:r>
                        <a:rPr lang="tr-TR" sz="600" b="0" i="0" u="none" strike="noStrike" dirty="0" err="1">
                          <a:solidFill>
                            <a:srgbClr val="000000"/>
                          </a:solidFill>
                          <a:effectLst/>
                          <a:latin typeface="Times New Roman" panose="02020603050405020304" pitchFamily="18" charset="0"/>
                        </a:rPr>
                        <a:t>insidans</a:t>
                      </a:r>
                      <a:r>
                        <a:rPr lang="tr-TR" sz="600" b="0" i="0" u="none" strike="noStrike" dirty="0">
                          <a:solidFill>
                            <a:srgbClr val="000000"/>
                          </a:solidFill>
                          <a:effectLst/>
                          <a:latin typeface="Times New Roman" panose="02020603050405020304" pitchFamily="18" charset="0"/>
                        </a:rPr>
                        <a:t>&gt;% 10) yan etkiler kabızlık, ağız kuruluğu ve tedavinin başlangıcında uyuşukluktur. Yaygın (% 1 &lt;</a:t>
                      </a:r>
                      <a:r>
                        <a:rPr lang="tr-TR" sz="600" b="0" i="0" u="none" strike="noStrike" dirty="0" err="1">
                          <a:solidFill>
                            <a:srgbClr val="000000"/>
                          </a:solidFill>
                          <a:effectLst/>
                          <a:latin typeface="Times New Roman" panose="02020603050405020304" pitchFamily="18" charset="0"/>
                        </a:rPr>
                        <a:t>insidans</a:t>
                      </a:r>
                      <a:r>
                        <a:rPr lang="tr-TR" sz="600" b="0" i="0" u="none" strike="noStrike" dirty="0">
                          <a:solidFill>
                            <a:srgbClr val="000000"/>
                          </a:solidFill>
                          <a:effectLst/>
                          <a:latin typeface="Times New Roman" panose="02020603050405020304" pitchFamily="18" charset="0"/>
                        </a:rPr>
                        <a:t>≤% 10) yan etkiler arasında idame tedavisi sırasında uyuşukluk, titreme, baş ağrısı, baş dönmesi, baş dönmesi ve halsizlik yer alır.  Yaygın olmayan (% 0.1 &lt;</a:t>
                      </a:r>
                      <a:r>
                        <a:rPr lang="tr-TR" sz="600" b="0" i="0" u="none" strike="noStrike" dirty="0" err="1">
                          <a:solidFill>
                            <a:srgbClr val="000000"/>
                          </a:solidFill>
                          <a:effectLst/>
                          <a:latin typeface="Times New Roman" panose="02020603050405020304" pitchFamily="18" charset="0"/>
                        </a:rPr>
                        <a:t>insidans</a:t>
                      </a:r>
                      <a:r>
                        <a:rPr lang="tr-TR" sz="600" b="0" i="0" u="none" strike="noStrike" dirty="0">
                          <a:solidFill>
                            <a:srgbClr val="000000"/>
                          </a:solidFill>
                          <a:effectLst/>
                          <a:latin typeface="Times New Roman" panose="02020603050405020304" pitchFamily="18" charset="0"/>
                        </a:rPr>
                        <a:t> ≤% 1) yan etkiler kilo alımını içerir.</a:t>
                      </a:r>
                    </a:p>
                  </a:txBody>
                  <a:tcPr marL="3529" marR="3529" marT="3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87176616"/>
                  </a:ext>
                </a:extLst>
              </a:tr>
            </a:tbl>
          </a:graphicData>
        </a:graphic>
      </p:graphicFrame>
    </p:spTree>
    <p:extLst>
      <p:ext uri="{BB962C8B-B14F-4D97-AF65-F5344CB8AC3E}">
        <p14:creationId xmlns:p14="http://schemas.microsoft.com/office/powerpoint/2010/main" val="371585894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C3655850-0D51-4ADA-B270-33F67B2DF30F}"/>
              </a:ext>
            </a:extLst>
          </p:cNvPr>
          <p:cNvGraphicFramePr>
            <a:graphicFrameLocks noGrp="1"/>
          </p:cNvGraphicFramePr>
          <p:nvPr>
            <p:extLst>
              <p:ext uri="{D42A27DB-BD31-4B8C-83A1-F6EECF244321}">
                <p14:modId xmlns:p14="http://schemas.microsoft.com/office/powerpoint/2010/main" val="313360938"/>
              </p:ext>
            </p:extLst>
          </p:nvPr>
        </p:nvGraphicFramePr>
        <p:xfrm>
          <a:off x="251521" y="1268760"/>
          <a:ext cx="8640959" cy="4320480"/>
        </p:xfrm>
        <a:graphic>
          <a:graphicData uri="http://schemas.openxmlformats.org/drawingml/2006/table">
            <a:tbl>
              <a:tblPr/>
              <a:tblGrid>
                <a:gridCol w="675662">
                  <a:extLst>
                    <a:ext uri="{9D8B030D-6E8A-4147-A177-3AD203B41FA5}">
                      <a16:colId xmlns:a16="http://schemas.microsoft.com/office/drawing/2014/main" xmlns="" val="3530366299"/>
                    </a:ext>
                  </a:extLst>
                </a:gridCol>
                <a:gridCol w="1809272">
                  <a:extLst>
                    <a:ext uri="{9D8B030D-6E8A-4147-A177-3AD203B41FA5}">
                      <a16:colId xmlns:a16="http://schemas.microsoft.com/office/drawing/2014/main" xmlns="" val="3969231589"/>
                    </a:ext>
                  </a:extLst>
                </a:gridCol>
                <a:gridCol w="1771734">
                  <a:extLst>
                    <a:ext uri="{9D8B030D-6E8A-4147-A177-3AD203B41FA5}">
                      <a16:colId xmlns:a16="http://schemas.microsoft.com/office/drawing/2014/main" xmlns="" val="4131691568"/>
                    </a:ext>
                  </a:extLst>
                </a:gridCol>
                <a:gridCol w="1981940">
                  <a:extLst>
                    <a:ext uri="{9D8B030D-6E8A-4147-A177-3AD203B41FA5}">
                      <a16:colId xmlns:a16="http://schemas.microsoft.com/office/drawing/2014/main" xmlns="" val="1479115314"/>
                    </a:ext>
                  </a:extLst>
                </a:gridCol>
                <a:gridCol w="2402351">
                  <a:extLst>
                    <a:ext uri="{9D8B030D-6E8A-4147-A177-3AD203B41FA5}">
                      <a16:colId xmlns:a16="http://schemas.microsoft.com/office/drawing/2014/main" xmlns="" val="2824875631"/>
                    </a:ext>
                  </a:extLst>
                </a:gridCol>
              </a:tblGrid>
              <a:tr h="257794">
                <a:tc>
                  <a:txBody>
                    <a:bodyPr/>
                    <a:lstStyle/>
                    <a:p>
                      <a:pPr algn="ctr" fontAlgn="b"/>
                      <a:r>
                        <a:rPr lang="tr-TR" sz="1000" b="0" i="0" u="none" strike="noStrike">
                          <a:solidFill>
                            <a:srgbClr val="000000"/>
                          </a:solidFill>
                          <a:effectLst/>
                          <a:latin typeface="Calibri" panose="020F0502020204030204" pitchFamily="34" charset="0"/>
                        </a:rPr>
                        <a:t>İLAÇ</a:t>
                      </a:r>
                    </a:p>
                  </a:txBody>
                  <a:tcPr marL="3575" marR="3575" marT="35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575" marR="3575" marT="35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575" marR="3575" marT="357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575" marR="3575" marT="357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575" marR="3575" marT="35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85112518"/>
                  </a:ext>
                </a:extLst>
              </a:tr>
              <a:tr h="4062686">
                <a:tc>
                  <a:txBody>
                    <a:bodyPr/>
                    <a:lstStyle/>
                    <a:p>
                      <a:pPr algn="ctr" fontAlgn="ctr"/>
                      <a:r>
                        <a:rPr lang="tr-TR" sz="1000" b="0" i="0" u="none" strike="noStrike">
                          <a:solidFill>
                            <a:srgbClr val="000000"/>
                          </a:solidFill>
                          <a:effectLst/>
                          <a:latin typeface="Times New Roman" panose="02020603050405020304" pitchFamily="18" charset="0"/>
                        </a:rPr>
                        <a:t>AMİTRİPTİLİN</a:t>
                      </a:r>
                    </a:p>
                  </a:txBody>
                  <a:tcPr marL="3575" marR="3575" marT="3575"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tr-TR" sz="600" b="0" i="0" u="none" strike="noStrike">
                          <a:solidFill>
                            <a:srgbClr val="000000"/>
                          </a:solidFill>
                          <a:effectLst/>
                          <a:latin typeface="Times New Roman" panose="02020603050405020304" pitchFamily="18" charset="0"/>
                        </a:rPr>
                        <a:t>Trisiklik antidepresan adı verilen ilaç grubuna aittir. Bu ilaçlar beyindeki kimyasal maddelerin düzeyini değiştirerek depresyon semptomlarını (belirti) düzeltir. Depresyon semptomlarının tedavisinde,depresyon belirtilerinin giderilmesinde, özellikle endojen depresyonun tedavisinde kullanılır.</a:t>
                      </a:r>
                    </a:p>
                  </a:txBody>
                  <a:tcPr marL="3575" marR="3575" marT="35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a:solidFill>
                            <a:srgbClr val="000000"/>
                          </a:solidFill>
                          <a:effectLst/>
                          <a:latin typeface="Times New Roman" panose="02020603050405020304" pitchFamily="18" charset="0"/>
                        </a:rPr>
                        <a:t> Kan hastalığınız varsa başka bir psikiyatrik hastalığınız varsa (örn., şizofreni, manik depresyon)karaciğer ya da kardiyovasküler (kalp-damar) hastalığınız varsa, idrar güçlüğü ya da prostat büyümesi varsa tiroid beziniz aşırı çalışıyorsa ve tiroid bozukluğu tedavisi için ilaç alıyorsanız  Sara (epilepsi) veya havale (konvülsiyon) öykünüz varsa elektrokonvülzif tedavi (EKT) görüyorsanız kullanmayınız ya da dikkatli kullanınız.</a:t>
                      </a:r>
                    </a:p>
                  </a:txBody>
                  <a:tcPr marL="3575" marR="3575" marT="35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Yetişkinler: Önerilen başlangıç dozu günde üç kez bir draje (10 mg veya 25 mg)’</a:t>
                      </a:r>
                      <a:r>
                        <a:rPr lang="tr-TR" sz="600" b="0" i="0" u="none" strike="noStrike" dirty="0" err="1">
                          <a:solidFill>
                            <a:srgbClr val="000000"/>
                          </a:solidFill>
                          <a:effectLst/>
                          <a:latin typeface="Times New Roman" panose="02020603050405020304" pitchFamily="18" charset="0"/>
                        </a:rPr>
                        <a:t>dır</a:t>
                      </a:r>
                      <a:r>
                        <a:rPr lang="tr-TR" sz="600" b="0" i="0" u="none" strike="noStrike" dirty="0">
                          <a:solidFill>
                            <a:srgbClr val="000000"/>
                          </a:solidFill>
                          <a:effectLst/>
                          <a:latin typeface="Times New Roman" panose="02020603050405020304" pitchFamily="18" charset="0"/>
                        </a:rPr>
                        <a:t>. Gerekli olduğunda istenilen </a:t>
                      </a:r>
                      <a:r>
                        <a:rPr lang="tr-TR" sz="600" b="0" i="0" u="none" strike="noStrike" dirty="0" err="1">
                          <a:solidFill>
                            <a:srgbClr val="000000"/>
                          </a:solidFill>
                          <a:effectLst/>
                          <a:latin typeface="Times New Roman" panose="02020603050405020304" pitchFamily="18" charset="0"/>
                        </a:rPr>
                        <a:t>terapötik</a:t>
                      </a:r>
                      <a:r>
                        <a:rPr lang="tr-TR" sz="600" b="0" i="0" u="none" strike="noStrike" dirty="0">
                          <a:solidFill>
                            <a:srgbClr val="000000"/>
                          </a:solidFill>
                          <a:effectLst/>
                          <a:latin typeface="Times New Roman" panose="02020603050405020304" pitchFamily="18" charset="0"/>
                        </a:rPr>
                        <a:t> yanıt alınana kadar, doz kademeli olarak artırılabilir. İdame dozu genellikle, günde 2-4 draje (25 mg)’</a:t>
                      </a:r>
                      <a:r>
                        <a:rPr lang="tr-TR" sz="600" b="0" i="0" u="none" strike="noStrike" dirty="0" err="1">
                          <a:solidFill>
                            <a:srgbClr val="000000"/>
                          </a:solidFill>
                          <a:effectLst/>
                          <a:latin typeface="Times New Roman" panose="02020603050405020304" pitchFamily="18" charset="0"/>
                        </a:rPr>
                        <a:t>dır</a:t>
                      </a:r>
                      <a:r>
                        <a:rPr lang="tr-TR" sz="600" b="0" i="0" u="none" strike="noStrike" dirty="0">
                          <a:solidFill>
                            <a:srgbClr val="000000"/>
                          </a:solidFill>
                          <a:effectLst/>
                          <a:latin typeface="Times New Roman" panose="02020603050405020304" pitchFamily="18" charset="0"/>
                        </a:rPr>
                        <a:t>. İdame tedavisinde verilecek miktar tek doz halinde ve tercihen akşamları ya da yatmadan hemen önce verilebilir. Nadir olarak günlük dozun 150 mg'ı aşması gerekebilir; ancak bununla birlikte, hastanede yatan hastalarda dozun 300 mg'a kadar yükseltilmesi bazen gerekli olabilir. Uygulama yolu ve metodu:  İlacınızı ağız yoluyla alınınız. Bir bardak su ile drajeleri yutunuz. Değişik yaş grupları: Çocuklarda kullanımı: 12 yaşın altındaki çocuklarda kullanımı önerilmemektedir. Yaşlılarda </a:t>
                      </a:r>
                      <a:r>
                        <a:rPr lang="tr-TR" sz="600" b="0" i="0" u="none" strike="noStrike" dirty="0" err="1">
                          <a:solidFill>
                            <a:srgbClr val="000000"/>
                          </a:solidFill>
                          <a:effectLst/>
                          <a:latin typeface="Times New Roman" panose="02020603050405020304" pitchFamily="18" charset="0"/>
                        </a:rPr>
                        <a:t>kullanımı:Yaşlı</a:t>
                      </a:r>
                      <a:r>
                        <a:rPr lang="tr-TR" sz="600" b="0" i="0" u="none" strike="noStrike" dirty="0">
                          <a:solidFill>
                            <a:srgbClr val="000000"/>
                          </a:solidFill>
                          <a:effectLst/>
                          <a:latin typeface="Times New Roman" panose="02020603050405020304" pitchFamily="18" charset="0"/>
                        </a:rPr>
                        <a:t> hastalarda her zaman daha düşük dozlarla  başlanmalıdır. Yaşlı hastalarda ve hafif depresyon vakalarında önerilen başlangıç dozu günde üç kez 10 mg'dır. Bu hastalarda günde 50 </a:t>
                      </a:r>
                      <a:r>
                        <a:rPr lang="tr-TR" sz="600" b="0" i="0" u="none" strike="noStrike" dirty="0" err="1">
                          <a:solidFill>
                            <a:srgbClr val="000000"/>
                          </a:solidFill>
                          <a:effectLst/>
                          <a:latin typeface="Times New Roman" panose="02020603050405020304" pitchFamily="18" charset="0"/>
                        </a:rPr>
                        <a:t>mg'lık</a:t>
                      </a:r>
                      <a:r>
                        <a:rPr lang="tr-TR" sz="600" b="0" i="0" u="none" strike="noStrike" dirty="0">
                          <a:solidFill>
                            <a:srgbClr val="000000"/>
                          </a:solidFill>
                          <a:effectLst/>
                          <a:latin typeface="Times New Roman" panose="02020603050405020304" pitchFamily="18" charset="0"/>
                        </a:rPr>
                        <a:t> idame dozu yeterli olabilmektedir. İdame tedavisi için toplam doz, bir kerede ve tercihen akşamları ya da yatmadan hemen önce verilebilir.</a:t>
                      </a:r>
                    </a:p>
                  </a:txBody>
                  <a:tcPr marL="3575" marR="3575" marT="35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Kalp: ayağa kalkınca baygınlık hissi (</a:t>
                      </a:r>
                      <a:r>
                        <a:rPr lang="tr-TR" sz="600" b="0" i="0" u="none" strike="noStrike" dirty="0" err="1">
                          <a:solidFill>
                            <a:srgbClr val="000000"/>
                          </a:solidFill>
                          <a:effectLst/>
                          <a:latin typeface="Times New Roman" panose="02020603050405020304" pitchFamily="18" charset="0"/>
                        </a:rPr>
                        <a:t>postural</a:t>
                      </a:r>
                      <a:r>
                        <a:rPr lang="tr-TR" sz="600" b="0" i="0" u="none" strike="noStrike" dirty="0">
                          <a:solidFill>
                            <a:srgbClr val="000000"/>
                          </a:solidFill>
                          <a:effectLst/>
                          <a:latin typeface="Times New Roman" panose="02020603050405020304" pitchFamily="18" charset="0"/>
                        </a:rPr>
                        <a:t> hipotansiyon), kan basıncında artış, hızlı atan kalp, </a:t>
                      </a:r>
                      <a:r>
                        <a:rPr lang="tr-TR" sz="600" b="0" i="0" u="none" strike="noStrike" dirty="0" err="1">
                          <a:solidFill>
                            <a:srgbClr val="000000"/>
                          </a:solidFill>
                          <a:effectLst/>
                          <a:latin typeface="Times New Roman" panose="02020603050405020304" pitchFamily="18" charset="0"/>
                        </a:rPr>
                        <a:t>palpitasyonlar</a:t>
                      </a:r>
                      <a:r>
                        <a:rPr lang="tr-TR" sz="600" b="0" i="0" u="none" strike="noStrike" dirty="0">
                          <a:solidFill>
                            <a:srgbClr val="000000"/>
                          </a:solidFill>
                          <a:effectLst/>
                          <a:latin typeface="Times New Roman" panose="02020603050405020304" pitchFamily="18" charset="0"/>
                        </a:rPr>
                        <a:t>, kalp krizi, felç, düzensiz veya yavaş kalp atışı ve çok düşük kan basıncı. Mide ve bağırsaklar: hasta hissetmek veya olmak, </a:t>
                      </a:r>
                      <a:r>
                        <a:rPr lang="tr-TR" sz="600" b="0" i="0" u="none" strike="noStrike" dirty="0" err="1">
                          <a:solidFill>
                            <a:srgbClr val="000000"/>
                          </a:solidFill>
                          <a:effectLst/>
                          <a:latin typeface="Times New Roman" panose="02020603050405020304" pitchFamily="18" charset="0"/>
                        </a:rPr>
                        <a:t>diyare</a:t>
                      </a:r>
                      <a:r>
                        <a:rPr lang="tr-TR" sz="600" b="0" i="0" u="none" strike="noStrike" dirty="0">
                          <a:solidFill>
                            <a:srgbClr val="000000"/>
                          </a:solidFill>
                          <a:effectLst/>
                          <a:latin typeface="Times New Roman" panose="02020603050405020304" pitchFamily="18" charset="0"/>
                        </a:rPr>
                        <a:t>, iştah kaybı, ağızdaki mukus </a:t>
                      </a:r>
                      <a:r>
                        <a:rPr lang="tr-TR" sz="600" b="0" i="0" u="none" strike="noStrike" dirty="0" err="1">
                          <a:solidFill>
                            <a:srgbClr val="000000"/>
                          </a:solidFill>
                          <a:effectLst/>
                          <a:latin typeface="Times New Roman" panose="02020603050405020304" pitchFamily="18" charset="0"/>
                        </a:rPr>
                        <a:t>membranlarının</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inflamasyonu</a:t>
                      </a:r>
                      <a:r>
                        <a:rPr lang="tr-TR" sz="600" b="0" i="0" u="none" strike="noStrike" dirty="0">
                          <a:solidFill>
                            <a:srgbClr val="000000"/>
                          </a:solidFill>
                          <a:effectLst/>
                          <a:latin typeface="Times New Roman" panose="02020603050405020304" pitchFamily="18" charset="0"/>
                        </a:rPr>
                        <a:t>, şişmiş tükürük bezleri, </a:t>
                      </a:r>
                      <a:r>
                        <a:rPr lang="tr-TR" sz="600" b="0" i="0" u="none" strike="noStrike" dirty="0" err="1">
                          <a:solidFill>
                            <a:srgbClr val="000000"/>
                          </a:solidFill>
                          <a:effectLst/>
                          <a:latin typeface="Times New Roman" panose="02020603050405020304" pitchFamily="18" charset="0"/>
                        </a:rPr>
                        <a:t>abdominal</a:t>
                      </a:r>
                      <a:r>
                        <a:rPr lang="tr-TR" sz="600" b="0" i="0" u="none" strike="noStrike" dirty="0">
                          <a:solidFill>
                            <a:srgbClr val="000000"/>
                          </a:solidFill>
                          <a:effectLst/>
                          <a:latin typeface="Times New Roman" panose="02020603050405020304" pitchFamily="18" charset="0"/>
                        </a:rPr>
                        <a:t> ağrılar, kara dil hastalığı, tat alma bozukluğu). Karaciğer: hepatit, sarılık da (cildin ve/veya gözlerin beyazlarının sarılaşması) dahil olmak üzere karaciğer fonksiyonunda değişiklikler (kan testlerinde görülen)  Diğer: artmış terleme, saç kaybı, kulaklarda çınlama, artmış idrara çıkma ihtiyacı. Bu tür ilaç alan hastalarda kemik kırılması riskinde artış gözlemlenmiştir. Yoksunluk semptomları: hasta hissetmek, keyifsizlik ve baş ağrısı, rüya ve uyku bozuklukları, </a:t>
                      </a:r>
                      <a:r>
                        <a:rPr lang="tr-TR" sz="600" b="0" i="0" u="none" strike="noStrike" dirty="0" err="1">
                          <a:solidFill>
                            <a:srgbClr val="000000"/>
                          </a:solidFill>
                          <a:effectLst/>
                          <a:latin typeface="Times New Roman" panose="02020603050405020304" pitchFamily="18" charset="0"/>
                        </a:rPr>
                        <a:t>irritabilite</a:t>
                      </a:r>
                      <a:r>
                        <a:rPr lang="tr-TR" sz="600" b="0" i="0" u="none" strike="noStrike" dirty="0">
                          <a:solidFill>
                            <a:srgbClr val="000000"/>
                          </a:solidFill>
                          <a:effectLst/>
                          <a:latin typeface="Times New Roman" panose="02020603050405020304" pitchFamily="18" charset="0"/>
                        </a:rPr>
                        <a:t> ve huzursuzluk. Mani veya </a:t>
                      </a:r>
                      <a:r>
                        <a:rPr lang="tr-TR" sz="600" b="0" i="0" u="none" strike="noStrike" dirty="0" err="1">
                          <a:solidFill>
                            <a:srgbClr val="000000"/>
                          </a:solidFill>
                          <a:effectLst/>
                          <a:latin typeface="Times New Roman" panose="02020603050405020304" pitchFamily="18" charset="0"/>
                        </a:rPr>
                        <a:t>hipomani</a:t>
                      </a:r>
                      <a:r>
                        <a:rPr lang="tr-TR" sz="600" b="0" i="0" u="none" strike="noStrike" dirty="0">
                          <a:solidFill>
                            <a:srgbClr val="000000"/>
                          </a:solidFill>
                          <a:effectLst/>
                          <a:latin typeface="Times New Roman" panose="02020603050405020304" pitchFamily="18" charset="0"/>
                        </a:rPr>
                        <a:t> (abartılı ruh hali ve/veya </a:t>
                      </a:r>
                      <a:r>
                        <a:rPr lang="tr-TR" sz="600" b="0" i="0" u="none" strike="noStrike" dirty="0" err="1">
                          <a:solidFill>
                            <a:srgbClr val="000000"/>
                          </a:solidFill>
                          <a:effectLst/>
                          <a:latin typeface="Times New Roman" panose="02020603050405020304" pitchFamily="18" charset="0"/>
                        </a:rPr>
                        <a:t>elasyon</a:t>
                      </a:r>
                      <a:r>
                        <a:rPr lang="tr-TR" sz="600" b="0" i="0" u="none" strike="noStrike" dirty="0">
                          <a:solidFill>
                            <a:srgbClr val="000000"/>
                          </a:solidFill>
                          <a:effectLst/>
                          <a:latin typeface="Times New Roman" panose="02020603050405020304" pitchFamily="18" charset="0"/>
                        </a:rPr>
                        <a:t>) tabletlerin kesilmesinden </a:t>
                      </a:r>
                      <a:r>
                        <a:rPr lang="tr-TR" sz="600" b="0" i="0" u="none" strike="noStrike" dirty="0" err="1">
                          <a:solidFill>
                            <a:srgbClr val="000000"/>
                          </a:solidFill>
                          <a:effectLst/>
                          <a:latin typeface="Times New Roman" panose="02020603050405020304" pitchFamily="18" charset="0"/>
                        </a:rPr>
                        <a:t>sonrak</a:t>
                      </a:r>
                      <a:r>
                        <a:rPr lang="tr-TR" sz="600" b="0" i="0" u="none" strike="noStrike" dirty="0">
                          <a:solidFill>
                            <a:srgbClr val="000000"/>
                          </a:solidFill>
                          <a:effectLst/>
                          <a:latin typeface="Times New Roman" panose="02020603050405020304" pitchFamily="18" charset="0"/>
                        </a:rPr>
                        <a:t>, 2-7 gün içinde görülebilir. Yatak ıslatma tedavisi için alınıyorsa: uyku hali, hafif terleme, kaşıntı, davranış değişiklikleri ve “</a:t>
                      </a:r>
                      <a:r>
                        <a:rPr lang="tr-TR" sz="600" b="0" i="0" u="none" strike="noStrike" dirty="0" err="1">
                          <a:solidFill>
                            <a:srgbClr val="000000"/>
                          </a:solidFill>
                          <a:effectLst/>
                          <a:latin typeface="Times New Roman" panose="02020603050405020304" pitchFamily="18" charset="0"/>
                        </a:rPr>
                        <a:t>Antikolinerjik</a:t>
                      </a:r>
                      <a:r>
                        <a:rPr lang="tr-TR" sz="600" b="0" i="0" u="none" strike="noStrike" dirty="0">
                          <a:solidFill>
                            <a:srgbClr val="000000"/>
                          </a:solidFill>
                          <a:effectLst/>
                          <a:latin typeface="Times New Roman" panose="02020603050405020304" pitchFamily="18" charset="0"/>
                        </a:rPr>
                        <a:t> etkiler” (ağız kuruluğu, ateş, </a:t>
                      </a:r>
                      <a:r>
                        <a:rPr lang="tr-TR" sz="600" b="0" i="0" u="none" strike="noStrike" dirty="0" err="1">
                          <a:solidFill>
                            <a:srgbClr val="000000"/>
                          </a:solidFill>
                          <a:effectLst/>
                          <a:latin typeface="Times New Roman" panose="02020603050405020304" pitchFamily="18" charset="0"/>
                        </a:rPr>
                        <a:t>konstipasyon</a:t>
                      </a:r>
                      <a:r>
                        <a:rPr lang="tr-TR" sz="600" b="0" i="0" u="none" strike="noStrike" dirty="0">
                          <a:solidFill>
                            <a:srgbClr val="000000"/>
                          </a:solidFill>
                          <a:effectLst/>
                          <a:latin typeface="Times New Roman" panose="02020603050405020304" pitchFamily="18" charset="0"/>
                        </a:rPr>
                        <a:t>, bulanık veya çift görme, idrar yapma güçlüğü, göz bebeği büyümesi, </a:t>
                      </a:r>
                      <a:r>
                        <a:rPr lang="tr-TR" sz="600" b="0" i="0" u="none" strike="noStrike" dirty="0" err="1">
                          <a:solidFill>
                            <a:srgbClr val="000000"/>
                          </a:solidFill>
                          <a:effectLst/>
                          <a:latin typeface="Times New Roman" panose="02020603050405020304" pitchFamily="18" charset="0"/>
                        </a:rPr>
                        <a:t>glakom</a:t>
                      </a:r>
                      <a:r>
                        <a:rPr lang="tr-TR" sz="600" b="0" i="0" u="none" strike="noStrike" dirty="0">
                          <a:solidFill>
                            <a:srgbClr val="000000"/>
                          </a:solidFill>
                          <a:effectLst/>
                          <a:latin typeface="Times New Roman" panose="02020603050405020304" pitchFamily="18" charset="0"/>
                        </a:rPr>
                        <a:t> ve ince barsak blokajı). Kan: kemik iliği depresyonu veya bazı kan hücrelerinde azalma (boğaz ağrısı, ağız ülserleri ve tekrarlayan enfeksiyonlar, kanama veya kolayca morarma) Endokrin sistemi ve metabolizması: cinsel fonksiyon veya cinsel istek bozuklukları, erkeklerde ve kadınlarda göğüste şişme, testislerde şişme, anne sütünün aşırı üretimi, kan şekeri seviyelerinde değişiklikler, iştah artışı ve kilo artışı. Daha sık idrara çıkmanıza neden olan </a:t>
                      </a:r>
                      <a:r>
                        <a:rPr lang="tr-TR" sz="600" b="0" i="0" u="none" strike="noStrike" dirty="0" err="1">
                          <a:solidFill>
                            <a:srgbClr val="000000"/>
                          </a:solidFill>
                          <a:effectLst/>
                          <a:latin typeface="Times New Roman" panose="02020603050405020304" pitchFamily="18" charset="0"/>
                        </a:rPr>
                        <a:t>antidiüretik</a:t>
                      </a:r>
                      <a:r>
                        <a:rPr lang="tr-TR" sz="600" b="0" i="0" u="none" strike="noStrike" dirty="0">
                          <a:solidFill>
                            <a:srgbClr val="000000"/>
                          </a:solidFill>
                          <a:effectLst/>
                          <a:latin typeface="Times New Roman" panose="02020603050405020304" pitchFamily="18" charset="0"/>
                        </a:rPr>
                        <a:t> hormonun uygun olmayan salgısı. Beyin ve merkezi sinir sistemi: baş dönmesi, yorgunluk veya uyku hali, halsizlik, baş ağrısı, konsantrasyon güçlüğü, </a:t>
                      </a:r>
                      <a:r>
                        <a:rPr lang="tr-TR" sz="600" b="0" i="0" u="none" strike="noStrike" dirty="0" err="1">
                          <a:solidFill>
                            <a:srgbClr val="000000"/>
                          </a:solidFill>
                          <a:effectLst/>
                          <a:latin typeface="Times New Roman" panose="02020603050405020304" pitchFamily="18" charset="0"/>
                        </a:rPr>
                        <a:t>konfüzyon</a:t>
                      </a:r>
                      <a:r>
                        <a:rPr lang="tr-TR" sz="600" b="0" i="0" u="none" strike="noStrike" dirty="0">
                          <a:solidFill>
                            <a:srgbClr val="000000"/>
                          </a:solidFill>
                          <a:effectLst/>
                          <a:latin typeface="Times New Roman" panose="02020603050405020304" pitchFamily="18" charset="0"/>
                        </a:rPr>
                        <a:t>, uyumada güçlük, kabus görme, hafif abartılı davranış, </a:t>
                      </a:r>
                      <a:r>
                        <a:rPr lang="tr-TR" sz="600" b="0" i="0" u="none" strike="noStrike" dirty="0" err="1">
                          <a:solidFill>
                            <a:srgbClr val="000000"/>
                          </a:solidFill>
                          <a:effectLst/>
                          <a:latin typeface="Times New Roman" panose="02020603050405020304" pitchFamily="18" charset="0"/>
                        </a:rPr>
                        <a:t>delüzyonlar</a:t>
                      </a:r>
                      <a:r>
                        <a:rPr lang="tr-TR" sz="600" b="0" i="0" u="none" strike="noStrike" dirty="0">
                          <a:solidFill>
                            <a:srgbClr val="000000"/>
                          </a:solidFill>
                          <a:effectLst/>
                          <a:latin typeface="Times New Roman" panose="02020603050405020304" pitchFamily="18" charset="0"/>
                        </a:rPr>
                        <a:t>, var olmayan şeyler görme, </a:t>
                      </a:r>
                      <a:r>
                        <a:rPr lang="tr-TR" sz="600" b="0" i="0" u="none" strike="noStrike" dirty="0" err="1">
                          <a:solidFill>
                            <a:srgbClr val="000000"/>
                          </a:solidFill>
                          <a:effectLst/>
                          <a:latin typeface="Times New Roman" panose="02020603050405020304" pitchFamily="18" charset="0"/>
                        </a:rPr>
                        <a:t>anksiyete</a:t>
                      </a:r>
                      <a:r>
                        <a:rPr lang="tr-TR" sz="600" b="0" i="0" u="none" strike="noStrike" dirty="0">
                          <a:solidFill>
                            <a:srgbClr val="000000"/>
                          </a:solidFill>
                          <a:effectLst/>
                          <a:latin typeface="Times New Roman" panose="02020603050405020304" pitchFamily="18" charset="0"/>
                        </a:rPr>
                        <a:t>, heyecan, </a:t>
                      </a:r>
                      <a:r>
                        <a:rPr lang="tr-TR" sz="600" b="0" i="0" u="none" strike="noStrike" dirty="0" err="1">
                          <a:solidFill>
                            <a:srgbClr val="000000"/>
                          </a:solidFill>
                          <a:effectLst/>
                          <a:latin typeface="Times New Roman" panose="02020603050405020304" pitchFamily="18" charset="0"/>
                        </a:rPr>
                        <a:t>disoryantasyon</a:t>
                      </a:r>
                      <a:r>
                        <a:rPr lang="tr-TR" sz="600" b="0" i="0" u="none" strike="noStrike" dirty="0">
                          <a:solidFill>
                            <a:srgbClr val="000000"/>
                          </a:solidFill>
                          <a:effectLst/>
                          <a:latin typeface="Times New Roman" panose="02020603050405020304" pitchFamily="18" charset="0"/>
                        </a:rPr>
                        <a:t> (nerede olduğunu bilmeme), huzursuzluk, karıncalanma ve batma hissi, koordinasyon eksikliği, titrek hareketler, tremor, </a:t>
                      </a:r>
                      <a:r>
                        <a:rPr lang="tr-TR" sz="600" b="0" i="0" u="none" strike="noStrike" dirty="0" err="1">
                          <a:solidFill>
                            <a:srgbClr val="000000"/>
                          </a:solidFill>
                          <a:effectLst/>
                          <a:latin typeface="Times New Roman" panose="02020603050405020304" pitchFamily="18" charset="0"/>
                        </a:rPr>
                        <a:t>Antikolinerjik</a:t>
                      </a:r>
                      <a:r>
                        <a:rPr lang="tr-TR" sz="600" b="0" i="0" u="none" strike="noStrike" dirty="0">
                          <a:solidFill>
                            <a:srgbClr val="000000"/>
                          </a:solidFill>
                          <a:effectLst/>
                          <a:latin typeface="Times New Roman" panose="02020603050405020304" pitchFamily="18" charset="0"/>
                        </a:rPr>
                        <a:t> etkiler (ağız kuruluğu, ateş, </a:t>
                      </a:r>
                      <a:r>
                        <a:rPr lang="tr-TR" sz="600" b="0" i="0" u="none" strike="noStrike" dirty="0" err="1">
                          <a:solidFill>
                            <a:srgbClr val="000000"/>
                          </a:solidFill>
                          <a:effectLst/>
                          <a:latin typeface="Times New Roman" panose="02020603050405020304" pitchFamily="18" charset="0"/>
                        </a:rPr>
                        <a:t>konstipasyon</a:t>
                      </a:r>
                      <a:r>
                        <a:rPr lang="tr-TR" sz="600" b="0" i="0" u="none" strike="noStrike" dirty="0">
                          <a:solidFill>
                            <a:srgbClr val="000000"/>
                          </a:solidFill>
                          <a:effectLst/>
                          <a:latin typeface="Times New Roman" panose="02020603050405020304" pitchFamily="18" charset="0"/>
                        </a:rPr>
                        <a:t>, bulanık veya çift görme, idrar yapma güçlüğü, göz bebeği büyümesi, </a:t>
                      </a:r>
                      <a:r>
                        <a:rPr lang="tr-TR" sz="600" b="0" i="0" u="none" strike="noStrike" dirty="0" err="1">
                          <a:solidFill>
                            <a:srgbClr val="000000"/>
                          </a:solidFill>
                          <a:effectLst/>
                          <a:latin typeface="Times New Roman" panose="02020603050405020304" pitchFamily="18" charset="0"/>
                        </a:rPr>
                        <a:t>glakom</a:t>
                      </a:r>
                      <a:r>
                        <a:rPr lang="tr-TR" sz="600" b="0" i="0" u="none" strike="noStrike" dirty="0">
                          <a:solidFill>
                            <a:srgbClr val="000000"/>
                          </a:solidFill>
                          <a:effectLst/>
                          <a:latin typeface="Times New Roman" panose="02020603050405020304" pitchFamily="18" charset="0"/>
                        </a:rPr>
                        <a:t> ve ince barsak blokajı).</a:t>
                      </a:r>
                    </a:p>
                  </a:txBody>
                  <a:tcPr marL="3575" marR="3575" marT="35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572057770"/>
                  </a:ext>
                </a:extLst>
              </a:tr>
            </a:tbl>
          </a:graphicData>
        </a:graphic>
      </p:graphicFrame>
    </p:spTree>
    <p:extLst>
      <p:ext uri="{BB962C8B-B14F-4D97-AF65-F5344CB8AC3E}">
        <p14:creationId xmlns:p14="http://schemas.microsoft.com/office/powerpoint/2010/main" val="366721232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71EADB57-3E9F-4065-AFBA-975C8D86A2FA}"/>
              </a:ext>
            </a:extLst>
          </p:cNvPr>
          <p:cNvGraphicFramePr>
            <a:graphicFrameLocks noGrp="1"/>
          </p:cNvGraphicFramePr>
          <p:nvPr>
            <p:extLst>
              <p:ext uri="{D42A27DB-BD31-4B8C-83A1-F6EECF244321}">
                <p14:modId xmlns:p14="http://schemas.microsoft.com/office/powerpoint/2010/main" val="2647586743"/>
              </p:ext>
            </p:extLst>
          </p:nvPr>
        </p:nvGraphicFramePr>
        <p:xfrm>
          <a:off x="251520" y="1268760"/>
          <a:ext cx="8640960" cy="4320480"/>
        </p:xfrm>
        <a:graphic>
          <a:graphicData uri="http://schemas.openxmlformats.org/drawingml/2006/table">
            <a:tbl>
              <a:tblPr/>
              <a:tblGrid>
                <a:gridCol w="672739">
                  <a:extLst>
                    <a:ext uri="{9D8B030D-6E8A-4147-A177-3AD203B41FA5}">
                      <a16:colId xmlns:a16="http://schemas.microsoft.com/office/drawing/2014/main" xmlns="" val="753177045"/>
                    </a:ext>
                  </a:extLst>
                </a:gridCol>
                <a:gridCol w="1801446">
                  <a:extLst>
                    <a:ext uri="{9D8B030D-6E8A-4147-A177-3AD203B41FA5}">
                      <a16:colId xmlns:a16="http://schemas.microsoft.com/office/drawing/2014/main" xmlns="" val="3654481338"/>
                    </a:ext>
                  </a:extLst>
                </a:gridCol>
                <a:gridCol w="1764071">
                  <a:extLst>
                    <a:ext uri="{9D8B030D-6E8A-4147-A177-3AD203B41FA5}">
                      <a16:colId xmlns:a16="http://schemas.microsoft.com/office/drawing/2014/main" xmlns="" val="3705483060"/>
                    </a:ext>
                  </a:extLst>
                </a:gridCol>
                <a:gridCol w="2085492">
                  <a:extLst>
                    <a:ext uri="{9D8B030D-6E8A-4147-A177-3AD203B41FA5}">
                      <a16:colId xmlns:a16="http://schemas.microsoft.com/office/drawing/2014/main" xmlns="" val="3964650475"/>
                    </a:ext>
                  </a:extLst>
                </a:gridCol>
                <a:gridCol w="2317212">
                  <a:extLst>
                    <a:ext uri="{9D8B030D-6E8A-4147-A177-3AD203B41FA5}">
                      <a16:colId xmlns:a16="http://schemas.microsoft.com/office/drawing/2014/main" xmlns="" val="4033595092"/>
                    </a:ext>
                  </a:extLst>
                </a:gridCol>
              </a:tblGrid>
              <a:tr h="257880">
                <a:tc>
                  <a:txBody>
                    <a:bodyPr/>
                    <a:lstStyle/>
                    <a:p>
                      <a:pPr algn="ctr" fontAlgn="b"/>
                      <a:r>
                        <a:rPr lang="tr-TR" sz="1000" b="0" i="0" u="none" strike="noStrike">
                          <a:solidFill>
                            <a:srgbClr val="000000"/>
                          </a:solidFill>
                          <a:effectLst/>
                          <a:latin typeface="Calibri" panose="020F0502020204030204" pitchFamily="34" charset="0"/>
                        </a:rPr>
                        <a:t>İLAÇ</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560" marR="3560" marT="35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560" marR="3560" marT="35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359853656"/>
                  </a:ext>
                </a:extLst>
              </a:tr>
              <a:tr h="4062600">
                <a:tc>
                  <a:txBody>
                    <a:bodyPr/>
                    <a:lstStyle/>
                    <a:p>
                      <a:pPr algn="ctr" fontAlgn="ctr"/>
                      <a:r>
                        <a:rPr lang="tr-TR" sz="1000" b="0" i="0" u="none" strike="noStrike">
                          <a:solidFill>
                            <a:srgbClr val="000000"/>
                          </a:solidFill>
                          <a:effectLst/>
                          <a:latin typeface="Times New Roman" panose="02020603050405020304" pitchFamily="18" charset="0"/>
                        </a:rPr>
                        <a:t>SERTRALİN</a:t>
                      </a:r>
                    </a:p>
                  </a:txBody>
                  <a:tcPr marL="3560" marR="3560" marT="3560"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tr-TR" sz="600" b="0" i="0" u="none" strike="noStrike">
                          <a:solidFill>
                            <a:srgbClr val="000000"/>
                          </a:solidFill>
                          <a:effectLst/>
                          <a:latin typeface="Times New Roman" panose="02020603050405020304" pitchFamily="18" charset="0"/>
                        </a:rPr>
                        <a:t>Sertralin, majör depresif bozukluk (MDD), obsesif-kompulsif bozukluk (OKB), vücut dismorfik bozukluğu (BDD), travma sonrası stres bozukluğu (TSSB), adet öncesi disforik bozukluk (PMDD), panik bozukluğu ve panik bozukluğu gibi çeşitli durumlar için kullanılır. sosyal kaygı bozukluğu (SAD). Ayrıca kullanılmaktadır erken boşalma ve vasküler baş ağrısı , bu durumların tedavisinde etkinliğinin ama kanıtlar sağlam değildir.  Sertralin OKB'si olanlar dışında çocuklarda kullanım için onaylanmamıştır. </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a:solidFill>
                            <a:srgbClr val="000000"/>
                          </a:solidFill>
                          <a:effectLst/>
                          <a:latin typeface="Times New Roman" panose="02020603050405020304" pitchFamily="18" charset="0"/>
                        </a:rPr>
                        <a:t>Sertralin almadan önce, geçmişte antidepresanlara ya da başka ilaçlara karşı alerjiniz olup olmadığını psikiyatristinize bildirin. Epilepsi, gebelik riski, barsak kanaması, glokom,mani gibi bir tıbbi hikayeniz varsa mutlaka hekiminize hatırlatın. Sertralin kullanırken ameliyat olacak ya da diş çekimi yaptıracaksanız, hekiminize ilaç kullandığınızı belirtin. Çoğu zaman Lustral, ameliyat ya da diş çekiminden iki gün önce ksilir. Operasyondan sonraki gün tekrar kullanıma başlanır. Ancak doğru süreyi yapılacak girişime göre hekiminiz size bildirecektir.</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Tablet ya da kapsüller, genellikle günde bir defa, yemekle ya da yemekten sonra, tek dozda alınır. Bir bardak su ile, bütün olarak alınmasında fayda vardır.</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Diğer </a:t>
                      </a:r>
                      <a:r>
                        <a:rPr lang="tr-TR" sz="600" b="0" i="0" u="none" strike="noStrike" dirty="0" err="1">
                          <a:solidFill>
                            <a:srgbClr val="000000"/>
                          </a:solidFill>
                          <a:effectLst/>
                          <a:latin typeface="Times New Roman" panose="02020603050405020304" pitchFamily="18" charset="0"/>
                        </a:rPr>
                        <a:t>SSRI'lara</a:t>
                      </a:r>
                      <a:r>
                        <a:rPr lang="tr-TR" sz="600" b="0" i="0" u="none" strike="noStrike" dirty="0">
                          <a:solidFill>
                            <a:srgbClr val="000000"/>
                          </a:solidFill>
                          <a:effectLst/>
                          <a:latin typeface="Times New Roman" panose="02020603050405020304" pitchFamily="18" charset="0"/>
                        </a:rPr>
                        <a:t> kıyasla </a:t>
                      </a:r>
                      <a:r>
                        <a:rPr lang="tr-TR" sz="600" b="0" i="0" u="none" strike="noStrike" dirty="0" err="1">
                          <a:solidFill>
                            <a:srgbClr val="000000"/>
                          </a:solidFill>
                          <a:effectLst/>
                          <a:latin typeface="Times New Roman" panose="02020603050405020304" pitchFamily="18" charset="0"/>
                        </a:rPr>
                        <a:t>sertralin</a:t>
                      </a:r>
                      <a:r>
                        <a:rPr lang="tr-TR" sz="600" b="0" i="0" u="none" strike="noStrike" dirty="0">
                          <a:solidFill>
                            <a:srgbClr val="000000"/>
                          </a:solidFill>
                          <a:effectLst/>
                          <a:latin typeface="Times New Roman" panose="02020603050405020304" pitchFamily="18" charset="0"/>
                        </a:rPr>
                        <a:t>, daha yüksek oranda psikiyatrik yan etki ve ishal ile ilişkili olma eğilimindedir. </a:t>
                      </a:r>
                      <a:r>
                        <a:rPr lang="tr-TR" sz="600" b="0" i="0" u="none" strike="noStrike" dirty="0" err="1">
                          <a:solidFill>
                            <a:srgbClr val="000000"/>
                          </a:solidFill>
                          <a:effectLst/>
                          <a:latin typeface="Times New Roman" panose="02020603050405020304" pitchFamily="18" charset="0"/>
                        </a:rPr>
                        <a:t>Fluoksetinin</a:t>
                      </a:r>
                      <a:r>
                        <a:rPr lang="tr-TR" sz="600" b="0" i="0" u="none" strike="noStrike" dirty="0">
                          <a:solidFill>
                            <a:srgbClr val="000000"/>
                          </a:solidFill>
                          <a:effectLst/>
                          <a:latin typeface="Times New Roman" panose="02020603050405020304" pitchFamily="18" charset="0"/>
                        </a:rPr>
                        <a:t> yanı sıra diğer </a:t>
                      </a:r>
                      <a:r>
                        <a:rPr lang="tr-TR" sz="600" b="0" i="0" u="none" strike="noStrike" dirty="0" err="1">
                          <a:solidFill>
                            <a:srgbClr val="000000"/>
                          </a:solidFill>
                          <a:effectLst/>
                          <a:latin typeface="Times New Roman" panose="02020603050405020304" pitchFamily="18" charset="0"/>
                        </a:rPr>
                        <a:t>SSRI'lardan</a:t>
                      </a:r>
                      <a:r>
                        <a:rPr lang="tr-TR" sz="600" b="0" i="0" u="none" strike="noStrike" dirty="0">
                          <a:solidFill>
                            <a:srgbClr val="000000"/>
                          </a:solidFill>
                          <a:effectLst/>
                          <a:latin typeface="Times New Roman" panose="02020603050405020304" pitchFamily="18" charset="0"/>
                        </a:rPr>
                        <a:t> daha aktive edici (yani daha yüksek bir </a:t>
                      </a:r>
                      <a:r>
                        <a:rPr lang="tr-TR" sz="600" b="0" i="0" u="none" strike="noStrike" dirty="0" err="1">
                          <a:solidFill>
                            <a:srgbClr val="000000"/>
                          </a:solidFill>
                          <a:effectLst/>
                          <a:latin typeface="Times New Roman" panose="02020603050405020304" pitchFamily="18" charset="0"/>
                        </a:rPr>
                        <a:t>anksiyete</a:t>
                      </a:r>
                      <a:r>
                        <a:rPr lang="tr-TR" sz="600" b="0" i="0" u="none" strike="noStrike" dirty="0">
                          <a:solidFill>
                            <a:srgbClr val="000000"/>
                          </a:solidFill>
                          <a:effectLst/>
                          <a:latin typeface="Times New Roman" panose="02020603050405020304" pitchFamily="18" charset="0"/>
                        </a:rPr>
                        <a:t>, ajitasyon, uykusuzluk vb. İle ilişkili) olma eğilimindedir .</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35776752"/>
                  </a:ext>
                </a:extLst>
              </a:tr>
            </a:tbl>
          </a:graphicData>
        </a:graphic>
      </p:graphicFrame>
    </p:spTree>
    <p:extLst>
      <p:ext uri="{BB962C8B-B14F-4D97-AF65-F5344CB8AC3E}">
        <p14:creationId xmlns:p14="http://schemas.microsoft.com/office/powerpoint/2010/main" val="922624548"/>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a:extLst>
              <a:ext uri="{FF2B5EF4-FFF2-40B4-BE49-F238E27FC236}">
                <a16:creationId xmlns:a16="http://schemas.microsoft.com/office/drawing/2014/main" xmlns="" id="{D9E1C1BF-6B0D-4CC7-9117-F6943F761BE1}"/>
              </a:ext>
            </a:extLst>
          </p:cNvPr>
          <p:cNvGraphicFramePr>
            <a:graphicFrameLocks noGrp="1"/>
          </p:cNvGraphicFramePr>
          <p:nvPr>
            <p:extLst>
              <p:ext uri="{D42A27DB-BD31-4B8C-83A1-F6EECF244321}">
                <p14:modId xmlns:p14="http://schemas.microsoft.com/office/powerpoint/2010/main" val="1418369545"/>
              </p:ext>
            </p:extLst>
          </p:nvPr>
        </p:nvGraphicFramePr>
        <p:xfrm>
          <a:off x="251520" y="1340768"/>
          <a:ext cx="8640960" cy="4216954"/>
        </p:xfrm>
        <a:graphic>
          <a:graphicData uri="http://schemas.openxmlformats.org/drawingml/2006/table">
            <a:tbl>
              <a:tblPr/>
              <a:tblGrid>
                <a:gridCol w="672739">
                  <a:extLst>
                    <a:ext uri="{9D8B030D-6E8A-4147-A177-3AD203B41FA5}">
                      <a16:colId xmlns:a16="http://schemas.microsoft.com/office/drawing/2014/main" xmlns="" val="3836050533"/>
                    </a:ext>
                  </a:extLst>
                </a:gridCol>
                <a:gridCol w="1801446">
                  <a:extLst>
                    <a:ext uri="{9D8B030D-6E8A-4147-A177-3AD203B41FA5}">
                      <a16:colId xmlns:a16="http://schemas.microsoft.com/office/drawing/2014/main" xmlns="" val="3933530516"/>
                    </a:ext>
                  </a:extLst>
                </a:gridCol>
                <a:gridCol w="1764071">
                  <a:extLst>
                    <a:ext uri="{9D8B030D-6E8A-4147-A177-3AD203B41FA5}">
                      <a16:colId xmlns:a16="http://schemas.microsoft.com/office/drawing/2014/main" xmlns="" val="3388312426"/>
                    </a:ext>
                  </a:extLst>
                </a:gridCol>
                <a:gridCol w="2085492">
                  <a:extLst>
                    <a:ext uri="{9D8B030D-6E8A-4147-A177-3AD203B41FA5}">
                      <a16:colId xmlns:a16="http://schemas.microsoft.com/office/drawing/2014/main" xmlns="" val="2952389706"/>
                    </a:ext>
                  </a:extLst>
                </a:gridCol>
                <a:gridCol w="2317212">
                  <a:extLst>
                    <a:ext uri="{9D8B030D-6E8A-4147-A177-3AD203B41FA5}">
                      <a16:colId xmlns:a16="http://schemas.microsoft.com/office/drawing/2014/main" xmlns="" val="1355537660"/>
                    </a:ext>
                  </a:extLst>
                </a:gridCol>
              </a:tblGrid>
              <a:tr h="251701">
                <a:tc>
                  <a:txBody>
                    <a:bodyPr/>
                    <a:lstStyle/>
                    <a:p>
                      <a:pPr algn="ctr" fontAlgn="b"/>
                      <a:r>
                        <a:rPr lang="tr-TR" sz="1000" b="0" i="0" u="none" strike="noStrike">
                          <a:solidFill>
                            <a:srgbClr val="000000"/>
                          </a:solidFill>
                          <a:effectLst/>
                          <a:latin typeface="Calibri" panose="020F0502020204030204" pitchFamily="34" charset="0"/>
                        </a:rPr>
                        <a:t>İLAÇ</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dirty="0">
                          <a:solidFill>
                            <a:srgbClr val="000000"/>
                          </a:solidFill>
                          <a:effectLst/>
                          <a:latin typeface="Calibri" panose="020F0502020204030204" pitchFamily="34" charset="0"/>
                        </a:rPr>
                        <a:t>KONTRENDİKASYONLARI</a:t>
                      </a:r>
                    </a:p>
                  </a:txBody>
                  <a:tcPr marL="3560" marR="3560" marT="35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560" marR="3560" marT="35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560" marR="3560" marT="3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323838158"/>
                  </a:ext>
                </a:extLst>
              </a:tr>
              <a:tr h="3965253">
                <a:tc>
                  <a:txBody>
                    <a:bodyPr/>
                    <a:lstStyle/>
                    <a:p>
                      <a:pPr algn="ctr" fontAlgn="ctr"/>
                      <a:r>
                        <a:rPr lang="tr-TR" sz="1000" b="0" i="0" u="none" strike="noStrike">
                          <a:solidFill>
                            <a:srgbClr val="000000"/>
                          </a:solidFill>
                          <a:effectLst/>
                          <a:latin typeface="Times New Roman" panose="02020603050405020304" pitchFamily="18" charset="0"/>
                        </a:rPr>
                        <a:t>AMİNEPTİN</a:t>
                      </a:r>
                    </a:p>
                  </a:txBody>
                  <a:tcPr marL="3560" marR="3560" marT="3560"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tr-TR" sz="600" b="0" i="0" u="none" strike="noStrike">
                          <a:solidFill>
                            <a:srgbClr val="000000"/>
                          </a:solidFill>
                          <a:effectLst/>
                          <a:latin typeface="Times New Roman" panose="02020603050405020304" pitchFamily="18" charset="0"/>
                        </a:rPr>
                        <a:t>ciddi klinik depresyon için onaylanmıştır</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Kora, aşırı duyarlılık : </a:t>
                      </a:r>
                      <a:r>
                        <a:rPr lang="tr-TR" sz="600" b="0" i="0" u="none" strike="noStrike" dirty="0" err="1">
                          <a:solidFill>
                            <a:srgbClr val="000000"/>
                          </a:solidFill>
                          <a:effectLst/>
                          <a:latin typeface="Times New Roman" panose="02020603050405020304" pitchFamily="18" charset="0"/>
                        </a:rPr>
                        <a:t>Amineptine</a:t>
                      </a:r>
                      <a:r>
                        <a:rPr lang="tr-TR" sz="600" b="0" i="0" u="none" strike="noStrike" dirty="0">
                          <a:solidFill>
                            <a:srgbClr val="000000"/>
                          </a:solidFill>
                          <a:effectLst/>
                          <a:latin typeface="Times New Roman" panose="02020603050405020304" pitchFamily="18" charset="0"/>
                        </a:rPr>
                        <a:t>, özellikle de ürünün dozajından sonra hepatit öncüllerine karşı bilinen aşırı duyarlılık. MAO inhibitörleri</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Doktorunuz tarafından yönlendirildiğiniz adımları atın ya da ürünün üzerinde yazılanları dikkate alın. Dozaj, sizin durumunuza bağlıdır. Durumunuz devam ederse ya da kötüleşirse, doktorunuza haber verin.</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Bu ilaçla </a:t>
                      </a:r>
                      <a:r>
                        <a:rPr lang="tr-TR" sz="600" b="0" i="0" u="none" strike="noStrike" dirty="0" err="1">
                          <a:solidFill>
                            <a:srgbClr val="000000"/>
                          </a:solidFill>
                          <a:effectLst/>
                          <a:latin typeface="Times New Roman" panose="02020603050405020304" pitchFamily="18" charset="0"/>
                        </a:rPr>
                        <a:t>psikomotor</a:t>
                      </a:r>
                      <a:r>
                        <a:rPr lang="tr-TR" sz="600" b="0" i="0" u="none" strike="noStrike" dirty="0">
                          <a:solidFill>
                            <a:srgbClr val="000000"/>
                          </a:solidFill>
                          <a:effectLst/>
                          <a:latin typeface="Times New Roman" panose="02020603050405020304" pitchFamily="18" charset="0"/>
                        </a:rPr>
                        <a:t> uyarma çok nadiren ortaya çıkabilir. Uykusuzluk hastalığı. Sinirlilik. </a:t>
                      </a:r>
                      <a:r>
                        <a:rPr lang="tr-TR" sz="600" b="0" i="0" u="none" strike="noStrike" dirty="0" err="1">
                          <a:solidFill>
                            <a:srgbClr val="000000"/>
                          </a:solidFill>
                          <a:effectLst/>
                          <a:latin typeface="Times New Roman" panose="02020603050405020304" pitchFamily="18" charset="0"/>
                        </a:rPr>
                        <a:t>Psikomotor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inihibisyonu</a:t>
                      </a:r>
                      <a:r>
                        <a:rPr lang="tr-TR" sz="600" b="0" i="0" u="none" strike="noStrike" dirty="0">
                          <a:solidFill>
                            <a:srgbClr val="000000"/>
                          </a:solidFill>
                          <a:effectLst/>
                          <a:latin typeface="Times New Roman" panose="02020603050405020304" pitchFamily="18" charset="0"/>
                        </a:rPr>
                        <a:t> kaldırarak tedavinin başladığında görülür.</a:t>
                      </a:r>
                    </a:p>
                  </a:txBody>
                  <a:tcPr marL="3560" marR="3560" marT="3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194518592"/>
                  </a:ext>
                </a:extLst>
              </a:tr>
            </a:tbl>
          </a:graphicData>
        </a:graphic>
      </p:graphicFrame>
    </p:spTree>
    <p:extLst>
      <p:ext uri="{BB962C8B-B14F-4D97-AF65-F5344CB8AC3E}">
        <p14:creationId xmlns:p14="http://schemas.microsoft.com/office/powerpoint/2010/main" val="4168439683"/>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o 5">
            <a:extLst>
              <a:ext uri="{FF2B5EF4-FFF2-40B4-BE49-F238E27FC236}">
                <a16:creationId xmlns:a16="http://schemas.microsoft.com/office/drawing/2014/main" xmlns="" id="{DF871BAE-AF0C-4AD1-A2D2-A4CC5494564A}"/>
              </a:ext>
            </a:extLst>
          </p:cNvPr>
          <p:cNvGraphicFramePr>
            <a:graphicFrameLocks noGrp="1"/>
          </p:cNvGraphicFramePr>
          <p:nvPr>
            <p:extLst>
              <p:ext uri="{D42A27DB-BD31-4B8C-83A1-F6EECF244321}">
                <p14:modId xmlns:p14="http://schemas.microsoft.com/office/powerpoint/2010/main" val="3244476823"/>
              </p:ext>
            </p:extLst>
          </p:nvPr>
        </p:nvGraphicFramePr>
        <p:xfrm>
          <a:off x="251520" y="1268760"/>
          <a:ext cx="8640959" cy="4320480"/>
        </p:xfrm>
        <a:graphic>
          <a:graphicData uri="http://schemas.openxmlformats.org/drawingml/2006/table">
            <a:tbl>
              <a:tblPr/>
              <a:tblGrid>
                <a:gridCol w="675661">
                  <a:extLst>
                    <a:ext uri="{9D8B030D-6E8A-4147-A177-3AD203B41FA5}">
                      <a16:colId xmlns:a16="http://schemas.microsoft.com/office/drawing/2014/main" xmlns="" val="1355646043"/>
                    </a:ext>
                  </a:extLst>
                </a:gridCol>
                <a:gridCol w="1809272">
                  <a:extLst>
                    <a:ext uri="{9D8B030D-6E8A-4147-A177-3AD203B41FA5}">
                      <a16:colId xmlns:a16="http://schemas.microsoft.com/office/drawing/2014/main" xmlns="" val="1778292895"/>
                    </a:ext>
                  </a:extLst>
                </a:gridCol>
                <a:gridCol w="1771735">
                  <a:extLst>
                    <a:ext uri="{9D8B030D-6E8A-4147-A177-3AD203B41FA5}">
                      <a16:colId xmlns:a16="http://schemas.microsoft.com/office/drawing/2014/main" xmlns="" val="4180007806"/>
                    </a:ext>
                  </a:extLst>
                </a:gridCol>
                <a:gridCol w="1981940">
                  <a:extLst>
                    <a:ext uri="{9D8B030D-6E8A-4147-A177-3AD203B41FA5}">
                      <a16:colId xmlns:a16="http://schemas.microsoft.com/office/drawing/2014/main" xmlns="" val="2653434797"/>
                    </a:ext>
                  </a:extLst>
                </a:gridCol>
                <a:gridCol w="2402351">
                  <a:extLst>
                    <a:ext uri="{9D8B030D-6E8A-4147-A177-3AD203B41FA5}">
                      <a16:colId xmlns:a16="http://schemas.microsoft.com/office/drawing/2014/main" xmlns="" val="2268376225"/>
                    </a:ext>
                  </a:extLst>
                </a:gridCol>
              </a:tblGrid>
              <a:tr h="257880">
                <a:tc>
                  <a:txBody>
                    <a:bodyPr/>
                    <a:lstStyle/>
                    <a:p>
                      <a:pPr algn="ctr" fontAlgn="b"/>
                      <a:r>
                        <a:rPr lang="tr-TR" sz="1000" b="0" i="0" u="none" strike="noStrike">
                          <a:solidFill>
                            <a:srgbClr val="000000"/>
                          </a:solidFill>
                          <a:effectLst/>
                          <a:latin typeface="Calibri" panose="020F0502020204030204" pitchFamily="34" charset="0"/>
                        </a:rPr>
                        <a:t>İLAÇ</a:t>
                      </a:r>
                    </a:p>
                  </a:txBody>
                  <a:tcPr marL="3575" marR="3575" marT="35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575" marR="3575" marT="35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575" marR="3575" marT="357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575" marR="3575" marT="357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575" marR="3575" marT="35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1226316"/>
                  </a:ext>
                </a:extLst>
              </a:tr>
              <a:tr h="4062600">
                <a:tc>
                  <a:txBody>
                    <a:bodyPr/>
                    <a:lstStyle/>
                    <a:p>
                      <a:pPr algn="ctr" fontAlgn="ctr"/>
                      <a:r>
                        <a:rPr lang="tr-TR" sz="1000" b="0" i="0" u="none" strike="noStrike">
                          <a:solidFill>
                            <a:srgbClr val="000000"/>
                          </a:solidFill>
                          <a:effectLst/>
                          <a:latin typeface="Times New Roman" panose="02020603050405020304" pitchFamily="18" charset="0"/>
                        </a:rPr>
                        <a:t>DESİPRAMİN :</a:t>
                      </a:r>
                    </a:p>
                  </a:txBody>
                  <a:tcPr marL="3575" marR="3575" marT="3575"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tr-TR" sz="600" b="0" i="0" u="none" strike="noStrike">
                          <a:solidFill>
                            <a:srgbClr val="000000"/>
                          </a:solidFill>
                          <a:effectLst/>
                          <a:latin typeface="Times New Roman" panose="02020603050405020304" pitchFamily="18" charset="0"/>
                        </a:rPr>
                        <a:t>Desipramin esas olarak depresyon tedavisinde kullanılır.  Dikkat eksikliği hiperaktivite bozukluğu (DEHB) semptomlarının tedavisinde de yararlı olabilir . fayda kanıtı sadece kısa vadede ve yan etkileri kaygıları ile genel yararı açık değildir. Çok düşük dozlarda desipramin de fonksiyonel dispepsi ile ilişkili ağrıyı azaltmaya yardımcı olmak için kullanılır .  Kokain bağımlılığının tedavisinde çok az etkinlik kanıtı olsa da denenmiştir .  Nöropatik ağrıdaki yararlılık kanıtı da zayıftır.  </a:t>
                      </a:r>
                    </a:p>
                  </a:txBody>
                  <a:tcPr marL="3575" marR="3575" marT="35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Gebelik ve emzirme döneminde kullanılmamalıdır. DESIPRAMİN içeriğindeki maddelerden herhangi birine karşı duyarlılığı olduğu bilinen kişilerde </a:t>
                      </a:r>
                      <a:r>
                        <a:rPr lang="tr-TR" sz="600" b="0" i="0" u="none" strike="noStrike" dirty="0" err="1">
                          <a:solidFill>
                            <a:srgbClr val="000000"/>
                          </a:solidFill>
                          <a:effectLst/>
                          <a:latin typeface="Times New Roman" panose="02020603050405020304" pitchFamily="18" charset="0"/>
                        </a:rPr>
                        <a:t>kontrendikedir</a:t>
                      </a:r>
                      <a:r>
                        <a:rPr lang="tr-TR" sz="600" b="0" i="0" u="none" strike="noStrike" dirty="0">
                          <a:solidFill>
                            <a:srgbClr val="000000"/>
                          </a:solidFill>
                          <a:effectLst/>
                          <a:latin typeface="Times New Roman" panose="02020603050405020304" pitchFamily="18" charset="0"/>
                        </a:rPr>
                        <a:t>. Çocuklarda kullanılmamalıdır. DESIPRAMİN, </a:t>
                      </a:r>
                      <a:r>
                        <a:rPr lang="tr-TR" sz="600" b="0" i="0" u="none" strike="noStrike" dirty="0" err="1">
                          <a:solidFill>
                            <a:srgbClr val="000000"/>
                          </a:solidFill>
                          <a:effectLst/>
                          <a:latin typeface="Times New Roman" panose="02020603050405020304" pitchFamily="18" charset="0"/>
                        </a:rPr>
                        <a:t>monoamin</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oksidaz</a:t>
                      </a:r>
                      <a:r>
                        <a:rPr lang="tr-TR" sz="600" b="0" i="0" u="none" strike="noStrike" dirty="0">
                          <a:solidFill>
                            <a:srgbClr val="000000"/>
                          </a:solidFill>
                          <a:effectLst/>
                          <a:latin typeface="Times New Roman" panose="02020603050405020304" pitchFamily="18" charset="0"/>
                        </a:rPr>
                        <a:t> (MAO) inhibitörleri ile beraber kullanılmamalıdır. DESIPRAMİN, MAO inhibitörlerinin kullanımının bırakılmasından 2 hafta sonra kullanılabilir. MAO inhibitörü yerine DESIPRAM kullanılacak ise, en az 2 haftalık süreden sonra verilebilir; DESIPRAMİN tedavisine düşük doz ile başlayıp dozu yavaşça artırmak gerekir.</a:t>
                      </a:r>
                    </a:p>
                  </a:txBody>
                  <a:tcPr marL="3575" marR="3575" marT="35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a:solidFill>
                            <a:srgbClr val="000000"/>
                          </a:solidFill>
                          <a:effectLst/>
                          <a:latin typeface="Times New Roman" panose="02020603050405020304" pitchFamily="18" charset="0"/>
                        </a:rPr>
                        <a:t>Önerilen yetişkin dozu günde 100 mg ile 200 mg arasındadır. Daha ciddi durumlarda günlük doz, aşamalı olarak, 300 mg’a kadar yükseltilebilir. 300 mg’hktan yüksek günlük doz önerilmemektedir. Düşük doz ile başlamr, toleransa ve klinik cevaba göre doz artırılabilir.Günlük dozu 300 mg olan hastaların tedavisi hastanede başlatılmalıdır. Doz ayarlaması açısından desipraminin plazma konsantrasyonu en ideal parametredir. Başlangıç tedavisinde günlük doz, tek doz veya ikiye bölünmüş olarak verilir.İdame tedavisi için, hastanın ilacı düzenli olarak kullanmasını sağlamak için, günlük tek doz olarak verilir. Uygulama şekli Bir miktar su ile oral yoldan alınır. Özel popülasyonlara ilişkin ek bilgiler Böbrek/Karaciğer yetmezliği: Böbrek/Karaciğer yetmezliği olan hastalarda dikkatli kullanımı önerilmektedir. Pediyatrik popülasyon: Çocuklarda kullammı önerilmemektedir. Geriyatrik popülasyon: Yaşlı ve zayıf hastalarda düşük doz önerilir. Önerilen günlük doz 25 mg - 100 mg’dır. Düşük doz ile başlanmalı ve alınan cevaba göre veya ortaya çıkan intoksisite semptomlarına göre günlük doz 100 mg’a kadar artırılmalıdır.Ağır vakalarda günlük doz 150 mg’a kadar yükseltilebilir. 150  mg’dan yüksek dozlar bu grup hastalarda önerilmemektedir. Ayakta tedavi gören hastalara, yatılı hastalara göre, daha düşük doz uygulanır. Tedavinin başlangıcında günlük doz tek seferde veya ikiye bölünerek verilir. İdame tedavisinde, hastaların ilacı düzenli alması açısından, günlük dozun, tek doz olarak verilmesi tavsiye edilir.</a:t>
                      </a:r>
                    </a:p>
                  </a:txBody>
                  <a:tcPr marL="3575" marR="3575" marT="35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Ağız kuruluğu , kabızlık , idrar </a:t>
                      </a:r>
                      <a:r>
                        <a:rPr lang="tr-TR" sz="600" b="0" i="0" u="none" strike="noStrike" dirty="0" err="1">
                          <a:solidFill>
                            <a:srgbClr val="000000"/>
                          </a:solidFill>
                          <a:effectLst/>
                          <a:latin typeface="Times New Roman" panose="02020603050405020304" pitchFamily="18" charset="0"/>
                        </a:rPr>
                        <a:t>retansiyonu</a:t>
                      </a:r>
                      <a:r>
                        <a:rPr lang="tr-TR" sz="600" b="0" i="0" u="none" strike="noStrike" dirty="0">
                          <a:solidFill>
                            <a:srgbClr val="000000"/>
                          </a:solidFill>
                          <a:effectLst/>
                          <a:latin typeface="Times New Roman" panose="02020603050405020304" pitchFamily="18" charset="0"/>
                        </a:rPr>
                        <a:t> , bulanık görme ve bilişsel veya hafıza bozuklukları gibi daha az </a:t>
                      </a:r>
                      <a:r>
                        <a:rPr lang="tr-TR" sz="600" b="0" i="0" u="none" strike="noStrike" dirty="0" err="1">
                          <a:solidFill>
                            <a:srgbClr val="000000"/>
                          </a:solidFill>
                          <a:effectLst/>
                          <a:latin typeface="Times New Roman" panose="02020603050405020304" pitchFamily="18" charset="0"/>
                        </a:rPr>
                        <a:t>antikolinerjik</a:t>
                      </a:r>
                      <a:r>
                        <a:rPr lang="tr-TR" sz="600" b="0" i="0" u="none" strike="noStrike" dirty="0">
                          <a:solidFill>
                            <a:srgbClr val="000000"/>
                          </a:solidFill>
                          <a:effectLst/>
                          <a:latin typeface="Times New Roman" panose="02020603050405020304" pitchFamily="18" charset="0"/>
                        </a:rPr>
                        <a:t> etki üretme eğilimindedir </a:t>
                      </a:r>
                    </a:p>
                  </a:txBody>
                  <a:tcPr marL="3575" marR="3575" marT="35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59053624"/>
                  </a:ext>
                </a:extLst>
              </a:tr>
            </a:tbl>
          </a:graphicData>
        </a:graphic>
      </p:graphicFrame>
    </p:spTree>
    <p:extLst>
      <p:ext uri="{BB962C8B-B14F-4D97-AF65-F5344CB8AC3E}">
        <p14:creationId xmlns:p14="http://schemas.microsoft.com/office/powerpoint/2010/main" val="81655915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B168ADB8-0DEF-41ED-9961-FCCADA465E23}"/>
              </a:ext>
            </a:extLst>
          </p:cNvPr>
          <p:cNvGraphicFramePr>
            <a:graphicFrameLocks noGrp="1"/>
          </p:cNvGraphicFramePr>
          <p:nvPr>
            <p:extLst>
              <p:ext uri="{D42A27DB-BD31-4B8C-83A1-F6EECF244321}">
                <p14:modId xmlns:p14="http://schemas.microsoft.com/office/powerpoint/2010/main" val="2341191781"/>
              </p:ext>
            </p:extLst>
          </p:nvPr>
        </p:nvGraphicFramePr>
        <p:xfrm>
          <a:off x="251520" y="1268760"/>
          <a:ext cx="8568952" cy="4320480"/>
        </p:xfrm>
        <a:graphic>
          <a:graphicData uri="http://schemas.openxmlformats.org/drawingml/2006/table">
            <a:tbl>
              <a:tblPr/>
              <a:tblGrid>
                <a:gridCol w="670031">
                  <a:extLst>
                    <a:ext uri="{9D8B030D-6E8A-4147-A177-3AD203B41FA5}">
                      <a16:colId xmlns:a16="http://schemas.microsoft.com/office/drawing/2014/main" xmlns="" val="3505944331"/>
                    </a:ext>
                  </a:extLst>
                </a:gridCol>
                <a:gridCol w="1778241">
                  <a:extLst>
                    <a:ext uri="{9D8B030D-6E8A-4147-A177-3AD203B41FA5}">
                      <a16:colId xmlns:a16="http://schemas.microsoft.com/office/drawing/2014/main" xmlns="" val="3779583829"/>
                    </a:ext>
                  </a:extLst>
                </a:gridCol>
                <a:gridCol w="1759695">
                  <a:extLst>
                    <a:ext uri="{9D8B030D-6E8A-4147-A177-3AD203B41FA5}">
                      <a16:colId xmlns:a16="http://schemas.microsoft.com/office/drawing/2014/main" xmlns="" val="2560649480"/>
                    </a:ext>
                  </a:extLst>
                </a:gridCol>
                <a:gridCol w="1989221">
                  <a:extLst>
                    <a:ext uri="{9D8B030D-6E8A-4147-A177-3AD203B41FA5}">
                      <a16:colId xmlns:a16="http://schemas.microsoft.com/office/drawing/2014/main" xmlns="" val="3105238970"/>
                    </a:ext>
                  </a:extLst>
                </a:gridCol>
                <a:gridCol w="2371764">
                  <a:extLst>
                    <a:ext uri="{9D8B030D-6E8A-4147-A177-3AD203B41FA5}">
                      <a16:colId xmlns:a16="http://schemas.microsoft.com/office/drawing/2014/main" xmlns="" val="2100427644"/>
                    </a:ext>
                  </a:extLst>
                </a:gridCol>
              </a:tblGrid>
              <a:tr h="299400">
                <a:tc>
                  <a:txBody>
                    <a:bodyPr/>
                    <a:lstStyle/>
                    <a:p>
                      <a:pPr algn="ctr" fontAlgn="b"/>
                      <a:r>
                        <a:rPr lang="tr-TR" sz="1000" b="0" i="0" u="none" strike="noStrike">
                          <a:solidFill>
                            <a:srgbClr val="000000"/>
                          </a:solidFill>
                          <a:effectLst/>
                          <a:latin typeface="Calibri" panose="020F0502020204030204" pitchFamily="34" charset="0"/>
                        </a:rPr>
                        <a:t>İLAÇ</a:t>
                      </a:r>
                    </a:p>
                  </a:txBody>
                  <a:tcPr marL="3575" marR="3575" marT="357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100" b="0" i="0" u="none" strike="noStrike" dirty="0">
                          <a:solidFill>
                            <a:srgbClr val="000000"/>
                          </a:solidFill>
                          <a:effectLst/>
                          <a:latin typeface="Times New Roman" panose="02020603050405020304" pitchFamily="18" charset="0"/>
                        </a:rPr>
                        <a:t>ENDİKASYONLARI</a:t>
                      </a:r>
                    </a:p>
                  </a:txBody>
                  <a:tcPr marL="3575" marR="3575" marT="357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575" marR="3575" marT="35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575" marR="3575" marT="35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575" marR="3575" marT="357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52655572"/>
                  </a:ext>
                </a:extLst>
              </a:tr>
              <a:tr h="4021080">
                <a:tc>
                  <a:txBody>
                    <a:bodyPr/>
                    <a:lstStyle/>
                    <a:p>
                      <a:pPr algn="ctr" fontAlgn="ctr"/>
                      <a:r>
                        <a:rPr lang="tr-TR" sz="1000" b="0" i="0" u="none" strike="noStrike" dirty="0">
                          <a:solidFill>
                            <a:srgbClr val="000000"/>
                          </a:solidFill>
                          <a:effectLst/>
                          <a:latin typeface="Times New Roman" panose="02020603050405020304" pitchFamily="18" charset="0"/>
                        </a:rPr>
                        <a:t>İMİPRAMİN</a:t>
                      </a:r>
                    </a:p>
                  </a:txBody>
                  <a:tcPr marL="3575" marR="3575" marT="3575" marB="0" vert="wordArtVert"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ctr"/>
                      <a:r>
                        <a:rPr lang="tr-TR" sz="700" b="0" i="0" u="none" strike="noStrike">
                          <a:solidFill>
                            <a:srgbClr val="000000"/>
                          </a:solidFill>
                          <a:effectLst/>
                          <a:latin typeface="Times New Roman" panose="02020603050405020304" pitchFamily="18" charset="0"/>
                        </a:rPr>
                        <a:t>İmipramin , esas olarak depresyon tedavisinde kullanılan bir trisiklik antidepresandır . Anksiyete ve panik bozukluğunun tedavisinde de etkilidir . İlaç ayrıca yatak ıslatmayı tedavi etmek için kullanılır .</a:t>
                      </a:r>
                    </a:p>
                  </a:txBody>
                  <a:tcPr marL="3575" marR="3575" marT="35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a:solidFill>
                            <a:srgbClr val="000000"/>
                          </a:solidFill>
                          <a:effectLst/>
                          <a:latin typeface="Times New Roman" panose="02020603050405020304" pitchFamily="18" charset="0"/>
                        </a:rPr>
                        <a:t>Alkol tüketimi ile birleştirilmesi aşırı uyuşukluğa neden olur . Hamilelik sırasında güvensiz olabilir .</a:t>
                      </a:r>
                    </a:p>
                  </a:txBody>
                  <a:tcPr marL="3575" marR="3575" marT="35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Oral tabletler formunda ve depo intramüsküler enjeksiyon için bir formülasyon olarak mevcuttur .</a:t>
                      </a:r>
                    </a:p>
                  </a:txBody>
                  <a:tcPr marL="3575" marR="3575" marT="35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a:solidFill>
                            <a:srgbClr val="000000"/>
                          </a:solidFill>
                          <a:effectLst/>
                          <a:latin typeface="Times New Roman" panose="02020603050405020304" pitchFamily="18" charset="0"/>
                        </a:rPr>
                        <a:t>Baş dönmesi , uyuşukluk , </a:t>
                      </a:r>
                      <a:r>
                        <a:rPr lang="tr-TR" sz="700" b="0" i="0" u="none" strike="noStrike" dirty="0" err="1">
                          <a:solidFill>
                            <a:srgbClr val="000000"/>
                          </a:solidFill>
                          <a:effectLst/>
                          <a:latin typeface="Times New Roman" panose="02020603050405020304" pitchFamily="18" charset="0"/>
                        </a:rPr>
                        <a:t>konfüzyon</a:t>
                      </a:r>
                      <a:r>
                        <a:rPr lang="tr-TR" sz="700" b="0" i="0" u="none" strike="noStrike" dirty="0">
                          <a:solidFill>
                            <a:srgbClr val="000000"/>
                          </a:solidFill>
                          <a:effectLst/>
                          <a:latin typeface="Times New Roman" panose="02020603050405020304" pitchFamily="18" charset="0"/>
                        </a:rPr>
                        <a:t>, nöbetler, baş ağrısı, </a:t>
                      </a:r>
                      <a:r>
                        <a:rPr lang="tr-TR" sz="700" b="0" i="0" u="none" strike="noStrike" dirty="0" err="1">
                          <a:solidFill>
                            <a:srgbClr val="000000"/>
                          </a:solidFill>
                          <a:effectLst/>
                          <a:latin typeface="Times New Roman" panose="02020603050405020304" pitchFamily="18" charset="0"/>
                        </a:rPr>
                        <a:t>anksiyete</a:t>
                      </a:r>
                      <a:r>
                        <a:rPr lang="tr-TR" sz="700" b="0" i="0" u="none" strike="noStrike" dirty="0">
                          <a:solidFill>
                            <a:srgbClr val="000000"/>
                          </a:solidFill>
                          <a:effectLst/>
                          <a:latin typeface="Times New Roman" panose="02020603050405020304" pitchFamily="18" charset="0"/>
                        </a:rPr>
                        <a:t>, titreme, </a:t>
                      </a:r>
                      <a:r>
                        <a:rPr lang="tr-TR" sz="700" b="0" i="0" u="none" strike="noStrike" dirty="0" err="1">
                          <a:solidFill>
                            <a:srgbClr val="000000"/>
                          </a:solidFill>
                          <a:effectLst/>
                          <a:latin typeface="Times New Roman" panose="02020603050405020304" pitchFamily="18" charset="0"/>
                        </a:rPr>
                        <a:t>stimülasyon</a:t>
                      </a:r>
                      <a:r>
                        <a:rPr lang="tr-TR" sz="700" b="0" i="0" u="none" strike="noStrike" dirty="0">
                          <a:solidFill>
                            <a:srgbClr val="000000"/>
                          </a:solidFill>
                          <a:effectLst/>
                          <a:latin typeface="Times New Roman" panose="02020603050405020304" pitchFamily="18" charset="0"/>
                        </a:rPr>
                        <a:t>, halsizlik, uykusuzluk, kabuslar, </a:t>
                      </a:r>
                      <a:r>
                        <a:rPr lang="tr-TR" sz="700" b="0" i="0" u="none" strike="noStrike" dirty="0" err="1">
                          <a:solidFill>
                            <a:srgbClr val="000000"/>
                          </a:solidFill>
                          <a:effectLst/>
                          <a:latin typeface="Times New Roman" panose="02020603050405020304" pitchFamily="18" charset="0"/>
                        </a:rPr>
                        <a:t>geriatrik</a:t>
                      </a:r>
                      <a:r>
                        <a:rPr lang="tr-TR" sz="700" b="0" i="0" u="none" strike="noStrike" dirty="0">
                          <a:solidFill>
                            <a:srgbClr val="000000"/>
                          </a:solidFill>
                          <a:effectLst/>
                          <a:latin typeface="Times New Roman" panose="02020603050405020304" pitchFamily="18" charset="0"/>
                        </a:rPr>
                        <a:t> hastalarda </a:t>
                      </a:r>
                      <a:r>
                        <a:rPr lang="tr-TR" sz="700" b="0" i="0" u="none" strike="noStrike" dirty="0" err="1">
                          <a:solidFill>
                            <a:srgbClr val="000000"/>
                          </a:solidFill>
                          <a:effectLst/>
                          <a:latin typeface="Times New Roman" panose="02020603050405020304" pitchFamily="18" charset="0"/>
                        </a:rPr>
                        <a:t>ekstrapiramidal</a:t>
                      </a:r>
                      <a:r>
                        <a:rPr lang="tr-TR" sz="700" b="0" i="0" u="none" strike="noStrike" dirty="0">
                          <a:solidFill>
                            <a:srgbClr val="000000"/>
                          </a:solidFill>
                          <a:effectLst/>
                          <a:latin typeface="Times New Roman" panose="02020603050405020304" pitchFamily="18" charset="0"/>
                        </a:rPr>
                        <a:t> semptomlar , artan psikiyatrik semptomlar, </a:t>
                      </a:r>
                      <a:r>
                        <a:rPr lang="tr-TR" sz="700" b="0" i="0" u="none" strike="noStrike" dirty="0" err="1">
                          <a:solidFill>
                            <a:srgbClr val="000000"/>
                          </a:solidFill>
                          <a:effectLst/>
                          <a:latin typeface="Times New Roman" panose="02020603050405020304" pitchFamily="18" charset="0"/>
                        </a:rPr>
                        <a:t>parestezi</a:t>
                      </a:r>
                      <a:r>
                        <a:rPr lang="tr-TR" sz="700" b="0" i="0" u="none" strike="noStrike" dirty="0">
                          <a:solidFill>
                            <a:srgbClr val="000000"/>
                          </a:solidFill>
                          <a:effectLst/>
                          <a:latin typeface="Times New Roman" panose="02020603050405020304" pitchFamily="18" charset="0"/>
                        </a:rPr>
                        <a:t>.</a:t>
                      </a:r>
                    </a:p>
                  </a:txBody>
                  <a:tcPr marL="107249" marR="3575" marT="35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95623602"/>
                  </a:ext>
                </a:extLst>
              </a:tr>
            </a:tbl>
          </a:graphicData>
        </a:graphic>
      </p:graphicFrame>
    </p:spTree>
    <p:extLst>
      <p:ext uri="{BB962C8B-B14F-4D97-AF65-F5344CB8AC3E}">
        <p14:creationId xmlns:p14="http://schemas.microsoft.com/office/powerpoint/2010/main" val="173588952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xmlns="" id="{14392FB7-A755-4FF4-9456-0B8913FF458C}"/>
              </a:ext>
            </a:extLst>
          </p:cNvPr>
          <p:cNvGraphicFramePr>
            <a:graphicFrameLocks noGrp="1"/>
          </p:cNvGraphicFramePr>
          <p:nvPr>
            <p:ph idx="1"/>
            <p:extLst>
              <p:ext uri="{D42A27DB-BD31-4B8C-83A1-F6EECF244321}">
                <p14:modId xmlns:p14="http://schemas.microsoft.com/office/powerpoint/2010/main" val="1555747728"/>
              </p:ext>
            </p:extLst>
          </p:nvPr>
        </p:nvGraphicFramePr>
        <p:xfrm>
          <a:off x="251520" y="1268760"/>
          <a:ext cx="8640960" cy="4320480"/>
        </p:xfrm>
        <a:graphic>
          <a:graphicData uri="http://schemas.openxmlformats.org/drawingml/2006/table">
            <a:tbl>
              <a:tblPr/>
              <a:tblGrid>
                <a:gridCol w="685791">
                  <a:extLst>
                    <a:ext uri="{9D8B030D-6E8A-4147-A177-3AD203B41FA5}">
                      <a16:colId xmlns:a16="http://schemas.microsoft.com/office/drawing/2014/main" xmlns="" val="1880186866"/>
                    </a:ext>
                  </a:extLst>
                </a:gridCol>
                <a:gridCol w="1668756">
                  <a:extLst>
                    <a:ext uri="{9D8B030D-6E8A-4147-A177-3AD203B41FA5}">
                      <a16:colId xmlns:a16="http://schemas.microsoft.com/office/drawing/2014/main" xmlns="" val="675948082"/>
                    </a:ext>
                  </a:extLst>
                </a:gridCol>
                <a:gridCol w="1798296">
                  <a:extLst>
                    <a:ext uri="{9D8B030D-6E8A-4147-A177-3AD203B41FA5}">
                      <a16:colId xmlns:a16="http://schemas.microsoft.com/office/drawing/2014/main" xmlns="" val="1875407278"/>
                    </a:ext>
                  </a:extLst>
                </a:gridCol>
                <a:gridCol w="2125951">
                  <a:extLst>
                    <a:ext uri="{9D8B030D-6E8A-4147-A177-3AD203B41FA5}">
                      <a16:colId xmlns:a16="http://schemas.microsoft.com/office/drawing/2014/main" xmlns="" val="2231351909"/>
                    </a:ext>
                  </a:extLst>
                </a:gridCol>
                <a:gridCol w="2362166">
                  <a:extLst>
                    <a:ext uri="{9D8B030D-6E8A-4147-A177-3AD203B41FA5}">
                      <a16:colId xmlns:a16="http://schemas.microsoft.com/office/drawing/2014/main" xmlns="" val="2067984483"/>
                    </a:ext>
                  </a:extLst>
                </a:gridCol>
              </a:tblGrid>
              <a:tr h="256409">
                <a:tc>
                  <a:txBody>
                    <a:bodyPr/>
                    <a:lstStyle/>
                    <a:p>
                      <a:pPr algn="ctr" fontAlgn="b"/>
                      <a:r>
                        <a:rPr lang="tr-TR" sz="1000" b="0" i="0" u="none" strike="noStrike">
                          <a:solidFill>
                            <a:srgbClr val="000000"/>
                          </a:solidFill>
                          <a:effectLst/>
                          <a:latin typeface="Calibri" panose="020F0502020204030204" pitchFamily="34" charset="0"/>
                        </a:rPr>
                        <a:t>İLAÇ</a:t>
                      </a:r>
                    </a:p>
                  </a:txBody>
                  <a:tcPr marL="3629" marR="3629" marT="3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629" marR="3629" marT="3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629" marR="3629" marT="362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629" marR="3629" marT="362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629" marR="3629" marT="3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90427704"/>
                  </a:ext>
                </a:extLst>
              </a:tr>
              <a:tr h="4064071">
                <a:tc>
                  <a:txBody>
                    <a:bodyPr/>
                    <a:lstStyle/>
                    <a:p>
                      <a:pPr algn="ctr" fontAlgn="ctr"/>
                      <a:r>
                        <a:rPr lang="tr-TR" sz="1000" b="0" i="0" u="none" strike="noStrike">
                          <a:solidFill>
                            <a:srgbClr val="000000"/>
                          </a:solidFill>
                          <a:effectLst/>
                          <a:latin typeface="Times New Roman" panose="02020603050405020304" pitchFamily="18" charset="0"/>
                        </a:rPr>
                        <a:t>METİSERJİD</a:t>
                      </a:r>
                    </a:p>
                  </a:txBody>
                  <a:tcPr marL="3629" marR="3629" marT="3629"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ctr"/>
                      <a:r>
                        <a:rPr lang="tr-TR" sz="700" b="0" i="0" u="none" strike="noStrike" dirty="0" err="1">
                          <a:solidFill>
                            <a:srgbClr val="000000"/>
                          </a:solidFill>
                          <a:effectLst/>
                          <a:latin typeface="Times New Roman" panose="02020603050405020304" pitchFamily="18" charset="0"/>
                        </a:rPr>
                        <a:t>Metisergid</a:t>
                      </a:r>
                      <a:r>
                        <a:rPr lang="tr-TR" sz="700" b="0" i="0" u="none" strike="noStrike" dirty="0">
                          <a:solidFill>
                            <a:srgbClr val="000000"/>
                          </a:solidFill>
                          <a:effectLst/>
                          <a:latin typeface="Times New Roman" panose="02020603050405020304" pitchFamily="18" charset="0"/>
                        </a:rPr>
                        <a:t> sadece </a:t>
                      </a:r>
                      <a:r>
                        <a:rPr lang="tr-TR" sz="700" b="0" i="0" u="none" strike="noStrike" dirty="0" err="1">
                          <a:solidFill>
                            <a:srgbClr val="000000"/>
                          </a:solidFill>
                          <a:effectLst/>
                          <a:latin typeface="Times New Roman" panose="02020603050405020304" pitchFamily="18" charset="0"/>
                        </a:rPr>
                        <a:t>epizodik</a:t>
                      </a:r>
                      <a:r>
                        <a:rPr lang="tr-TR" sz="700" b="0" i="0" u="none" strike="noStrike" dirty="0">
                          <a:solidFill>
                            <a:srgbClr val="000000"/>
                          </a:solidFill>
                          <a:effectLst/>
                          <a:latin typeface="Times New Roman" panose="02020603050405020304" pitchFamily="18" charset="0"/>
                        </a:rPr>
                        <a:t> ve kronik migren tedavisinde ve </a:t>
                      </a:r>
                      <a:r>
                        <a:rPr lang="tr-TR" sz="700" b="0" i="0" u="none" strike="noStrike" dirty="0" err="1">
                          <a:solidFill>
                            <a:srgbClr val="000000"/>
                          </a:solidFill>
                          <a:effectLst/>
                          <a:latin typeface="Times New Roman" panose="02020603050405020304" pitchFamily="18" charset="0"/>
                        </a:rPr>
                        <a:t>epizodik</a:t>
                      </a:r>
                      <a:r>
                        <a:rPr lang="tr-TR" sz="700" b="0" i="0" u="none" strike="noStrike" dirty="0">
                          <a:solidFill>
                            <a:srgbClr val="000000"/>
                          </a:solidFill>
                          <a:effectLst/>
                          <a:latin typeface="Times New Roman" panose="02020603050405020304" pitchFamily="18" charset="0"/>
                        </a:rPr>
                        <a:t> ve kronik küme baş ağrılarında kullanılır . </a:t>
                      </a:r>
                      <a:r>
                        <a:rPr lang="tr-TR" sz="700" b="0" i="0" u="none" strike="noStrike" dirty="0" err="1">
                          <a:solidFill>
                            <a:srgbClr val="000000"/>
                          </a:solidFill>
                          <a:effectLst/>
                          <a:latin typeface="Times New Roman" panose="02020603050405020304" pitchFamily="18" charset="0"/>
                        </a:rPr>
                        <a:t>Metisergid</a:t>
                      </a:r>
                      <a:r>
                        <a:rPr lang="tr-TR" sz="700" b="0" i="0" u="none" strike="noStrike" dirty="0">
                          <a:solidFill>
                            <a:srgbClr val="000000"/>
                          </a:solidFill>
                          <a:effectLst/>
                          <a:latin typeface="Times New Roman" panose="02020603050405020304" pitchFamily="18" charset="0"/>
                        </a:rPr>
                        <a:t>, migrenin önlenmesi için en etkili ilaçlardan biridir, ancak akut atak tedavisi için tasarlanmamıştır, günlük olarak önleyici bir ilaç olarak alınmalıdır.</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Kalp hastalığı için şu risk faktörlerine sahipseniz: yüksek tansiyon veya diyabetiniz varsa, sigara veya nikotin destek ürünleri kullanıyorsanız, ailenizde kalp hastalığı geçmişi varsa, erkek ve 40 yaşın üstündeyseniz veya kadın olup menopoz sonrası dönemdeyseniz, Böbrek veya karaciğer probleminiz varsa, Kalp atışlarınız ile ilgili dal bloku denilen belirli bir probleminiz varsa, herhangi bir alerjiniz varsa veya daha önceden olduysa, baş ağrınızın yanında baş dönmesi, yürüme zorluğu, koordinasyon yetersizliği veya kol ve bacaklarınızda zayıflık hissiniz varsa, Sarı kantaron bitkisi (St. John's wort) içeren bitkisel ürünlerden kullanıyorsanız,soluk alıp vermenizde ve/veya yutkunmanızda güçlük oluşmasına yol açan (anjiyoödem), yüzünüzde, dudaklarınızda, dilinizde ve/veya boğazınızda şişme gibi alerjik belirtileriniz varsa, seçici serotonin geri alım inhibitörleri (SSRI) denilen ilaçlar (sertralin, essitalopram oksalat ve fluoksetin gibi) veya serotonin norepinefrin geri alım inhibitörleri (SNRI) denilen ilaçlar (venlafaksin, duloksetin) gibi depresyon ilaçları kullanıyorsanız, kısa süreli olarak göğsünüzde ağrı ve sıkışma belirtileri hissettiyseniz.</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Erişkinlerde önerilen dozu 10 mg'dır.her zaman doktorunuzun size tarif ettiği şekilde alınız. Emin değilseniz doktorunuza</a:t>
                      </a:r>
                      <a:br>
                        <a:rPr lang="tr-TR" sz="700" b="0" i="0" u="none" strike="noStrike">
                          <a:solidFill>
                            <a:srgbClr val="000000"/>
                          </a:solidFill>
                          <a:effectLst/>
                          <a:latin typeface="Times New Roman" panose="02020603050405020304" pitchFamily="18" charset="0"/>
                        </a:rPr>
                      </a:br>
                      <a:r>
                        <a:rPr lang="tr-TR" sz="700" b="0" i="0" u="none" strike="noStrike">
                          <a:solidFill>
                            <a:srgbClr val="000000"/>
                          </a:solidFill>
                          <a:effectLst/>
                          <a:latin typeface="Times New Roman" panose="02020603050405020304" pitchFamily="18" charset="0"/>
                        </a:rPr>
                        <a:t>veya eczacınıza danışınız.</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a:solidFill>
                            <a:srgbClr val="000000"/>
                          </a:solidFill>
                          <a:effectLst/>
                          <a:latin typeface="Times New Roman" panose="02020603050405020304" pitchFamily="18" charset="0"/>
                        </a:rPr>
                        <a:t>Bilinen bir yan etkisi vardır , </a:t>
                      </a:r>
                      <a:r>
                        <a:rPr lang="tr-TR" sz="700" b="0" i="0" u="none" strike="noStrike" dirty="0" err="1">
                          <a:solidFill>
                            <a:srgbClr val="000000"/>
                          </a:solidFill>
                          <a:effectLst/>
                          <a:latin typeface="Times New Roman" panose="02020603050405020304" pitchFamily="18" charset="0"/>
                        </a:rPr>
                        <a:t>retroperitoneal</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fibrozis</a:t>
                      </a:r>
                      <a:r>
                        <a:rPr lang="tr-TR" sz="700" b="0" i="0" u="none" strike="noStrike" dirty="0">
                          <a:solidFill>
                            <a:srgbClr val="000000"/>
                          </a:solidFill>
                          <a:effectLst/>
                          <a:latin typeface="Times New Roman" panose="02020603050405020304" pitchFamily="18" charset="0"/>
                        </a:rPr>
                        <a:t> / </a:t>
                      </a:r>
                      <a:r>
                        <a:rPr lang="tr-TR" sz="700" b="0" i="0" u="none" strike="noStrike" dirty="0" err="1">
                          <a:solidFill>
                            <a:srgbClr val="000000"/>
                          </a:solidFill>
                          <a:effectLst/>
                          <a:latin typeface="Times New Roman" panose="02020603050405020304" pitchFamily="18" charset="0"/>
                        </a:rPr>
                        <a:t>retropulmoner</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fibrozis</a:t>
                      </a:r>
                      <a:r>
                        <a:rPr lang="tr-TR" sz="700" b="0" i="0" u="none" strike="noStrike" dirty="0">
                          <a:solidFill>
                            <a:srgbClr val="000000"/>
                          </a:solidFill>
                          <a:effectLst/>
                          <a:latin typeface="Times New Roman" panose="02020603050405020304" pitchFamily="18" charset="0"/>
                        </a:rPr>
                        <a:t> , nadir de olsa şiddetlidir. Bu yan etkinin 1/5000 hastada meydana geldiği tahmin edilmektedir. Buna ek olarak, sol taraflı bir riski vardır kalp kapakçık </a:t>
                      </a:r>
                      <a:r>
                        <a:rPr lang="tr-TR" sz="700" b="0" i="0" u="none" strike="noStrike" dirty="0" err="1">
                          <a:solidFill>
                            <a:srgbClr val="000000"/>
                          </a:solidFill>
                          <a:effectLst/>
                          <a:latin typeface="Times New Roman" panose="02020603050405020304" pitchFamily="18" charset="0"/>
                        </a:rPr>
                        <a:t>disfonksiyonu</a:t>
                      </a:r>
                      <a:r>
                        <a:rPr lang="tr-TR" sz="700" b="0" i="0" u="none" strike="noStrike" dirty="0">
                          <a:solidFill>
                            <a:srgbClr val="000000"/>
                          </a:solidFill>
                          <a:effectLst/>
                          <a:latin typeface="Times New Roman" panose="02020603050405020304" pitchFamily="18" charset="0"/>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54535075"/>
                  </a:ext>
                </a:extLst>
              </a:tr>
            </a:tbl>
          </a:graphicData>
        </a:graphic>
      </p:graphicFrame>
    </p:spTree>
    <p:extLst>
      <p:ext uri="{BB962C8B-B14F-4D97-AF65-F5344CB8AC3E}">
        <p14:creationId xmlns:p14="http://schemas.microsoft.com/office/powerpoint/2010/main" val="101377714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xmlns="" id="{AE87F023-C9D5-4536-A721-EED1C0ADE7CB}"/>
              </a:ext>
            </a:extLst>
          </p:cNvPr>
          <p:cNvGraphicFramePr>
            <a:graphicFrameLocks noGrp="1"/>
          </p:cNvGraphicFramePr>
          <p:nvPr>
            <p:ph idx="1"/>
            <p:extLst>
              <p:ext uri="{D42A27DB-BD31-4B8C-83A1-F6EECF244321}">
                <p14:modId xmlns:p14="http://schemas.microsoft.com/office/powerpoint/2010/main" val="1351571818"/>
              </p:ext>
            </p:extLst>
          </p:nvPr>
        </p:nvGraphicFramePr>
        <p:xfrm>
          <a:off x="251521" y="1268760"/>
          <a:ext cx="8640960" cy="4320480"/>
        </p:xfrm>
        <a:graphic>
          <a:graphicData uri="http://schemas.openxmlformats.org/drawingml/2006/table">
            <a:tbl>
              <a:tblPr/>
              <a:tblGrid>
                <a:gridCol w="669777">
                  <a:extLst>
                    <a:ext uri="{9D8B030D-6E8A-4147-A177-3AD203B41FA5}">
                      <a16:colId xmlns:a16="http://schemas.microsoft.com/office/drawing/2014/main" xmlns="" val="759874242"/>
                    </a:ext>
                  </a:extLst>
                </a:gridCol>
                <a:gridCol w="1731880">
                  <a:extLst>
                    <a:ext uri="{9D8B030D-6E8A-4147-A177-3AD203B41FA5}">
                      <a16:colId xmlns:a16="http://schemas.microsoft.com/office/drawing/2014/main" xmlns="" val="315879595"/>
                    </a:ext>
                  </a:extLst>
                </a:gridCol>
                <a:gridCol w="1784819">
                  <a:extLst>
                    <a:ext uri="{9D8B030D-6E8A-4147-A177-3AD203B41FA5}">
                      <a16:colId xmlns:a16="http://schemas.microsoft.com/office/drawing/2014/main" xmlns="" val="2146796734"/>
                    </a:ext>
                  </a:extLst>
                </a:gridCol>
                <a:gridCol w="2110018">
                  <a:extLst>
                    <a:ext uri="{9D8B030D-6E8A-4147-A177-3AD203B41FA5}">
                      <a16:colId xmlns:a16="http://schemas.microsoft.com/office/drawing/2014/main" xmlns="" val="3260223530"/>
                    </a:ext>
                  </a:extLst>
                </a:gridCol>
                <a:gridCol w="2344466">
                  <a:extLst>
                    <a:ext uri="{9D8B030D-6E8A-4147-A177-3AD203B41FA5}">
                      <a16:colId xmlns:a16="http://schemas.microsoft.com/office/drawing/2014/main" xmlns="" val="1630388473"/>
                    </a:ext>
                  </a:extLst>
                </a:gridCol>
              </a:tblGrid>
              <a:tr h="257879">
                <a:tc>
                  <a:txBody>
                    <a:bodyPr/>
                    <a:lstStyle/>
                    <a:p>
                      <a:pPr algn="ctr" fontAlgn="b"/>
                      <a:r>
                        <a:rPr lang="tr-TR" sz="1000" b="0" i="0" u="none" strike="noStrike">
                          <a:solidFill>
                            <a:srgbClr val="000000"/>
                          </a:solidFill>
                          <a:effectLst/>
                          <a:latin typeface="Calibri" panose="020F0502020204030204" pitchFamily="34" charset="0"/>
                        </a:rPr>
                        <a:t>İLAÇ</a:t>
                      </a:r>
                    </a:p>
                  </a:txBody>
                  <a:tcPr marL="3597" marR="3597" marT="35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597" marR="3597" marT="35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597" marR="3597" marT="359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597" marR="3597" marT="359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597" marR="3597" marT="35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55983156"/>
                  </a:ext>
                </a:extLst>
              </a:tr>
              <a:tr h="4062601">
                <a:tc>
                  <a:txBody>
                    <a:bodyPr/>
                    <a:lstStyle/>
                    <a:p>
                      <a:pPr algn="ctr" fontAlgn="ctr"/>
                      <a:r>
                        <a:rPr lang="tr-TR" sz="1000" b="0" i="0" u="none" strike="noStrike">
                          <a:solidFill>
                            <a:srgbClr val="000000"/>
                          </a:solidFill>
                          <a:effectLst/>
                          <a:latin typeface="Times New Roman" panose="02020603050405020304" pitchFamily="18" charset="0"/>
                        </a:rPr>
                        <a:t>PİZOTİFEN</a:t>
                      </a:r>
                    </a:p>
                  </a:txBody>
                  <a:tcPr marL="3597" marR="3597" marT="3597"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ctr"/>
                      <a:r>
                        <a:rPr lang="tr-TR" sz="700" b="0" i="0" u="none" strike="noStrike">
                          <a:solidFill>
                            <a:srgbClr val="000000"/>
                          </a:solidFill>
                          <a:effectLst/>
                          <a:latin typeface="Times New Roman" panose="02020603050405020304" pitchFamily="18" charset="0"/>
                        </a:rPr>
                        <a:t>Pizotifen için ana tıbbi kullanım, migren ve küme baş ağrısının önlenmesidir . Pizotifen, bu amaç için kullanılan bir dizi ilaçtan biridir, diğer seçenekler arasında propranolol , topiramat , valproik asit , siproheptadin ve amitriptilin bulunur . Pizotifen makul derecede etkili olmasına rağmen,  kullanımı yan etkiler, temel olarak uyuşukluk ve kilo alımı ile sınırlıdır ve genellikle migrenleri önlemek için ilk tercih edilen ilaç değildir, bunun yerine diğer ilaçlar etkili olamadığında alternatif olarak kullanılır. . Devam eden bir kez migren ataklarını hafifletmede etkili değildir. Pizotifen'in, bazen yukarıda adı geçen diğer ilaçlara cevap vermeyen nadir bir nörovasküler hastalık olan ciddi bir eritromelalji vakasında oldukça etkili olduğu bildirilmiştir. </a:t>
                      </a:r>
                    </a:p>
                  </a:txBody>
                  <a:tcPr marL="3597" marR="3597" marT="35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Kapalı açılı glokomu olan hastalarda ve ilaç nispeten küçük antikolinerjik etki gösterdiğinden üriner retansiyona yatkınlığı olan hastalarda dikkatli olunmalıdır . Kronik böbrek hastalığı olan kişilerde doz ayarlaması gereklidir . Karaciğer hasarı da bildirilmiştir. Tedavi sırasında karaciğer fonksiyon bozukluğuna dair herhangi bir klinik kanıt varsa, Pizotifen tedavisi kesilmelidir. Epilepsi öyküsü olan hastalarda dikkatli olunması önerilir . Pizotifenin aniden kesilmesinden sonra depresyon, titreme, bulantı, anksiyete, halsizlik, baş dönmesi, uyku bozukluğu ve kilo kaybı gibi yoksunluk belirtileri bildirilmiştir. Pizotifen, bileşenlerinden herhangi birine aşırı duyarlılığı olan hastalarda kontrendikedir, ayrıca Pizotifen, gastrik çıkış tıkanıklığı , hamilelik , açı kapanması glokomu ve idrara çıkma zorluğunda kontrendikedir </a:t>
                      </a:r>
                    </a:p>
                  </a:txBody>
                  <a:tcPr marL="3597" marR="3597" marT="35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Doktorunuzun talimatlarını dikkatlice uygulayınız. Önerilen dozu aşmayınız.ilacımzı aynen doktorunuzun ya da eczacınızın söylediği şekilde kullammz. Doktorunuzla konuşmadan dozu değiştirmeyiniz ya da tedaviyi kesmeyiniz. Yetişkinler: Günde 0.5 mg ile başlanarak, dozaj kademeli olarak artınimalıdır. Ortalama idame dozu bölünmüş dozlar halinde ya da gece tek bir doz halinde günde 1.5 mg'dır. ilaca yeterli yanıt alınmayan durumlarda, doktorunuz dozajı günde 3 bölünmüş doz halinde alınmak üzere, 3 ila 4.5 mg'a çıkarabilir.</a:t>
                      </a:r>
                    </a:p>
                  </a:txBody>
                  <a:tcPr marL="3597" marR="3597" marT="35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a:solidFill>
                            <a:srgbClr val="000000"/>
                          </a:solidFill>
                          <a:effectLst/>
                          <a:latin typeface="Times New Roman" panose="02020603050405020304" pitchFamily="18" charset="0"/>
                        </a:rPr>
                        <a:t>Yan etkiler arasında </a:t>
                      </a:r>
                      <a:r>
                        <a:rPr lang="tr-TR" sz="700" b="0" i="0" u="none" strike="noStrike" dirty="0" err="1">
                          <a:solidFill>
                            <a:srgbClr val="000000"/>
                          </a:solidFill>
                          <a:effectLst/>
                          <a:latin typeface="Times New Roman" panose="02020603050405020304" pitchFamily="18" charset="0"/>
                        </a:rPr>
                        <a:t>sedasyon</a:t>
                      </a:r>
                      <a:r>
                        <a:rPr lang="tr-TR" sz="700" b="0" i="0" u="none" strike="noStrike" dirty="0">
                          <a:solidFill>
                            <a:srgbClr val="000000"/>
                          </a:solidFill>
                          <a:effectLst/>
                          <a:latin typeface="Times New Roman" panose="02020603050405020304" pitchFamily="18" charset="0"/>
                        </a:rPr>
                        <a:t> , ağız kuruluğu , uyuşukluk, artan iştah ve kilo artışı bulunur. Bazen bulantı, baş ağrısı veya baş dönmesine neden olabilir. Nadir durumlarda, </a:t>
                      </a:r>
                      <a:r>
                        <a:rPr lang="tr-TR" sz="700" b="0" i="0" u="none" strike="noStrike" dirty="0" err="1">
                          <a:solidFill>
                            <a:srgbClr val="000000"/>
                          </a:solidFill>
                          <a:effectLst/>
                          <a:latin typeface="Times New Roman" panose="02020603050405020304" pitchFamily="18" charset="0"/>
                        </a:rPr>
                        <a:t>anksiyete</a:t>
                      </a:r>
                      <a:r>
                        <a:rPr lang="tr-TR" sz="700" b="0" i="0" u="none" strike="noStrike" dirty="0">
                          <a:solidFill>
                            <a:srgbClr val="000000"/>
                          </a:solidFill>
                          <a:effectLst/>
                          <a:latin typeface="Times New Roman" panose="02020603050405020304" pitchFamily="18" charset="0"/>
                        </a:rPr>
                        <a:t>, saldırganlık ve depresyon da ortaya çıkabilir.</a:t>
                      </a:r>
                    </a:p>
                  </a:txBody>
                  <a:tcPr marL="3597" marR="3597" marT="35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50378799"/>
                  </a:ext>
                </a:extLst>
              </a:tr>
            </a:tbl>
          </a:graphicData>
        </a:graphic>
      </p:graphicFrame>
    </p:spTree>
    <p:extLst>
      <p:ext uri="{BB962C8B-B14F-4D97-AF65-F5344CB8AC3E}">
        <p14:creationId xmlns:p14="http://schemas.microsoft.com/office/powerpoint/2010/main" val="1054400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xmlns="" id="{4513E2C3-FBC4-48AB-AEF1-9AB5F487BC63}"/>
              </a:ext>
            </a:extLst>
          </p:cNvPr>
          <p:cNvGraphicFramePr>
            <a:graphicFrameLocks noGrp="1"/>
          </p:cNvGraphicFramePr>
          <p:nvPr>
            <p:ph idx="1"/>
            <p:extLst>
              <p:ext uri="{D42A27DB-BD31-4B8C-83A1-F6EECF244321}">
                <p14:modId xmlns:p14="http://schemas.microsoft.com/office/powerpoint/2010/main" val="344571402"/>
              </p:ext>
            </p:extLst>
          </p:nvPr>
        </p:nvGraphicFramePr>
        <p:xfrm>
          <a:off x="251520" y="260648"/>
          <a:ext cx="8640960" cy="6090066"/>
        </p:xfrm>
        <a:graphic>
          <a:graphicData uri="http://schemas.openxmlformats.org/drawingml/2006/table">
            <a:tbl>
              <a:tblPr firstRow="1" bandRow="1">
                <a:tableStyleId>{5C22544A-7EE6-4342-B048-85BDC9FD1C3A}</a:tableStyleId>
              </a:tblPr>
              <a:tblGrid>
                <a:gridCol w="3594348">
                  <a:extLst>
                    <a:ext uri="{9D8B030D-6E8A-4147-A177-3AD203B41FA5}">
                      <a16:colId xmlns:a16="http://schemas.microsoft.com/office/drawing/2014/main" xmlns="" val="3816869398"/>
                    </a:ext>
                  </a:extLst>
                </a:gridCol>
                <a:gridCol w="5046612">
                  <a:extLst>
                    <a:ext uri="{9D8B030D-6E8A-4147-A177-3AD203B41FA5}">
                      <a16:colId xmlns:a16="http://schemas.microsoft.com/office/drawing/2014/main" xmlns="" val="2099390378"/>
                    </a:ext>
                  </a:extLst>
                </a:gridCol>
              </a:tblGrid>
              <a:tr h="507247">
                <a:tc>
                  <a:txBody>
                    <a:bodyPr/>
                    <a:lstStyle/>
                    <a:p>
                      <a:pPr algn="l">
                        <a:lnSpc>
                          <a:spcPct val="150000"/>
                        </a:lnSpc>
                      </a:pPr>
                      <a:r>
                        <a:rPr lang="tr-TR" sz="2000" dirty="0">
                          <a:latin typeface="Times New Roman" panose="02020603050405020304" pitchFamily="18" charset="0"/>
                          <a:cs typeface="Times New Roman" panose="02020603050405020304" pitchFamily="18" charset="0"/>
                        </a:rPr>
                        <a:t>İLAÇLA TEDAVİ</a:t>
                      </a:r>
                    </a:p>
                  </a:txBody>
                  <a:tcPr/>
                </a:tc>
                <a:tc>
                  <a:txBody>
                    <a:bodyPr/>
                    <a:lstStyle/>
                    <a:p>
                      <a:pPr>
                        <a:lnSpc>
                          <a:spcPct val="150000"/>
                        </a:lnSpc>
                      </a:pPr>
                      <a:r>
                        <a:rPr lang="tr-TR" sz="2000" dirty="0">
                          <a:latin typeface="Times New Roman" panose="02020603050405020304" pitchFamily="18" charset="0"/>
                          <a:cs typeface="Times New Roman" panose="02020603050405020304" pitchFamily="18" charset="0"/>
                        </a:rPr>
                        <a:t>TANIM</a:t>
                      </a:r>
                    </a:p>
                  </a:txBody>
                  <a:tcPr/>
                </a:tc>
                <a:extLst>
                  <a:ext uri="{0D108BD9-81ED-4DB2-BD59-A6C34878D82A}">
                    <a16:rowId xmlns:a16="http://schemas.microsoft.com/office/drawing/2014/main" xmlns="" val="558489725"/>
                  </a:ext>
                </a:extLst>
              </a:tr>
              <a:tr h="1220992">
                <a:tc>
                  <a:txBody>
                    <a:bodyPr/>
                    <a:lstStyle/>
                    <a:p>
                      <a:r>
                        <a:rPr lang="tr-TR" sz="1800" dirty="0">
                          <a:solidFill>
                            <a:srgbClr val="00B050"/>
                          </a:solidFill>
                          <a:latin typeface="Times New Roman" panose="02020603050405020304" pitchFamily="18" charset="0"/>
                          <a:cs typeface="Times New Roman" panose="02020603050405020304" pitchFamily="18" charset="0"/>
                        </a:rPr>
                        <a:t>Ampirik[ilkel]tedavi</a:t>
                      </a:r>
                    </a:p>
                  </a:txBody>
                  <a:tcPr/>
                </a:tc>
                <a:tc>
                  <a:txBody>
                    <a:bodyPr/>
                    <a:lstStyle/>
                    <a:p>
                      <a:r>
                        <a:rPr lang="tr-TR" sz="1800" dirty="0">
                          <a:solidFill>
                            <a:srgbClr val="00B050"/>
                          </a:solidFill>
                          <a:latin typeface="Times New Roman" panose="02020603050405020304" pitchFamily="18" charset="0"/>
                          <a:cs typeface="Times New Roman" panose="02020603050405020304" pitchFamily="18" charset="0"/>
                        </a:rPr>
                        <a:t>Hastalığın sebebini, oluşum mekanizmasını ve ilacın hastalığa etki şeklini bilmeden, yalnız gözlem ve denemelere dayanılarak yapılan tedavi şeklidir. Günümüzde geçerliliğini yitirmiş bir tedavi şeklidir.</a:t>
                      </a:r>
                    </a:p>
                  </a:txBody>
                  <a:tcPr/>
                </a:tc>
                <a:extLst>
                  <a:ext uri="{0D108BD9-81ED-4DB2-BD59-A6C34878D82A}">
                    <a16:rowId xmlns:a16="http://schemas.microsoft.com/office/drawing/2014/main" xmlns="" val="4168640735"/>
                  </a:ext>
                </a:extLst>
              </a:tr>
              <a:tr h="939225">
                <a:tc>
                  <a:txBody>
                    <a:bodyPr/>
                    <a:lstStyle/>
                    <a:p>
                      <a:r>
                        <a:rPr lang="tr-TR" sz="1800" dirty="0" err="1">
                          <a:solidFill>
                            <a:srgbClr val="7030A0"/>
                          </a:solidFill>
                          <a:latin typeface="Times New Roman" panose="02020603050405020304" pitchFamily="18" charset="0"/>
                          <a:cs typeface="Times New Roman" panose="02020603050405020304" pitchFamily="18" charset="0"/>
                        </a:rPr>
                        <a:t>Profilaktik</a:t>
                      </a:r>
                      <a:r>
                        <a:rPr lang="tr-TR" sz="1800" dirty="0">
                          <a:solidFill>
                            <a:srgbClr val="7030A0"/>
                          </a:solidFill>
                          <a:latin typeface="Times New Roman" panose="02020603050405020304" pitchFamily="18" charset="0"/>
                          <a:cs typeface="Times New Roman" panose="02020603050405020304" pitchFamily="18" charset="0"/>
                        </a:rPr>
                        <a:t>[koruyucu] tedavi</a:t>
                      </a:r>
                    </a:p>
                  </a:txBody>
                  <a:tcPr/>
                </a:tc>
                <a:tc>
                  <a:txBody>
                    <a:bodyPr/>
                    <a:lstStyle/>
                    <a:p>
                      <a:r>
                        <a:rPr lang="tr-TR" sz="1800" dirty="0">
                          <a:solidFill>
                            <a:srgbClr val="7030A0"/>
                          </a:solidFill>
                          <a:latin typeface="Times New Roman" panose="02020603050405020304" pitchFamily="18" charset="0"/>
                          <a:cs typeface="Times New Roman" panose="02020603050405020304" pitchFamily="18" charset="0"/>
                        </a:rPr>
                        <a:t>Hastalıklardan korunmak için yapılan uygulamadır. Örnek: aşı uygulamaları, bazı ameliyatlarda ameliyat öncesi antibiyotik verilmesi vb.</a:t>
                      </a:r>
                    </a:p>
                  </a:txBody>
                  <a:tcPr/>
                </a:tc>
                <a:extLst>
                  <a:ext uri="{0D108BD9-81ED-4DB2-BD59-A6C34878D82A}">
                    <a16:rowId xmlns:a16="http://schemas.microsoft.com/office/drawing/2014/main" xmlns="" val="787497249"/>
                  </a:ext>
                </a:extLst>
              </a:tr>
              <a:tr h="1220992">
                <a:tc>
                  <a:txBody>
                    <a:bodyPr/>
                    <a:lstStyle/>
                    <a:p>
                      <a:r>
                        <a:rPr lang="tr-TR" sz="1800" dirty="0" err="1">
                          <a:solidFill>
                            <a:srgbClr val="B08600"/>
                          </a:solidFill>
                          <a:latin typeface="Times New Roman" panose="02020603050405020304" pitchFamily="18" charset="0"/>
                          <a:cs typeface="Times New Roman" panose="02020603050405020304" pitchFamily="18" charset="0"/>
                        </a:rPr>
                        <a:t>Semptomatik</a:t>
                      </a:r>
                      <a:r>
                        <a:rPr lang="tr-TR" sz="1800" dirty="0">
                          <a:solidFill>
                            <a:srgbClr val="B08600"/>
                          </a:solidFill>
                          <a:latin typeface="Times New Roman" panose="02020603050405020304" pitchFamily="18" charset="0"/>
                          <a:cs typeface="Times New Roman" panose="02020603050405020304" pitchFamily="18" charset="0"/>
                        </a:rPr>
                        <a:t>[palyatif] tedavi</a:t>
                      </a:r>
                    </a:p>
                  </a:txBody>
                  <a:tcPr/>
                </a:tc>
                <a:tc>
                  <a:txBody>
                    <a:bodyPr/>
                    <a:lstStyle/>
                    <a:p>
                      <a:r>
                        <a:rPr lang="tr-TR" sz="1800" dirty="0">
                          <a:solidFill>
                            <a:srgbClr val="B08600"/>
                          </a:solidFill>
                          <a:latin typeface="Times New Roman" panose="02020603050405020304" pitchFamily="18" charset="0"/>
                          <a:cs typeface="Times New Roman" panose="02020603050405020304" pitchFamily="18" charset="0"/>
                        </a:rPr>
                        <a:t>İlaçlarla hastalığın nedenini ortadan kaldırmadan bulgu ve belirtilerini gidermek için yapılan tedavidir. Örnek: </a:t>
                      </a:r>
                      <a:r>
                        <a:rPr lang="tr-TR" sz="1800" dirty="0" err="1">
                          <a:solidFill>
                            <a:srgbClr val="B08600"/>
                          </a:solidFill>
                          <a:latin typeface="Times New Roman" panose="02020603050405020304" pitchFamily="18" charset="0"/>
                          <a:cs typeface="Times New Roman" panose="02020603050405020304" pitchFamily="18" charset="0"/>
                        </a:rPr>
                        <a:t>Tonsillitte</a:t>
                      </a:r>
                      <a:r>
                        <a:rPr lang="tr-TR" sz="1800" dirty="0">
                          <a:solidFill>
                            <a:srgbClr val="B08600"/>
                          </a:solidFill>
                          <a:latin typeface="Times New Roman" panose="02020603050405020304" pitchFamily="18" charset="0"/>
                          <a:cs typeface="Times New Roman" panose="02020603050405020304" pitchFamily="18" charset="0"/>
                        </a:rPr>
                        <a:t> yükselen vücut sıcaklığının, ateş düşürücü ile düşürülmesidir.</a:t>
                      </a:r>
                    </a:p>
                  </a:txBody>
                  <a:tcPr/>
                </a:tc>
                <a:extLst>
                  <a:ext uri="{0D108BD9-81ED-4DB2-BD59-A6C34878D82A}">
                    <a16:rowId xmlns:a16="http://schemas.microsoft.com/office/drawing/2014/main" xmlns="" val="412534654"/>
                  </a:ext>
                </a:extLst>
              </a:tr>
              <a:tr h="1220992">
                <a:tc>
                  <a:txBody>
                    <a:bodyPr/>
                    <a:lstStyle/>
                    <a:p>
                      <a:r>
                        <a:rPr lang="tr-TR" sz="1800" dirty="0">
                          <a:solidFill>
                            <a:srgbClr val="0070C0"/>
                          </a:solidFill>
                          <a:latin typeface="Times New Roman" panose="02020603050405020304" pitchFamily="18" charset="0"/>
                          <a:cs typeface="Times New Roman" panose="02020603050405020304" pitchFamily="18" charset="0"/>
                        </a:rPr>
                        <a:t>İkame[yerine koyma] tedavi</a:t>
                      </a:r>
                    </a:p>
                  </a:txBody>
                  <a:tcPr/>
                </a:tc>
                <a:tc>
                  <a:txBody>
                    <a:bodyPr/>
                    <a:lstStyle/>
                    <a:p>
                      <a:r>
                        <a:rPr lang="tr-TR" sz="1800" dirty="0">
                          <a:solidFill>
                            <a:srgbClr val="0070C0"/>
                          </a:solidFill>
                          <a:latin typeface="Times New Roman" panose="02020603050405020304" pitchFamily="18" charset="0"/>
                          <a:cs typeface="Times New Roman" panose="02020603050405020304" pitchFamily="18" charset="0"/>
                        </a:rPr>
                        <a:t>Vücutta eksikliği görülen maddelerin eksikliğini gidermek için yapılan tedavidir. Örnek: Demir eksikliği anemisinde, hastaya uygun yollardan demir (Fe) içerikli ilacın verilmesi</a:t>
                      </a:r>
                    </a:p>
                  </a:txBody>
                  <a:tcPr/>
                </a:tc>
                <a:extLst>
                  <a:ext uri="{0D108BD9-81ED-4DB2-BD59-A6C34878D82A}">
                    <a16:rowId xmlns:a16="http://schemas.microsoft.com/office/drawing/2014/main" xmlns="" val="2022450724"/>
                  </a:ext>
                </a:extLst>
              </a:tr>
              <a:tr h="939225">
                <a:tc>
                  <a:txBody>
                    <a:bodyPr/>
                    <a:lstStyle/>
                    <a:p>
                      <a:r>
                        <a:rPr lang="tr-TR" sz="1800" dirty="0">
                          <a:solidFill>
                            <a:srgbClr val="00A4DE"/>
                          </a:solidFill>
                          <a:latin typeface="Times New Roman" panose="02020603050405020304" pitchFamily="18" charset="0"/>
                          <a:cs typeface="Times New Roman" panose="02020603050405020304" pitchFamily="18" charset="0"/>
                        </a:rPr>
                        <a:t>Radikal[rasyonel]tedavi</a:t>
                      </a:r>
                    </a:p>
                  </a:txBody>
                  <a:tcPr/>
                </a:tc>
                <a:tc>
                  <a:txBody>
                    <a:bodyPr/>
                    <a:lstStyle/>
                    <a:p>
                      <a:r>
                        <a:rPr lang="tr-TR" sz="1800" u="none" dirty="0">
                          <a:solidFill>
                            <a:srgbClr val="00A4DE"/>
                          </a:solidFill>
                          <a:latin typeface="Times New Roman" panose="02020603050405020304" pitchFamily="18" charset="0"/>
                          <a:cs typeface="Times New Roman" panose="02020603050405020304" pitchFamily="18" charset="0"/>
                        </a:rPr>
                        <a:t>İlaçlarla hastalığın nedeninin tamamen ortadan kaldırılmasına, “radikal tedavi” denir . Örnek: </a:t>
                      </a:r>
                      <a:r>
                        <a:rPr lang="tr-TR" sz="1800" u="none" dirty="0" err="1">
                          <a:solidFill>
                            <a:srgbClr val="00A4DE"/>
                          </a:solidFill>
                          <a:latin typeface="Times New Roman" panose="02020603050405020304" pitchFamily="18" charset="0"/>
                          <a:cs typeface="Times New Roman" panose="02020603050405020304" pitchFamily="18" charset="0"/>
                        </a:rPr>
                        <a:t>Tonsillitin</a:t>
                      </a:r>
                      <a:r>
                        <a:rPr lang="tr-TR" sz="1800" u="none" dirty="0">
                          <a:solidFill>
                            <a:srgbClr val="00A4DE"/>
                          </a:solidFill>
                          <a:latin typeface="Times New Roman" panose="02020603050405020304" pitchFamily="18" charset="0"/>
                          <a:cs typeface="Times New Roman" panose="02020603050405020304" pitchFamily="18" charset="0"/>
                        </a:rPr>
                        <a:t> antibiyotik ile tedavi edilmesidir.</a:t>
                      </a:r>
                    </a:p>
                  </a:txBody>
                  <a:tcPr/>
                </a:tc>
                <a:extLst>
                  <a:ext uri="{0D108BD9-81ED-4DB2-BD59-A6C34878D82A}">
                    <a16:rowId xmlns:a16="http://schemas.microsoft.com/office/drawing/2014/main" xmlns="" val="2188652593"/>
                  </a:ext>
                </a:extLst>
              </a:tr>
            </a:tbl>
          </a:graphicData>
        </a:graphic>
      </p:graphicFrame>
    </p:spTree>
    <p:extLst>
      <p:ext uri="{BB962C8B-B14F-4D97-AF65-F5344CB8AC3E}">
        <p14:creationId xmlns:p14="http://schemas.microsoft.com/office/powerpoint/2010/main" val="292777826"/>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xmlns="" id="{93D402B3-0575-4976-B30E-E383163EF903}"/>
              </a:ext>
            </a:extLst>
          </p:cNvPr>
          <p:cNvGraphicFramePr>
            <a:graphicFrameLocks noGrp="1"/>
          </p:cNvGraphicFramePr>
          <p:nvPr>
            <p:ph idx="1"/>
            <p:extLst>
              <p:ext uri="{D42A27DB-BD31-4B8C-83A1-F6EECF244321}">
                <p14:modId xmlns:p14="http://schemas.microsoft.com/office/powerpoint/2010/main" val="1811277714"/>
              </p:ext>
            </p:extLst>
          </p:nvPr>
        </p:nvGraphicFramePr>
        <p:xfrm>
          <a:off x="251520" y="1268760"/>
          <a:ext cx="8640959" cy="4320479"/>
        </p:xfrm>
        <a:graphic>
          <a:graphicData uri="http://schemas.openxmlformats.org/drawingml/2006/table">
            <a:tbl>
              <a:tblPr/>
              <a:tblGrid>
                <a:gridCol w="679796">
                  <a:extLst>
                    <a:ext uri="{9D8B030D-6E8A-4147-A177-3AD203B41FA5}">
                      <a16:colId xmlns:a16="http://schemas.microsoft.com/office/drawing/2014/main" xmlns="" val="2320133778"/>
                    </a:ext>
                  </a:extLst>
                </a:gridCol>
                <a:gridCol w="1729703">
                  <a:extLst>
                    <a:ext uri="{9D8B030D-6E8A-4147-A177-3AD203B41FA5}">
                      <a16:colId xmlns:a16="http://schemas.microsoft.com/office/drawing/2014/main" xmlns="" val="3269161608"/>
                    </a:ext>
                  </a:extLst>
                </a:gridCol>
                <a:gridCol w="1782575">
                  <a:extLst>
                    <a:ext uri="{9D8B030D-6E8A-4147-A177-3AD203B41FA5}">
                      <a16:colId xmlns:a16="http://schemas.microsoft.com/office/drawing/2014/main" xmlns="" val="827867103"/>
                    </a:ext>
                  </a:extLst>
                </a:gridCol>
                <a:gridCol w="2107366">
                  <a:extLst>
                    <a:ext uri="{9D8B030D-6E8A-4147-A177-3AD203B41FA5}">
                      <a16:colId xmlns:a16="http://schemas.microsoft.com/office/drawing/2014/main" xmlns="" val="3899453300"/>
                    </a:ext>
                  </a:extLst>
                </a:gridCol>
                <a:gridCol w="2341519">
                  <a:extLst>
                    <a:ext uri="{9D8B030D-6E8A-4147-A177-3AD203B41FA5}">
                      <a16:colId xmlns:a16="http://schemas.microsoft.com/office/drawing/2014/main" xmlns="" val="1812285831"/>
                    </a:ext>
                  </a:extLst>
                </a:gridCol>
              </a:tblGrid>
              <a:tr h="254301">
                <a:tc>
                  <a:txBody>
                    <a:bodyPr/>
                    <a:lstStyle/>
                    <a:p>
                      <a:pPr algn="ctr" fontAlgn="b"/>
                      <a:r>
                        <a:rPr lang="tr-TR" sz="1000" b="0" i="0" u="none" strike="noStrike">
                          <a:solidFill>
                            <a:srgbClr val="000000"/>
                          </a:solidFill>
                          <a:effectLst/>
                          <a:latin typeface="Calibri" panose="020F0502020204030204" pitchFamily="34" charset="0"/>
                        </a:rPr>
                        <a:t>İLAÇ</a:t>
                      </a:r>
                    </a:p>
                  </a:txBody>
                  <a:tcPr marL="3597" marR="3597" marT="35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597" marR="3597" marT="35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597" marR="3597" marT="359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597" marR="3597" marT="359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597" marR="3597" marT="35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6559266"/>
                  </a:ext>
                </a:extLst>
              </a:tr>
              <a:tr h="4066178">
                <a:tc>
                  <a:txBody>
                    <a:bodyPr/>
                    <a:lstStyle/>
                    <a:p>
                      <a:pPr algn="ctr" fontAlgn="ctr"/>
                      <a:r>
                        <a:rPr lang="tr-TR" sz="1000" b="0" i="0" u="none" strike="noStrike" dirty="0">
                          <a:solidFill>
                            <a:srgbClr val="000000"/>
                          </a:solidFill>
                          <a:effectLst/>
                          <a:latin typeface="Times New Roman" panose="02020603050405020304" pitchFamily="18" charset="0"/>
                        </a:rPr>
                        <a:t>SİPROHEPTADİN</a:t>
                      </a:r>
                    </a:p>
                  </a:txBody>
                  <a:tcPr marL="3597" marR="3597" marT="3597"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ctr"/>
                      <a:r>
                        <a:rPr lang="tr-TR" sz="700" b="0" i="0" u="none" strike="noStrike">
                          <a:solidFill>
                            <a:srgbClr val="000000"/>
                          </a:solidFill>
                          <a:effectLst/>
                          <a:latin typeface="Times New Roman" panose="02020603050405020304" pitchFamily="18" charset="0"/>
                        </a:rPr>
                        <a:t>Kalp hastalığı için şu risk faktörlerine sahipseniz: yüksek tansiyon veya diyabetiniz varsa, sigara veya nikotin destek ürünleri kullanıyorsanız, ailenizde kalp hastalığı geçmişi varsa, erkek ve 40 yaşın üstündeyseniz veya kadın olup menopoz sonrası dönemdeyseniz, Böbrek veya karaciğer probleminiz varsa, Kalp atışlarınız ile ilgili dal bloku denilen belirli bir probleminiz varsa, herhangi bir alerjiniz varsa veya daha önceden olduysa, baş ağrınızın yanında baş dönmesi, yürüme zorluğu, koordinasyon yetersizliği veya kol ve bacaklarınızda zayıflık hissiniz varsa, Sarı kantaron bitkisi (St. John's wort) içeren bitkisel ürünlerden kullanıyorsanız,soluk alıp vermenizde ve/veya yutkunmanızda güçlük oluşmasına yol açan (anjiyoödem), yüzünüzde, dudaklarınızda, dilinizde ve/veya boğazınızda şişme gibi alerjik belirtileriniz varsa, seçici serotonin geri alım inhibitörleri (SSRI) denilen ilaçlar (sertralin, essitalopram oksalat ve fluoksetin gibi) veya serotonin norepinefrin geri alım inhibitörleri (SNRI) denilen ilaçlar (venlafaksin, duloksetin) gibi depresyon ilaçları kullanıyorsanız, kısa süreli olarak göğsünüzde ağrı ve sıkışma belirtileri hissettiyseniz.</a:t>
                      </a:r>
                    </a:p>
                  </a:txBody>
                  <a:tcPr marL="3597" marR="3597" marT="35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Aşırı antihistaminik dozları özellikle küçük çocuklarda var olmayan nesneleri beş duyu ile algılama (halüsinasyon), fiziksel veya zihinsel kapasiteyi olumsuz şekilde etkileyebilen santral sinir sistemi baskılanması, nöbet, solunum ve kalp durması ve ölüme yol açabilir. Antihistaminikler uyanıklığı azaltabilir ve uyuşukluğa neden olabilir veya bu etkiye zıt olarak küçük çocuklarda uyarılmayı artırabilirler. Alkol bağımlılığı olanlar için zararlı olabilir. Hamile veya emziren kadınlar, çocuklar ve karaciğer hastalığı ya da sara (epilepsi) gibi yüksek risk grubundaki hastalar için dikkate alınmalıdır. Antihistaminiklerin santral sinir sistemini etkileyen her türlü ilacın etkilerini artırabileceği veya değiştirebileceğini göz önünde tutmak gerekir. Antihistaminikler motor koordinasyon ve zihinsel uyanıklığını etkileyebileceği için araç</a:t>
                      </a:r>
                    </a:p>
                  </a:txBody>
                  <a:tcPr marL="3597" marR="3597" marT="35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Çocuklarda; 2-6 yaş arasında günde 2 veya 3 defa 1 ölçek (2 mg) önerilir. Günlük doz 12 mg’ı aşmamalıdır. 7-14 yaş arasında günde 2 veya 3 defa 2 ölçek (4 mg) verilmelidir. Günlük doz 16 mg’ı aşmamalıdır. Hastanın vücut ağırlığına ve ilaca cevabına göre doz ayarlaması yapılmalıdır. Yetişkinlerde; Günlük doz olarak 4-20 mg önerilir. Günlük doz 0.5 mg/kg’ı ve 32 mg’ı aşmamalıdır. Tedaviye günde 3 kez 4 mg (2 ölçek) ile başlanmalıdır, gerekirse dozu artırmak uygun olur.</a:t>
                      </a:r>
                    </a:p>
                  </a:txBody>
                  <a:tcPr marL="3597" marR="3597" marT="35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err="1">
                          <a:solidFill>
                            <a:srgbClr val="000000"/>
                          </a:solidFill>
                          <a:effectLst/>
                          <a:latin typeface="Times New Roman" panose="02020603050405020304" pitchFamily="18" charset="0"/>
                        </a:rPr>
                        <a:t>Sedasyon</a:t>
                      </a:r>
                      <a:r>
                        <a:rPr lang="tr-TR" sz="700" b="0" i="0" u="none" strike="noStrike" dirty="0">
                          <a:solidFill>
                            <a:srgbClr val="000000"/>
                          </a:solidFill>
                          <a:effectLst/>
                          <a:latin typeface="Times New Roman" panose="02020603050405020304" pitchFamily="18" charset="0"/>
                        </a:rPr>
                        <a:t> ve uyku hali (genellikle geçici),baş </a:t>
                      </a:r>
                      <a:r>
                        <a:rPr lang="tr-TR" sz="700" b="0" i="0" u="none" strike="noStrike" dirty="0" err="1">
                          <a:solidFill>
                            <a:srgbClr val="000000"/>
                          </a:solidFill>
                          <a:effectLst/>
                          <a:latin typeface="Times New Roman" panose="02020603050405020304" pitchFamily="18" charset="0"/>
                        </a:rPr>
                        <a:t>dön,mesi</a:t>
                      </a:r>
                      <a:r>
                        <a:rPr lang="tr-TR" sz="700" b="0" i="0" u="none" strike="noStrike" dirty="0">
                          <a:solidFill>
                            <a:srgbClr val="000000"/>
                          </a:solidFill>
                          <a:effectLst/>
                          <a:latin typeface="Times New Roman" panose="02020603050405020304" pitchFamily="18" charset="0"/>
                        </a:rPr>
                        <a:t>, rahatsız koordinasyon, </a:t>
                      </a:r>
                      <a:r>
                        <a:rPr lang="tr-TR" sz="700" b="0" i="0" u="none" strike="noStrike" dirty="0" err="1">
                          <a:solidFill>
                            <a:srgbClr val="000000"/>
                          </a:solidFill>
                          <a:effectLst/>
                          <a:latin typeface="Times New Roman" panose="02020603050405020304" pitchFamily="18" charset="0"/>
                        </a:rPr>
                        <a:t>karışıklık,huzursuzluk</a:t>
                      </a:r>
                      <a:r>
                        <a:rPr lang="tr-TR" sz="700" b="0" i="0" u="none" strike="noStrike" dirty="0">
                          <a:solidFill>
                            <a:srgbClr val="000000"/>
                          </a:solidFill>
                          <a:effectLst/>
                          <a:latin typeface="Times New Roman" panose="02020603050405020304" pitchFamily="18" charset="0"/>
                        </a:rPr>
                        <a:t>, uyarma, </a:t>
                      </a:r>
                      <a:r>
                        <a:rPr lang="tr-TR" sz="700" b="0" i="0" u="none" strike="noStrike" dirty="0" err="1">
                          <a:solidFill>
                            <a:srgbClr val="000000"/>
                          </a:solidFill>
                          <a:effectLst/>
                          <a:latin typeface="Times New Roman" panose="02020603050405020304" pitchFamily="18" charset="0"/>
                        </a:rPr>
                        <a:t>sinirlilik,titreme</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sinirlilik,uykusuzluk</a:t>
                      </a:r>
                      <a:r>
                        <a:rPr lang="tr-TR" sz="700" b="0" i="0" u="none" strike="noStrike" dirty="0">
                          <a:solidFill>
                            <a:srgbClr val="000000"/>
                          </a:solidFill>
                          <a:effectLst/>
                          <a:latin typeface="Times New Roman" panose="02020603050405020304" pitchFamily="18" charset="0"/>
                        </a:rPr>
                        <a:t> hastalığı,</a:t>
                      </a:r>
                    </a:p>
                  </a:txBody>
                  <a:tcPr marL="3597" marR="3597" marT="35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03726931"/>
                  </a:ext>
                </a:extLst>
              </a:tr>
            </a:tbl>
          </a:graphicData>
        </a:graphic>
      </p:graphicFrame>
    </p:spTree>
    <p:extLst>
      <p:ext uri="{BB962C8B-B14F-4D97-AF65-F5344CB8AC3E}">
        <p14:creationId xmlns:p14="http://schemas.microsoft.com/office/powerpoint/2010/main" val="245103431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C8CE656-2561-4E30-A978-E23B59467221}"/>
              </a:ext>
            </a:extLst>
          </p:cNvPr>
          <p:cNvSpPr>
            <a:spLocks noGrp="1"/>
          </p:cNvSpPr>
          <p:nvPr>
            <p:ph type="title"/>
          </p:nvPr>
        </p:nvSpPr>
        <p:spPr/>
        <p:txBody>
          <a:bodyPr/>
          <a:lstStyle/>
          <a:p>
            <a:r>
              <a:rPr lang="tr-TR" dirty="0"/>
              <a:t>KAYNAKÇA</a:t>
            </a:r>
          </a:p>
        </p:txBody>
      </p:sp>
      <p:sp>
        <p:nvSpPr>
          <p:cNvPr id="3" name="İçerik Yer Tutucusu 2">
            <a:extLst>
              <a:ext uri="{FF2B5EF4-FFF2-40B4-BE49-F238E27FC236}">
                <a16:creationId xmlns:a16="http://schemas.microsoft.com/office/drawing/2014/main" xmlns="" id="{6FDBB02B-949E-4D35-9BB3-A7676A1E7B7E}"/>
              </a:ext>
            </a:extLst>
          </p:cNvPr>
          <p:cNvSpPr>
            <a:spLocks noGrp="1"/>
          </p:cNvSpPr>
          <p:nvPr>
            <p:ph idx="1"/>
          </p:nvPr>
        </p:nvSpPr>
        <p:spPr/>
        <p:txBody>
          <a:bodyPr>
            <a:normAutofit fontScale="70000" lnSpcReduction="20000"/>
          </a:bodyPr>
          <a:lstStyle/>
          <a:p>
            <a:r>
              <a:rPr lang="tr-TR" sz="1900" u="sng" dirty="0">
                <a:latin typeface="Times New Roman" panose="02020603050405020304" pitchFamily="18" charset="0"/>
                <a:cs typeface="Times New Roman" panose="02020603050405020304" pitchFamily="18" charset="0"/>
                <a:hlinkClick r:id="rId2"/>
              </a:rPr>
              <a:t>https://www.pinterest.es/pin/292734044527283419/?amp_client_id=CLIENT_ID(_)&amp;mweb_unauth_id=&amp;from_amp_pin_page=true</a:t>
            </a:r>
            <a:r>
              <a:rPr lang="tr-TR" sz="1900" dirty="0">
                <a:latin typeface="Times New Roman" panose="02020603050405020304" pitchFamily="18" charset="0"/>
                <a:cs typeface="Times New Roman" panose="02020603050405020304" pitchFamily="18" charset="0"/>
              </a:rPr>
              <a:t> </a:t>
            </a:r>
          </a:p>
          <a:p>
            <a:r>
              <a:rPr lang="tr-TR" sz="1900" dirty="0">
                <a:latin typeface="Times New Roman" panose="02020603050405020304" pitchFamily="18" charset="0"/>
                <a:cs typeface="Times New Roman" panose="02020603050405020304" pitchFamily="18" charset="0"/>
              </a:rPr>
              <a:t>1. SAYFA ERİŞİM SAATİ: 15.16 ERİŞİM TARİHİ : 07.03.2020</a:t>
            </a:r>
          </a:p>
          <a:p>
            <a:r>
              <a:rPr lang="tr-TR" sz="1900" u="sng" dirty="0">
                <a:latin typeface="Times New Roman" panose="02020603050405020304" pitchFamily="18" charset="0"/>
                <a:cs typeface="Times New Roman" panose="02020603050405020304" pitchFamily="18" charset="0"/>
                <a:hlinkClick r:id="rId3"/>
              </a:rPr>
              <a:t>http://esaglikonline.com/E-Saglik%20Online/Farmakoloji/1-Farmakolojiye%20Giris.pdf</a:t>
            </a:r>
            <a:r>
              <a:rPr lang="tr-TR" sz="1900" dirty="0">
                <a:latin typeface="Times New Roman" panose="02020603050405020304" pitchFamily="18" charset="0"/>
                <a:cs typeface="Times New Roman" panose="02020603050405020304" pitchFamily="18" charset="0"/>
              </a:rPr>
              <a:t> KAPAK ERİŞİM SAATİ 15.17</a:t>
            </a:r>
          </a:p>
          <a:p>
            <a:r>
              <a:rPr lang="tr-TR" sz="1900" dirty="0">
                <a:latin typeface="Times New Roman" panose="02020603050405020304" pitchFamily="18" charset="0"/>
                <a:cs typeface="Times New Roman" panose="02020603050405020304" pitchFamily="18" charset="0"/>
              </a:rPr>
              <a:t> ERİŞİM TARİHİ 07.03.2020</a:t>
            </a:r>
          </a:p>
          <a:p>
            <a:r>
              <a:rPr lang="tr-TR" sz="2000" dirty="0">
                <a:hlinkClick r:id="rId4"/>
              </a:rPr>
              <a:t>https://www.wikipedia.org/</a:t>
            </a:r>
            <a:endParaRPr lang="tr-TR" sz="2000" dirty="0"/>
          </a:p>
          <a:p>
            <a:r>
              <a:rPr lang="tr-TR" sz="2000" dirty="0">
                <a:hlinkClick r:id="rId5"/>
              </a:rPr>
              <a:t>https://www.ilactr.com/</a:t>
            </a:r>
            <a:endParaRPr lang="tr-TR" sz="2000" dirty="0"/>
          </a:p>
          <a:p>
            <a:r>
              <a:rPr lang="tr-TR" sz="2000" dirty="0">
                <a:hlinkClick r:id="rId6"/>
              </a:rPr>
              <a:t>https://www.ilacprospektusu.com/</a:t>
            </a:r>
            <a:endParaRPr lang="tr-TR" sz="2000" dirty="0"/>
          </a:p>
          <a:p>
            <a:r>
              <a:rPr lang="tr-TR" sz="2000" dirty="0">
                <a:hlinkClick r:id="rId7"/>
              </a:rPr>
              <a:t>https://www.ilacabak.com/</a:t>
            </a:r>
            <a:endParaRPr lang="tr-TR" sz="2000" dirty="0"/>
          </a:p>
          <a:p>
            <a:r>
              <a:rPr lang="tr-TR" sz="2000" dirty="0">
                <a:hlinkClick r:id="rId8"/>
              </a:rPr>
              <a:t>https://www.ilacweb.com/</a:t>
            </a:r>
            <a:endParaRPr lang="tr-TR" sz="2000" dirty="0"/>
          </a:p>
          <a:p>
            <a:r>
              <a:rPr lang="tr-TR" sz="2000" dirty="0">
                <a:hlinkClick r:id="rId9"/>
              </a:rPr>
              <a:t>https://sistem.nevsehir.edu.tr/bizdosyalar/c2f433923e6615b388e1cca9a9777378/TTP%20Farmakoloji%201%20%E2%80%93%201H.%20Farmakolojiye%20Giri%C5%9F.pdf</a:t>
            </a:r>
            <a:endParaRPr lang="tr-TR" sz="2000" dirty="0"/>
          </a:p>
          <a:p>
            <a:r>
              <a:rPr lang="tr-TR" sz="2000" dirty="0">
                <a:hlinkClick r:id="rId10"/>
              </a:rPr>
              <a:t>https://www.ilacrehberi.com/</a:t>
            </a:r>
            <a:endParaRPr lang="tr-TR" sz="2000" dirty="0"/>
          </a:p>
          <a:p>
            <a:r>
              <a:rPr lang="tr-TR" sz="2000" dirty="0">
                <a:hlinkClick r:id="rId11"/>
              </a:rPr>
              <a:t>https://www.tabletwise.com/</a:t>
            </a:r>
            <a:endParaRPr lang="tr-TR" sz="2000" dirty="0"/>
          </a:p>
          <a:p>
            <a:endParaRPr lang="tr-TR" sz="2000" dirty="0"/>
          </a:p>
          <a:p>
            <a:r>
              <a:rPr lang="tr-TR" sz="1800" dirty="0"/>
              <a:t>PROF.DR. İHSAN BAĞCIVAN, TEMEL VE KLİNİK FARMAKOLOJİ,TIBBİ YAYINCILIK, ANKARA, 2017.</a:t>
            </a:r>
          </a:p>
          <a:p>
            <a:endParaRPr lang="tr-TR" sz="1900" dirty="0">
              <a:latin typeface="Times New Roman" panose="02020603050405020304" pitchFamily="18" charset="0"/>
              <a:cs typeface="Times New Roman" panose="02020603050405020304" pitchFamily="18" charset="0"/>
            </a:endParaRPr>
          </a:p>
          <a:p>
            <a:pPr marL="0" indent="0">
              <a:buNone/>
            </a:pPr>
            <a:r>
              <a:rPr lang="tr-TR" sz="1900" dirty="0">
                <a:latin typeface="Times New Roman" panose="02020603050405020304" pitchFamily="18" charset="0"/>
                <a:cs typeface="Times New Roman" panose="02020603050405020304" pitchFamily="18" charset="0"/>
              </a:rPr>
              <a:t>     </a:t>
            </a:r>
          </a:p>
          <a:p>
            <a:pPr marL="0" indent="0">
              <a:buNone/>
            </a:pPr>
            <a:r>
              <a:rPr lang="tr-TR" sz="1900"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1437901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kış Çizelgesi: Sonlandırıcı 3">
            <a:extLst>
              <a:ext uri="{FF2B5EF4-FFF2-40B4-BE49-F238E27FC236}">
                <a16:creationId xmlns:a16="http://schemas.microsoft.com/office/drawing/2014/main" xmlns="" id="{FD3E0458-6D13-490B-A0EA-842110B940AE}"/>
              </a:ext>
            </a:extLst>
          </p:cNvPr>
          <p:cNvSpPr/>
          <p:nvPr/>
        </p:nvSpPr>
        <p:spPr>
          <a:xfrm>
            <a:off x="1347038" y="488697"/>
            <a:ext cx="6552725" cy="1186814"/>
          </a:xfrm>
          <a:prstGeom prst="flowChartTerminator">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dirty="0">
                <a:latin typeface="Times New Roman" panose="02020603050405020304" pitchFamily="18" charset="0"/>
                <a:cs typeface="Times New Roman" panose="02020603050405020304" pitchFamily="18" charset="0"/>
              </a:rPr>
              <a:t>İLAÇ KAYNAKLARI</a:t>
            </a:r>
          </a:p>
        </p:txBody>
      </p:sp>
      <p:cxnSp>
        <p:nvCxnSpPr>
          <p:cNvPr id="6" name="Düz Ok Bağlayıcısı 5">
            <a:extLst>
              <a:ext uri="{FF2B5EF4-FFF2-40B4-BE49-F238E27FC236}">
                <a16:creationId xmlns:a16="http://schemas.microsoft.com/office/drawing/2014/main" xmlns="" id="{9D69E5EF-20C9-4858-91A5-355E0EB5BEDB}"/>
              </a:ext>
            </a:extLst>
          </p:cNvPr>
          <p:cNvCxnSpPr>
            <a:cxnSpLocks/>
          </p:cNvCxnSpPr>
          <p:nvPr/>
        </p:nvCxnSpPr>
        <p:spPr>
          <a:xfrm flipH="1">
            <a:off x="2789523" y="1748989"/>
            <a:ext cx="1008112" cy="653553"/>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9" name="Akış Çizelgesi: Sonlandırıcı 8">
            <a:extLst>
              <a:ext uri="{FF2B5EF4-FFF2-40B4-BE49-F238E27FC236}">
                <a16:creationId xmlns:a16="http://schemas.microsoft.com/office/drawing/2014/main" xmlns="" id="{884E5891-D132-4050-A2B1-10E78D0AFD6D}"/>
              </a:ext>
            </a:extLst>
          </p:cNvPr>
          <p:cNvSpPr/>
          <p:nvPr/>
        </p:nvSpPr>
        <p:spPr>
          <a:xfrm>
            <a:off x="289202" y="1811400"/>
            <a:ext cx="2188823" cy="1617599"/>
          </a:xfrm>
          <a:prstGeom prst="flowChartTerminator">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latin typeface="Times New Roman" panose="02020603050405020304" pitchFamily="18" charset="0"/>
                <a:cs typeface="Times New Roman" panose="02020603050405020304" pitchFamily="18" charset="0"/>
              </a:rPr>
              <a:t>SENTEZ İLAÇLAR</a:t>
            </a:r>
          </a:p>
        </p:txBody>
      </p:sp>
      <p:sp>
        <p:nvSpPr>
          <p:cNvPr id="12" name="Akış Çizelgesi: Sonlandırıcı 11">
            <a:extLst>
              <a:ext uri="{FF2B5EF4-FFF2-40B4-BE49-F238E27FC236}">
                <a16:creationId xmlns:a16="http://schemas.microsoft.com/office/drawing/2014/main" xmlns="" id="{5CA8A638-C356-4377-90FC-B0392DB47AC2}"/>
              </a:ext>
            </a:extLst>
          </p:cNvPr>
          <p:cNvSpPr/>
          <p:nvPr/>
        </p:nvSpPr>
        <p:spPr>
          <a:xfrm>
            <a:off x="3347863" y="2778339"/>
            <a:ext cx="2448272" cy="990395"/>
          </a:xfrm>
          <a:prstGeom prst="flowChartTerminato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latin typeface="Times New Roman" panose="02020603050405020304" pitchFamily="18" charset="0"/>
                <a:cs typeface="Times New Roman" panose="02020603050405020304" pitchFamily="18" charset="0"/>
              </a:rPr>
              <a:t>DOĞAL KAYNAKLAR</a:t>
            </a:r>
          </a:p>
        </p:txBody>
      </p:sp>
      <p:cxnSp>
        <p:nvCxnSpPr>
          <p:cNvPr id="14" name="Düz Ok Bağlayıcısı 13">
            <a:extLst>
              <a:ext uri="{FF2B5EF4-FFF2-40B4-BE49-F238E27FC236}">
                <a16:creationId xmlns:a16="http://schemas.microsoft.com/office/drawing/2014/main" xmlns="" id="{0389D3D0-0EED-4D51-86A0-07D9E19FD11A}"/>
              </a:ext>
            </a:extLst>
          </p:cNvPr>
          <p:cNvCxnSpPr>
            <a:cxnSpLocks/>
          </p:cNvCxnSpPr>
          <p:nvPr/>
        </p:nvCxnSpPr>
        <p:spPr>
          <a:xfrm>
            <a:off x="5400093" y="1732534"/>
            <a:ext cx="936102" cy="653553"/>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6" name="Akış Çizelgesi: Sonlandırıcı 15">
            <a:extLst>
              <a:ext uri="{FF2B5EF4-FFF2-40B4-BE49-F238E27FC236}">
                <a16:creationId xmlns:a16="http://schemas.microsoft.com/office/drawing/2014/main" xmlns="" id="{964EA7AD-64ED-40AD-BA33-599844283B52}"/>
              </a:ext>
            </a:extLst>
          </p:cNvPr>
          <p:cNvSpPr/>
          <p:nvPr/>
        </p:nvSpPr>
        <p:spPr>
          <a:xfrm>
            <a:off x="6415623" y="1771200"/>
            <a:ext cx="2448272" cy="16578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latin typeface="Times New Roman" panose="02020603050405020304" pitchFamily="18" charset="0"/>
                <a:cs typeface="Times New Roman" panose="02020603050405020304" pitchFamily="18" charset="0"/>
              </a:rPr>
              <a:t>DNA REKOMBİNASYON TEKNİĞİ İLE ELDE EDİLEN İLAÇLAR</a:t>
            </a:r>
          </a:p>
        </p:txBody>
      </p:sp>
      <p:cxnSp>
        <p:nvCxnSpPr>
          <p:cNvPr id="23" name="Düz Ok Bağlayıcısı 22">
            <a:extLst>
              <a:ext uri="{FF2B5EF4-FFF2-40B4-BE49-F238E27FC236}">
                <a16:creationId xmlns:a16="http://schemas.microsoft.com/office/drawing/2014/main" xmlns="" id="{DA4EA1CE-DAF3-498E-8388-BE8CEE7228BE}"/>
              </a:ext>
            </a:extLst>
          </p:cNvPr>
          <p:cNvCxnSpPr>
            <a:cxnSpLocks/>
          </p:cNvCxnSpPr>
          <p:nvPr/>
        </p:nvCxnSpPr>
        <p:spPr>
          <a:xfrm flipH="1">
            <a:off x="2478026" y="3543083"/>
            <a:ext cx="869837" cy="560564"/>
          </a:xfrm>
          <a:prstGeom prst="straightConnector1">
            <a:avLst/>
          </a:prstGeom>
          <a:ln w="9525"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5" name="Düz Ok Bağlayıcısı 24">
            <a:extLst>
              <a:ext uri="{FF2B5EF4-FFF2-40B4-BE49-F238E27FC236}">
                <a16:creationId xmlns:a16="http://schemas.microsoft.com/office/drawing/2014/main" xmlns="" id="{671EF650-CAAD-42E7-A34A-BF128CEE0294}"/>
              </a:ext>
            </a:extLst>
          </p:cNvPr>
          <p:cNvCxnSpPr>
            <a:cxnSpLocks/>
          </p:cNvCxnSpPr>
          <p:nvPr/>
        </p:nvCxnSpPr>
        <p:spPr>
          <a:xfrm flipH="1">
            <a:off x="3353157" y="3785522"/>
            <a:ext cx="504056" cy="990395"/>
          </a:xfrm>
          <a:prstGeom prst="straightConnector1">
            <a:avLst/>
          </a:prstGeom>
          <a:ln w="9525"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7" name="Düz Ok Bağlayıcısı 26">
            <a:extLst>
              <a:ext uri="{FF2B5EF4-FFF2-40B4-BE49-F238E27FC236}">
                <a16:creationId xmlns:a16="http://schemas.microsoft.com/office/drawing/2014/main" xmlns="" id="{6BB5EB9A-E967-453A-9DF2-7D4F44F20B7C}"/>
              </a:ext>
            </a:extLst>
          </p:cNvPr>
          <p:cNvCxnSpPr>
            <a:cxnSpLocks/>
          </p:cNvCxnSpPr>
          <p:nvPr/>
        </p:nvCxnSpPr>
        <p:spPr>
          <a:xfrm>
            <a:off x="5314584" y="3790631"/>
            <a:ext cx="610425" cy="923624"/>
          </a:xfrm>
          <a:prstGeom prst="straightConnector1">
            <a:avLst/>
          </a:prstGeom>
          <a:ln w="9525"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9" name="Düz Ok Bağlayıcısı 28">
            <a:extLst>
              <a:ext uri="{FF2B5EF4-FFF2-40B4-BE49-F238E27FC236}">
                <a16:creationId xmlns:a16="http://schemas.microsoft.com/office/drawing/2014/main" xmlns="" id="{E405B0F7-34E9-4931-A8D9-E15F94B893FA}"/>
              </a:ext>
            </a:extLst>
          </p:cNvPr>
          <p:cNvCxnSpPr>
            <a:cxnSpLocks/>
          </p:cNvCxnSpPr>
          <p:nvPr/>
        </p:nvCxnSpPr>
        <p:spPr>
          <a:xfrm>
            <a:off x="5739288" y="3655830"/>
            <a:ext cx="926684" cy="445255"/>
          </a:xfrm>
          <a:prstGeom prst="straightConnector1">
            <a:avLst/>
          </a:prstGeom>
          <a:ln w="9525"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30" name="Oval 29">
            <a:extLst>
              <a:ext uri="{FF2B5EF4-FFF2-40B4-BE49-F238E27FC236}">
                <a16:creationId xmlns:a16="http://schemas.microsoft.com/office/drawing/2014/main" xmlns="" id="{1596E639-1B40-40E3-96B7-781A3FABDE92}"/>
              </a:ext>
            </a:extLst>
          </p:cNvPr>
          <p:cNvSpPr/>
          <p:nvPr/>
        </p:nvSpPr>
        <p:spPr>
          <a:xfrm>
            <a:off x="324360" y="3852280"/>
            <a:ext cx="2212971" cy="900858"/>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tr-TR" dirty="0">
                <a:latin typeface="Times New Roman" panose="02020603050405020304" pitchFamily="18" charset="0"/>
                <a:cs typeface="Times New Roman" panose="02020603050405020304" pitchFamily="18" charset="0"/>
              </a:rPr>
              <a:t>HAYVANSAL</a:t>
            </a:r>
          </a:p>
        </p:txBody>
      </p:sp>
      <p:sp>
        <p:nvSpPr>
          <p:cNvPr id="31" name="Oval 30">
            <a:extLst>
              <a:ext uri="{FF2B5EF4-FFF2-40B4-BE49-F238E27FC236}">
                <a16:creationId xmlns:a16="http://schemas.microsoft.com/office/drawing/2014/main" xmlns="" id="{C4B59D56-67CD-4C13-A082-DB59891B3AE7}"/>
              </a:ext>
            </a:extLst>
          </p:cNvPr>
          <p:cNvSpPr/>
          <p:nvPr/>
        </p:nvSpPr>
        <p:spPr>
          <a:xfrm>
            <a:off x="6734597" y="3931464"/>
            <a:ext cx="2144974" cy="903892"/>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tr-TR" dirty="0">
                <a:latin typeface="Times New Roman" panose="02020603050405020304" pitchFamily="18" charset="0"/>
                <a:cs typeface="Times New Roman" panose="02020603050405020304" pitchFamily="18" charset="0"/>
              </a:rPr>
              <a:t>BİTKİSEL</a:t>
            </a:r>
          </a:p>
        </p:txBody>
      </p:sp>
      <p:sp>
        <p:nvSpPr>
          <p:cNvPr id="32" name="Oval 31">
            <a:extLst>
              <a:ext uri="{FF2B5EF4-FFF2-40B4-BE49-F238E27FC236}">
                <a16:creationId xmlns:a16="http://schemas.microsoft.com/office/drawing/2014/main" xmlns="" id="{93698F98-32DF-40CA-992C-C2294F773B34}"/>
              </a:ext>
            </a:extLst>
          </p:cNvPr>
          <p:cNvSpPr/>
          <p:nvPr/>
        </p:nvSpPr>
        <p:spPr>
          <a:xfrm>
            <a:off x="427799" y="5067326"/>
            <a:ext cx="4100452" cy="903893"/>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dirty="0">
                <a:latin typeface="Times New Roman" panose="02020603050405020304" pitchFamily="18" charset="0"/>
                <a:cs typeface="Times New Roman" panose="02020603050405020304" pitchFamily="18" charset="0"/>
              </a:rPr>
              <a:t>MİKROORGANİZMALAR</a:t>
            </a:r>
          </a:p>
        </p:txBody>
      </p:sp>
      <p:sp>
        <p:nvSpPr>
          <p:cNvPr id="33" name="Oval 32">
            <a:extLst>
              <a:ext uri="{FF2B5EF4-FFF2-40B4-BE49-F238E27FC236}">
                <a16:creationId xmlns:a16="http://schemas.microsoft.com/office/drawing/2014/main" xmlns="" id="{AA9F8086-AD8B-457F-9590-DB59C0496A8F}"/>
              </a:ext>
            </a:extLst>
          </p:cNvPr>
          <p:cNvSpPr/>
          <p:nvPr/>
        </p:nvSpPr>
        <p:spPr>
          <a:xfrm>
            <a:off x="4922126" y="5067326"/>
            <a:ext cx="3682322" cy="1014078"/>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tr-TR" dirty="0">
                <a:latin typeface="Times New Roman" panose="02020603050405020304" pitchFamily="18" charset="0"/>
                <a:cs typeface="Times New Roman" panose="02020603050405020304" pitchFamily="18" charset="0"/>
              </a:rPr>
              <a:t>MİNERAL İLAÇLAR</a:t>
            </a:r>
          </a:p>
        </p:txBody>
      </p:sp>
      <p:cxnSp>
        <p:nvCxnSpPr>
          <p:cNvPr id="26" name="Düz Ok Bağlayıcısı 25">
            <a:extLst>
              <a:ext uri="{FF2B5EF4-FFF2-40B4-BE49-F238E27FC236}">
                <a16:creationId xmlns:a16="http://schemas.microsoft.com/office/drawing/2014/main" xmlns="" id="{F5F8FAD7-8F0E-4A09-927F-7CC284DA287E}"/>
              </a:ext>
            </a:extLst>
          </p:cNvPr>
          <p:cNvCxnSpPr>
            <a:cxnSpLocks/>
          </p:cNvCxnSpPr>
          <p:nvPr/>
        </p:nvCxnSpPr>
        <p:spPr>
          <a:xfrm>
            <a:off x="4537657" y="1811400"/>
            <a:ext cx="0" cy="792562"/>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1084905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C5E76656-FA43-4ECA-97BB-851F7C8B2080}"/>
              </a:ext>
            </a:extLst>
          </p:cNvPr>
          <p:cNvSpPr>
            <a:spLocks noGrp="1"/>
          </p:cNvSpPr>
          <p:nvPr>
            <p:ph idx="1"/>
          </p:nvPr>
        </p:nvSpPr>
        <p:spPr/>
        <p:txBody>
          <a:bodyPr/>
          <a:lstStyle/>
          <a:p>
            <a:endParaRPr lang="tr-TR" dirty="0"/>
          </a:p>
        </p:txBody>
      </p:sp>
      <p:sp>
        <p:nvSpPr>
          <p:cNvPr id="4" name="Dikdörtgen 3">
            <a:extLst>
              <a:ext uri="{FF2B5EF4-FFF2-40B4-BE49-F238E27FC236}">
                <a16:creationId xmlns:a16="http://schemas.microsoft.com/office/drawing/2014/main" xmlns="" id="{D1133867-BAEC-4B2B-B4EA-332FFD7C0FC1}"/>
              </a:ext>
            </a:extLst>
          </p:cNvPr>
          <p:cNvSpPr/>
          <p:nvPr/>
        </p:nvSpPr>
        <p:spPr>
          <a:xfrm>
            <a:off x="251520" y="548680"/>
            <a:ext cx="4176464" cy="306288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tr-TR" b="1" dirty="0">
                <a:solidFill>
                  <a:sysClr val="windowText" lastClr="000000"/>
                </a:solidFill>
                <a:latin typeface="Times New Roman" panose="02020603050405020304" pitchFamily="18" charset="0"/>
                <a:cs typeface="Times New Roman" panose="02020603050405020304" pitchFamily="18" charset="0"/>
              </a:rPr>
              <a:t>Bitki kaynaklı ilaçlar: </a:t>
            </a:r>
            <a:r>
              <a:rPr lang="tr-TR" dirty="0">
                <a:latin typeface="Times New Roman" panose="02020603050405020304" pitchFamily="18" charset="0"/>
                <a:cs typeface="Times New Roman" panose="02020603050405020304" pitchFamily="18" charset="0"/>
              </a:rPr>
              <a:t>Bitkisel kökenli ilaçlar genellikle bitkilerin kök, tohum, özsuyu, kabuk vb. kısımlarından saf madde halinde elde edilir. Bunlardan en önemlileri afyon </a:t>
            </a:r>
            <a:r>
              <a:rPr lang="tr-TR" dirty="0" err="1">
                <a:latin typeface="Times New Roman" panose="02020603050405020304" pitchFamily="18" charset="0"/>
                <a:cs typeface="Times New Roman" panose="02020603050405020304" pitchFamily="18" charset="0"/>
              </a:rPr>
              <a:t>alkoloidleri</a:t>
            </a:r>
            <a:r>
              <a:rPr lang="tr-TR" dirty="0">
                <a:latin typeface="Times New Roman" panose="02020603050405020304" pitchFamily="18" charset="0"/>
                <a:cs typeface="Times New Roman" panose="02020603050405020304" pitchFamily="18" charset="0"/>
              </a:rPr>
              <a:t> ve dijital </a:t>
            </a:r>
            <a:r>
              <a:rPr lang="tr-TR" dirty="0" err="1">
                <a:latin typeface="Times New Roman" panose="02020603050405020304" pitchFamily="18" charset="0"/>
                <a:cs typeface="Times New Roman" panose="02020603050405020304" pitchFamily="18" charset="0"/>
              </a:rPr>
              <a:t>glikozidi</a:t>
            </a:r>
            <a:r>
              <a:rPr lang="tr-TR" dirty="0">
                <a:latin typeface="Times New Roman" panose="02020603050405020304" pitchFamily="18" charset="0"/>
                <a:cs typeface="Times New Roman" panose="02020603050405020304" pitchFamily="18" charset="0"/>
              </a:rPr>
              <a:t> gibi. </a:t>
            </a:r>
          </a:p>
        </p:txBody>
      </p:sp>
      <p:sp>
        <p:nvSpPr>
          <p:cNvPr id="5" name="Dikdörtgen 4">
            <a:extLst>
              <a:ext uri="{FF2B5EF4-FFF2-40B4-BE49-F238E27FC236}">
                <a16:creationId xmlns:a16="http://schemas.microsoft.com/office/drawing/2014/main" xmlns="" id="{8D514EAA-0DDA-4398-B588-BE26BFC74B2D}"/>
              </a:ext>
            </a:extLst>
          </p:cNvPr>
          <p:cNvSpPr/>
          <p:nvPr/>
        </p:nvSpPr>
        <p:spPr>
          <a:xfrm>
            <a:off x="4427984" y="548680"/>
            <a:ext cx="4464496" cy="306288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tr-TR" b="1" dirty="0">
                <a:latin typeface="Times New Roman" panose="02020603050405020304" pitchFamily="18" charset="0"/>
                <a:cs typeface="Times New Roman" panose="02020603050405020304" pitchFamily="18" charset="0"/>
              </a:rPr>
              <a:t>Hayvan kaynaklı ilaçlar:  </a:t>
            </a:r>
            <a:r>
              <a:rPr lang="tr-TR" dirty="0">
                <a:latin typeface="Times New Roman" panose="02020603050405020304" pitchFamily="18" charset="0"/>
                <a:cs typeface="Times New Roman" panose="02020603050405020304" pitchFamily="18" charset="0"/>
              </a:rPr>
              <a:t>Hayvanlardan genellikle hormon ve enzim tipindeki ilaçlarla, antitoksinler elde edilir. Örnek: tiroit, insülin hormonu, akrep yılan antitoksinleri vb. </a:t>
            </a:r>
          </a:p>
        </p:txBody>
      </p:sp>
      <p:sp>
        <p:nvSpPr>
          <p:cNvPr id="9" name="Dikdörtgen 8">
            <a:extLst>
              <a:ext uri="{FF2B5EF4-FFF2-40B4-BE49-F238E27FC236}">
                <a16:creationId xmlns:a16="http://schemas.microsoft.com/office/drawing/2014/main" xmlns="" id="{DE74F5D5-7D80-400D-A5E2-AECFE6E8DB46}"/>
              </a:ext>
            </a:extLst>
          </p:cNvPr>
          <p:cNvSpPr/>
          <p:nvPr/>
        </p:nvSpPr>
        <p:spPr>
          <a:xfrm>
            <a:off x="251520" y="3611562"/>
            <a:ext cx="4176464" cy="269775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b="1" dirty="0">
                <a:latin typeface="Times New Roman" panose="02020603050405020304" pitchFamily="18" charset="0"/>
                <a:cs typeface="Times New Roman" panose="02020603050405020304" pitchFamily="18" charset="0"/>
              </a:rPr>
              <a:t>Mikroorganizma kaynaklı ilaçlar:</a:t>
            </a:r>
            <a:r>
              <a:rPr lang="tr-TR" dirty="0">
                <a:latin typeface="Times New Roman" panose="02020603050405020304" pitchFamily="18" charset="0"/>
                <a:cs typeface="Times New Roman" panose="02020603050405020304" pitchFamily="18" charset="0"/>
              </a:rPr>
              <a:t>  Antibiyotiklerin elde edilmesinde kullanılır.</a:t>
            </a:r>
          </a:p>
        </p:txBody>
      </p:sp>
      <p:sp>
        <p:nvSpPr>
          <p:cNvPr id="10" name="Dikdörtgen 9">
            <a:extLst>
              <a:ext uri="{FF2B5EF4-FFF2-40B4-BE49-F238E27FC236}">
                <a16:creationId xmlns:a16="http://schemas.microsoft.com/office/drawing/2014/main" xmlns="" id="{1AF15DAC-8631-4A0D-A53E-BF7E928BBEBE}"/>
              </a:ext>
            </a:extLst>
          </p:cNvPr>
          <p:cNvSpPr/>
          <p:nvPr/>
        </p:nvSpPr>
        <p:spPr>
          <a:xfrm>
            <a:off x="4427984" y="3611562"/>
            <a:ext cx="4464496" cy="269775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tr-TR" b="1" dirty="0">
                <a:latin typeface="Times New Roman" panose="02020603050405020304" pitchFamily="18" charset="0"/>
                <a:cs typeface="Times New Roman" panose="02020603050405020304" pitchFamily="18" charset="0"/>
              </a:rPr>
              <a:t>Mineral kaynaklı ilaçlar:  </a:t>
            </a:r>
            <a:r>
              <a:rPr lang="tr-TR" dirty="0">
                <a:latin typeface="Times New Roman" panose="02020603050405020304" pitchFamily="18" charset="0"/>
                <a:cs typeface="Times New Roman" panose="02020603050405020304" pitchFamily="18" charset="0"/>
              </a:rPr>
              <a:t>İyot(I), demir(Fe), gümüş(</a:t>
            </a:r>
            <a:r>
              <a:rPr lang="tr-TR" dirty="0" err="1">
                <a:latin typeface="Times New Roman" panose="02020603050405020304" pitchFamily="18" charset="0"/>
                <a:cs typeface="Times New Roman" panose="02020603050405020304" pitchFamily="18" charset="0"/>
              </a:rPr>
              <a:t>Ag</a:t>
            </a:r>
            <a:r>
              <a:rPr lang="tr-TR" dirty="0">
                <a:latin typeface="Times New Roman" panose="02020603050405020304" pitchFamily="18" charset="0"/>
                <a:cs typeface="Times New Roman" panose="02020603050405020304" pitchFamily="18" charset="0"/>
              </a:rPr>
              <a:t>) gibi elementler serbest şekilde ilaç olarak kullanılabilir. </a:t>
            </a:r>
          </a:p>
        </p:txBody>
      </p:sp>
      <p:sp>
        <p:nvSpPr>
          <p:cNvPr id="12" name="Oval 11">
            <a:extLst>
              <a:ext uri="{FF2B5EF4-FFF2-40B4-BE49-F238E27FC236}">
                <a16:creationId xmlns:a16="http://schemas.microsoft.com/office/drawing/2014/main" xmlns="" id="{6CF1EC04-FF80-42C3-B267-748369F955F5}"/>
              </a:ext>
            </a:extLst>
          </p:cNvPr>
          <p:cNvSpPr/>
          <p:nvPr/>
        </p:nvSpPr>
        <p:spPr>
          <a:xfrm>
            <a:off x="2987824" y="3140968"/>
            <a:ext cx="2808312" cy="1224136"/>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tr-TR" sz="2000" dirty="0">
                <a:latin typeface="Times New Roman" panose="02020603050405020304" pitchFamily="18" charset="0"/>
                <a:cs typeface="Times New Roman" panose="02020603050405020304" pitchFamily="18" charset="0"/>
              </a:rPr>
              <a:t>DOĞAL KAYNAKLI İLAÇLAR</a:t>
            </a:r>
          </a:p>
        </p:txBody>
      </p:sp>
    </p:spTree>
    <p:extLst>
      <p:ext uri="{BB962C8B-B14F-4D97-AF65-F5344CB8AC3E}">
        <p14:creationId xmlns:p14="http://schemas.microsoft.com/office/powerpoint/2010/main" val="13300714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A5531360-E342-4E94-B1C1-1E0779568926}"/>
              </a:ext>
            </a:extLst>
          </p:cNvPr>
          <p:cNvSpPr>
            <a:spLocks noGrp="1"/>
          </p:cNvSpPr>
          <p:nvPr>
            <p:ph idx="1"/>
          </p:nvPr>
        </p:nvSpPr>
        <p:spPr/>
        <p:txBody>
          <a:bodyPr>
            <a:normAutofit/>
          </a:bodyPr>
          <a:lstStyle/>
          <a:p>
            <a:pPr marL="0" indent="0" algn="just">
              <a:buNone/>
            </a:pPr>
            <a:r>
              <a:rPr lang="tr-TR" sz="1400" dirty="0"/>
              <a:t>            </a:t>
            </a:r>
          </a:p>
        </p:txBody>
      </p:sp>
      <p:graphicFrame>
        <p:nvGraphicFramePr>
          <p:cNvPr id="5" name="Tablo 5">
            <a:extLst>
              <a:ext uri="{FF2B5EF4-FFF2-40B4-BE49-F238E27FC236}">
                <a16:creationId xmlns:a16="http://schemas.microsoft.com/office/drawing/2014/main" xmlns="" id="{ED5E2A20-7094-4A4A-823C-9363C8A4BB4B}"/>
              </a:ext>
            </a:extLst>
          </p:cNvPr>
          <p:cNvGraphicFramePr>
            <a:graphicFrameLocks noGrp="1"/>
          </p:cNvGraphicFramePr>
          <p:nvPr>
            <p:extLst>
              <p:ext uri="{D42A27DB-BD31-4B8C-83A1-F6EECF244321}">
                <p14:modId xmlns:p14="http://schemas.microsoft.com/office/powerpoint/2010/main" val="987388858"/>
              </p:ext>
            </p:extLst>
          </p:nvPr>
        </p:nvGraphicFramePr>
        <p:xfrm>
          <a:off x="251520" y="548680"/>
          <a:ext cx="8640960" cy="3096344"/>
        </p:xfrm>
        <a:graphic>
          <a:graphicData uri="http://schemas.openxmlformats.org/drawingml/2006/table">
            <a:tbl>
              <a:tblPr firstRow="1" bandRow="1">
                <a:tableStyleId>{7DF18680-E054-41AD-8BC1-D1AEF772440D}</a:tableStyleId>
              </a:tblPr>
              <a:tblGrid>
                <a:gridCol w="4320480">
                  <a:extLst>
                    <a:ext uri="{9D8B030D-6E8A-4147-A177-3AD203B41FA5}">
                      <a16:colId xmlns:a16="http://schemas.microsoft.com/office/drawing/2014/main" xmlns="" val="3617222590"/>
                    </a:ext>
                  </a:extLst>
                </a:gridCol>
                <a:gridCol w="4320480">
                  <a:extLst>
                    <a:ext uri="{9D8B030D-6E8A-4147-A177-3AD203B41FA5}">
                      <a16:colId xmlns:a16="http://schemas.microsoft.com/office/drawing/2014/main" xmlns="" val="1183999236"/>
                    </a:ext>
                  </a:extLst>
                </a:gridCol>
              </a:tblGrid>
              <a:tr h="3096344">
                <a:tc>
                  <a:txBody>
                    <a:bodyPr/>
                    <a:lstStyle/>
                    <a:p>
                      <a:pPr algn="ctr"/>
                      <a:endParaRPr lang="tr-TR" dirty="0">
                        <a:latin typeface="Times New Roman" panose="02020603050405020304" pitchFamily="18" charset="0"/>
                        <a:cs typeface="Times New Roman" panose="02020603050405020304" pitchFamily="18" charset="0"/>
                      </a:endParaRPr>
                    </a:p>
                    <a:p>
                      <a:pPr algn="ctr"/>
                      <a:endParaRPr lang="tr-TR" dirty="0">
                        <a:latin typeface="Times New Roman" panose="02020603050405020304" pitchFamily="18" charset="0"/>
                        <a:cs typeface="Times New Roman" panose="02020603050405020304" pitchFamily="18" charset="0"/>
                      </a:endParaRPr>
                    </a:p>
                    <a:p>
                      <a:pPr algn="ctr"/>
                      <a:endParaRPr lang="tr-TR" dirty="0">
                        <a:latin typeface="Times New Roman" panose="02020603050405020304" pitchFamily="18" charset="0"/>
                        <a:cs typeface="Times New Roman" panose="02020603050405020304" pitchFamily="18" charset="0"/>
                      </a:endParaRPr>
                    </a:p>
                    <a:p>
                      <a:pPr algn="ctr"/>
                      <a:endParaRPr lang="tr-TR" dirty="0">
                        <a:latin typeface="Times New Roman" panose="02020603050405020304" pitchFamily="18" charset="0"/>
                        <a:cs typeface="Times New Roman" panose="02020603050405020304" pitchFamily="18" charset="0"/>
                      </a:endParaRPr>
                    </a:p>
                    <a:p>
                      <a:pPr algn="ctr"/>
                      <a:endParaRPr lang="tr-TR" dirty="0">
                        <a:latin typeface="Times New Roman" panose="02020603050405020304" pitchFamily="18" charset="0"/>
                        <a:cs typeface="Times New Roman" panose="02020603050405020304" pitchFamily="18" charset="0"/>
                      </a:endParaRPr>
                    </a:p>
                    <a:p>
                      <a:pPr algn="ctr"/>
                      <a:r>
                        <a:rPr lang="tr-TR" dirty="0">
                          <a:latin typeface="Times New Roman" panose="02020603050405020304" pitchFamily="18" charset="0"/>
                          <a:cs typeface="Times New Roman" panose="02020603050405020304" pitchFamily="18" charset="0"/>
                        </a:rPr>
                        <a:t>SENTEZ İLAÇLAR</a:t>
                      </a:r>
                    </a:p>
                  </a:txBody>
                  <a:tcPr/>
                </a:tc>
                <a:tc>
                  <a:txBody>
                    <a:bodyPr/>
                    <a:lstStyle/>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 Laboratuvar ortamında sentez yoluyla elde edilen ilaçlardır. Eter, ilk sentez yoluyla elde edilen ilaçlardandır. Günümüzde doğal kaynaklı ilaçların büyük çoğunluğu sentez yoluyla üretilmektedir. İlaçların kimyasal yapılarında bazı yapay değişikliklerle yarı sentetik ilaçlar da elde edilmektedir. Örnek: yarı sentetik penisilin vb. </a:t>
                      </a:r>
                    </a:p>
                  </a:txBody>
                  <a:tcPr/>
                </a:tc>
                <a:extLst>
                  <a:ext uri="{0D108BD9-81ED-4DB2-BD59-A6C34878D82A}">
                    <a16:rowId xmlns:a16="http://schemas.microsoft.com/office/drawing/2014/main" xmlns="" val="1510465717"/>
                  </a:ext>
                </a:extLst>
              </a:tr>
            </a:tbl>
          </a:graphicData>
        </a:graphic>
      </p:graphicFrame>
      <p:graphicFrame>
        <p:nvGraphicFramePr>
          <p:cNvPr id="7" name="Tablo 7">
            <a:extLst>
              <a:ext uri="{FF2B5EF4-FFF2-40B4-BE49-F238E27FC236}">
                <a16:creationId xmlns:a16="http://schemas.microsoft.com/office/drawing/2014/main" xmlns="" id="{1D618913-7D5D-49AD-9B8F-34C2F18796B5}"/>
              </a:ext>
            </a:extLst>
          </p:cNvPr>
          <p:cNvGraphicFramePr>
            <a:graphicFrameLocks noGrp="1"/>
          </p:cNvGraphicFramePr>
          <p:nvPr>
            <p:extLst>
              <p:ext uri="{D42A27DB-BD31-4B8C-83A1-F6EECF244321}">
                <p14:modId xmlns:p14="http://schemas.microsoft.com/office/powerpoint/2010/main" val="429495023"/>
              </p:ext>
            </p:extLst>
          </p:nvPr>
        </p:nvGraphicFramePr>
        <p:xfrm>
          <a:off x="251520" y="3645024"/>
          <a:ext cx="8640960" cy="2803768"/>
        </p:xfrm>
        <a:graphic>
          <a:graphicData uri="http://schemas.openxmlformats.org/drawingml/2006/table">
            <a:tbl>
              <a:tblPr firstRow="1" bandRow="1">
                <a:tableStyleId>{5C22544A-7EE6-4342-B048-85BDC9FD1C3A}</a:tableStyleId>
              </a:tblPr>
              <a:tblGrid>
                <a:gridCol w="4320480">
                  <a:extLst>
                    <a:ext uri="{9D8B030D-6E8A-4147-A177-3AD203B41FA5}">
                      <a16:colId xmlns:a16="http://schemas.microsoft.com/office/drawing/2014/main" xmlns="" val="2524312765"/>
                    </a:ext>
                  </a:extLst>
                </a:gridCol>
                <a:gridCol w="4320480">
                  <a:extLst>
                    <a:ext uri="{9D8B030D-6E8A-4147-A177-3AD203B41FA5}">
                      <a16:colId xmlns:a16="http://schemas.microsoft.com/office/drawing/2014/main" xmlns="" val="1914515332"/>
                    </a:ext>
                  </a:extLst>
                </a:gridCol>
              </a:tblGrid>
              <a:tr h="2803768">
                <a:tc>
                  <a:txBody>
                    <a:bodyPr/>
                    <a:lstStyle/>
                    <a:p>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DNA REKOMBİNASYONU TEKNİĞİ İLE ELDE EDİLEN İLAÇLAR</a:t>
                      </a:r>
                    </a:p>
                  </a:txBody>
                  <a:tcPr/>
                </a:tc>
                <a:tc>
                  <a:txBody>
                    <a:bodyPr/>
                    <a:lstStyle/>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Bu teknik ile son yıllarda ilaç elde edilmeye başlanmıştır. Memeli hayvan hücrelerinden alınan DNA molekülü çeşitli işlemlerden geçirildikten sonra kolay üretilen bir mikroorganizmanın sitoplazması içine yerleştirilir. Bu yöntemle büyüme hormonu, insülin ve bazı aşılar elde edilmiştir</a:t>
                      </a:r>
                    </a:p>
                  </a:txBody>
                  <a:tcPr/>
                </a:tc>
                <a:extLst>
                  <a:ext uri="{0D108BD9-81ED-4DB2-BD59-A6C34878D82A}">
                    <a16:rowId xmlns:a16="http://schemas.microsoft.com/office/drawing/2014/main" xmlns="" val="2036956070"/>
                  </a:ext>
                </a:extLst>
              </a:tr>
            </a:tbl>
          </a:graphicData>
        </a:graphic>
      </p:graphicFrame>
    </p:spTree>
    <p:extLst>
      <p:ext uri="{BB962C8B-B14F-4D97-AF65-F5344CB8AC3E}">
        <p14:creationId xmlns:p14="http://schemas.microsoft.com/office/powerpoint/2010/main" val="42773549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09D64E54-AEED-4626-88D0-6C10ACE7AF08}"/>
              </a:ext>
            </a:extLst>
          </p:cNvPr>
          <p:cNvSpPr>
            <a:spLocks noGrp="1"/>
          </p:cNvSpPr>
          <p:nvPr>
            <p:ph type="title"/>
          </p:nvPr>
        </p:nvSpPr>
        <p:spPr>
          <a:xfrm>
            <a:off x="457200" y="692696"/>
            <a:ext cx="8229600" cy="1143000"/>
          </a:xfrm>
        </p:spPr>
        <p:txBody>
          <a:bodyPr/>
          <a:lstStyle/>
          <a:p>
            <a:r>
              <a:rPr lang="tr-TR" dirty="0">
                <a:solidFill>
                  <a:srgbClr val="FF0000"/>
                </a:solidFill>
                <a:latin typeface="Times New Roman" panose="02020603050405020304" pitchFamily="18" charset="0"/>
                <a:cs typeface="Times New Roman" panose="02020603050405020304" pitchFamily="18" charset="0"/>
              </a:rPr>
              <a:t>İLAÇ ÖZELLİKLERİ</a:t>
            </a:r>
          </a:p>
        </p:txBody>
      </p:sp>
      <p:sp>
        <p:nvSpPr>
          <p:cNvPr id="3" name="İçerik Yer Tutucusu 2">
            <a:extLst>
              <a:ext uri="{FF2B5EF4-FFF2-40B4-BE49-F238E27FC236}">
                <a16:creationId xmlns:a16="http://schemas.microsoft.com/office/drawing/2014/main" xmlns="" id="{30EFB1D9-86B7-4B9E-8C28-5104D0D8FCC0}"/>
              </a:ext>
            </a:extLst>
          </p:cNvPr>
          <p:cNvSpPr>
            <a:spLocks noGrp="1"/>
          </p:cNvSpPr>
          <p:nvPr>
            <p:ph idx="1"/>
          </p:nvPr>
        </p:nvSpPr>
        <p:spPr>
          <a:xfrm>
            <a:off x="457200" y="2060848"/>
            <a:ext cx="8229600" cy="3816424"/>
          </a:xfrm>
        </p:spPr>
        <p:txBody>
          <a:bodyPr>
            <a:normAutofit/>
          </a:bodyPr>
          <a:lstStyle/>
          <a:p>
            <a:pPr marL="0" indent="0">
              <a:buNone/>
            </a:pPr>
            <a:endParaRPr lang="tr-TR"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 İlaçlar vücut fonksiyonları veya zihinsel fonksiyonlar üzerinde etki oluştururlar. </a:t>
            </a:r>
          </a:p>
          <a:p>
            <a:pPr marL="0" indent="0">
              <a:buNone/>
            </a:pPr>
            <a:endParaRPr lang="tr-TR"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 İnsan vücudunda üretilen veya dışardan alınması gereken ve eksikliği sonucu hastalık oluşturan aktif maddeleri yerine koyarlar. </a:t>
            </a:r>
          </a:p>
          <a:p>
            <a:pPr marL="0" indent="0">
              <a:buNone/>
            </a:pPr>
            <a:endParaRPr lang="tr-TR"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 Vücuda girerek hastalık yapan patojen mikrop, parazit veya bazı zararlı maddeleri dışarıya atar veya yok edilmelerini sağlarlar.</a:t>
            </a:r>
          </a:p>
        </p:txBody>
      </p:sp>
    </p:spTree>
    <p:extLst>
      <p:ext uri="{BB962C8B-B14F-4D97-AF65-F5344CB8AC3E}">
        <p14:creationId xmlns:p14="http://schemas.microsoft.com/office/powerpoint/2010/main" val="37985118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1081D41A-B049-4AEF-9678-F8812392BF8C}"/>
              </a:ext>
            </a:extLst>
          </p:cNvPr>
          <p:cNvSpPr>
            <a:spLocks noGrp="1"/>
          </p:cNvSpPr>
          <p:nvPr>
            <p:ph type="title"/>
          </p:nvPr>
        </p:nvSpPr>
        <p:spPr>
          <a:xfrm>
            <a:off x="457200" y="274638"/>
            <a:ext cx="8229600" cy="1325562"/>
          </a:xfrm>
        </p:spPr>
        <p:txBody>
          <a:bodyPr>
            <a:noAutofit/>
          </a:bodyPr>
          <a:lstStyle/>
          <a:p>
            <a:r>
              <a:rPr lang="tr-TR" dirty="0">
                <a:solidFill>
                  <a:srgbClr val="FF0000"/>
                </a:solidFill>
                <a:latin typeface="Times New Roman" panose="02020603050405020304" pitchFamily="18" charset="0"/>
                <a:cs typeface="Times New Roman" panose="02020603050405020304" pitchFamily="18" charset="0"/>
              </a:rPr>
              <a:t>İlaçlar hangi özelliklere sahip olmalıdır? </a:t>
            </a:r>
          </a:p>
        </p:txBody>
      </p:sp>
      <p:sp>
        <p:nvSpPr>
          <p:cNvPr id="3" name="İçerik Yer Tutucusu 2">
            <a:extLst>
              <a:ext uri="{FF2B5EF4-FFF2-40B4-BE49-F238E27FC236}">
                <a16:creationId xmlns:a16="http://schemas.microsoft.com/office/drawing/2014/main" xmlns="" id="{F154BF99-85CB-4552-83A3-2932DBE4B3F2}"/>
              </a:ext>
            </a:extLst>
          </p:cNvPr>
          <p:cNvSpPr>
            <a:spLocks noGrp="1"/>
          </p:cNvSpPr>
          <p:nvPr>
            <p:ph idx="1"/>
          </p:nvPr>
        </p:nvSpPr>
        <p:spPr>
          <a:xfrm>
            <a:off x="457200" y="1916832"/>
            <a:ext cx="8229600" cy="4209331"/>
          </a:xfrm>
        </p:spPr>
        <p:txBody>
          <a:bodyPr>
            <a:normAutofit/>
          </a:bodyPr>
          <a:lstStyle/>
          <a:p>
            <a:r>
              <a:rPr lang="tr-TR" sz="1800" dirty="0">
                <a:latin typeface="Times New Roman" panose="02020603050405020304" pitchFamily="18" charset="0"/>
                <a:cs typeface="Times New Roman" panose="02020603050405020304" pitchFamily="18" charset="0"/>
              </a:rPr>
              <a:t>I. İlaç kullanılış amacı ile ilgili hücre ve yapılara ve buradaki biyolojik olaylara etki yapmalı, diğer yapı ve olayları etkilememelidir. Buna, ilacın seçicilik (</a:t>
            </a:r>
            <a:r>
              <a:rPr lang="tr-TR" sz="1800" dirty="0" err="1">
                <a:latin typeface="Times New Roman" panose="02020603050405020304" pitchFamily="18" charset="0"/>
                <a:cs typeface="Times New Roman" panose="02020603050405020304" pitchFamily="18" charset="0"/>
              </a:rPr>
              <a:t>selektivite</a:t>
            </a:r>
            <a:r>
              <a:rPr lang="tr-TR" sz="1800" dirty="0">
                <a:latin typeface="Times New Roman" panose="02020603050405020304" pitchFamily="18" charset="0"/>
                <a:cs typeface="Times New Roman" panose="02020603050405020304" pitchFamily="18" charset="0"/>
              </a:rPr>
              <a:t>) özelliği denir. Bu özellik ilaçlarda tam olarak değil, göreceli olarak bulunur. Örneğin </a:t>
            </a:r>
            <a:r>
              <a:rPr lang="tr-TR" sz="1800" dirty="0" err="1">
                <a:latin typeface="Times New Roman" panose="02020603050405020304" pitchFamily="18" charset="0"/>
                <a:cs typeface="Times New Roman" panose="02020603050405020304" pitchFamily="18" charset="0"/>
              </a:rPr>
              <a:t>digital</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glikozidleri</a:t>
            </a:r>
            <a:r>
              <a:rPr lang="tr-TR" sz="1800" dirty="0">
                <a:latin typeface="Times New Roman" panose="02020603050405020304" pitchFamily="18" charset="0"/>
                <a:cs typeface="Times New Roman" panose="02020603050405020304" pitchFamily="18" charset="0"/>
              </a:rPr>
              <a:t> kalp kasına en fazla etki gösterir.</a:t>
            </a:r>
          </a:p>
          <a:p>
            <a:endParaRPr lang="tr-TR"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 II. İlaç etkisinin geçici olması gerekir. Yani ilaç uygulaması kesilince etkisi kısa bir süre sonra ortadan kalkmalıdır. Vücutta kalıcı etki genellikle zehirlerin bir özelliğidir.</a:t>
            </a:r>
          </a:p>
          <a:p>
            <a:pPr marL="0" indent="0">
              <a:buNone/>
            </a:pPr>
            <a:endParaRPr lang="tr-TR"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 III. İlacın etkisi doza bağımlı olmalıdır. (Doz: bir defada verilen ilaç miktarıdır, bir gün boyunca verilmesi önerilen miktar günlük doz diye adlandırılır.)</a:t>
            </a:r>
          </a:p>
        </p:txBody>
      </p:sp>
    </p:spTree>
    <p:extLst>
      <p:ext uri="{BB962C8B-B14F-4D97-AF65-F5344CB8AC3E}">
        <p14:creationId xmlns:p14="http://schemas.microsoft.com/office/powerpoint/2010/main" val="31208622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9034685-3146-4630-BBD4-02903B36053F}"/>
              </a:ext>
            </a:extLst>
          </p:cNvPr>
          <p:cNvSpPr>
            <a:spLocks noGrp="1"/>
          </p:cNvSpPr>
          <p:nvPr>
            <p:ph type="title"/>
          </p:nvPr>
        </p:nvSpPr>
        <p:spPr/>
        <p:txBody>
          <a:bodyPr/>
          <a:lstStyle/>
          <a:p>
            <a:r>
              <a:rPr lang="tr-TR" dirty="0">
                <a:solidFill>
                  <a:srgbClr val="FF0000"/>
                </a:solidFill>
                <a:latin typeface="Times New Roman" panose="02020603050405020304" pitchFamily="18" charset="0"/>
                <a:cs typeface="Times New Roman" panose="02020603050405020304" pitchFamily="18" charset="0"/>
              </a:rPr>
              <a:t>YENİ İLAÇ GELİŞTİRME</a:t>
            </a:r>
          </a:p>
        </p:txBody>
      </p:sp>
      <p:sp>
        <p:nvSpPr>
          <p:cNvPr id="3" name="İçerik Yer Tutucusu 2">
            <a:extLst>
              <a:ext uri="{FF2B5EF4-FFF2-40B4-BE49-F238E27FC236}">
                <a16:creationId xmlns:a16="http://schemas.microsoft.com/office/drawing/2014/main" xmlns="" id="{77D99AEB-EF06-4160-9730-F7A94770BEAC}"/>
              </a:ext>
            </a:extLst>
          </p:cNvPr>
          <p:cNvSpPr>
            <a:spLocks noGrp="1"/>
          </p:cNvSpPr>
          <p:nvPr>
            <p:ph idx="1"/>
          </p:nvPr>
        </p:nvSpPr>
        <p:spPr/>
        <p:txBody>
          <a:bodyPr>
            <a:normAutofit/>
          </a:bodyPr>
          <a:lstStyle/>
          <a:p>
            <a:pPr marL="0" indent="0">
              <a:buNone/>
            </a:pPr>
            <a:r>
              <a:rPr lang="tr-TR" sz="1500" dirty="0"/>
              <a:t>  </a:t>
            </a:r>
            <a:r>
              <a:rPr lang="tr-TR" sz="1800" dirty="0">
                <a:latin typeface="Times New Roman" panose="02020603050405020304" pitchFamily="18" charset="0"/>
                <a:cs typeface="Times New Roman" panose="02020603050405020304" pitchFamily="18" charset="0"/>
              </a:rPr>
              <a:t>a. (</a:t>
            </a:r>
            <a:r>
              <a:rPr lang="tr-TR" sz="1800" dirty="0" err="1">
                <a:latin typeface="Times New Roman" panose="02020603050405020304" pitchFamily="18" charset="0"/>
                <a:cs typeface="Times New Roman" panose="02020603050405020304" pitchFamily="18" charset="0"/>
              </a:rPr>
              <a:t>Bio</a:t>
            </a:r>
            <a:r>
              <a:rPr lang="tr-TR" sz="1800" dirty="0">
                <a:latin typeface="Times New Roman" panose="02020603050405020304" pitchFamily="18" charset="0"/>
                <a:cs typeface="Times New Roman" panose="02020603050405020304" pitchFamily="18" charset="0"/>
              </a:rPr>
              <a:t>)Sentez</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 b. Klinik Öncesi İncelemeler (tarama testleri) (Faz 0)</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 c. Klinik Denemeler            </a:t>
            </a:r>
          </a:p>
          <a:p>
            <a:pPr marL="0" indent="0">
              <a:buNone/>
            </a:pPr>
            <a:r>
              <a:rPr lang="tr-TR" sz="1800" dirty="0">
                <a:latin typeface="Times New Roman" panose="02020603050405020304" pitchFamily="18" charset="0"/>
                <a:cs typeface="Times New Roman" panose="02020603050405020304" pitchFamily="18" charset="0"/>
              </a:rPr>
              <a:t>              - Faz 1</a:t>
            </a:r>
          </a:p>
          <a:p>
            <a:pPr marL="0" indent="0">
              <a:buNone/>
            </a:pPr>
            <a:r>
              <a:rPr lang="tr-TR" sz="1800" dirty="0">
                <a:latin typeface="Times New Roman" panose="02020603050405020304" pitchFamily="18" charset="0"/>
                <a:cs typeface="Times New Roman" panose="02020603050405020304" pitchFamily="18" charset="0"/>
              </a:rPr>
              <a:t>              - Faz 2 </a:t>
            </a:r>
          </a:p>
          <a:p>
            <a:pPr marL="0" indent="0">
              <a:buNone/>
            </a:pPr>
            <a:r>
              <a:rPr lang="tr-TR" sz="1800" dirty="0">
                <a:latin typeface="Times New Roman" panose="02020603050405020304" pitchFamily="18" charset="0"/>
                <a:cs typeface="Times New Roman" panose="02020603050405020304" pitchFamily="18" charset="0"/>
              </a:rPr>
              <a:t>               -Faz 3</a:t>
            </a:r>
          </a:p>
          <a:p>
            <a:pPr marL="0" indent="0">
              <a:buNone/>
            </a:pPr>
            <a:r>
              <a:rPr lang="tr-TR" sz="1800" dirty="0">
                <a:latin typeface="Times New Roman" panose="02020603050405020304" pitchFamily="18" charset="0"/>
                <a:cs typeface="Times New Roman" panose="02020603050405020304" pitchFamily="18" charset="0"/>
              </a:rPr>
              <a:t> d. Ruhsatlandırma </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 e. Pazarlama Sonrası Denemeler (Faz 4)</a:t>
            </a:r>
          </a:p>
        </p:txBody>
      </p:sp>
    </p:spTree>
    <p:extLst>
      <p:ext uri="{BB962C8B-B14F-4D97-AF65-F5344CB8AC3E}">
        <p14:creationId xmlns:p14="http://schemas.microsoft.com/office/powerpoint/2010/main" val="5798603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78BB2129-452E-4149-9EB8-E01FFF50C9CF}"/>
              </a:ext>
            </a:extLst>
          </p:cNvPr>
          <p:cNvSpPr>
            <a:spLocks noGrp="1"/>
          </p:cNvSpPr>
          <p:nvPr>
            <p:ph type="title"/>
          </p:nvPr>
        </p:nvSpPr>
        <p:spPr>
          <a:xfrm>
            <a:off x="-180528" y="274638"/>
            <a:ext cx="9721080" cy="1143000"/>
          </a:xfrm>
        </p:spPr>
        <p:txBody>
          <a:bodyPr/>
          <a:lstStyle/>
          <a:p>
            <a:r>
              <a:rPr lang="tr-TR" dirty="0">
                <a:solidFill>
                  <a:srgbClr val="C00000"/>
                </a:solidFill>
                <a:latin typeface="Times New Roman" panose="02020603050405020304" pitchFamily="18" charset="0"/>
                <a:cs typeface="Times New Roman" panose="02020603050405020304" pitchFamily="18" charset="0"/>
              </a:rPr>
              <a:t>TARİHÇE</a:t>
            </a:r>
          </a:p>
        </p:txBody>
      </p:sp>
      <p:sp>
        <p:nvSpPr>
          <p:cNvPr id="3" name="İçerik Yer Tutucusu 2">
            <a:extLst>
              <a:ext uri="{FF2B5EF4-FFF2-40B4-BE49-F238E27FC236}">
                <a16:creationId xmlns:a16="http://schemas.microsoft.com/office/drawing/2014/main" xmlns="" id="{9989D85D-8F50-43E1-A201-46E015C2769B}"/>
              </a:ext>
            </a:extLst>
          </p:cNvPr>
          <p:cNvSpPr>
            <a:spLocks noGrp="1"/>
          </p:cNvSpPr>
          <p:nvPr>
            <p:ph idx="1"/>
          </p:nvPr>
        </p:nvSpPr>
        <p:spPr>
          <a:xfrm>
            <a:off x="457200" y="1417638"/>
            <a:ext cx="4330824" cy="4708525"/>
          </a:xfrm>
        </p:spPr>
        <p:txBody>
          <a:bodyPr>
            <a:normAutofit lnSpcReduction="10000"/>
          </a:bodyPr>
          <a:lstStyle/>
          <a:p>
            <a:r>
              <a:rPr lang="tr-TR" sz="1800" dirty="0">
                <a:latin typeface="Times New Roman" panose="02020603050405020304" pitchFamily="18" charset="0"/>
                <a:cs typeface="Times New Roman" panose="02020603050405020304" pitchFamily="18" charset="0"/>
              </a:rPr>
              <a:t>İlaçlar hakkında ilk yazılı bilgilere </a:t>
            </a:r>
            <a:r>
              <a:rPr lang="tr-TR" sz="1800" dirty="0" err="1">
                <a:latin typeface="Times New Roman" panose="02020603050405020304" pitchFamily="18" charset="0"/>
                <a:cs typeface="Times New Roman" panose="02020603050405020304" pitchFamily="18" charset="0"/>
              </a:rPr>
              <a:t>Ebers</a:t>
            </a:r>
            <a:r>
              <a:rPr lang="tr-TR" sz="1800" dirty="0">
                <a:latin typeface="Times New Roman" panose="02020603050405020304" pitchFamily="18" charset="0"/>
                <a:cs typeface="Times New Roman" panose="02020603050405020304" pitchFamily="18" charset="0"/>
              </a:rPr>
              <a:t> papirüslerinde M.Ö. 1550 rastlanmaktadır. (800 reçetelik ve tanımlanan 700 ilaç) </a:t>
            </a:r>
          </a:p>
          <a:p>
            <a:r>
              <a:rPr lang="tr-TR" sz="1800" dirty="0">
                <a:latin typeface="Times New Roman" panose="02020603050405020304" pitchFamily="18" charset="0"/>
                <a:cs typeface="Times New Roman" panose="02020603050405020304" pitchFamily="18" charset="0"/>
              </a:rPr>
              <a:t>Sümer ve </a:t>
            </a:r>
            <a:r>
              <a:rPr lang="tr-TR" sz="1800" dirty="0" err="1">
                <a:latin typeface="Times New Roman" panose="02020603050405020304" pitchFamily="18" charset="0"/>
                <a:cs typeface="Times New Roman" panose="02020603050405020304" pitchFamily="18" charset="0"/>
              </a:rPr>
              <a:t>Mısırlılar’a</a:t>
            </a:r>
            <a:r>
              <a:rPr lang="tr-TR" sz="1800" dirty="0">
                <a:latin typeface="Times New Roman" panose="02020603050405020304" pitchFamily="18" charset="0"/>
                <a:cs typeface="Times New Roman" panose="02020603050405020304" pitchFamily="18" charset="0"/>
              </a:rPr>
              <a:t> ait kalıntılarda, ilaç olarak kullanılan bitkilerle ilgili kayıtlara rastlanmaktadır. </a:t>
            </a:r>
          </a:p>
          <a:p>
            <a:r>
              <a:rPr lang="tr-TR" sz="1800" dirty="0" err="1">
                <a:latin typeface="Times New Roman" panose="02020603050405020304" pitchFamily="18" charset="0"/>
                <a:cs typeface="Times New Roman" panose="02020603050405020304" pitchFamily="18" charset="0"/>
              </a:rPr>
              <a:t>Paracelsus</a:t>
            </a:r>
            <a:r>
              <a:rPr lang="tr-TR" sz="1800" dirty="0">
                <a:latin typeface="Times New Roman" panose="02020603050405020304" pitchFamily="18" charset="0"/>
                <a:cs typeface="Times New Roman" panose="02020603050405020304" pitchFamily="18" charset="0"/>
              </a:rPr>
              <a:t> (1493‐1541) modern tıbbın yanında, modern farmakolojinin (İlaçbilimi) de kurucusu olarak nitelendirilebilir.</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  «Bütün maddeler zehirdir. Zehirli olmayan madde yoktur. </a:t>
            </a:r>
            <a:r>
              <a:rPr lang="tr-TR" sz="1800" dirty="0" err="1">
                <a:latin typeface="Times New Roman" panose="02020603050405020304" pitchFamily="18" charset="0"/>
                <a:cs typeface="Times New Roman" panose="02020603050405020304" pitchFamily="18" charset="0"/>
              </a:rPr>
              <a:t>Zehirile</a:t>
            </a:r>
            <a:r>
              <a:rPr lang="tr-TR" sz="1800" dirty="0">
                <a:latin typeface="Times New Roman" panose="02020603050405020304" pitchFamily="18" charset="0"/>
                <a:cs typeface="Times New Roman" panose="02020603050405020304" pitchFamily="18" charset="0"/>
              </a:rPr>
              <a:t> tedavi edici olanı ayıran şey doğru dozdur»</a:t>
            </a:r>
          </a:p>
          <a:p>
            <a:pPr marL="0" indent="0">
              <a:buNone/>
            </a:pPr>
            <a:r>
              <a:rPr lang="tr-TR" sz="1800" dirty="0">
                <a:latin typeface="Times New Roman" panose="02020603050405020304" pitchFamily="18" charset="0"/>
                <a:cs typeface="Times New Roman" panose="02020603050405020304" pitchFamily="18" charset="0"/>
              </a:rPr>
              <a:t>  </a:t>
            </a:r>
          </a:p>
        </p:txBody>
      </p:sp>
      <p:pic>
        <p:nvPicPr>
          <p:cNvPr id="6" name="Resim 5">
            <a:extLst>
              <a:ext uri="{FF2B5EF4-FFF2-40B4-BE49-F238E27FC236}">
                <a16:creationId xmlns:a16="http://schemas.microsoft.com/office/drawing/2014/main" xmlns="" id="{82D6A926-135E-4B8F-9262-F91139FD3F1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08104" y="1418449"/>
            <a:ext cx="3178696" cy="4594522"/>
          </a:xfrm>
          <a:prstGeom prst="rect">
            <a:avLst/>
          </a:prstGeom>
        </p:spPr>
      </p:pic>
      <p:sp>
        <p:nvSpPr>
          <p:cNvPr id="7" name="Metin kutusu 6">
            <a:extLst>
              <a:ext uri="{FF2B5EF4-FFF2-40B4-BE49-F238E27FC236}">
                <a16:creationId xmlns:a16="http://schemas.microsoft.com/office/drawing/2014/main" xmlns="" id="{DE494C71-7A27-477A-86D6-6B338F5F8917}"/>
              </a:ext>
            </a:extLst>
          </p:cNvPr>
          <p:cNvSpPr txBox="1"/>
          <p:nvPr/>
        </p:nvSpPr>
        <p:spPr>
          <a:xfrm>
            <a:off x="5508104" y="6012971"/>
            <a:ext cx="3178696" cy="230832"/>
          </a:xfrm>
          <a:prstGeom prst="rect">
            <a:avLst/>
          </a:prstGeom>
          <a:noFill/>
        </p:spPr>
        <p:txBody>
          <a:bodyPr wrap="square" rtlCol="0">
            <a:spAutoFit/>
          </a:bodyPr>
          <a:lstStyle/>
          <a:p>
            <a:pPr algn="ctr"/>
            <a:r>
              <a:rPr lang="tr-TR" sz="900" dirty="0" err="1">
                <a:latin typeface="Times New Roman" panose="02020603050405020304" pitchFamily="18" charset="0"/>
                <a:cs typeface="Times New Roman" panose="02020603050405020304" pitchFamily="18" charset="0"/>
              </a:rPr>
              <a:t>Paracelsus</a:t>
            </a:r>
            <a:r>
              <a:rPr lang="tr-TR" sz="900" dirty="0">
                <a:latin typeface="Times New Roman" panose="02020603050405020304" pitchFamily="18" charset="0"/>
                <a:cs typeface="Times New Roman" panose="02020603050405020304" pitchFamily="18" charset="0"/>
              </a:rPr>
              <a:t> (1493-1541)</a:t>
            </a:r>
          </a:p>
        </p:txBody>
      </p:sp>
    </p:spTree>
    <p:extLst>
      <p:ext uri="{BB962C8B-B14F-4D97-AF65-F5344CB8AC3E}">
        <p14:creationId xmlns:p14="http://schemas.microsoft.com/office/powerpoint/2010/main" val="24161706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9752E63-0A00-463B-A475-3245C9B00E7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D3B95A33-5405-4FFA-997D-ED56895A1B9E}"/>
              </a:ext>
            </a:extLst>
          </p:cNvPr>
          <p:cNvSpPr>
            <a:spLocks noGrp="1"/>
          </p:cNvSpPr>
          <p:nvPr>
            <p:ph idx="1"/>
          </p:nvPr>
        </p:nvSpPr>
        <p:spPr>
          <a:xfrm>
            <a:off x="683568" y="1166018"/>
            <a:ext cx="8003232" cy="4525963"/>
          </a:xfrm>
        </p:spPr>
        <p:txBody>
          <a:bodyPr>
            <a:normAutofit fontScale="70000" lnSpcReduction="20000"/>
          </a:bodyPr>
          <a:lstStyle/>
          <a:p>
            <a:pPr marL="0" indent="0">
              <a:buNone/>
            </a:pPr>
            <a:r>
              <a:rPr lang="tr-TR" b="1" dirty="0"/>
              <a:t>  </a:t>
            </a:r>
            <a:r>
              <a:rPr lang="tr-TR" sz="4000" b="1" dirty="0">
                <a:solidFill>
                  <a:srgbClr val="FF0000"/>
                </a:solidFill>
                <a:latin typeface="Times New Roman" panose="02020603050405020304" pitchFamily="18" charset="0"/>
                <a:cs typeface="Times New Roman" panose="02020603050405020304" pitchFamily="18" charset="0"/>
              </a:rPr>
              <a:t>(</a:t>
            </a:r>
            <a:r>
              <a:rPr lang="tr-TR" sz="4000" b="1" dirty="0" err="1">
                <a:solidFill>
                  <a:srgbClr val="FF0000"/>
                </a:solidFill>
                <a:latin typeface="Times New Roman" panose="02020603050405020304" pitchFamily="18" charset="0"/>
                <a:cs typeface="Times New Roman" panose="02020603050405020304" pitchFamily="18" charset="0"/>
              </a:rPr>
              <a:t>Bio</a:t>
            </a:r>
            <a:r>
              <a:rPr lang="tr-TR" sz="4000" b="1" dirty="0">
                <a:solidFill>
                  <a:srgbClr val="FF0000"/>
                </a:solidFill>
                <a:latin typeface="Times New Roman" panose="02020603050405020304" pitchFamily="18" charset="0"/>
                <a:cs typeface="Times New Roman" panose="02020603050405020304" pitchFamily="18" charset="0"/>
              </a:rPr>
              <a:t>)Sentez </a:t>
            </a:r>
          </a:p>
          <a:p>
            <a:pPr marL="0" indent="0">
              <a:buNone/>
            </a:pPr>
            <a:r>
              <a:rPr lang="tr-TR" sz="2900" b="1" dirty="0">
                <a:latin typeface="Times New Roman" panose="02020603050405020304" pitchFamily="18" charset="0"/>
                <a:cs typeface="Times New Roman" panose="02020603050405020304" pitchFamily="18" charset="0"/>
              </a:rPr>
              <a:t>   </a:t>
            </a:r>
            <a:r>
              <a:rPr lang="tr-TR" sz="2900" b="1" dirty="0">
                <a:solidFill>
                  <a:srgbClr val="FF0000"/>
                </a:solidFill>
                <a:latin typeface="Times New Roman" panose="02020603050405020304" pitchFamily="18" charset="0"/>
                <a:cs typeface="Times New Roman" panose="02020603050405020304" pitchFamily="18" charset="0"/>
              </a:rPr>
              <a:t>Klinik Öncesi İncelemeler (tarama testleri) </a:t>
            </a:r>
          </a:p>
          <a:p>
            <a:pPr marL="0" indent="0">
              <a:buNone/>
            </a:pPr>
            <a:r>
              <a:rPr lang="tr-TR" sz="2900" dirty="0">
                <a:latin typeface="Times New Roman" panose="02020603050405020304" pitchFamily="18" charset="0"/>
                <a:cs typeface="Times New Roman" panose="02020603050405020304" pitchFamily="18" charset="0"/>
              </a:rPr>
              <a:t>      * Faz 0 :Öngörülen etkinin araştırılması ve aynı zamanda maddenin </a:t>
            </a:r>
            <a:r>
              <a:rPr lang="tr-TR" sz="2900" dirty="0" err="1">
                <a:latin typeface="Times New Roman" panose="02020603050405020304" pitchFamily="18" charset="0"/>
                <a:cs typeface="Times New Roman" panose="02020603050405020304" pitchFamily="18" charset="0"/>
              </a:rPr>
              <a:t>terapötik</a:t>
            </a:r>
            <a:r>
              <a:rPr lang="tr-TR" sz="2900" dirty="0">
                <a:latin typeface="Times New Roman" panose="02020603050405020304" pitchFamily="18" charset="0"/>
                <a:cs typeface="Times New Roman" panose="02020603050405020304" pitchFamily="18" charset="0"/>
              </a:rPr>
              <a:t> indeksi, </a:t>
            </a:r>
            <a:r>
              <a:rPr lang="tr-TR" sz="2900" dirty="0" err="1">
                <a:latin typeface="Times New Roman" panose="02020603050405020304" pitchFamily="18" charset="0"/>
                <a:cs typeface="Times New Roman" panose="02020603050405020304" pitchFamily="18" charset="0"/>
              </a:rPr>
              <a:t>farmakokinetik</a:t>
            </a:r>
            <a:r>
              <a:rPr lang="tr-TR" sz="2900" dirty="0">
                <a:latin typeface="Times New Roman" panose="02020603050405020304" pitchFamily="18" charset="0"/>
                <a:cs typeface="Times New Roman" panose="02020603050405020304" pitchFamily="18" charset="0"/>
              </a:rPr>
              <a:t> özellikleri ve </a:t>
            </a:r>
            <a:r>
              <a:rPr lang="tr-TR" sz="2900" dirty="0" err="1">
                <a:latin typeface="Times New Roman" panose="02020603050405020304" pitchFamily="18" charset="0"/>
                <a:cs typeface="Times New Roman" panose="02020603050405020304" pitchFamily="18" charset="0"/>
              </a:rPr>
              <a:t>toksisitesinin</a:t>
            </a:r>
            <a:r>
              <a:rPr lang="tr-TR" sz="2900" dirty="0">
                <a:latin typeface="Times New Roman" panose="02020603050405020304" pitchFamily="18" charset="0"/>
                <a:cs typeface="Times New Roman" panose="02020603050405020304" pitchFamily="18" charset="0"/>
              </a:rPr>
              <a:t> araştırılması</a:t>
            </a:r>
          </a:p>
          <a:p>
            <a:pPr marL="0" indent="0">
              <a:buNone/>
            </a:pPr>
            <a:r>
              <a:rPr lang="tr-TR" sz="2900" dirty="0">
                <a:latin typeface="Times New Roman" panose="02020603050405020304" pitchFamily="18" charset="0"/>
                <a:cs typeface="Times New Roman" panose="02020603050405020304" pitchFamily="18" charset="0"/>
              </a:rPr>
              <a:t> – Kültür</a:t>
            </a:r>
          </a:p>
          <a:p>
            <a:pPr marL="0" indent="0">
              <a:buNone/>
            </a:pPr>
            <a:r>
              <a:rPr lang="tr-TR" sz="2900" dirty="0">
                <a:latin typeface="Times New Roman" panose="02020603050405020304" pitchFamily="18" charset="0"/>
                <a:cs typeface="Times New Roman" panose="02020603050405020304" pitchFamily="18" charset="0"/>
              </a:rPr>
              <a:t> – İzole organlar</a:t>
            </a:r>
          </a:p>
          <a:p>
            <a:pPr marL="0" indent="0">
              <a:buNone/>
            </a:pPr>
            <a:r>
              <a:rPr lang="tr-TR" sz="2900" dirty="0">
                <a:latin typeface="Times New Roman" panose="02020603050405020304" pitchFamily="18" charset="0"/>
                <a:cs typeface="Times New Roman" panose="02020603050405020304" pitchFamily="18" charset="0"/>
              </a:rPr>
              <a:t> – Deney hayvanları </a:t>
            </a:r>
          </a:p>
          <a:p>
            <a:pPr marL="0" indent="0">
              <a:buNone/>
            </a:pPr>
            <a:r>
              <a:rPr lang="tr-TR" sz="2900" dirty="0">
                <a:latin typeface="Times New Roman" panose="02020603050405020304" pitchFamily="18" charset="0"/>
                <a:cs typeface="Times New Roman" panose="02020603050405020304" pitchFamily="18" charset="0"/>
              </a:rPr>
              <a:t>   </a:t>
            </a:r>
            <a:r>
              <a:rPr lang="tr-TR" sz="2900" b="1" dirty="0">
                <a:solidFill>
                  <a:srgbClr val="FF0000"/>
                </a:solidFill>
                <a:latin typeface="Times New Roman" panose="02020603050405020304" pitchFamily="18" charset="0"/>
                <a:cs typeface="Times New Roman" panose="02020603050405020304" pitchFamily="18" charset="0"/>
              </a:rPr>
              <a:t>Klinik Denemeler: </a:t>
            </a:r>
          </a:p>
          <a:p>
            <a:pPr marL="0" indent="0">
              <a:buNone/>
            </a:pPr>
            <a:r>
              <a:rPr lang="tr-TR" sz="2900" dirty="0">
                <a:latin typeface="Times New Roman" panose="02020603050405020304" pitchFamily="18" charset="0"/>
                <a:cs typeface="Times New Roman" panose="02020603050405020304" pitchFamily="18" charset="0"/>
              </a:rPr>
              <a:t>        * Faz 1 : 20- 80 sağlıklı gönüllüde yapılır. Bu fazda ilaç artan dozlarda verilerek, </a:t>
            </a:r>
          </a:p>
          <a:p>
            <a:pPr>
              <a:buFontTx/>
              <a:buChar char="-"/>
            </a:pPr>
            <a:r>
              <a:rPr lang="tr-TR" sz="2900" dirty="0">
                <a:latin typeface="Times New Roman" panose="02020603050405020304" pitchFamily="18" charset="0"/>
                <a:cs typeface="Times New Roman" panose="02020603050405020304" pitchFamily="18" charset="0"/>
              </a:rPr>
              <a:t>İnsanın </a:t>
            </a:r>
            <a:r>
              <a:rPr lang="tr-TR" sz="2900" dirty="0" err="1">
                <a:latin typeface="Times New Roman" panose="02020603050405020304" pitchFamily="18" charset="0"/>
                <a:cs typeface="Times New Roman" panose="02020603050405020304" pitchFamily="18" charset="0"/>
              </a:rPr>
              <a:t>dayanabilirliği</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tolerebilitesi</a:t>
            </a:r>
            <a:r>
              <a:rPr lang="tr-TR" sz="2900" dirty="0">
                <a:latin typeface="Times New Roman" panose="02020603050405020304" pitchFamily="18" charset="0"/>
                <a:cs typeface="Times New Roman" panose="02020603050405020304" pitchFamily="18" charset="0"/>
              </a:rPr>
              <a:t>), </a:t>
            </a:r>
          </a:p>
          <a:p>
            <a:pPr>
              <a:buFontTx/>
              <a:buChar char="-"/>
            </a:pPr>
            <a:r>
              <a:rPr lang="tr-TR" sz="2900" dirty="0">
                <a:latin typeface="Times New Roman" panose="02020603050405020304" pitchFamily="18" charset="0"/>
                <a:cs typeface="Times New Roman" panose="02020603050405020304" pitchFamily="18" charset="0"/>
              </a:rPr>
              <a:t>İlacın güvenirliği, güvenli doz aralığı,</a:t>
            </a:r>
          </a:p>
          <a:p>
            <a:pPr>
              <a:buFontTx/>
              <a:buChar char="-"/>
            </a:pPr>
            <a:r>
              <a:rPr lang="tr-TR" sz="2900" dirty="0">
                <a:latin typeface="Times New Roman" panose="02020603050405020304" pitchFamily="18" charset="0"/>
                <a:cs typeface="Times New Roman" panose="02020603050405020304" pitchFamily="18" charset="0"/>
              </a:rPr>
              <a:t>İnsandaki </a:t>
            </a:r>
            <a:r>
              <a:rPr lang="tr-TR" sz="2900" dirty="0" err="1">
                <a:latin typeface="Times New Roman" panose="02020603050405020304" pitchFamily="18" charset="0"/>
                <a:cs typeface="Times New Roman" panose="02020603050405020304" pitchFamily="18" charset="0"/>
              </a:rPr>
              <a:t>farmakokinetiği</a:t>
            </a:r>
            <a:r>
              <a:rPr lang="tr-TR" sz="2900" dirty="0">
                <a:latin typeface="Times New Roman" panose="02020603050405020304" pitchFamily="18" charset="0"/>
                <a:cs typeface="Times New Roman" panose="02020603050405020304" pitchFamily="18" charset="0"/>
              </a:rPr>
              <a:t> ile plazma düzeyi ve farmakodinamik etki arasındaki ilişkiler (FK/FD ilişkisi saptanır),</a:t>
            </a:r>
          </a:p>
        </p:txBody>
      </p:sp>
    </p:spTree>
    <p:extLst>
      <p:ext uri="{BB962C8B-B14F-4D97-AF65-F5344CB8AC3E}">
        <p14:creationId xmlns:p14="http://schemas.microsoft.com/office/powerpoint/2010/main" val="7095000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67CF57B-1E92-4787-A13C-65E79616D3B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A9942A62-B5C2-4FBC-9F52-AD761852CE7B}"/>
              </a:ext>
            </a:extLst>
          </p:cNvPr>
          <p:cNvSpPr>
            <a:spLocks noGrp="1"/>
          </p:cNvSpPr>
          <p:nvPr>
            <p:ph idx="1"/>
          </p:nvPr>
        </p:nvSpPr>
        <p:spPr>
          <a:xfrm>
            <a:off x="457200" y="1402695"/>
            <a:ext cx="8229600" cy="4497363"/>
          </a:xfrm>
        </p:spPr>
        <p:txBody>
          <a:bodyPr>
            <a:normAutofit fontScale="92500" lnSpcReduction="10000"/>
          </a:bodyPr>
          <a:lstStyle/>
          <a:p>
            <a:pPr marL="0" indent="0">
              <a:buNone/>
            </a:pPr>
            <a:r>
              <a:rPr lang="tr-TR" sz="1400" b="1" dirty="0"/>
              <a:t>      </a:t>
            </a:r>
            <a:r>
              <a:rPr lang="tr-TR" sz="2400" b="1" dirty="0">
                <a:solidFill>
                  <a:srgbClr val="FF0000"/>
                </a:solidFill>
                <a:latin typeface="Times New Roman" panose="02020603050405020304" pitchFamily="18" charset="0"/>
                <a:cs typeface="Times New Roman" panose="02020603050405020304" pitchFamily="18" charset="0"/>
              </a:rPr>
              <a:t>Klinik Denemeler:</a:t>
            </a:r>
          </a:p>
          <a:p>
            <a:pPr marL="0" indent="0">
              <a:buNone/>
            </a:pPr>
            <a:r>
              <a:rPr lang="tr-TR" sz="1900" b="1" dirty="0">
                <a:latin typeface="Times New Roman" panose="02020603050405020304" pitchFamily="18" charset="0"/>
                <a:cs typeface="Times New Roman" panose="02020603050405020304" pitchFamily="18" charset="0"/>
              </a:rPr>
              <a:t> *</a:t>
            </a:r>
            <a:r>
              <a:rPr lang="tr-TR" sz="1900" dirty="0">
                <a:latin typeface="Times New Roman" panose="02020603050405020304" pitchFamily="18" charset="0"/>
                <a:cs typeface="Times New Roman" panose="02020603050405020304" pitchFamily="18" charset="0"/>
              </a:rPr>
              <a:t>Faz 2 : Yaklaşık 200 (kısıtlı sayıda) ilacın hedefi olan hastada yapılır; </a:t>
            </a:r>
          </a:p>
          <a:p>
            <a:pPr>
              <a:buFontTx/>
              <a:buChar char="-"/>
            </a:pPr>
            <a:r>
              <a:rPr lang="tr-TR" sz="1900" dirty="0">
                <a:latin typeface="Times New Roman" panose="02020603050405020304" pitchFamily="18" charset="0"/>
                <a:cs typeface="Times New Roman" panose="02020603050405020304" pitchFamily="18" charset="0"/>
              </a:rPr>
              <a:t>İlacın optimal dozu, </a:t>
            </a:r>
          </a:p>
          <a:p>
            <a:pPr>
              <a:buFontTx/>
              <a:buChar char="-"/>
            </a:pPr>
            <a:r>
              <a:rPr lang="tr-TR" sz="1900" dirty="0" err="1">
                <a:latin typeface="Times New Roman" panose="02020603050405020304" pitchFamily="18" charset="0"/>
                <a:cs typeface="Times New Roman" panose="02020603050405020304" pitchFamily="18" charset="0"/>
              </a:rPr>
              <a:t>Terapötik</a:t>
            </a:r>
            <a:r>
              <a:rPr lang="tr-TR" sz="1900" dirty="0">
                <a:latin typeface="Times New Roman" panose="02020603050405020304" pitchFamily="18" charset="0"/>
                <a:cs typeface="Times New Roman" panose="02020603050405020304" pitchFamily="18" charset="0"/>
              </a:rPr>
              <a:t> doz aralığı, </a:t>
            </a:r>
          </a:p>
          <a:p>
            <a:pPr>
              <a:buFontTx/>
              <a:buChar char="-"/>
            </a:pPr>
            <a:r>
              <a:rPr lang="tr-TR" sz="1900" dirty="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Terapötik</a:t>
            </a:r>
            <a:r>
              <a:rPr lang="tr-TR" sz="1900" dirty="0">
                <a:latin typeface="Times New Roman" panose="02020603050405020304" pitchFamily="18" charset="0"/>
                <a:cs typeface="Times New Roman" panose="02020603050405020304" pitchFamily="18" charset="0"/>
              </a:rPr>
              <a:t> etkinin derecesi ve yan tesir profili saptanır,</a:t>
            </a:r>
          </a:p>
          <a:p>
            <a:pPr marL="0" indent="0">
              <a:buNone/>
            </a:pPr>
            <a:r>
              <a:rPr lang="tr-TR" sz="2400" dirty="0">
                <a:latin typeface="Times New Roman" panose="02020603050405020304" pitchFamily="18" charset="0"/>
                <a:cs typeface="Times New Roman" panose="02020603050405020304" pitchFamily="18" charset="0"/>
              </a:rPr>
              <a:t>      </a:t>
            </a:r>
            <a:r>
              <a:rPr lang="tr-TR" sz="2400" b="1" dirty="0">
                <a:solidFill>
                  <a:srgbClr val="FF0000"/>
                </a:solidFill>
                <a:latin typeface="Times New Roman" panose="02020603050405020304" pitchFamily="18" charset="0"/>
                <a:cs typeface="Times New Roman" panose="02020603050405020304" pitchFamily="18" charset="0"/>
              </a:rPr>
              <a:t>Klinik Denemeler: </a:t>
            </a:r>
          </a:p>
          <a:p>
            <a:pPr marL="0" indent="0">
              <a:buNone/>
            </a:pPr>
            <a:r>
              <a:rPr lang="tr-TR" sz="1800" dirty="0">
                <a:latin typeface="Times New Roman" panose="02020603050405020304" pitchFamily="18" charset="0"/>
                <a:cs typeface="Times New Roman" panose="02020603050405020304" pitchFamily="18" charset="0"/>
              </a:rPr>
              <a:t>*</a:t>
            </a:r>
            <a:r>
              <a:rPr lang="tr-TR" sz="1900" dirty="0">
                <a:latin typeface="Times New Roman" panose="02020603050405020304" pitchFamily="18" charset="0"/>
                <a:cs typeface="Times New Roman" panose="02020603050405020304" pitchFamily="18" charset="0"/>
              </a:rPr>
              <a:t>Faz 3 : Çok sayıda hastada ve çok merkezde yapılan; genellikle;</a:t>
            </a:r>
          </a:p>
          <a:p>
            <a:pPr marL="0" indent="0">
              <a:buNone/>
            </a:pPr>
            <a:r>
              <a:rPr lang="tr-TR" sz="1900" dirty="0">
                <a:latin typeface="Times New Roman" panose="02020603050405020304" pitchFamily="18" charset="0"/>
                <a:cs typeface="Times New Roman" panose="02020603050405020304" pitchFamily="18" charset="0"/>
              </a:rPr>
              <a:t> – ilacın </a:t>
            </a:r>
            <a:r>
              <a:rPr lang="tr-TR" sz="1900" dirty="0" err="1">
                <a:latin typeface="Times New Roman" panose="02020603050405020304" pitchFamily="18" charset="0"/>
                <a:cs typeface="Times New Roman" panose="02020603050405020304" pitchFamily="18" charset="0"/>
              </a:rPr>
              <a:t>terapötik</a:t>
            </a:r>
            <a:r>
              <a:rPr lang="tr-TR" sz="1900" dirty="0">
                <a:latin typeface="Times New Roman" panose="02020603050405020304" pitchFamily="18" charset="0"/>
                <a:cs typeface="Times New Roman" panose="02020603050405020304" pitchFamily="18" charset="0"/>
              </a:rPr>
              <a:t> etkisini </a:t>
            </a:r>
            <a:r>
              <a:rPr lang="tr-TR" sz="1900" dirty="0" err="1">
                <a:latin typeface="Times New Roman" panose="02020603050405020304" pitchFamily="18" charset="0"/>
                <a:cs typeface="Times New Roman" panose="02020603050405020304" pitchFamily="18" charset="0"/>
              </a:rPr>
              <a:t>plasebo</a:t>
            </a:r>
            <a:r>
              <a:rPr lang="tr-TR" sz="1900" dirty="0">
                <a:latin typeface="Times New Roman" panose="02020603050405020304" pitchFamily="18" charset="0"/>
                <a:cs typeface="Times New Roman" panose="02020603050405020304" pitchFamily="18" charset="0"/>
              </a:rPr>
              <a:t> ile karşılaştırarak değerlendirmek ve </a:t>
            </a:r>
          </a:p>
          <a:p>
            <a:pPr marL="0" indent="0">
              <a:buNone/>
            </a:pPr>
            <a:r>
              <a:rPr lang="tr-TR" sz="1900" dirty="0">
                <a:latin typeface="Times New Roman" panose="02020603050405020304" pitchFamily="18" charset="0"/>
                <a:cs typeface="Times New Roman" panose="02020603050405020304" pitchFamily="18" charset="0"/>
              </a:rPr>
              <a:t>– yarar/risk oranını saptamak amacıyla yapılır.</a:t>
            </a:r>
          </a:p>
          <a:p>
            <a:pPr marL="0" indent="0">
              <a:buNone/>
            </a:pPr>
            <a:r>
              <a:rPr lang="tr-TR" sz="1800" b="1" dirty="0">
                <a:latin typeface="Times New Roman" panose="02020603050405020304" pitchFamily="18" charset="0"/>
                <a:cs typeface="Times New Roman" panose="02020603050405020304" pitchFamily="18" charset="0"/>
              </a:rPr>
              <a:t>     </a:t>
            </a:r>
            <a:r>
              <a:rPr lang="tr-TR" sz="2400" b="1" dirty="0">
                <a:solidFill>
                  <a:srgbClr val="FF0000"/>
                </a:solidFill>
                <a:latin typeface="Times New Roman" panose="02020603050405020304" pitchFamily="18" charset="0"/>
                <a:cs typeface="Times New Roman" panose="02020603050405020304" pitchFamily="18" charset="0"/>
              </a:rPr>
              <a:t>Ruhsatlandırma </a:t>
            </a:r>
          </a:p>
          <a:p>
            <a:pPr marL="0" indent="0">
              <a:buNone/>
            </a:pPr>
            <a:r>
              <a:rPr lang="tr-TR" sz="1800" b="1" dirty="0">
                <a:latin typeface="Times New Roman" panose="02020603050405020304" pitchFamily="18" charset="0"/>
                <a:cs typeface="Times New Roman" panose="02020603050405020304" pitchFamily="18" charset="0"/>
              </a:rPr>
              <a:t>      </a:t>
            </a:r>
            <a:r>
              <a:rPr lang="tr-TR" sz="2200" b="1" dirty="0">
                <a:solidFill>
                  <a:srgbClr val="FF0000"/>
                </a:solidFill>
                <a:latin typeface="Times New Roman" panose="02020603050405020304" pitchFamily="18" charset="0"/>
                <a:cs typeface="Times New Roman" panose="02020603050405020304" pitchFamily="18" charset="0"/>
              </a:rPr>
              <a:t>Pazarlama Sonrası Denemeler</a:t>
            </a:r>
          </a:p>
          <a:p>
            <a:pPr marL="0" indent="0">
              <a:buNone/>
            </a:pPr>
            <a:r>
              <a:rPr lang="tr-TR" sz="1900" dirty="0">
                <a:latin typeface="Times New Roman" panose="02020603050405020304" pitchFamily="18" charset="0"/>
                <a:cs typeface="Times New Roman" panose="02020603050405020304" pitchFamily="18" charset="0"/>
              </a:rPr>
              <a:t>*Faz 4 : Ruhsatlandırılmış ilacın</a:t>
            </a:r>
          </a:p>
          <a:p>
            <a:pPr marL="0" indent="0">
              <a:buNone/>
            </a:pPr>
            <a:r>
              <a:rPr lang="tr-TR" sz="1900" dirty="0">
                <a:latin typeface="Times New Roman" panose="02020603050405020304" pitchFamily="18" charset="0"/>
                <a:cs typeface="Times New Roman" panose="02020603050405020304" pitchFamily="18" charset="0"/>
              </a:rPr>
              <a:t> – yüksek doz, yeni </a:t>
            </a:r>
            <a:r>
              <a:rPr lang="tr-TR" sz="1900" dirty="0" err="1">
                <a:latin typeface="Times New Roman" panose="02020603050405020304" pitchFamily="18" charset="0"/>
                <a:cs typeface="Times New Roman" panose="02020603050405020304" pitchFamily="18" charset="0"/>
              </a:rPr>
              <a:t>endikasyon</a:t>
            </a:r>
            <a:r>
              <a:rPr lang="tr-TR" sz="1900" dirty="0">
                <a:latin typeface="Times New Roman" panose="02020603050405020304" pitchFamily="18" charset="0"/>
                <a:cs typeface="Times New Roman" panose="02020603050405020304" pitchFamily="18" charset="0"/>
              </a:rPr>
              <a:t>, yeni yaş grubu (yaşlı, çocuk..), yeni veriliş yolu, yeni yan etkileri gibi amaçları hedefleyen çalışmalardır.</a:t>
            </a:r>
            <a:endParaRPr lang="tr-TR" sz="19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00568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67ECE8ED-8494-417F-A7C0-E18E2F818C0D}"/>
              </a:ext>
            </a:extLst>
          </p:cNvPr>
          <p:cNvSpPr>
            <a:spLocks noGrp="1"/>
          </p:cNvSpPr>
          <p:nvPr>
            <p:ph type="title"/>
          </p:nvPr>
        </p:nvSpPr>
        <p:spPr>
          <a:xfrm>
            <a:off x="179512" y="841883"/>
            <a:ext cx="8229600" cy="1143000"/>
          </a:xfrm>
        </p:spPr>
        <p:txBody>
          <a:bodyPr/>
          <a:lstStyle/>
          <a:p>
            <a:r>
              <a:rPr lang="tr-TR" b="1" dirty="0">
                <a:solidFill>
                  <a:srgbClr val="FF0000"/>
                </a:solidFill>
              </a:rPr>
              <a:t>SİNİR SİSTEMİ İLAÇLARI</a:t>
            </a:r>
          </a:p>
        </p:txBody>
      </p:sp>
      <p:cxnSp>
        <p:nvCxnSpPr>
          <p:cNvPr id="7" name="Bağlayıcı: Eğri 6">
            <a:extLst>
              <a:ext uri="{FF2B5EF4-FFF2-40B4-BE49-F238E27FC236}">
                <a16:creationId xmlns:a16="http://schemas.microsoft.com/office/drawing/2014/main" xmlns="" id="{BD2E594E-F45A-4146-92A7-70E267A2B457}"/>
              </a:ext>
            </a:extLst>
          </p:cNvPr>
          <p:cNvCxnSpPr>
            <a:cxnSpLocks/>
          </p:cNvCxnSpPr>
          <p:nvPr/>
        </p:nvCxnSpPr>
        <p:spPr>
          <a:xfrm rot="5400000">
            <a:off x="1076871" y="2164904"/>
            <a:ext cx="2011362" cy="1728192"/>
          </a:xfrm>
          <a:prstGeom prst="curvedConnector3">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Bağlayıcı: Eğri 8">
            <a:extLst>
              <a:ext uri="{FF2B5EF4-FFF2-40B4-BE49-F238E27FC236}">
                <a16:creationId xmlns:a16="http://schemas.microsoft.com/office/drawing/2014/main" xmlns="" id="{973F3121-00CF-46D4-A5AA-CCDEE6CD2E62}"/>
              </a:ext>
            </a:extLst>
          </p:cNvPr>
          <p:cNvCxnSpPr>
            <a:cxnSpLocks/>
          </p:cNvCxnSpPr>
          <p:nvPr/>
        </p:nvCxnSpPr>
        <p:spPr>
          <a:xfrm rot="16200000" flipH="1">
            <a:off x="5400092" y="2112916"/>
            <a:ext cx="2088232" cy="1728192"/>
          </a:xfrm>
          <a:prstGeom prst="curvedConnector3">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2" name="Metin kutusu 11">
            <a:extLst>
              <a:ext uri="{FF2B5EF4-FFF2-40B4-BE49-F238E27FC236}">
                <a16:creationId xmlns:a16="http://schemas.microsoft.com/office/drawing/2014/main" xmlns="" id="{17B62A5F-AEC1-48A7-89CC-EB0278BC9F20}"/>
              </a:ext>
            </a:extLst>
          </p:cNvPr>
          <p:cNvSpPr txBox="1"/>
          <p:nvPr/>
        </p:nvSpPr>
        <p:spPr>
          <a:xfrm>
            <a:off x="534553" y="4437111"/>
            <a:ext cx="3744416" cy="461665"/>
          </a:xfrm>
          <a:prstGeom prst="rect">
            <a:avLst/>
          </a:prstGeom>
          <a:noFill/>
        </p:spPr>
        <p:txBody>
          <a:bodyPr wrap="squar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1.Otonom Sinir Sistemi</a:t>
            </a:r>
          </a:p>
        </p:txBody>
      </p:sp>
      <p:sp>
        <p:nvSpPr>
          <p:cNvPr id="13" name="Metin kutusu 12">
            <a:extLst>
              <a:ext uri="{FF2B5EF4-FFF2-40B4-BE49-F238E27FC236}">
                <a16:creationId xmlns:a16="http://schemas.microsoft.com/office/drawing/2014/main" xmlns="" id="{95E7AF36-F6F6-4949-A784-64580F3D06C6}"/>
              </a:ext>
            </a:extLst>
          </p:cNvPr>
          <p:cNvSpPr txBox="1"/>
          <p:nvPr/>
        </p:nvSpPr>
        <p:spPr>
          <a:xfrm>
            <a:off x="5436096" y="4456601"/>
            <a:ext cx="3250704" cy="461665"/>
          </a:xfrm>
          <a:prstGeom prst="rect">
            <a:avLst/>
          </a:prstGeom>
          <a:noFill/>
        </p:spPr>
        <p:txBody>
          <a:bodyPr wrap="squar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2. Santral Sinir Sistemi</a:t>
            </a:r>
          </a:p>
        </p:txBody>
      </p:sp>
    </p:spTree>
    <p:extLst>
      <p:ext uri="{BB962C8B-B14F-4D97-AF65-F5344CB8AC3E}">
        <p14:creationId xmlns:p14="http://schemas.microsoft.com/office/powerpoint/2010/main" val="28646611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922E07A-86A4-4391-ADEE-0C40C2E1E440}"/>
              </a:ext>
            </a:extLst>
          </p:cNvPr>
          <p:cNvSpPr>
            <a:spLocks noGrp="1"/>
          </p:cNvSpPr>
          <p:nvPr>
            <p:ph type="title"/>
          </p:nvPr>
        </p:nvSpPr>
        <p:spPr/>
        <p:txBody>
          <a:bodyPr/>
          <a:lstStyle/>
          <a:p>
            <a:r>
              <a:rPr lang="tr-TR" dirty="0">
                <a:solidFill>
                  <a:srgbClr val="FF0000"/>
                </a:solidFill>
              </a:rPr>
              <a:t>1.OTONOM SİNİR SİSTEMİ</a:t>
            </a:r>
          </a:p>
        </p:txBody>
      </p:sp>
      <p:sp>
        <p:nvSpPr>
          <p:cNvPr id="3" name="İçerik Yer Tutucusu 2">
            <a:extLst>
              <a:ext uri="{FF2B5EF4-FFF2-40B4-BE49-F238E27FC236}">
                <a16:creationId xmlns:a16="http://schemas.microsoft.com/office/drawing/2014/main" xmlns="" id="{E8AB1EA2-BB22-48FC-A027-07D93708BD4C}"/>
              </a:ext>
            </a:extLst>
          </p:cNvPr>
          <p:cNvSpPr>
            <a:spLocks noGrp="1"/>
          </p:cNvSpPr>
          <p:nvPr>
            <p:ph idx="1"/>
          </p:nvPr>
        </p:nvSpPr>
        <p:spPr/>
        <p:txBody>
          <a:bodyPr>
            <a:normAutofit/>
          </a:bodyPr>
          <a:lstStyle/>
          <a:p>
            <a:pPr marL="0" indent="0">
              <a:buNone/>
            </a:pPr>
            <a:r>
              <a:rPr lang="tr-TR" sz="1800" dirty="0">
                <a:latin typeface="Times New Roman" panose="02020603050405020304" pitchFamily="18" charset="0"/>
                <a:cs typeface="Times New Roman" panose="02020603050405020304" pitchFamily="18" charset="0"/>
              </a:rPr>
              <a:t>A)Sempatik Sistem İlaçları</a:t>
            </a:r>
            <a:r>
              <a:rPr lang="tr-TR" sz="1800" b="1" dirty="0">
                <a:latin typeface="Times New Roman" panose="02020603050405020304" pitchFamily="18" charset="0"/>
                <a:cs typeface="Times New Roman" panose="02020603050405020304" pitchFamily="18" charset="0"/>
              </a:rPr>
              <a:t>:</a:t>
            </a:r>
          </a:p>
          <a:p>
            <a:pPr>
              <a:buFont typeface="+mj-lt"/>
              <a:buAutoNum type="arabicPeriod"/>
            </a:pPr>
            <a:r>
              <a:rPr lang="tr-TR" sz="1800" dirty="0" err="1">
                <a:solidFill>
                  <a:srgbClr val="F7923F"/>
                </a:solidFill>
                <a:latin typeface="Times New Roman" panose="02020603050405020304" pitchFamily="18" charset="0"/>
                <a:cs typeface="Times New Roman" panose="02020603050405020304" pitchFamily="18" charset="0"/>
              </a:rPr>
              <a:t>Sempatomimetik</a:t>
            </a:r>
            <a:r>
              <a:rPr lang="tr-TR" sz="1800" dirty="0">
                <a:solidFill>
                  <a:srgbClr val="F7923F"/>
                </a:solidFill>
                <a:latin typeface="Times New Roman" panose="02020603050405020304" pitchFamily="18" charset="0"/>
                <a:cs typeface="Times New Roman" panose="02020603050405020304" pitchFamily="18" charset="0"/>
              </a:rPr>
              <a:t> İlaçlar</a:t>
            </a:r>
          </a:p>
          <a:p>
            <a:pPr>
              <a:buFont typeface="+mj-lt"/>
              <a:buAutoNum type="arabicPeriod"/>
            </a:pPr>
            <a:r>
              <a:rPr lang="tr-TR" sz="1800" dirty="0" err="1">
                <a:solidFill>
                  <a:schemeClr val="tx2">
                    <a:lumMod val="40000"/>
                    <a:lumOff val="60000"/>
                  </a:schemeClr>
                </a:solidFill>
                <a:latin typeface="Times New Roman" panose="02020603050405020304" pitchFamily="18" charset="0"/>
                <a:cs typeface="Times New Roman" panose="02020603050405020304" pitchFamily="18" charset="0"/>
              </a:rPr>
              <a:t>Katekolamin</a:t>
            </a:r>
            <a:r>
              <a:rPr lang="tr-TR" sz="1800" dirty="0">
                <a:solidFill>
                  <a:schemeClr val="tx2">
                    <a:lumMod val="40000"/>
                    <a:lumOff val="60000"/>
                  </a:schemeClr>
                </a:solidFill>
                <a:latin typeface="Times New Roman" panose="02020603050405020304" pitchFamily="18" charset="0"/>
                <a:cs typeface="Times New Roman" panose="02020603050405020304" pitchFamily="18" charset="0"/>
              </a:rPr>
              <a:t> Olmayan </a:t>
            </a:r>
            <a:r>
              <a:rPr lang="tr-TR" sz="1800" dirty="0" err="1">
                <a:solidFill>
                  <a:schemeClr val="tx2">
                    <a:lumMod val="40000"/>
                    <a:lumOff val="60000"/>
                  </a:schemeClr>
                </a:solidFill>
                <a:latin typeface="Times New Roman" panose="02020603050405020304" pitchFamily="18" charset="0"/>
                <a:cs typeface="Times New Roman" panose="02020603050405020304" pitchFamily="18" charset="0"/>
              </a:rPr>
              <a:t>Sempatomimetik</a:t>
            </a:r>
            <a:r>
              <a:rPr lang="tr-TR" sz="1800" dirty="0">
                <a:solidFill>
                  <a:schemeClr val="tx2">
                    <a:lumMod val="40000"/>
                    <a:lumOff val="60000"/>
                  </a:schemeClr>
                </a:solidFill>
                <a:latin typeface="Times New Roman" panose="02020603050405020304" pitchFamily="18" charset="0"/>
                <a:cs typeface="Times New Roman" panose="02020603050405020304" pitchFamily="18" charset="0"/>
              </a:rPr>
              <a:t> İlaçlar</a:t>
            </a:r>
          </a:p>
          <a:p>
            <a:pPr marL="0" indent="0">
              <a:buNone/>
            </a:pPr>
            <a:r>
              <a:rPr lang="tr-TR" sz="1800" dirty="0">
                <a:latin typeface="Times New Roman" panose="02020603050405020304" pitchFamily="18" charset="0"/>
                <a:cs typeface="Times New Roman" panose="02020603050405020304" pitchFamily="18" charset="0"/>
              </a:rPr>
              <a:t>B) </a:t>
            </a:r>
            <a:r>
              <a:rPr lang="tr-TR" sz="1800" dirty="0" err="1">
                <a:latin typeface="Times New Roman" panose="02020603050405020304" pitchFamily="18" charset="0"/>
                <a:cs typeface="Times New Roman" panose="02020603050405020304" pitchFamily="18" charset="0"/>
              </a:rPr>
              <a:t>Sempatolitik</a:t>
            </a:r>
            <a:r>
              <a:rPr lang="tr-TR" sz="1800" dirty="0">
                <a:latin typeface="Times New Roman" panose="02020603050405020304" pitchFamily="18" charset="0"/>
                <a:cs typeface="Times New Roman" panose="02020603050405020304" pitchFamily="18" charset="0"/>
              </a:rPr>
              <a:t> İlaçlar </a:t>
            </a:r>
            <a:r>
              <a:rPr lang="tr-TR" sz="1800" b="1" dirty="0">
                <a:latin typeface="Times New Roman" panose="02020603050405020304" pitchFamily="18" charset="0"/>
                <a:cs typeface="Times New Roman" panose="02020603050405020304" pitchFamily="18" charset="0"/>
              </a:rPr>
              <a:t>:</a:t>
            </a:r>
          </a:p>
          <a:p>
            <a:pPr>
              <a:buFont typeface="+mj-lt"/>
              <a:buAutoNum type="arabicPeriod"/>
            </a:pPr>
            <a:r>
              <a:rPr lang="tr-TR" sz="1800" dirty="0">
                <a:solidFill>
                  <a:schemeClr val="accent2"/>
                </a:solidFill>
                <a:latin typeface="Times New Roman" panose="02020603050405020304" pitchFamily="18" charset="0"/>
                <a:cs typeface="Times New Roman" panose="02020603050405020304" pitchFamily="18" charset="0"/>
              </a:rPr>
              <a:t>  </a:t>
            </a:r>
            <a:r>
              <a:rPr lang="tr-TR" sz="1800" dirty="0">
                <a:solidFill>
                  <a:srgbClr val="870364"/>
                </a:solidFill>
                <a:latin typeface="Times New Roman" panose="02020603050405020304" pitchFamily="18" charset="0"/>
                <a:cs typeface="Times New Roman" panose="02020603050405020304" pitchFamily="18" charset="0"/>
              </a:rPr>
              <a:t>Alfa </a:t>
            </a:r>
            <a:r>
              <a:rPr lang="tr-TR" sz="1800" dirty="0" err="1">
                <a:solidFill>
                  <a:srgbClr val="870364"/>
                </a:solidFill>
                <a:latin typeface="Times New Roman" panose="02020603050405020304" pitchFamily="18" charset="0"/>
                <a:cs typeface="Times New Roman" panose="02020603050405020304" pitchFamily="18" charset="0"/>
              </a:rPr>
              <a:t>Blakerler</a:t>
            </a:r>
            <a:r>
              <a:rPr lang="tr-TR" sz="1800" dirty="0">
                <a:solidFill>
                  <a:srgbClr val="870364"/>
                </a:solidFill>
                <a:latin typeface="Times New Roman" panose="02020603050405020304" pitchFamily="18" charset="0"/>
                <a:cs typeface="Times New Roman" panose="02020603050405020304" pitchFamily="18" charset="0"/>
              </a:rPr>
              <a:t> </a:t>
            </a:r>
          </a:p>
          <a:p>
            <a:pPr>
              <a:buFont typeface="+mj-lt"/>
              <a:buAutoNum type="arabicPeriod"/>
            </a:pPr>
            <a:r>
              <a:rPr lang="tr-TR" sz="1800" dirty="0">
                <a:solidFill>
                  <a:schemeClr val="accent3">
                    <a:lumMod val="75000"/>
                  </a:schemeClr>
                </a:solidFill>
                <a:latin typeface="Times New Roman" panose="02020603050405020304" pitchFamily="18" charset="0"/>
                <a:cs typeface="Times New Roman" panose="02020603050405020304" pitchFamily="18" charset="0"/>
              </a:rPr>
              <a:t>  Beta </a:t>
            </a:r>
            <a:r>
              <a:rPr lang="tr-TR" sz="1800" dirty="0" err="1">
                <a:solidFill>
                  <a:schemeClr val="accent3">
                    <a:lumMod val="75000"/>
                  </a:schemeClr>
                </a:solidFill>
                <a:latin typeface="Times New Roman" panose="02020603050405020304" pitchFamily="18" charset="0"/>
                <a:cs typeface="Times New Roman" panose="02020603050405020304" pitchFamily="18" charset="0"/>
              </a:rPr>
              <a:t>Blakerler</a:t>
            </a:r>
            <a:r>
              <a:rPr lang="tr-TR" sz="1800" dirty="0">
                <a:solidFill>
                  <a:schemeClr val="accent3">
                    <a:lumMod val="75000"/>
                  </a:schemeClr>
                </a:solidFill>
                <a:latin typeface="Times New Roman" panose="02020603050405020304" pitchFamily="18" charset="0"/>
                <a:cs typeface="Times New Roman" panose="02020603050405020304" pitchFamily="18" charset="0"/>
              </a:rPr>
              <a:t> </a:t>
            </a:r>
          </a:p>
          <a:p>
            <a:pPr marL="0" indent="0">
              <a:buNone/>
            </a:pPr>
            <a:r>
              <a:rPr lang="tr-TR" sz="1800" dirty="0">
                <a:latin typeface="Times New Roman" panose="02020603050405020304" pitchFamily="18" charset="0"/>
                <a:cs typeface="Times New Roman" panose="02020603050405020304" pitchFamily="18" charset="0"/>
              </a:rPr>
              <a:t>3.     </a:t>
            </a:r>
            <a:r>
              <a:rPr lang="tr-TR" sz="1800" dirty="0" err="1">
                <a:latin typeface="Times New Roman" panose="02020603050405020304" pitchFamily="18" charset="0"/>
                <a:cs typeface="Times New Roman" panose="02020603050405020304" pitchFamily="18" charset="0"/>
              </a:rPr>
              <a:t>Adrenerjik</a:t>
            </a:r>
            <a:r>
              <a:rPr lang="tr-TR" sz="1800" dirty="0">
                <a:latin typeface="Times New Roman" panose="02020603050405020304" pitchFamily="18" charset="0"/>
                <a:cs typeface="Times New Roman" panose="02020603050405020304" pitchFamily="18" charset="0"/>
              </a:rPr>
              <a:t> Nöron </a:t>
            </a:r>
            <a:r>
              <a:rPr lang="tr-TR" sz="1800" dirty="0" err="1">
                <a:latin typeface="Times New Roman" panose="02020603050405020304" pitchFamily="18" charset="0"/>
                <a:cs typeface="Times New Roman" panose="02020603050405020304" pitchFamily="18" charset="0"/>
              </a:rPr>
              <a:t>Blokerleri</a:t>
            </a: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C) Parasempatik Sistem İlaçları</a:t>
            </a:r>
          </a:p>
          <a:p>
            <a:pPr marL="514350" indent="-514350">
              <a:buAutoNum type="arabicPeriod"/>
            </a:pPr>
            <a:r>
              <a:rPr lang="tr-TR" sz="1800" dirty="0" err="1">
                <a:solidFill>
                  <a:schemeClr val="tx1">
                    <a:lumMod val="50000"/>
                    <a:lumOff val="50000"/>
                  </a:schemeClr>
                </a:solidFill>
                <a:latin typeface="Times New Roman" panose="02020603050405020304" pitchFamily="18" charset="0"/>
                <a:cs typeface="Times New Roman" panose="02020603050405020304" pitchFamily="18" charset="0"/>
              </a:rPr>
              <a:t>Parasempatomimetik</a:t>
            </a:r>
            <a:r>
              <a:rPr lang="tr-TR" sz="1800" dirty="0">
                <a:solidFill>
                  <a:schemeClr val="tx1">
                    <a:lumMod val="50000"/>
                    <a:lumOff val="50000"/>
                  </a:schemeClr>
                </a:solidFill>
                <a:latin typeface="Times New Roman" panose="02020603050405020304" pitchFamily="18" charset="0"/>
                <a:cs typeface="Times New Roman" panose="02020603050405020304" pitchFamily="18" charset="0"/>
              </a:rPr>
              <a:t> İlaçlar </a:t>
            </a:r>
          </a:p>
          <a:p>
            <a:pPr marL="514350" indent="-514350">
              <a:buAutoNum type="arabicPeriod"/>
            </a:pPr>
            <a:r>
              <a:rPr lang="tr-TR" sz="1800" dirty="0">
                <a:solidFill>
                  <a:srgbClr val="ACE9EA"/>
                </a:solidFill>
                <a:latin typeface="Times New Roman" panose="02020603050405020304" pitchFamily="18" charset="0"/>
                <a:cs typeface="Times New Roman" panose="02020603050405020304" pitchFamily="18" charset="0"/>
              </a:rPr>
              <a:t> </a:t>
            </a:r>
            <a:r>
              <a:rPr lang="tr-TR" sz="1800" dirty="0" err="1">
                <a:solidFill>
                  <a:srgbClr val="ACE9EA"/>
                </a:solidFill>
                <a:latin typeface="Times New Roman" panose="02020603050405020304" pitchFamily="18" charset="0"/>
                <a:cs typeface="Times New Roman" panose="02020603050405020304" pitchFamily="18" charset="0"/>
              </a:rPr>
              <a:t>Antikolinesteraz</a:t>
            </a:r>
            <a:r>
              <a:rPr lang="tr-TR" sz="1800" dirty="0">
                <a:solidFill>
                  <a:srgbClr val="ACE9EA"/>
                </a:solidFill>
                <a:latin typeface="Times New Roman" panose="02020603050405020304" pitchFamily="18" charset="0"/>
                <a:cs typeface="Times New Roman" panose="02020603050405020304" pitchFamily="18" charset="0"/>
              </a:rPr>
              <a:t> İlaçlar</a:t>
            </a:r>
          </a:p>
          <a:p>
            <a:pPr marL="514350" indent="-514350">
              <a:buAutoNum type="arabicPeriod"/>
            </a:pPr>
            <a:r>
              <a:rPr lang="tr-TR" sz="1800" dirty="0" err="1">
                <a:solidFill>
                  <a:srgbClr val="7030A0"/>
                </a:solidFill>
                <a:latin typeface="Times New Roman" panose="02020603050405020304" pitchFamily="18" charset="0"/>
                <a:cs typeface="Times New Roman" panose="02020603050405020304" pitchFamily="18" charset="0"/>
              </a:rPr>
              <a:t>Parasempatolitik</a:t>
            </a:r>
            <a:r>
              <a:rPr lang="tr-TR" sz="1800" dirty="0">
                <a:solidFill>
                  <a:srgbClr val="7030A0"/>
                </a:solidFill>
                <a:latin typeface="Times New Roman" panose="02020603050405020304" pitchFamily="18" charset="0"/>
                <a:cs typeface="Times New Roman" panose="02020603050405020304" pitchFamily="18" charset="0"/>
              </a:rPr>
              <a:t> İlaçlar</a:t>
            </a:r>
          </a:p>
          <a:p>
            <a:pPr marL="514350" indent="-514350">
              <a:buAutoNum type="arabicPeriod"/>
            </a:pP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Gangliyoplejik</a:t>
            </a:r>
            <a:r>
              <a:rPr lang="tr-TR" sz="1800" dirty="0">
                <a:latin typeface="Times New Roman" panose="02020603050405020304" pitchFamily="18" charset="0"/>
                <a:cs typeface="Times New Roman" panose="02020603050405020304" pitchFamily="18" charset="0"/>
              </a:rPr>
              <a:t> İlaçlar</a:t>
            </a:r>
          </a:p>
        </p:txBody>
      </p:sp>
    </p:spTree>
    <p:extLst>
      <p:ext uri="{BB962C8B-B14F-4D97-AF65-F5344CB8AC3E}">
        <p14:creationId xmlns:p14="http://schemas.microsoft.com/office/powerpoint/2010/main" val="12391837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1596C28-FBB4-4D9C-B1A3-EBD4A42DC488}"/>
              </a:ext>
            </a:extLst>
          </p:cNvPr>
          <p:cNvSpPr>
            <a:spLocks noGrp="1"/>
          </p:cNvSpPr>
          <p:nvPr>
            <p:ph type="title"/>
          </p:nvPr>
        </p:nvSpPr>
        <p:spPr/>
        <p:txBody>
          <a:bodyPr>
            <a:normAutofit fontScale="90000"/>
          </a:bodyPr>
          <a:lstStyle/>
          <a:p>
            <a:r>
              <a:rPr lang="tr-TR" dirty="0">
                <a:solidFill>
                  <a:srgbClr val="FF0000"/>
                </a:solidFill>
                <a:latin typeface="Times New Roman" panose="02020603050405020304" pitchFamily="18" charset="0"/>
                <a:cs typeface="Times New Roman" panose="02020603050405020304" pitchFamily="18" charset="0"/>
              </a:rPr>
              <a:t>2.SANTRAL SİNİR SİSTEMİ İLAÇLARI</a:t>
            </a:r>
          </a:p>
        </p:txBody>
      </p:sp>
      <p:sp>
        <p:nvSpPr>
          <p:cNvPr id="3" name="İçerik Yer Tutucusu 2">
            <a:extLst>
              <a:ext uri="{FF2B5EF4-FFF2-40B4-BE49-F238E27FC236}">
                <a16:creationId xmlns:a16="http://schemas.microsoft.com/office/drawing/2014/main" xmlns="" id="{C1D08747-48E0-426D-8F06-5A5957DE10D4}"/>
              </a:ext>
            </a:extLst>
          </p:cNvPr>
          <p:cNvSpPr>
            <a:spLocks noGrp="1"/>
          </p:cNvSpPr>
          <p:nvPr>
            <p:ph sz="half" idx="2"/>
          </p:nvPr>
        </p:nvSpPr>
        <p:spPr>
          <a:xfrm>
            <a:off x="457200" y="1988840"/>
            <a:ext cx="4040188" cy="4320480"/>
          </a:xfrm>
        </p:spPr>
        <p:txBody>
          <a:bodyPr>
            <a:normAutofit fontScale="25000" lnSpcReduction="20000"/>
          </a:bodyPr>
          <a:lstStyle/>
          <a:p>
            <a:pPr marL="514350" indent="-514350">
              <a:buAutoNum type="alphaUcParenR"/>
            </a:pPr>
            <a:r>
              <a:rPr lang="tr-TR" sz="7200" dirty="0">
                <a:latin typeface="Times New Roman" panose="02020603050405020304" pitchFamily="18" charset="0"/>
                <a:cs typeface="Times New Roman" panose="02020603050405020304" pitchFamily="18" charset="0"/>
              </a:rPr>
              <a:t>Santral Sinir Sistemi </a:t>
            </a:r>
            <a:r>
              <a:rPr lang="tr-TR" sz="7200" dirty="0" err="1">
                <a:latin typeface="Times New Roman" panose="02020603050405020304" pitchFamily="18" charset="0"/>
                <a:cs typeface="Times New Roman" panose="02020603050405020304" pitchFamily="18" charset="0"/>
              </a:rPr>
              <a:t>Depresörleri</a:t>
            </a:r>
            <a:r>
              <a:rPr lang="tr-TR" sz="7200" dirty="0">
                <a:latin typeface="Times New Roman" panose="02020603050405020304" pitchFamily="18" charset="0"/>
                <a:cs typeface="Times New Roman" panose="02020603050405020304" pitchFamily="18" charset="0"/>
              </a:rPr>
              <a:t> </a:t>
            </a:r>
            <a:r>
              <a:rPr lang="tr-TR" sz="7200" b="1" dirty="0">
                <a:latin typeface="Times New Roman" panose="02020603050405020304" pitchFamily="18" charset="0"/>
                <a:cs typeface="Times New Roman" panose="02020603050405020304" pitchFamily="18" charset="0"/>
              </a:rPr>
              <a:t>:</a:t>
            </a:r>
            <a:endParaRPr lang="tr-TR" sz="7200" dirty="0">
              <a:latin typeface="Times New Roman" panose="02020603050405020304" pitchFamily="18" charset="0"/>
              <a:cs typeface="Times New Roman" panose="02020603050405020304" pitchFamily="18" charset="0"/>
            </a:endParaRPr>
          </a:p>
          <a:p>
            <a:pPr marL="0" indent="0">
              <a:buNone/>
            </a:pPr>
            <a:r>
              <a:rPr lang="tr-TR" sz="7200" dirty="0">
                <a:latin typeface="Times New Roman" panose="02020603050405020304" pitchFamily="18" charset="0"/>
                <a:cs typeface="Times New Roman" panose="02020603050405020304" pitchFamily="18" charset="0"/>
              </a:rPr>
              <a:t>1.Anksiyolitik </a:t>
            </a:r>
            <a:r>
              <a:rPr lang="tr-TR" sz="7200" dirty="0" err="1">
                <a:latin typeface="Times New Roman" panose="02020603050405020304" pitchFamily="18" charset="0"/>
                <a:cs typeface="Times New Roman" panose="02020603050405020304" pitchFamily="18" charset="0"/>
              </a:rPr>
              <a:t>Hipnotikler</a:t>
            </a:r>
            <a:endParaRPr lang="tr-TR" sz="7200" dirty="0">
              <a:latin typeface="Times New Roman" panose="02020603050405020304" pitchFamily="18" charset="0"/>
              <a:cs typeface="Times New Roman" panose="02020603050405020304" pitchFamily="18" charset="0"/>
            </a:endParaRPr>
          </a:p>
          <a:p>
            <a:r>
              <a:rPr lang="tr-TR" sz="7200" dirty="0" err="1">
                <a:solidFill>
                  <a:schemeClr val="bg2">
                    <a:lumMod val="50000"/>
                  </a:schemeClr>
                </a:solidFill>
                <a:latin typeface="Times New Roman" panose="02020603050405020304" pitchFamily="18" charset="0"/>
                <a:cs typeface="Times New Roman" panose="02020603050405020304" pitchFamily="18" charset="0"/>
              </a:rPr>
              <a:t>Benzodiazepinler</a:t>
            </a:r>
            <a:endParaRPr lang="tr-TR" sz="7200" dirty="0">
              <a:solidFill>
                <a:schemeClr val="bg2">
                  <a:lumMod val="50000"/>
                </a:schemeClr>
              </a:solidFill>
              <a:latin typeface="Times New Roman" panose="02020603050405020304" pitchFamily="18" charset="0"/>
              <a:cs typeface="Times New Roman" panose="02020603050405020304" pitchFamily="18" charset="0"/>
            </a:endParaRPr>
          </a:p>
          <a:p>
            <a:r>
              <a:rPr lang="tr-TR" sz="7200" dirty="0" err="1">
                <a:solidFill>
                  <a:srgbClr val="FFCCFF"/>
                </a:solidFill>
                <a:latin typeface="Times New Roman" panose="02020603050405020304" pitchFamily="18" charset="0"/>
                <a:cs typeface="Times New Roman" panose="02020603050405020304" pitchFamily="18" charset="0"/>
              </a:rPr>
              <a:t>Barbitürat</a:t>
            </a:r>
            <a:r>
              <a:rPr lang="tr-TR" sz="7200" dirty="0">
                <a:solidFill>
                  <a:srgbClr val="FFCCFF"/>
                </a:solidFill>
                <a:latin typeface="Times New Roman" panose="02020603050405020304" pitchFamily="18" charset="0"/>
                <a:cs typeface="Times New Roman" panose="02020603050405020304" pitchFamily="18" charset="0"/>
              </a:rPr>
              <a:t> Grubu </a:t>
            </a:r>
            <a:r>
              <a:rPr lang="tr-TR" sz="7200" dirty="0" err="1">
                <a:solidFill>
                  <a:srgbClr val="FFCCFF"/>
                </a:solidFill>
                <a:latin typeface="Times New Roman" panose="02020603050405020304" pitchFamily="18" charset="0"/>
                <a:cs typeface="Times New Roman" panose="02020603050405020304" pitchFamily="18" charset="0"/>
              </a:rPr>
              <a:t>Hipnotikler</a:t>
            </a:r>
            <a:endParaRPr lang="tr-TR" sz="7200" dirty="0">
              <a:solidFill>
                <a:srgbClr val="FFCCFF"/>
              </a:solidFill>
              <a:latin typeface="Times New Roman" panose="02020603050405020304" pitchFamily="18" charset="0"/>
              <a:cs typeface="Times New Roman" panose="02020603050405020304" pitchFamily="18" charset="0"/>
            </a:endParaRPr>
          </a:p>
          <a:p>
            <a:r>
              <a:rPr lang="tr-TR" sz="7200" dirty="0" err="1">
                <a:solidFill>
                  <a:srgbClr val="FFCCFF"/>
                </a:solidFill>
                <a:latin typeface="Times New Roman" panose="02020603050405020304" pitchFamily="18" charset="0"/>
                <a:cs typeface="Times New Roman" panose="02020603050405020304" pitchFamily="18" charset="0"/>
              </a:rPr>
              <a:t>Barbitürat</a:t>
            </a:r>
            <a:r>
              <a:rPr lang="tr-TR" sz="7200" dirty="0">
                <a:solidFill>
                  <a:srgbClr val="FFCCFF"/>
                </a:solidFill>
                <a:latin typeface="Times New Roman" panose="02020603050405020304" pitchFamily="18" charset="0"/>
                <a:cs typeface="Times New Roman" panose="02020603050405020304" pitchFamily="18" charset="0"/>
              </a:rPr>
              <a:t> Olmayan </a:t>
            </a:r>
            <a:r>
              <a:rPr lang="tr-TR" sz="7200" dirty="0" err="1">
                <a:solidFill>
                  <a:srgbClr val="FFCCFF"/>
                </a:solidFill>
                <a:latin typeface="Times New Roman" panose="02020603050405020304" pitchFamily="18" charset="0"/>
                <a:cs typeface="Times New Roman" panose="02020603050405020304" pitchFamily="18" charset="0"/>
              </a:rPr>
              <a:t>Hipnotikler</a:t>
            </a:r>
            <a:endParaRPr lang="tr-TR" sz="7200" dirty="0">
              <a:solidFill>
                <a:srgbClr val="FFCCFF"/>
              </a:solidFill>
              <a:latin typeface="Times New Roman" panose="02020603050405020304" pitchFamily="18" charset="0"/>
              <a:cs typeface="Times New Roman" panose="02020603050405020304" pitchFamily="18" charset="0"/>
            </a:endParaRPr>
          </a:p>
          <a:p>
            <a:r>
              <a:rPr lang="tr-TR" sz="7200" dirty="0" err="1">
                <a:latin typeface="Times New Roman" panose="02020603050405020304" pitchFamily="18" charset="0"/>
                <a:cs typeface="Times New Roman" panose="02020603050405020304" pitchFamily="18" charset="0"/>
              </a:rPr>
              <a:t>Karbamatlar</a:t>
            </a:r>
            <a:endParaRPr lang="tr-TR" sz="7200" dirty="0">
              <a:latin typeface="Times New Roman" panose="02020603050405020304" pitchFamily="18" charset="0"/>
              <a:cs typeface="Times New Roman" panose="02020603050405020304" pitchFamily="18" charset="0"/>
            </a:endParaRPr>
          </a:p>
          <a:p>
            <a:pPr marL="0" indent="0">
              <a:buNone/>
            </a:pPr>
            <a:r>
              <a:rPr lang="tr-TR" sz="7200" dirty="0">
                <a:latin typeface="Times New Roman" panose="02020603050405020304" pitchFamily="18" charset="0"/>
                <a:cs typeface="Times New Roman" panose="02020603050405020304" pitchFamily="18" charset="0"/>
              </a:rPr>
              <a:t>2. </a:t>
            </a:r>
            <a:r>
              <a:rPr lang="tr-TR" sz="7200" dirty="0" err="1">
                <a:solidFill>
                  <a:srgbClr val="FFFF00"/>
                </a:solidFill>
                <a:latin typeface="Times New Roman" panose="02020603050405020304" pitchFamily="18" charset="0"/>
                <a:cs typeface="Times New Roman" panose="02020603050405020304" pitchFamily="18" charset="0"/>
              </a:rPr>
              <a:t>Nöroleptikler</a:t>
            </a:r>
            <a:endParaRPr lang="tr-TR" sz="7200" dirty="0">
              <a:solidFill>
                <a:srgbClr val="FFFF00"/>
              </a:solidFill>
              <a:latin typeface="Times New Roman" panose="02020603050405020304" pitchFamily="18" charset="0"/>
              <a:cs typeface="Times New Roman" panose="02020603050405020304" pitchFamily="18" charset="0"/>
            </a:endParaRPr>
          </a:p>
          <a:p>
            <a:pPr marL="0" indent="0">
              <a:buNone/>
            </a:pPr>
            <a:r>
              <a:rPr lang="tr-TR" sz="7200" dirty="0">
                <a:latin typeface="Times New Roman" panose="02020603050405020304" pitchFamily="18" charset="0"/>
                <a:cs typeface="Times New Roman" panose="02020603050405020304" pitchFamily="18" charset="0"/>
              </a:rPr>
              <a:t>3. </a:t>
            </a:r>
            <a:r>
              <a:rPr lang="tr-TR" sz="7200" dirty="0" err="1">
                <a:solidFill>
                  <a:srgbClr val="FFFF00"/>
                </a:solidFill>
                <a:latin typeface="Times New Roman" panose="02020603050405020304" pitchFamily="18" charset="0"/>
                <a:cs typeface="Times New Roman" panose="02020603050405020304" pitchFamily="18" charset="0"/>
              </a:rPr>
              <a:t>Antiepileptikler</a:t>
            </a:r>
            <a:endParaRPr lang="tr-TR" sz="7200" dirty="0">
              <a:solidFill>
                <a:srgbClr val="FFFF00"/>
              </a:solidFill>
              <a:latin typeface="Times New Roman" panose="02020603050405020304" pitchFamily="18" charset="0"/>
              <a:cs typeface="Times New Roman" panose="02020603050405020304" pitchFamily="18" charset="0"/>
            </a:endParaRPr>
          </a:p>
          <a:p>
            <a:r>
              <a:rPr lang="tr-TR" sz="7200" dirty="0">
                <a:latin typeface="Times New Roman" panose="02020603050405020304" pitchFamily="18" charset="0"/>
                <a:cs typeface="Times New Roman" panose="02020603050405020304" pitchFamily="18" charset="0"/>
              </a:rPr>
              <a:t>Epilepsinin </a:t>
            </a:r>
            <a:r>
              <a:rPr lang="tr-TR" sz="7200" dirty="0" err="1">
                <a:latin typeface="Times New Roman" panose="02020603050405020304" pitchFamily="18" charset="0"/>
                <a:cs typeface="Times New Roman" panose="02020603050405020304" pitchFamily="18" charset="0"/>
              </a:rPr>
              <a:t>fizyopatolojisi</a:t>
            </a:r>
            <a:endParaRPr lang="tr-TR" sz="7200" dirty="0">
              <a:latin typeface="Times New Roman" panose="02020603050405020304" pitchFamily="18" charset="0"/>
              <a:cs typeface="Times New Roman" panose="02020603050405020304" pitchFamily="18" charset="0"/>
            </a:endParaRPr>
          </a:p>
          <a:p>
            <a:r>
              <a:rPr lang="tr-TR" sz="7200" dirty="0" err="1">
                <a:latin typeface="Times New Roman" panose="02020603050405020304" pitchFamily="18" charset="0"/>
                <a:cs typeface="Times New Roman" panose="02020603050405020304" pitchFamily="18" charset="0"/>
              </a:rPr>
              <a:t>GABAerjik</a:t>
            </a:r>
            <a:r>
              <a:rPr lang="tr-TR" sz="7200" dirty="0">
                <a:latin typeface="Times New Roman" panose="02020603050405020304" pitchFamily="18" charset="0"/>
                <a:cs typeface="Times New Roman" panose="02020603050405020304" pitchFamily="18" charset="0"/>
              </a:rPr>
              <a:t> </a:t>
            </a:r>
            <a:r>
              <a:rPr lang="tr-TR" sz="7200" dirty="0" err="1">
                <a:latin typeface="Times New Roman" panose="02020603050405020304" pitchFamily="18" charset="0"/>
                <a:cs typeface="Times New Roman" panose="02020603050405020304" pitchFamily="18" charset="0"/>
              </a:rPr>
              <a:t>İnhibisyonu</a:t>
            </a:r>
            <a:r>
              <a:rPr lang="tr-TR" sz="7200" dirty="0">
                <a:latin typeface="Times New Roman" panose="02020603050405020304" pitchFamily="18" charset="0"/>
                <a:cs typeface="Times New Roman" panose="02020603050405020304" pitchFamily="18" charset="0"/>
              </a:rPr>
              <a:t> Güçlendiren </a:t>
            </a:r>
            <a:r>
              <a:rPr lang="tr-TR" sz="7200" dirty="0" err="1">
                <a:latin typeface="Times New Roman" panose="02020603050405020304" pitchFamily="18" charset="0"/>
                <a:cs typeface="Times New Roman" panose="02020603050405020304" pitchFamily="18" charset="0"/>
              </a:rPr>
              <a:t>Antiepileptikler</a:t>
            </a:r>
            <a:endParaRPr lang="tr-TR" sz="7200" dirty="0">
              <a:latin typeface="Times New Roman" panose="02020603050405020304" pitchFamily="18" charset="0"/>
              <a:cs typeface="Times New Roman" panose="02020603050405020304" pitchFamily="18" charset="0"/>
            </a:endParaRPr>
          </a:p>
          <a:p>
            <a:r>
              <a:rPr lang="tr-TR" sz="7200" dirty="0" err="1">
                <a:latin typeface="Times New Roman" panose="02020603050405020304" pitchFamily="18" charset="0"/>
                <a:cs typeface="Times New Roman" panose="02020603050405020304" pitchFamily="18" charset="0"/>
              </a:rPr>
              <a:t>Membran</a:t>
            </a:r>
            <a:r>
              <a:rPr lang="tr-TR" sz="7200" dirty="0">
                <a:latin typeface="Times New Roman" panose="02020603050405020304" pitchFamily="18" charset="0"/>
                <a:cs typeface="Times New Roman" panose="02020603050405020304" pitchFamily="18" charset="0"/>
              </a:rPr>
              <a:t> </a:t>
            </a:r>
            <a:r>
              <a:rPr lang="tr-TR" sz="7200" dirty="0" err="1">
                <a:latin typeface="Times New Roman" panose="02020603050405020304" pitchFamily="18" charset="0"/>
                <a:cs typeface="Times New Roman" panose="02020603050405020304" pitchFamily="18" charset="0"/>
              </a:rPr>
              <a:t>Uyarabilirliğini</a:t>
            </a:r>
            <a:r>
              <a:rPr lang="tr-TR" sz="7200" dirty="0">
                <a:latin typeface="Times New Roman" panose="02020603050405020304" pitchFamily="18" charset="0"/>
                <a:cs typeface="Times New Roman" panose="02020603050405020304" pitchFamily="18" charset="0"/>
              </a:rPr>
              <a:t> Azaltan </a:t>
            </a:r>
            <a:r>
              <a:rPr lang="tr-TR" sz="7200" dirty="0" err="1">
                <a:latin typeface="Times New Roman" panose="02020603050405020304" pitchFamily="18" charset="0"/>
                <a:cs typeface="Times New Roman" panose="02020603050405020304" pitchFamily="18" charset="0"/>
              </a:rPr>
              <a:t>Antiepileptikler</a:t>
            </a:r>
            <a:endParaRPr lang="tr-TR" sz="7200" dirty="0">
              <a:latin typeface="Times New Roman" panose="02020603050405020304" pitchFamily="18" charset="0"/>
              <a:cs typeface="Times New Roman" panose="02020603050405020304" pitchFamily="18" charset="0"/>
            </a:endParaRPr>
          </a:p>
          <a:p>
            <a:endParaRPr lang="tr-TR" dirty="0"/>
          </a:p>
        </p:txBody>
      </p:sp>
      <p:sp>
        <p:nvSpPr>
          <p:cNvPr id="6" name="İçerik Yer Tutucusu 5">
            <a:extLst>
              <a:ext uri="{FF2B5EF4-FFF2-40B4-BE49-F238E27FC236}">
                <a16:creationId xmlns:a16="http://schemas.microsoft.com/office/drawing/2014/main" xmlns="" id="{80D24836-34D5-4FCC-BDCC-5CD52FDBEE5E}"/>
              </a:ext>
            </a:extLst>
          </p:cNvPr>
          <p:cNvSpPr>
            <a:spLocks noGrp="1"/>
          </p:cNvSpPr>
          <p:nvPr>
            <p:ph sz="quarter" idx="4"/>
          </p:nvPr>
        </p:nvSpPr>
        <p:spPr>
          <a:xfrm>
            <a:off x="4645025" y="1988840"/>
            <a:ext cx="4041775" cy="4320480"/>
          </a:xfrm>
        </p:spPr>
        <p:txBody>
          <a:bodyPr>
            <a:normAutofit fontScale="25000" lnSpcReduction="20000"/>
          </a:bodyPr>
          <a:lstStyle/>
          <a:p>
            <a:pPr marL="0" indent="0">
              <a:buNone/>
            </a:pPr>
            <a:r>
              <a:rPr lang="tr-TR" sz="7200" dirty="0">
                <a:latin typeface="Times New Roman" panose="02020603050405020304" pitchFamily="18" charset="0"/>
                <a:cs typeface="Times New Roman" panose="02020603050405020304" pitchFamily="18" charset="0"/>
              </a:rPr>
              <a:t>4. </a:t>
            </a:r>
            <a:r>
              <a:rPr lang="tr-TR" sz="7200" dirty="0" err="1">
                <a:solidFill>
                  <a:srgbClr val="FFCCFF"/>
                </a:solidFill>
                <a:latin typeface="Times New Roman" panose="02020603050405020304" pitchFamily="18" charset="0"/>
                <a:cs typeface="Times New Roman" panose="02020603050405020304" pitchFamily="18" charset="0"/>
              </a:rPr>
              <a:t>Antiparkinson</a:t>
            </a:r>
            <a:r>
              <a:rPr lang="tr-TR" sz="7200" dirty="0">
                <a:solidFill>
                  <a:srgbClr val="FFCCFF"/>
                </a:solidFill>
                <a:latin typeface="Times New Roman" panose="02020603050405020304" pitchFamily="18" charset="0"/>
                <a:cs typeface="Times New Roman" panose="02020603050405020304" pitchFamily="18" charset="0"/>
              </a:rPr>
              <a:t> İlaçlar</a:t>
            </a:r>
          </a:p>
          <a:p>
            <a:r>
              <a:rPr lang="tr-TR" sz="7200" dirty="0">
                <a:solidFill>
                  <a:srgbClr val="FFCCFF"/>
                </a:solidFill>
                <a:latin typeface="Times New Roman" panose="02020603050405020304" pitchFamily="18" charset="0"/>
                <a:cs typeface="Times New Roman" panose="02020603050405020304" pitchFamily="18" charset="0"/>
              </a:rPr>
              <a:t>L-</a:t>
            </a:r>
            <a:r>
              <a:rPr lang="tr-TR" sz="7200" dirty="0" err="1">
                <a:solidFill>
                  <a:srgbClr val="FFCCFF"/>
                </a:solidFill>
                <a:latin typeface="Times New Roman" panose="02020603050405020304" pitchFamily="18" charset="0"/>
                <a:cs typeface="Times New Roman" panose="02020603050405020304" pitchFamily="18" charset="0"/>
              </a:rPr>
              <a:t>Dopa</a:t>
            </a:r>
            <a:r>
              <a:rPr lang="tr-TR" sz="7200" dirty="0">
                <a:solidFill>
                  <a:srgbClr val="FFCCFF"/>
                </a:solidFill>
                <a:latin typeface="Times New Roman" panose="02020603050405020304" pitchFamily="18" charset="0"/>
                <a:cs typeface="Times New Roman" panose="02020603050405020304" pitchFamily="18" charset="0"/>
              </a:rPr>
              <a:t> ve </a:t>
            </a:r>
            <a:r>
              <a:rPr lang="tr-TR" sz="7200" dirty="0" err="1">
                <a:solidFill>
                  <a:srgbClr val="FFCCFF"/>
                </a:solidFill>
                <a:latin typeface="Times New Roman" panose="02020603050405020304" pitchFamily="18" charset="0"/>
                <a:cs typeface="Times New Roman" panose="02020603050405020304" pitchFamily="18" charset="0"/>
              </a:rPr>
              <a:t>Dopaminerjik</a:t>
            </a:r>
            <a:r>
              <a:rPr lang="tr-TR" sz="7200" dirty="0">
                <a:solidFill>
                  <a:srgbClr val="FFCCFF"/>
                </a:solidFill>
                <a:latin typeface="Times New Roman" panose="02020603050405020304" pitchFamily="18" charset="0"/>
                <a:cs typeface="Times New Roman" panose="02020603050405020304" pitchFamily="18" charset="0"/>
              </a:rPr>
              <a:t> </a:t>
            </a:r>
            <a:r>
              <a:rPr lang="tr-TR" sz="7200" dirty="0" err="1">
                <a:solidFill>
                  <a:srgbClr val="FFCCFF"/>
                </a:solidFill>
                <a:latin typeface="Times New Roman" panose="02020603050405020304" pitchFamily="18" charset="0"/>
                <a:cs typeface="Times New Roman" panose="02020603050405020304" pitchFamily="18" charset="0"/>
              </a:rPr>
              <a:t>Agonistler</a:t>
            </a:r>
            <a:endParaRPr lang="tr-TR" sz="7200" dirty="0">
              <a:solidFill>
                <a:srgbClr val="FFCCFF"/>
              </a:solidFill>
              <a:latin typeface="Times New Roman" panose="02020603050405020304" pitchFamily="18" charset="0"/>
              <a:cs typeface="Times New Roman" panose="02020603050405020304" pitchFamily="18" charset="0"/>
            </a:endParaRPr>
          </a:p>
          <a:p>
            <a:r>
              <a:rPr lang="tr-TR" sz="7200" dirty="0" err="1">
                <a:solidFill>
                  <a:srgbClr val="FFCCFF"/>
                </a:solidFill>
                <a:latin typeface="Times New Roman" panose="02020603050405020304" pitchFamily="18" charset="0"/>
                <a:cs typeface="Times New Roman" panose="02020603050405020304" pitchFamily="18" charset="0"/>
              </a:rPr>
              <a:t>Dopa</a:t>
            </a:r>
            <a:r>
              <a:rPr lang="tr-TR" sz="7200" dirty="0">
                <a:solidFill>
                  <a:srgbClr val="FFCCFF"/>
                </a:solidFill>
                <a:latin typeface="Times New Roman" panose="02020603050405020304" pitchFamily="18" charset="0"/>
                <a:cs typeface="Times New Roman" panose="02020603050405020304" pitchFamily="18" charset="0"/>
              </a:rPr>
              <a:t> </a:t>
            </a:r>
            <a:r>
              <a:rPr lang="tr-TR" sz="7200" dirty="0" err="1">
                <a:solidFill>
                  <a:srgbClr val="FFCCFF"/>
                </a:solidFill>
                <a:latin typeface="Times New Roman" panose="02020603050405020304" pitchFamily="18" charset="0"/>
                <a:cs typeface="Times New Roman" panose="02020603050405020304" pitchFamily="18" charset="0"/>
              </a:rPr>
              <a:t>Potansiyalizörleri</a:t>
            </a:r>
            <a:endParaRPr lang="tr-TR" sz="7200" dirty="0">
              <a:solidFill>
                <a:srgbClr val="FFCCFF"/>
              </a:solidFill>
              <a:latin typeface="Times New Roman" panose="02020603050405020304" pitchFamily="18" charset="0"/>
              <a:cs typeface="Times New Roman" panose="02020603050405020304" pitchFamily="18" charset="0"/>
            </a:endParaRPr>
          </a:p>
          <a:p>
            <a:r>
              <a:rPr lang="tr-TR" sz="7200" dirty="0" err="1">
                <a:solidFill>
                  <a:srgbClr val="FFCCFF"/>
                </a:solidFill>
                <a:latin typeface="Times New Roman" panose="02020603050405020304" pitchFamily="18" charset="0"/>
                <a:cs typeface="Times New Roman" panose="02020603050405020304" pitchFamily="18" charset="0"/>
              </a:rPr>
              <a:t>Antikolinerjikler</a:t>
            </a:r>
            <a:endParaRPr lang="tr-TR" sz="7200" dirty="0">
              <a:solidFill>
                <a:srgbClr val="FFCCFF"/>
              </a:solidFill>
              <a:latin typeface="Times New Roman" panose="02020603050405020304" pitchFamily="18" charset="0"/>
              <a:cs typeface="Times New Roman" panose="02020603050405020304" pitchFamily="18" charset="0"/>
            </a:endParaRPr>
          </a:p>
          <a:p>
            <a:pPr marL="0" indent="0">
              <a:buNone/>
            </a:pPr>
            <a:r>
              <a:rPr lang="tr-TR" sz="7200" dirty="0">
                <a:latin typeface="Times New Roman" panose="02020603050405020304" pitchFamily="18" charset="0"/>
                <a:cs typeface="Times New Roman" panose="02020603050405020304" pitchFamily="18" charset="0"/>
              </a:rPr>
              <a:t>5. İskelet Kası Gevşetici İlaçlar</a:t>
            </a:r>
          </a:p>
          <a:p>
            <a:r>
              <a:rPr lang="tr-TR" sz="7200" dirty="0">
                <a:latin typeface="Times New Roman" panose="02020603050405020304" pitchFamily="18" charset="0"/>
                <a:cs typeface="Times New Roman" panose="02020603050405020304" pitchFamily="18" charset="0"/>
              </a:rPr>
              <a:t>Santral Etkili Kas gevşeticiler</a:t>
            </a:r>
          </a:p>
          <a:p>
            <a:r>
              <a:rPr lang="tr-TR" sz="7200" dirty="0">
                <a:latin typeface="Times New Roman" panose="02020603050405020304" pitchFamily="18" charset="0"/>
                <a:cs typeface="Times New Roman" panose="02020603050405020304" pitchFamily="18" charset="0"/>
              </a:rPr>
              <a:t>Kas Liflerine Doğrudan Etkileyen İlaçlar</a:t>
            </a:r>
          </a:p>
          <a:p>
            <a:r>
              <a:rPr lang="tr-TR" sz="7200" dirty="0" err="1">
                <a:latin typeface="Times New Roman" panose="02020603050405020304" pitchFamily="18" charset="0"/>
                <a:cs typeface="Times New Roman" panose="02020603050405020304" pitchFamily="18" charset="0"/>
              </a:rPr>
              <a:t>Medulla</a:t>
            </a:r>
            <a:r>
              <a:rPr lang="tr-TR" sz="7200" dirty="0">
                <a:latin typeface="Times New Roman" panose="02020603050405020304" pitchFamily="18" charset="0"/>
                <a:cs typeface="Times New Roman" panose="02020603050405020304" pitchFamily="18" charset="0"/>
              </a:rPr>
              <a:t> </a:t>
            </a:r>
            <a:r>
              <a:rPr lang="tr-TR" sz="7200" dirty="0" err="1">
                <a:latin typeface="Times New Roman" panose="02020603050405020304" pitchFamily="18" charset="0"/>
                <a:cs typeface="Times New Roman" panose="02020603050405020304" pitchFamily="18" charset="0"/>
              </a:rPr>
              <a:t>Spinalis</a:t>
            </a:r>
            <a:r>
              <a:rPr lang="tr-TR" sz="7200" dirty="0">
                <a:latin typeface="Times New Roman" panose="02020603050405020304" pitchFamily="18" charset="0"/>
                <a:cs typeface="Times New Roman" panose="02020603050405020304" pitchFamily="18" charset="0"/>
              </a:rPr>
              <a:t> Üzerine Etkileyen İlaçlar</a:t>
            </a:r>
          </a:p>
          <a:p>
            <a:r>
              <a:rPr lang="tr-TR" sz="7200" dirty="0">
                <a:latin typeface="Times New Roman" panose="02020603050405020304" pitchFamily="18" charset="0"/>
                <a:cs typeface="Times New Roman" panose="02020603050405020304" pitchFamily="18" charset="0"/>
              </a:rPr>
              <a:t>Santral Etkili İlaçlar</a:t>
            </a:r>
          </a:p>
          <a:p>
            <a:r>
              <a:rPr lang="tr-TR" sz="7200" dirty="0" err="1">
                <a:latin typeface="Times New Roman" panose="02020603050405020304" pitchFamily="18" charset="0"/>
                <a:cs typeface="Times New Roman" panose="02020603050405020304" pitchFamily="18" charset="0"/>
              </a:rPr>
              <a:t>Nöro-müsküler</a:t>
            </a:r>
            <a:r>
              <a:rPr lang="tr-TR" sz="7200" dirty="0">
                <a:latin typeface="Times New Roman" panose="02020603050405020304" pitchFamily="18" charset="0"/>
                <a:cs typeface="Times New Roman" panose="02020603050405020304" pitchFamily="18" charset="0"/>
              </a:rPr>
              <a:t> Bloke Edici İlaçlar</a:t>
            </a:r>
          </a:p>
          <a:p>
            <a:endParaRPr lang="tr-TR" sz="72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2617511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6AE8AD8-34EA-48BA-8CAE-34BC26CA33A5}"/>
              </a:ext>
            </a:extLst>
          </p:cNvPr>
          <p:cNvSpPr>
            <a:spLocks noGrp="1"/>
          </p:cNvSpPr>
          <p:nvPr>
            <p:ph type="title"/>
          </p:nvPr>
        </p:nvSpPr>
        <p:spPr>
          <a:xfrm>
            <a:off x="491480" y="620688"/>
            <a:ext cx="8229600" cy="1143000"/>
          </a:xfrm>
        </p:spPr>
        <p:txBody>
          <a:bodyPr>
            <a:normAutofit fontScale="90000"/>
          </a:bodyPr>
          <a:lstStyle/>
          <a:p>
            <a:r>
              <a:rPr lang="tr-TR" dirty="0">
                <a:solidFill>
                  <a:srgbClr val="FF0000"/>
                </a:solidFill>
                <a:latin typeface="Times New Roman" panose="02020603050405020304" pitchFamily="18" charset="0"/>
                <a:cs typeface="Times New Roman" panose="02020603050405020304" pitchFamily="18" charset="0"/>
              </a:rPr>
              <a:t>2. SANTRAL SİNİR SİSTEMİ İLAÇLARI</a:t>
            </a:r>
          </a:p>
        </p:txBody>
      </p:sp>
      <p:sp>
        <p:nvSpPr>
          <p:cNvPr id="3" name="İçerik Yer Tutucusu 2">
            <a:extLst>
              <a:ext uri="{FF2B5EF4-FFF2-40B4-BE49-F238E27FC236}">
                <a16:creationId xmlns:a16="http://schemas.microsoft.com/office/drawing/2014/main" xmlns="" id="{6068D769-9287-403E-AB62-556B71636023}"/>
              </a:ext>
            </a:extLst>
          </p:cNvPr>
          <p:cNvSpPr>
            <a:spLocks noGrp="1"/>
          </p:cNvSpPr>
          <p:nvPr>
            <p:ph idx="1"/>
          </p:nvPr>
        </p:nvSpPr>
        <p:spPr>
          <a:xfrm>
            <a:off x="971600" y="2492896"/>
            <a:ext cx="7715200" cy="3633267"/>
          </a:xfrm>
        </p:spPr>
        <p:txBody>
          <a:bodyPr>
            <a:normAutofit/>
          </a:bodyPr>
          <a:lstStyle/>
          <a:p>
            <a:pPr marL="0" indent="0">
              <a:buNone/>
            </a:pPr>
            <a:r>
              <a:rPr lang="tr-TR" sz="1800" dirty="0">
                <a:latin typeface="Times New Roman" panose="02020603050405020304" pitchFamily="18" charset="0"/>
                <a:cs typeface="Times New Roman" panose="02020603050405020304" pitchFamily="18" charset="0"/>
              </a:rPr>
              <a:t>B) Santral Sinir Sistemi Uyarıcıları</a:t>
            </a:r>
            <a:r>
              <a:rPr lang="tr-TR" sz="1800" b="1" dirty="0">
                <a:latin typeface="Times New Roman" panose="02020603050405020304" pitchFamily="18" charset="0"/>
                <a:cs typeface="Times New Roman" panose="02020603050405020304" pitchFamily="18" charset="0"/>
              </a:rPr>
              <a:t>:</a:t>
            </a:r>
            <a:endParaRPr lang="tr-TR" sz="1800" dirty="0">
              <a:latin typeface="Times New Roman" panose="02020603050405020304" pitchFamily="18" charset="0"/>
              <a:cs typeface="Times New Roman" panose="02020603050405020304" pitchFamily="18" charset="0"/>
            </a:endParaRPr>
          </a:p>
          <a:p>
            <a:pPr marL="514350" indent="-514350">
              <a:buAutoNum type="arabicPeriod"/>
            </a:pPr>
            <a:r>
              <a:rPr lang="tr-TR" sz="1800" dirty="0" err="1">
                <a:solidFill>
                  <a:srgbClr val="FF0000"/>
                </a:solidFill>
                <a:latin typeface="Times New Roman" panose="02020603050405020304" pitchFamily="18" charset="0"/>
                <a:cs typeface="Times New Roman" panose="02020603050405020304" pitchFamily="18" charset="0"/>
              </a:rPr>
              <a:t>Antidepresanlar</a:t>
            </a:r>
            <a:endParaRPr lang="tr-TR" sz="1800" dirty="0">
              <a:solidFill>
                <a:srgbClr val="FF0000"/>
              </a:solidFill>
              <a:latin typeface="Times New Roman" panose="02020603050405020304" pitchFamily="18" charset="0"/>
              <a:cs typeface="Times New Roman" panose="02020603050405020304" pitchFamily="18" charset="0"/>
            </a:endParaRPr>
          </a:p>
          <a:p>
            <a:pPr marL="514350" indent="-514350">
              <a:buAutoNum type="arabicPeriod"/>
            </a:pPr>
            <a:r>
              <a:rPr lang="tr-TR" sz="1800" dirty="0">
                <a:latin typeface="Times New Roman" panose="02020603050405020304" pitchFamily="18" charset="0"/>
                <a:cs typeface="Times New Roman" panose="02020603050405020304" pitchFamily="18" charset="0"/>
              </a:rPr>
              <a:t>Lityum Tuzları</a:t>
            </a:r>
          </a:p>
          <a:p>
            <a:pPr>
              <a:buAutoNum type="arabicPeriod" startAt="3"/>
            </a:pPr>
            <a:r>
              <a:rPr lang="tr-TR" sz="1800" dirty="0" err="1">
                <a:solidFill>
                  <a:srgbClr val="FF0000"/>
                </a:solidFill>
                <a:latin typeface="Times New Roman" panose="02020603050405020304" pitchFamily="18" charset="0"/>
                <a:cs typeface="Times New Roman" panose="02020603050405020304" pitchFamily="18" charset="0"/>
              </a:rPr>
              <a:t>Psikostümülanlar</a:t>
            </a:r>
            <a:endParaRPr lang="tr-TR" sz="1800" dirty="0">
              <a:solidFill>
                <a:srgbClr val="FF0000"/>
              </a:solidFill>
              <a:latin typeface="Times New Roman" panose="02020603050405020304" pitchFamily="18" charset="0"/>
              <a:cs typeface="Times New Roman" panose="02020603050405020304" pitchFamily="18" charset="0"/>
            </a:endParaRPr>
          </a:p>
          <a:p>
            <a:pPr>
              <a:buAutoNum type="arabicPeriod" startAt="3"/>
            </a:pPr>
            <a:r>
              <a:rPr lang="tr-TR" sz="1800" dirty="0" err="1">
                <a:latin typeface="Times New Roman" panose="02020603050405020304" pitchFamily="18" charset="0"/>
                <a:cs typeface="Times New Roman" panose="02020603050405020304" pitchFamily="18" charset="0"/>
              </a:rPr>
              <a:t>SSS’nin</a:t>
            </a:r>
            <a:r>
              <a:rPr lang="tr-TR" sz="1800" dirty="0">
                <a:latin typeface="Times New Roman" panose="02020603050405020304" pitchFamily="18" charset="0"/>
                <a:cs typeface="Times New Roman" panose="02020603050405020304" pitchFamily="18" charset="0"/>
              </a:rPr>
              <a:t> Diğer Uyarıcıları</a:t>
            </a:r>
          </a:p>
          <a:p>
            <a:pPr marL="0" indent="0">
              <a:buNone/>
            </a:pPr>
            <a:r>
              <a:rPr lang="tr-TR" sz="1800" dirty="0">
                <a:latin typeface="Times New Roman" panose="02020603050405020304" pitchFamily="18" charset="0"/>
                <a:cs typeface="Times New Roman" panose="02020603050405020304" pitchFamily="18" charset="0"/>
              </a:rPr>
              <a:t>C) </a:t>
            </a:r>
            <a:r>
              <a:rPr lang="tr-TR" sz="1800" dirty="0" err="1">
                <a:latin typeface="Times New Roman" panose="02020603050405020304" pitchFamily="18" charset="0"/>
                <a:cs typeface="Times New Roman" panose="02020603050405020304" pitchFamily="18" charset="0"/>
              </a:rPr>
              <a:t>Antimigren</a:t>
            </a:r>
            <a:r>
              <a:rPr lang="tr-TR" sz="1800" dirty="0">
                <a:latin typeface="Times New Roman" panose="02020603050405020304" pitchFamily="18" charset="0"/>
                <a:cs typeface="Times New Roman" panose="02020603050405020304" pitchFamily="18" charset="0"/>
              </a:rPr>
              <a:t> İlaçlar</a:t>
            </a:r>
            <a:r>
              <a:rPr lang="tr-TR" sz="1800" b="1" dirty="0">
                <a:latin typeface="Times New Roman" panose="02020603050405020304" pitchFamily="18" charset="0"/>
                <a:cs typeface="Times New Roman" panose="02020603050405020304" pitchFamily="18" charset="0"/>
              </a:rPr>
              <a:t>:</a:t>
            </a: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1. </a:t>
            </a:r>
            <a:r>
              <a:rPr lang="tr-TR" sz="1800" dirty="0">
                <a:solidFill>
                  <a:srgbClr val="0033CC"/>
                </a:solidFill>
                <a:latin typeface="Times New Roman" panose="02020603050405020304" pitchFamily="18" charset="0"/>
                <a:cs typeface="Times New Roman" panose="02020603050405020304" pitchFamily="18" charset="0"/>
              </a:rPr>
              <a:t>Migren Nöbetlerinin İlaçları</a:t>
            </a:r>
          </a:p>
        </p:txBody>
      </p:sp>
    </p:spTree>
    <p:extLst>
      <p:ext uri="{BB962C8B-B14F-4D97-AF65-F5344CB8AC3E}">
        <p14:creationId xmlns:p14="http://schemas.microsoft.com/office/powerpoint/2010/main" val="23122658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8C63C988-7E62-47BA-A3F7-544DC8BBF327}"/>
              </a:ext>
            </a:extLst>
          </p:cNvPr>
          <p:cNvGraphicFramePr>
            <a:graphicFrameLocks noGrp="1"/>
          </p:cNvGraphicFramePr>
          <p:nvPr>
            <p:extLst>
              <p:ext uri="{D42A27DB-BD31-4B8C-83A1-F6EECF244321}">
                <p14:modId xmlns:p14="http://schemas.microsoft.com/office/powerpoint/2010/main" val="618924896"/>
              </p:ext>
            </p:extLst>
          </p:nvPr>
        </p:nvGraphicFramePr>
        <p:xfrm>
          <a:off x="251520" y="1268760"/>
          <a:ext cx="8640959" cy="4320480"/>
        </p:xfrm>
        <a:graphic>
          <a:graphicData uri="http://schemas.openxmlformats.org/drawingml/2006/table">
            <a:tbl>
              <a:tblPr/>
              <a:tblGrid>
                <a:gridCol w="571303">
                  <a:extLst>
                    <a:ext uri="{9D8B030D-6E8A-4147-A177-3AD203B41FA5}">
                      <a16:colId xmlns:a16="http://schemas.microsoft.com/office/drawing/2014/main" xmlns="" val="3880899891"/>
                    </a:ext>
                  </a:extLst>
                </a:gridCol>
                <a:gridCol w="1858310">
                  <a:extLst>
                    <a:ext uri="{9D8B030D-6E8A-4147-A177-3AD203B41FA5}">
                      <a16:colId xmlns:a16="http://schemas.microsoft.com/office/drawing/2014/main" xmlns="" val="1167681090"/>
                    </a:ext>
                  </a:extLst>
                </a:gridCol>
                <a:gridCol w="1686514">
                  <a:extLst>
                    <a:ext uri="{9D8B030D-6E8A-4147-A177-3AD203B41FA5}">
                      <a16:colId xmlns:a16="http://schemas.microsoft.com/office/drawing/2014/main" xmlns="" val="2445081898"/>
                    </a:ext>
                  </a:extLst>
                </a:gridCol>
                <a:gridCol w="2552386">
                  <a:extLst>
                    <a:ext uri="{9D8B030D-6E8A-4147-A177-3AD203B41FA5}">
                      <a16:colId xmlns:a16="http://schemas.microsoft.com/office/drawing/2014/main" xmlns="" val="252639555"/>
                    </a:ext>
                  </a:extLst>
                </a:gridCol>
                <a:gridCol w="1972446">
                  <a:extLst>
                    <a:ext uri="{9D8B030D-6E8A-4147-A177-3AD203B41FA5}">
                      <a16:colId xmlns:a16="http://schemas.microsoft.com/office/drawing/2014/main" xmlns="" val="3698089056"/>
                    </a:ext>
                  </a:extLst>
                </a:gridCol>
              </a:tblGrid>
              <a:tr h="239162">
                <a:tc>
                  <a:txBody>
                    <a:bodyPr/>
                    <a:lstStyle/>
                    <a:p>
                      <a:pPr algn="ctr" fontAlgn="b"/>
                      <a:r>
                        <a:rPr lang="tr-TR" sz="1100" b="0" i="0" u="none" strike="noStrike">
                          <a:solidFill>
                            <a:srgbClr val="000000"/>
                          </a:solidFill>
                          <a:effectLst/>
                          <a:latin typeface="Calibri" panose="020F0502020204030204" pitchFamily="34" charset="0"/>
                        </a:rPr>
                        <a:t>İLAÇ</a:t>
                      </a:r>
                    </a:p>
                  </a:txBody>
                  <a:tcPr marL="5899" marR="5899" marT="589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200" b="0" i="0" u="none" strike="noStrike" dirty="0">
                          <a:solidFill>
                            <a:srgbClr val="000000"/>
                          </a:solidFill>
                          <a:effectLst/>
                          <a:latin typeface="Times New Roman" panose="02020603050405020304" pitchFamily="18" charset="0"/>
                        </a:rPr>
                        <a:t>ENDİKASYONLARI</a:t>
                      </a:r>
                    </a:p>
                  </a:txBody>
                  <a:tcPr marL="5899" marR="5899" marT="589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tr-TR" sz="1200" b="0" i="0" u="none" strike="noStrike">
                          <a:solidFill>
                            <a:srgbClr val="000000"/>
                          </a:solidFill>
                          <a:effectLst/>
                          <a:latin typeface="Calibri" panose="020F0502020204030204" pitchFamily="34" charset="0"/>
                        </a:rPr>
                        <a:t>KONTRENDİKASYONLARI</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tr-TR" sz="1200" b="0" i="0" u="none" strike="noStrike">
                          <a:solidFill>
                            <a:srgbClr val="000000"/>
                          </a:solidFill>
                          <a:effectLst/>
                          <a:latin typeface="Calibri" panose="020F0502020204030204" pitchFamily="34" charset="0"/>
                        </a:rPr>
                        <a:t>VERİLİŞ YOLU</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200" b="0" i="0" u="none" strike="noStrike">
                          <a:solidFill>
                            <a:srgbClr val="000000"/>
                          </a:solidFill>
                          <a:effectLst/>
                          <a:latin typeface="Times New Roman" panose="02020603050405020304" pitchFamily="18" charset="0"/>
                        </a:rPr>
                        <a:t>YAN ETKİLERİ</a:t>
                      </a:r>
                    </a:p>
                  </a:txBody>
                  <a:tcPr marL="5899" marR="5899" marT="589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119549561"/>
                  </a:ext>
                </a:extLst>
              </a:tr>
              <a:tr h="4081318">
                <a:tc>
                  <a:txBody>
                    <a:bodyPr/>
                    <a:lstStyle/>
                    <a:p>
                      <a:pPr algn="ctr" fontAlgn="ctr"/>
                      <a:r>
                        <a:rPr lang="tr-TR" sz="1100" b="0" i="0" u="none" strike="noStrike" dirty="0">
                          <a:solidFill>
                            <a:srgbClr val="000000"/>
                          </a:solidFill>
                          <a:effectLst/>
                          <a:latin typeface="Times New Roman" panose="02020603050405020304" pitchFamily="18" charset="0"/>
                        </a:rPr>
                        <a:t>ADRENALİN </a:t>
                      </a:r>
                    </a:p>
                  </a:txBody>
                  <a:tcPr marL="5899" marR="5899" marT="5899" marB="0" vert="wordArt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A661"/>
                    </a:solidFill>
                  </a:tcPr>
                </a:tc>
                <a:tc>
                  <a:txBody>
                    <a:bodyPr/>
                    <a:lstStyle/>
                    <a:p>
                      <a:pPr algn="l" fontAlgn="ctr"/>
                      <a:r>
                        <a:rPr lang="tr-TR" sz="700" b="0" i="0" u="none" strike="noStrike" dirty="0">
                          <a:solidFill>
                            <a:srgbClr val="000000"/>
                          </a:solidFill>
                          <a:effectLst/>
                          <a:latin typeface="Times New Roman" panose="02020603050405020304" pitchFamily="18" charset="0"/>
                          <a:cs typeface="Times New Roman" panose="02020603050405020304" pitchFamily="18" charset="0"/>
                        </a:rPr>
                        <a:t>Adrenalinin düz kaslar üzerine etkisi, belirgin olarak bronş kaslarında görülür. Bronş kası adrenalinin etkisiyle gevşer. Eğer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bronkospazm</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varsa, bu etki daha belirgin biçimde gözlenebilir. Adrenalin, mide-barsak kaslarının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motilitesi</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üzerine inhibitör bir etki yapar,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tonusu</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azaltır. Yalnız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ileokolik</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sfinkter</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ve dalak kapsülü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kontrakte</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olurlar. Keza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pilomotor</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kaslar, adrenalinin etkisiyle kasılırlar.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Vezikanın</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boşalması üzerine adrenalinin inhibitör etkisi vardır. Adrenalin,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splanknik</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sahanın, derinin ve mukozaların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arteriollerini</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şiddetle daraltır. Deri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kapilleri</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adrenalin etkisiyle daralırlar, fakat kas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kapillerini</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genişletir, venalar genellikle daralır. Adrenalin kalp atımını hızlandırır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kronotrop</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etki), kalp kasının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kontraktilitesini</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artırır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inotrop</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etki). Kalbin hem atım hacmi, hem atım sayısı arttığından dakika hacmi iki misline kadar, hatta daha fazla yükselir. Adrenalin etkisiyle koroner arterler genişler. Fakat taşikardi nedeniyle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diastol</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kısaldığından koroner akımı, bu damarların genişlemesi ölçüsünde yükselmez. Çünkü koronerler, kanı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aortadan</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diastol</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esnasında alırlar</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a:solidFill>
                            <a:srgbClr val="000000"/>
                          </a:solidFill>
                          <a:effectLst/>
                          <a:latin typeface="Times New Roman" panose="02020603050405020304" pitchFamily="18" charset="0"/>
                          <a:cs typeface="Times New Roman" panose="02020603050405020304" pitchFamily="18" charset="0"/>
                        </a:rPr>
                        <a:t>Adrenalin etkisinde kalbin O2 konsomasyonu yükselir, bu nedenlerden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angina</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pectorisli</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hastalarda kullanmaktan sakınılmalıdır.</a:t>
                      </a:r>
                      <a:br>
                        <a:rPr lang="tr-TR" sz="700" b="0" i="0" u="none" strike="noStrike" dirty="0">
                          <a:solidFill>
                            <a:srgbClr val="000000"/>
                          </a:solidFill>
                          <a:effectLst/>
                          <a:latin typeface="Times New Roman" panose="02020603050405020304" pitchFamily="18" charset="0"/>
                          <a:cs typeface="Times New Roman" panose="02020603050405020304" pitchFamily="18" charset="0"/>
                        </a:rPr>
                      </a:br>
                      <a:r>
                        <a:rPr lang="tr-TR" sz="700" b="0" i="0" u="none" strike="noStrike" dirty="0">
                          <a:solidFill>
                            <a:srgbClr val="000000"/>
                          </a:solidFill>
                          <a:effectLst/>
                          <a:latin typeface="Times New Roman" panose="02020603050405020304" pitchFamily="18" charset="0"/>
                          <a:cs typeface="Times New Roman" panose="02020603050405020304" pitchFamily="18" charset="0"/>
                        </a:rPr>
                        <a:t/>
                      </a:r>
                      <a:br>
                        <a:rPr lang="tr-TR" sz="700" b="0" i="0" u="none" strike="noStrike" dirty="0">
                          <a:solidFill>
                            <a:srgbClr val="000000"/>
                          </a:solidFill>
                          <a:effectLst/>
                          <a:latin typeface="Times New Roman" panose="02020603050405020304" pitchFamily="18" charset="0"/>
                          <a:cs typeface="Times New Roman" panose="02020603050405020304" pitchFamily="18" charset="0"/>
                        </a:rPr>
                      </a:br>
                      <a:r>
                        <a:rPr lang="tr-TR" sz="700" b="0" i="0" u="none" strike="noStrike" dirty="0">
                          <a:solidFill>
                            <a:srgbClr val="000000"/>
                          </a:solidFill>
                          <a:effectLst/>
                          <a:latin typeface="Times New Roman" panose="02020603050405020304" pitchFamily="18" charset="0"/>
                          <a:cs typeface="Times New Roman" panose="02020603050405020304" pitchFamily="18" charset="0"/>
                        </a:rPr>
                        <a:t> </a:t>
                      </a:r>
                      <a:br>
                        <a:rPr lang="tr-TR" sz="700" b="0" i="0" u="none" strike="noStrike" dirty="0">
                          <a:solidFill>
                            <a:srgbClr val="000000"/>
                          </a:solidFill>
                          <a:effectLst/>
                          <a:latin typeface="Times New Roman" panose="02020603050405020304" pitchFamily="18" charset="0"/>
                          <a:cs typeface="Times New Roman" panose="02020603050405020304" pitchFamily="18" charset="0"/>
                        </a:rPr>
                      </a:br>
                      <a:r>
                        <a:rPr lang="tr-TR" sz="700" b="0" i="0" u="none" strike="noStrike" dirty="0">
                          <a:solidFill>
                            <a:srgbClr val="000000"/>
                          </a:solidFill>
                          <a:effectLst/>
                          <a:latin typeface="Times New Roman" panose="02020603050405020304" pitchFamily="18" charset="0"/>
                          <a:cs typeface="Times New Roman" panose="02020603050405020304" pitchFamily="18" charset="0"/>
                        </a:rPr>
                        <a:t/>
                      </a:r>
                      <a:br>
                        <a:rPr lang="tr-TR" sz="700" b="0" i="0" u="none" strike="noStrike" dirty="0">
                          <a:solidFill>
                            <a:srgbClr val="000000"/>
                          </a:solidFill>
                          <a:effectLst/>
                          <a:latin typeface="Times New Roman" panose="02020603050405020304" pitchFamily="18" charset="0"/>
                          <a:cs typeface="Times New Roman" panose="02020603050405020304" pitchFamily="18" charset="0"/>
                        </a:rPr>
                      </a:br>
                      <a:r>
                        <a:rPr lang="tr-TR" sz="700" b="0" i="0" u="none" strike="noStrike" dirty="0">
                          <a:solidFill>
                            <a:srgbClr val="000000"/>
                          </a:solidFill>
                          <a:effectLst/>
                          <a:latin typeface="Times New Roman" panose="02020603050405020304" pitchFamily="18" charset="0"/>
                          <a:cs typeface="Times New Roman" panose="02020603050405020304" pitchFamily="18" charset="0"/>
                        </a:rPr>
                        <a:t> </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a:solidFill>
                            <a:srgbClr val="000000"/>
                          </a:solidFill>
                          <a:effectLst/>
                          <a:latin typeface="Times New Roman" panose="02020603050405020304" pitchFamily="18" charset="0"/>
                          <a:cs typeface="Times New Roman" panose="02020603050405020304" pitchFamily="18" charset="0"/>
                        </a:rPr>
                        <a:t>Cilt altı veya kas içine uygulanır. Acil durumlarda çok dikkatli ve azaltılmış dozlarda damar içine verilebilir. Lokal etki için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mükoz</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membranlara</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veya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kapiller</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kanamayı kontrol altına almak için kesilen yerlere direkt olarak uygulanır. Kalp durması halinde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intrakardiyal</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olarak kalbe direkt enjeksiyonu 0.25 ml 1/1000 adrenalin solüsyonu önerilir. Genel olarak maksimum doz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subkutan</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bir defada 0.0005 g, 24 saatte 0.002 g'dır. Ciddi yabancı seruma gösterilen alerji veya nefes darlığı tedavisinde doz 0.1-0.5 mg deri altına veya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i.m</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verilir. Nefes darlığı olan hastalarda deri altındaki dozlar hastanın tepkisine ve şiddetli durumlarda ihtiyaca göre 20 dk-4 saat ara ile verilebilir. Şiddetli astım veya anafilaksi için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pediyatrik</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hastalarda deri altına 0.01 mg/kg dozda verilir. Tek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pediyatrik</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dozlar 0.5 mg'ı geçmemelidir. Kardiyak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areste</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genel erişkin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i.v</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dozu 0.5-1 mg'dır. Gerektiğinde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i.v</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dozlar 5 dakikada bir tekrarlanabilir. Akut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bronşiyal</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spazm sonucundaki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bronşiyal</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astımlarda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subkütanoz</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enjeksiyonlarda; büyükler için 0.2-0.5 ml, çocuklar için 0.1-0.3 ml solüsyon 3-5 dakikada kullanılır. Bu miktarlar 15-30 dakikalardaki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entervallerde</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tekrar edilebilirler. 4-24 saatler arasındaki enjeksiyon yapımı takip edilir. 1/1000'lik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subkütanoz</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enjeksiyonu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semptomatik</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olarak, alerjik şok, alerjik olarak örneğin;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ürtikerde,alerjik</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ekzamada</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saman nezlesinde,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anjiyonörotik</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ödem, serum ve röntgen şuasında meydana gelen hastalıklarda 0.25 ml yavaşça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i.v</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uygulanır.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Stokes</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-Adams ataklarda 0.3-0.6 ml 1/1000'lik Adrenalin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subkutan</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enjeksiyon yapılır. Adrenalin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i.v</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enjeksiyonu tehlikelidir. Çok yavaş damara zerk edilmelidir. Bu 1/500.000 konsantrasyonunda olmalıdır. 1/100.000'lik konsantrasyonu olmamalıdır. Aksi takdirde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kolaps</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ve kalp blokajı olabilir.</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a:solidFill>
                            <a:srgbClr val="000000"/>
                          </a:solidFill>
                          <a:effectLst/>
                          <a:latin typeface="Times New Roman" panose="02020603050405020304" pitchFamily="18" charset="0"/>
                          <a:cs typeface="Times New Roman" panose="02020603050405020304" pitchFamily="18" charset="0"/>
                        </a:rPr>
                        <a:t>Vena içinde ufak dozda (2 µg) adrenalin enjekte edilirse kan depolarındaki (dalak, diğer iç organlar, deri büyük venaları) kanın dolaşıma katılmasını sağlar, kalbin atım hacmini yükseltir, bundan dolayı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sistolik</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basınçta bir yükselme olursa da, kas damarlarının ufak dozda adrenalin ile genişlemiş olmasından dolayı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periferik</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damar direnci artmaz,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diastolik</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basınç yükselmez.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İntravenöz</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10 µg'dan fazla dozda adrenalin uygulamasında genel bir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vazokonstrüksiyon</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olur. Kalp atımı çok hızlanır, kan basıncında şiddetli bir yükselme olur. Bu şiddetli yükselme sonucunda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pressorecepteur</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dolaşım bölgelerinden (aorta kavsi,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sinus</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caroticus</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uyanan bir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vagus</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refleksiyle kalp yavaşlar.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Periferik</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damar direncinin şiddetle artmasından dolayı atım hacmi düşer. Sağ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atriumda</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ve büyük veritlerde basınç yükselir, kalp </a:t>
                      </a:r>
                      <a:r>
                        <a:rPr lang="tr-TR" sz="700" b="0" i="0" u="none" strike="noStrike" dirty="0" err="1">
                          <a:solidFill>
                            <a:srgbClr val="000000"/>
                          </a:solidFill>
                          <a:effectLst/>
                          <a:latin typeface="Times New Roman" panose="02020603050405020304" pitchFamily="18" charset="0"/>
                          <a:cs typeface="Times New Roman" panose="02020603050405020304" pitchFamily="18" charset="0"/>
                        </a:rPr>
                        <a:t>dilate</a:t>
                      </a:r>
                      <a:r>
                        <a:rPr lang="tr-TR" sz="700" b="0" i="0" u="none" strike="noStrike" dirty="0">
                          <a:solidFill>
                            <a:srgbClr val="000000"/>
                          </a:solidFill>
                          <a:effectLst/>
                          <a:latin typeface="Times New Roman" panose="02020603050405020304" pitchFamily="18" charset="0"/>
                          <a:cs typeface="Times New Roman" panose="02020603050405020304" pitchFamily="18" charset="0"/>
                        </a:rPr>
                        <a:t> olur. Adrenalin bazal metabolizmayı yükseltir. Karaciğer ve kas glikojenini mobilize eder; kan şekerini yükseltir.</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98649949"/>
                  </a:ext>
                </a:extLst>
              </a:tr>
            </a:tbl>
          </a:graphicData>
        </a:graphic>
      </p:graphicFrame>
    </p:spTree>
    <p:extLst>
      <p:ext uri="{BB962C8B-B14F-4D97-AF65-F5344CB8AC3E}">
        <p14:creationId xmlns:p14="http://schemas.microsoft.com/office/powerpoint/2010/main" val="41115798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A32B8EAC-CD1D-4358-90AB-E9A8EEA8C03E}"/>
              </a:ext>
            </a:extLst>
          </p:cNvPr>
          <p:cNvGraphicFramePr>
            <a:graphicFrameLocks noGrp="1"/>
          </p:cNvGraphicFramePr>
          <p:nvPr>
            <p:extLst>
              <p:ext uri="{D42A27DB-BD31-4B8C-83A1-F6EECF244321}">
                <p14:modId xmlns:p14="http://schemas.microsoft.com/office/powerpoint/2010/main" val="1917283933"/>
              </p:ext>
            </p:extLst>
          </p:nvPr>
        </p:nvGraphicFramePr>
        <p:xfrm>
          <a:off x="251520" y="1268760"/>
          <a:ext cx="8640960" cy="4320480"/>
        </p:xfrm>
        <a:graphic>
          <a:graphicData uri="http://schemas.openxmlformats.org/drawingml/2006/table">
            <a:tbl>
              <a:tblPr/>
              <a:tblGrid>
                <a:gridCol w="555710">
                  <a:extLst>
                    <a:ext uri="{9D8B030D-6E8A-4147-A177-3AD203B41FA5}">
                      <a16:colId xmlns:a16="http://schemas.microsoft.com/office/drawing/2014/main" xmlns="" val="4061316532"/>
                    </a:ext>
                  </a:extLst>
                </a:gridCol>
                <a:gridCol w="1873904">
                  <a:extLst>
                    <a:ext uri="{9D8B030D-6E8A-4147-A177-3AD203B41FA5}">
                      <a16:colId xmlns:a16="http://schemas.microsoft.com/office/drawing/2014/main" xmlns="" val="4192370017"/>
                    </a:ext>
                  </a:extLst>
                </a:gridCol>
                <a:gridCol w="1686514">
                  <a:extLst>
                    <a:ext uri="{9D8B030D-6E8A-4147-A177-3AD203B41FA5}">
                      <a16:colId xmlns:a16="http://schemas.microsoft.com/office/drawing/2014/main" xmlns="" val="2906272367"/>
                    </a:ext>
                  </a:extLst>
                </a:gridCol>
                <a:gridCol w="2552386">
                  <a:extLst>
                    <a:ext uri="{9D8B030D-6E8A-4147-A177-3AD203B41FA5}">
                      <a16:colId xmlns:a16="http://schemas.microsoft.com/office/drawing/2014/main" xmlns="" val="1488902809"/>
                    </a:ext>
                  </a:extLst>
                </a:gridCol>
                <a:gridCol w="1972446">
                  <a:extLst>
                    <a:ext uri="{9D8B030D-6E8A-4147-A177-3AD203B41FA5}">
                      <a16:colId xmlns:a16="http://schemas.microsoft.com/office/drawing/2014/main" xmlns="" val="2822703152"/>
                    </a:ext>
                  </a:extLst>
                </a:gridCol>
              </a:tblGrid>
              <a:tr h="267185">
                <a:tc>
                  <a:txBody>
                    <a:bodyPr/>
                    <a:lstStyle/>
                    <a:p>
                      <a:pPr algn="ctr" fontAlgn="b"/>
                      <a:r>
                        <a:rPr lang="tr-TR" sz="1100" b="0" i="0" u="none" strike="noStrike">
                          <a:solidFill>
                            <a:srgbClr val="000000"/>
                          </a:solidFill>
                          <a:effectLst/>
                          <a:latin typeface="Calibri" panose="020F0502020204030204" pitchFamily="34" charset="0"/>
                        </a:rPr>
                        <a:t>İLAÇ</a:t>
                      </a:r>
                    </a:p>
                  </a:txBody>
                  <a:tcPr marL="5899" marR="5899" marT="589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200" b="0" i="0" u="none" strike="noStrike">
                          <a:solidFill>
                            <a:srgbClr val="000000"/>
                          </a:solidFill>
                          <a:effectLst/>
                          <a:latin typeface="Times New Roman" panose="02020603050405020304" pitchFamily="18" charset="0"/>
                        </a:rPr>
                        <a:t>ENDİKASYONLARI</a:t>
                      </a:r>
                    </a:p>
                  </a:txBody>
                  <a:tcPr marL="5899" marR="5899" marT="589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tr-TR" sz="1200" b="0" i="0" u="none" strike="noStrike">
                          <a:solidFill>
                            <a:srgbClr val="000000"/>
                          </a:solidFill>
                          <a:effectLst/>
                          <a:latin typeface="Calibri" panose="020F0502020204030204" pitchFamily="34" charset="0"/>
                        </a:rPr>
                        <a:t>KONTRENDİKASYONLARI</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tr-TR" sz="1200" b="0" i="0" u="none" strike="noStrike">
                          <a:solidFill>
                            <a:srgbClr val="000000"/>
                          </a:solidFill>
                          <a:effectLst/>
                          <a:latin typeface="Calibri" panose="020F0502020204030204" pitchFamily="34" charset="0"/>
                        </a:rPr>
                        <a:t>VERİLİŞ YOLU</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200" b="0" i="0" u="none" strike="noStrike">
                          <a:solidFill>
                            <a:srgbClr val="000000"/>
                          </a:solidFill>
                          <a:effectLst/>
                          <a:latin typeface="Times New Roman" panose="02020603050405020304" pitchFamily="18" charset="0"/>
                        </a:rPr>
                        <a:t>YAN ETKİLERİ</a:t>
                      </a:r>
                    </a:p>
                  </a:txBody>
                  <a:tcPr marL="5899" marR="5899" marT="589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48294563"/>
                  </a:ext>
                </a:extLst>
              </a:tr>
              <a:tr h="4053295">
                <a:tc>
                  <a:txBody>
                    <a:bodyPr/>
                    <a:lstStyle/>
                    <a:p>
                      <a:pPr algn="ctr" fontAlgn="ctr"/>
                      <a:r>
                        <a:rPr lang="tr-TR" sz="1100" b="0" i="0" u="none" strike="noStrike" dirty="0">
                          <a:solidFill>
                            <a:srgbClr val="000000"/>
                          </a:solidFill>
                          <a:effectLst/>
                          <a:latin typeface="Times New Roman" panose="02020603050405020304" pitchFamily="18" charset="0"/>
                        </a:rPr>
                        <a:t>NORADRENALİN</a:t>
                      </a:r>
                    </a:p>
                  </a:txBody>
                  <a:tcPr marL="5899" marR="5899" marT="5899" marB="0" vert="wordArt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A661"/>
                    </a:solidFill>
                  </a:tcPr>
                </a:tc>
                <a:tc>
                  <a:txBody>
                    <a:bodyPr/>
                    <a:lstStyle/>
                    <a:p>
                      <a:pPr algn="l" fontAlgn="ctr"/>
                      <a:r>
                        <a:rPr lang="tr-TR" sz="700" b="0" i="0" u="none" strike="noStrike">
                          <a:solidFill>
                            <a:srgbClr val="000000"/>
                          </a:solidFill>
                          <a:effectLst/>
                          <a:latin typeface="Times New Roman" panose="02020603050405020304" pitchFamily="18" charset="0"/>
                        </a:rPr>
                        <a:t>Akut hipotansiyon (ani düşük kan basıncı) durumlarında kan basının normale</a:t>
                      </a:r>
                      <a:br>
                        <a:rPr lang="tr-TR" sz="700" b="0" i="0" u="none" strike="noStrike">
                          <a:solidFill>
                            <a:srgbClr val="000000"/>
                          </a:solidFill>
                          <a:effectLst/>
                          <a:latin typeface="Times New Roman" panose="02020603050405020304" pitchFamily="18" charset="0"/>
                        </a:rPr>
                      </a:br>
                      <a:r>
                        <a:rPr lang="tr-TR" sz="700" b="0" i="0" u="none" strike="noStrike">
                          <a:solidFill>
                            <a:srgbClr val="000000"/>
                          </a:solidFill>
                          <a:effectLst/>
                          <a:latin typeface="Times New Roman" panose="02020603050405020304" pitchFamily="18" charset="0"/>
                        </a:rPr>
                        <a:t>döndürülmesinde. </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Noradrenaline veya FOREFRİN’in içeriğindeki diğer yardımcı maddelere alerji durumlarında. Hipertansiyon (yüksek kan basıncı) durumlarında, çünkü hipertansif hastalar kan basıncının artışı altında noradrenalinin etkilerine daha duyarlı olabilirler. Kan hacim eksikliğinden dolayı olan hipotansiyon (düşük kan basıncı) durumlarında. Kanda aşırı karbondioksit (hiperkapni), doku oksijen yetmezliği (hipoksi) ve tıkayıcı damar hastalığı durumlarında. Prinzmetal's Anjini diye adlandırılan dinlenme sırasında görülen kalp ile ilgili göğüs ağrısı durumlarında, çünkü bu hastalarda koroner (kalbin kan damarları) kan akımı miyokardiyal enfartüse (kalp krizi) neden olabilecek süre ve büyüklükte düşebilir. Hipertiroidizm (tiroid bezinin aşırı çalışması) durumlarında böyle hastalar noradrenalinin etkilerine aşırı duyarlıdır ve düşük dozlarda toksisite meydan gelebilir. Kloroform, siklopropan ve halotan anestezisi sırasında çünkü noradrenalin kalp kaslarının uyarılabilirliğini artırabilir ve kalbin hızlı ve düzensiz kasılmalarına neden olabilir.</a:t>
                      </a:r>
                      <a:br>
                        <a:rPr lang="tr-TR" sz="700" b="0" i="0" u="none" strike="noStrike">
                          <a:solidFill>
                            <a:srgbClr val="000000"/>
                          </a:solidFill>
                          <a:effectLst/>
                          <a:latin typeface="Times New Roman" panose="02020603050405020304" pitchFamily="18" charset="0"/>
                        </a:rPr>
                      </a:br>
                      <a:endParaRPr lang="tr-TR" sz="700" b="0" i="0" u="none" strike="noStrike">
                        <a:solidFill>
                          <a:srgbClr val="000000"/>
                        </a:solidFill>
                        <a:effectLst/>
                        <a:latin typeface="Times New Roman" panose="02020603050405020304" pitchFamily="18" charset="0"/>
                      </a:endParaRP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a:solidFill>
                            <a:srgbClr val="000000"/>
                          </a:solidFill>
                          <a:effectLst/>
                          <a:latin typeface="Times New Roman" panose="02020603050405020304" pitchFamily="18" charset="0"/>
                        </a:rPr>
                        <a:t> Tercihen kolunuzdaki geniş bir damara </a:t>
                      </a:r>
                      <a:r>
                        <a:rPr lang="tr-TR" sz="700" b="0" i="0" u="none" strike="noStrike" dirty="0" err="1">
                          <a:solidFill>
                            <a:srgbClr val="000000"/>
                          </a:solidFill>
                          <a:effectLst/>
                          <a:latin typeface="Times New Roman" panose="02020603050405020304" pitchFamily="18" charset="0"/>
                        </a:rPr>
                        <a:t>infüzyon</a:t>
                      </a:r>
                      <a:r>
                        <a:rPr lang="tr-TR" sz="700" b="0" i="0" u="none" strike="noStrike" dirty="0">
                          <a:solidFill>
                            <a:srgbClr val="000000"/>
                          </a:solidFill>
                          <a:effectLst/>
                          <a:latin typeface="Times New Roman" panose="02020603050405020304" pitchFamily="18" charset="0"/>
                        </a:rPr>
                        <a:t> ile uygulanacaktır.</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%5’lik </a:t>
                      </a:r>
                      <a:r>
                        <a:rPr lang="tr-TR" sz="700" b="0" i="0" u="none" strike="noStrike" dirty="0" err="1">
                          <a:solidFill>
                            <a:srgbClr val="000000"/>
                          </a:solidFill>
                          <a:effectLst/>
                          <a:latin typeface="Times New Roman" panose="02020603050405020304" pitchFamily="18" charset="0"/>
                        </a:rPr>
                        <a:t>glukoz</a:t>
                      </a:r>
                      <a:r>
                        <a:rPr lang="tr-TR" sz="700" b="0" i="0" u="none" strike="noStrike" dirty="0">
                          <a:solidFill>
                            <a:srgbClr val="000000"/>
                          </a:solidFill>
                          <a:effectLst/>
                          <a:latin typeface="Times New Roman" panose="02020603050405020304" pitchFamily="18" charset="0"/>
                        </a:rPr>
                        <a:t> çözeltisi içerisinde veya %0.9 sodyum klorür ve %5 </a:t>
                      </a:r>
                      <a:r>
                        <a:rPr lang="tr-TR" sz="700" b="0" i="0" u="none" strike="noStrike" dirty="0" err="1">
                          <a:solidFill>
                            <a:srgbClr val="000000"/>
                          </a:solidFill>
                          <a:effectLst/>
                          <a:latin typeface="Times New Roman" panose="02020603050405020304" pitchFamily="18" charset="0"/>
                        </a:rPr>
                        <a:t>glukoz</a:t>
                      </a:r>
                      <a:r>
                        <a:rPr lang="tr-TR" sz="700" b="0" i="0" u="none" strike="noStrike" dirty="0">
                          <a:solidFill>
                            <a:srgbClr val="000000"/>
                          </a:solidFill>
                          <a:effectLst/>
                          <a:latin typeface="Times New Roman" panose="02020603050405020304" pitchFamily="18" charset="0"/>
                        </a:rPr>
                        <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karışımında (50/50) seyreltilerek size uygulanacaktır.                                                                                                                                                                                         Aşırı doz durumlarında veya aşırı duyarlı insanlardaki olağan dozlarda, şu etkiler daha sık görülebilir: Hipertansiyon, ışıktan korkma, göğüs kemiğinin arkasında ağrı, solukluk, aşırı terleme ve kusma.                              Tedavi:</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Hastanın durumu stabilize oluncaya kadar uygulama kesilmelidir.</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Antidot: </a:t>
                      </a:r>
                      <a:r>
                        <a:rPr lang="tr-TR" sz="700" b="0" i="0" u="none" strike="noStrike" dirty="0" err="1">
                          <a:solidFill>
                            <a:srgbClr val="000000"/>
                          </a:solidFill>
                          <a:effectLst/>
                          <a:latin typeface="Times New Roman" panose="02020603050405020304" pitchFamily="18" charset="0"/>
                        </a:rPr>
                        <a:t>Fentolamin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mezilat</a:t>
                      </a:r>
                      <a:r>
                        <a:rPr lang="tr-TR" sz="700" b="0" i="0" u="none" strike="noStrike" dirty="0">
                          <a:solidFill>
                            <a:srgbClr val="000000"/>
                          </a:solidFill>
                          <a:effectLst/>
                          <a:latin typeface="Times New Roman" panose="02020603050405020304" pitchFamily="18" charset="0"/>
                        </a:rPr>
                        <a:t> gibi bir alfa-</a:t>
                      </a:r>
                      <a:r>
                        <a:rPr lang="tr-TR" sz="700" b="0" i="0" u="none" strike="noStrike" dirty="0" err="1">
                          <a:solidFill>
                            <a:srgbClr val="000000"/>
                          </a:solidFill>
                          <a:effectLst/>
                          <a:latin typeface="Times New Roman" panose="02020603050405020304" pitchFamily="18" charset="0"/>
                        </a:rPr>
                        <a:t>blokerin</a:t>
                      </a:r>
                      <a:r>
                        <a:rPr lang="tr-TR" sz="700" b="0" i="0" u="none" strike="noStrike" dirty="0">
                          <a:solidFill>
                            <a:srgbClr val="000000"/>
                          </a:solidFill>
                          <a:effectLst/>
                          <a:latin typeface="Times New Roman" panose="02020603050405020304" pitchFamily="18" charset="0"/>
                        </a:rPr>
                        <a:t> (5-10 mg) </a:t>
                      </a:r>
                      <a:r>
                        <a:rPr lang="tr-TR" sz="700" b="0" i="0" u="none" strike="noStrike" dirty="0" err="1">
                          <a:solidFill>
                            <a:srgbClr val="000000"/>
                          </a:solidFill>
                          <a:effectLst/>
                          <a:latin typeface="Times New Roman" panose="02020603050405020304" pitchFamily="18" charset="0"/>
                        </a:rPr>
                        <a:t>intravenöz</a:t>
                      </a:r>
                      <a:r>
                        <a:rPr lang="tr-TR" sz="700" b="0" i="0" u="none" strike="noStrike" dirty="0">
                          <a:solidFill>
                            <a:srgbClr val="000000"/>
                          </a:solidFill>
                          <a:effectLst/>
                          <a:latin typeface="Times New Roman" panose="02020603050405020304" pitchFamily="18" charset="0"/>
                        </a:rPr>
                        <a:t> uygulanması. Eğer gerekirse bu doz tekrarlanabilir.</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a:solidFill>
                            <a:srgbClr val="000000"/>
                          </a:solidFill>
                          <a:effectLst/>
                          <a:latin typeface="Times New Roman" panose="02020603050405020304" pitchFamily="18" charset="0"/>
                        </a:rPr>
                        <a:t>Çok </a:t>
                      </a:r>
                      <a:r>
                        <a:rPr lang="tr-TR" sz="700" b="0" i="0" u="none" strike="noStrike" dirty="0" err="1">
                          <a:solidFill>
                            <a:srgbClr val="000000"/>
                          </a:solidFill>
                          <a:effectLst/>
                          <a:latin typeface="Times New Roman" panose="02020603050405020304" pitchFamily="18" charset="0"/>
                        </a:rPr>
                        <a:t>yaygın:Yüksek</a:t>
                      </a:r>
                      <a:r>
                        <a:rPr lang="tr-TR" sz="700" b="0" i="0" u="none" strike="noStrike" dirty="0">
                          <a:solidFill>
                            <a:srgbClr val="000000"/>
                          </a:solidFill>
                          <a:effectLst/>
                          <a:latin typeface="Times New Roman" panose="02020603050405020304" pitchFamily="18" charset="0"/>
                        </a:rPr>
                        <a:t> tansiyon ve dokuda oksijen yetersizliği: Güçlü damar daraltıcı etkiden dolayı</a:t>
                      </a:r>
                      <a:br>
                        <a:rPr lang="tr-TR" sz="700" b="0" i="0" u="none" strike="noStrike" dirty="0">
                          <a:solidFill>
                            <a:srgbClr val="000000"/>
                          </a:solidFill>
                          <a:effectLst/>
                          <a:latin typeface="Times New Roman" panose="02020603050405020304" pitchFamily="18" charset="0"/>
                        </a:rPr>
                      </a:br>
                      <a:r>
                        <a:rPr lang="tr-TR" sz="700" b="0" i="0" u="none" strike="noStrike" dirty="0" err="1">
                          <a:solidFill>
                            <a:srgbClr val="000000"/>
                          </a:solidFill>
                          <a:effectLst/>
                          <a:latin typeface="Times New Roman" panose="02020603050405020304" pitchFamily="18" charset="0"/>
                        </a:rPr>
                        <a:t>iskemik</a:t>
                      </a:r>
                      <a:r>
                        <a:rPr lang="tr-TR" sz="700" b="0" i="0" u="none" strike="noStrike" dirty="0">
                          <a:solidFill>
                            <a:srgbClr val="000000"/>
                          </a:solidFill>
                          <a:effectLst/>
                          <a:latin typeface="Times New Roman" panose="02020603050405020304" pitchFamily="18" charset="0"/>
                        </a:rPr>
                        <a:t> hasar.</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Yaygın: Çarpıntı, düşük nabız, kalp ritminde bozulma, düzensiz kalp atışı, kalpteki </a:t>
                      </a:r>
                      <a:r>
                        <a:rPr lang="el-GR" sz="700" b="0" i="0" u="none" strike="noStrike" dirty="0">
                          <a:solidFill>
                            <a:srgbClr val="000000"/>
                          </a:solidFill>
                          <a:effectLst/>
                          <a:latin typeface="Times New Roman" panose="02020603050405020304" pitchFamily="18" charset="0"/>
                        </a:rPr>
                        <a:t>β1 </a:t>
                      </a:r>
                      <a:r>
                        <a:rPr lang="tr-TR" sz="700" b="0" i="0" u="none" strike="noStrike" dirty="0" err="1">
                          <a:solidFill>
                            <a:srgbClr val="000000"/>
                          </a:solidFill>
                          <a:effectLst/>
                          <a:latin typeface="Times New Roman" panose="02020603050405020304" pitchFamily="18" charset="0"/>
                        </a:rPr>
                        <a:t>adrenerjik</a:t>
                      </a:r>
                      <a:r>
                        <a:rPr lang="tr-TR" sz="700" b="0" i="0" u="none" strike="noStrike" dirty="0">
                          <a:solidFill>
                            <a:srgbClr val="000000"/>
                          </a:solidFill>
                          <a:effectLst/>
                          <a:latin typeface="Times New Roman" panose="02020603050405020304" pitchFamily="18" charset="0"/>
                        </a:rPr>
                        <a:t> etkiden kaynaklanan kalp kasının kasılmasındaki artış, akut kalp yetmezliği.</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Yaygın olmayan: Endişe, uykusuzluk, sersemlik, baş ağrısı, </a:t>
                      </a:r>
                      <a:r>
                        <a:rPr lang="tr-TR" sz="700" b="0" i="0" u="none" strike="noStrike" dirty="0" err="1">
                          <a:solidFill>
                            <a:srgbClr val="000000"/>
                          </a:solidFill>
                          <a:effectLst/>
                          <a:latin typeface="Times New Roman" panose="02020603050405020304" pitchFamily="18" charset="0"/>
                        </a:rPr>
                        <a:t>psikotik</a:t>
                      </a:r>
                      <a:r>
                        <a:rPr lang="tr-TR" sz="700" b="0" i="0" u="none" strike="noStrike" dirty="0">
                          <a:solidFill>
                            <a:srgbClr val="000000"/>
                          </a:solidFill>
                          <a:effectLst/>
                          <a:latin typeface="Times New Roman" panose="02020603050405020304" pitchFamily="18" charset="0"/>
                        </a:rPr>
                        <a:t> durum, güçsüzlük, çarpıntı, dikkat</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artışı, iştahsızlık, bulantı ve kusma. Göz içi basıncının ani yükselişi: </a:t>
                      </a:r>
                      <a:r>
                        <a:rPr lang="tr-TR" sz="700" b="0" i="0" u="none" strike="noStrike" dirty="0" err="1">
                          <a:solidFill>
                            <a:srgbClr val="000000"/>
                          </a:solidFill>
                          <a:effectLst/>
                          <a:latin typeface="Times New Roman" panose="02020603050405020304" pitchFamily="18" charset="0"/>
                        </a:rPr>
                        <a:t>İridokorn</a:t>
                      </a:r>
                      <a:r>
                        <a:rPr lang="tr-TR" sz="700" b="0" i="0" u="none" strike="noStrike" dirty="0">
                          <a:solidFill>
                            <a:srgbClr val="000000"/>
                          </a:solidFill>
                          <a:effectLst/>
                          <a:latin typeface="Times New Roman" panose="02020603050405020304" pitchFamily="18" charset="0"/>
                        </a:rPr>
                        <a:t> açısının kapanmasına anatomik olarak ön yatkınlığı olanlarda çok sıktır. Solunum yetmezliği ve güçlüğü, nefes darlığı. Enjeksiyon bölgesinde tahriş ve doku ölümü, uzuv ve yüzde soğukluk ve solgunlukla</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sonuçlanabilecek kan damarlarının büzülmesi.</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Kan hacim yerine konması yapılmadan, kan basıncını devam ettirmek için sürekli </a:t>
                      </a:r>
                      <a:r>
                        <a:rPr lang="tr-TR" sz="700" b="0" i="0" u="none" strike="noStrike" dirty="0" err="1">
                          <a:solidFill>
                            <a:srgbClr val="000000"/>
                          </a:solidFill>
                          <a:effectLst/>
                          <a:latin typeface="Times New Roman" panose="02020603050405020304" pitchFamily="18" charset="0"/>
                        </a:rPr>
                        <a:t>noradrenalin</a:t>
                      </a:r>
                      <a:r>
                        <a:rPr lang="tr-TR" sz="700" b="0" i="0" u="none" strike="noStrike" dirty="0">
                          <a:solidFill>
                            <a:srgbClr val="000000"/>
                          </a:solidFill>
                          <a:effectLst/>
                          <a:latin typeface="Times New Roman" panose="02020603050405020304" pitchFamily="18" charset="0"/>
                        </a:rPr>
                        <a:t> uygulaması aşağıdaki semptomlara neden olabilir:</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 Ciddi </a:t>
                      </a:r>
                      <a:r>
                        <a:rPr lang="tr-TR" sz="700" b="0" i="0" u="none" strike="noStrike" dirty="0" err="1">
                          <a:solidFill>
                            <a:srgbClr val="000000"/>
                          </a:solidFill>
                          <a:effectLst/>
                          <a:latin typeface="Times New Roman" panose="02020603050405020304" pitchFamily="18" charset="0"/>
                        </a:rPr>
                        <a:t>çepersel</a:t>
                      </a:r>
                      <a:r>
                        <a:rPr lang="tr-TR" sz="700" b="0" i="0" u="none" strike="noStrike" dirty="0">
                          <a:solidFill>
                            <a:srgbClr val="000000"/>
                          </a:solidFill>
                          <a:effectLst/>
                          <a:latin typeface="Times New Roman" panose="02020603050405020304" pitchFamily="18" charset="0"/>
                        </a:rPr>
                        <a:t> ve iç </a:t>
                      </a:r>
                      <a:r>
                        <a:rPr lang="tr-TR" sz="700" b="0" i="0" u="none" strike="noStrike" dirty="0" err="1">
                          <a:solidFill>
                            <a:srgbClr val="000000"/>
                          </a:solidFill>
                          <a:effectLst/>
                          <a:latin typeface="Times New Roman" panose="02020603050405020304" pitchFamily="18" charset="0"/>
                        </a:rPr>
                        <a:t>organsal</a:t>
                      </a:r>
                      <a:r>
                        <a:rPr lang="tr-TR" sz="700" b="0" i="0" u="none" strike="noStrike" dirty="0">
                          <a:solidFill>
                            <a:srgbClr val="000000"/>
                          </a:solidFill>
                          <a:effectLst/>
                          <a:latin typeface="Times New Roman" panose="02020603050405020304" pitchFamily="18" charset="0"/>
                        </a:rPr>
                        <a:t> damar daralması</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Renal</a:t>
                      </a:r>
                      <a:r>
                        <a:rPr lang="tr-TR" sz="700" b="0" i="0" u="none" strike="noStrike" dirty="0">
                          <a:solidFill>
                            <a:srgbClr val="000000"/>
                          </a:solidFill>
                          <a:effectLst/>
                          <a:latin typeface="Times New Roman" panose="02020603050405020304" pitchFamily="18" charset="0"/>
                        </a:rPr>
                        <a:t> kan çıkışında azalma</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 İdrar üretiminde azalma</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 Dokularda yetersiz oksijen düzeyi</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 Kanda laktik asit seviyesinde artış</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49784814"/>
                  </a:ext>
                </a:extLst>
              </a:tr>
            </a:tbl>
          </a:graphicData>
        </a:graphic>
      </p:graphicFrame>
    </p:spTree>
    <p:extLst>
      <p:ext uri="{BB962C8B-B14F-4D97-AF65-F5344CB8AC3E}">
        <p14:creationId xmlns:p14="http://schemas.microsoft.com/office/powerpoint/2010/main" val="41054935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F12CA933-5AEF-41E1-8746-4E4A6BBF7CAB}"/>
              </a:ext>
            </a:extLst>
          </p:cNvPr>
          <p:cNvGraphicFramePr>
            <a:graphicFrameLocks noGrp="1"/>
          </p:cNvGraphicFramePr>
          <p:nvPr>
            <p:extLst>
              <p:ext uri="{D42A27DB-BD31-4B8C-83A1-F6EECF244321}">
                <p14:modId xmlns:p14="http://schemas.microsoft.com/office/powerpoint/2010/main" val="3519883025"/>
              </p:ext>
            </p:extLst>
          </p:nvPr>
        </p:nvGraphicFramePr>
        <p:xfrm>
          <a:off x="251520" y="1268760"/>
          <a:ext cx="8640960" cy="4320480"/>
        </p:xfrm>
        <a:graphic>
          <a:graphicData uri="http://schemas.openxmlformats.org/drawingml/2006/table">
            <a:tbl>
              <a:tblPr/>
              <a:tblGrid>
                <a:gridCol w="555710">
                  <a:extLst>
                    <a:ext uri="{9D8B030D-6E8A-4147-A177-3AD203B41FA5}">
                      <a16:colId xmlns:a16="http://schemas.microsoft.com/office/drawing/2014/main" xmlns="" val="2218980352"/>
                    </a:ext>
                  </a:extLst>
                </a:gridCol>
                <a:gridCol w="1873904">
                  <a:extLst>
                    <a:ext uri="{9D8B030D-6E8A-4147-A177-3AD203B41FA5}">
                      <a16:colId xmlns:a16="http://schemas.microsoft.com/office/drawing/2014/main" xmlns="" val="2783713079"/>
                    </a:ext>
                  </a:extLst>
                </a:gridCol>
                <a:gridCol w="1686514">
                  <a:extLst>
                    <a:ext uri="{9D8B030D-6E8A-4147-A177-3AD203B41FA5}">
                      <a16:colId xmlns:a16="http://schemas.microsoft.com/office/drawing/2014/main" xmlns="" val="1117727151"/>
                    </a:ext>
                  </a:extLst>
                </a:gridCol>
                <a:gridCol w="2552387">
                  <a:extLst>
                    <a:ext uri="{9D8B030D-6E8A-4147-A177-3AD203B41FA5}">
                      <a16:colId xmlns:a16="http://schemas.microsoft.com/office/drawing/2014/main" xmlns="" val="2817286437"/>
                    </a:ext>
                  </a:extLst>
                </a:gridCol>
                <a:gridCol w="1972445">
                  <a:extLst>
                    <a:ext uri="{9D8B030D-6E8A-4147-A177-3AD203B41FA5}">
                      <a16:colId xmlns:a16="http://schemas.microsoft.com/office/drawing/2014/main" xmlns="" val="39486017"/>
                    </a:ext>
                  </a:extLst>
                </a:gridCol>
              </a:tblGrid>
              <a:tr h="267185">
                <a:tc>
                  <a:txBody>
                    <a:bodyPr/>
                    <a:lstStyle/>
                    <a:p>
                      <a:pPr algn="ctr" fontAlgn="b"/>
                      <a:r>
                        <a:rPr lang="tr-TR" sz="1100" b="0" i="0" u="none" strike="noStrike">
                          <a:solidFill>
                            <a:srgbClr val="000000"/>
                          </a:solidFill>
                          <a:effectLst/>
                          <a:latin typeface="Calibri" panose="020F0502020204030204" pitchFamily="34" charset="0"/>
                        </a:rPr>
                        <a:t>İLAÇ</a:t>
                      </a:r>
                    </a:p>
                  </a:txBody>
                  <a:tcPr marL="5899" marR="5899" marT="589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200" b="0" i="0" u="none" strike="noStrike">
                          <a:solidFill>
                            <a:srgbClr val="000000"/>
                          </a:solidFill>
                          <a:effectLst/>
                          <a:latin typeface="Times New Roman" panose="02020603050405020304" pitchFamily="18" charset="0"/>
                        </a:rPr>
                        <a:t>ENDİKASYONLARI</a:t>
                      </a:r>
                    </a:p>
                  </a:txBody>
                  <a:tcPr marL="5899" marR="5899" marT="589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tr-TR" sz="1200" b="0" i="0" u="none" strike="noStrike">
                          <a:solidFill>
                            <a:srgbClr val="000000"/>
                          </a:solidFill>
                          <a:effectLst/>
                          <a:latin typeface="Calibri" panose="020F0502020204030204" pitchFamily="34" charset="0"/>
                        </a:rPr>
                        <a:t>KONTRENDİKASYONLARI</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tr-TR" sz="1200" b="0" i="0" u="none" strike="noStrike" dirty="0">
                          <a:solidFill>
                            <a:srgbClr val="000000"/>
                          </a:solidFill>
                          <a:effectLst/>
                          <a:latin typeface="Calibri" panose="020F0502020204030204" pitchFamily="34" charset="0"/>
                        </a:rPr>
                        <a:t>VERİLİŞ YOLU</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200" b="0" i="0" u="none" strike="noStrike">
                          <a:solidFill>
                            <a:srgbClr val="000000"/>
                          </a:solidFill>
                          <a:effectLst/>
                          <a:latin typeface="Times New Roman" panose="02020603050405020304" pitchFamily="18" charset="0"/>
                        </a:rPr>
                        <a:t>YAN ETKİLERİ</a:t>
                      </a:r>
                    </a:p>
                  </a:txBody>
                  <a:tcPr marL="5899" marR="5899" marT="589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70450074"/>
                  </a:ext>
                </a:extLst>
              </a:tr>
              <a:tr h="4053295">
                <a:tc>
                  <a:txBody>
                    <a:bodyPr/>
                    <a:lstStyle/>
                    <a:p>
                      <a:pPr algn="ctr" fontAlgn="ctr"/>
                      <a:r>
                        <a:rPr lang="tr-TR" sz="1100" b="0" i="0" u="none" strike="noStrike" dirty="0">
                          <a:solidFill>
                            <a:srgbClr val="000000"/>
                          </a:solidFill>
                          <a:effectLst/>
                          <a:latin typeface="Times New Roman" panose="02020603050405020304" pitchFamily="18" charset="0"/>
                        </a:rPr>
                        <a:t>DOPAMİN</a:t>
                      </a:r>
                    </a:p>
                  </a:txBody>
                  <a:tcPr marL="5899" marR="5899" marT="5899" marB="0" vert="wordArt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A661"/>
                    </a:solidFill>
                  </a:tcPr>
                </a:tc>
                <a:tc>
                  <a:txBody>
                    <a:bodyPr/>
                    <a:lstStyle/>
                    <a:p>
                      <a:pPr algn="l" fontAlgn="ctr"/>
                      <a:r>
                        <a:rPr lang="tr-TR" sz="700" b="0" i="0" u="none" strike="noStrike" dirty="0" err="1">
                          <a:solidFill>
                            <a:srgbClr val="000000"/>
                          </a:solidFill>
                          <a:effectLst/>
                          <a:latin typeface="Times New Roman" panose="02020603050405020304" pitchFamily="18" charset="0"/>
                        </a:rPr>
                        <a:t>Kardiyotonik</a:t>
                      </a:r>
                      <a:r>
                        <a:rPr lang="tr-TR" sz="700" b="0" i="0" u="none" strike="noStrike" dirty="0">
                          <a:solidFill>
                            <a:srgbClr val="000000"/>
                          </a:solidFill>
                          <a:effectLst/>
                          <a:latin typeface="Times New Roman" panose="02020603050405020304" pitchFamily="18" charset="0"/>
                        </a:rPr>
                        <a:t> etkilidir. Akut </a:t>
                      </a:r>
                      <a:r>
                        <a:rPr lang="tr-TR" sz="700" b="0" i="0" u="none" strike="noStrike" dirty="0" err="1">
                          <a:solidFill>
                            <a:srgbClr val="000000"/>
                          </a:solidFill>
                          <a:effectLst/>
                          <a:latin typeface="Times New Roman" panose="02020603050405020304" pitchFamily="18" charset="0"/>
                        </a:rPr>
                        <a:t>konjestif</a:t>
                      </a:r>
                      <a:r>
                        <a:rPr lang="tr-TR" sz="700" b="0" i="0" u="none" strike="noStrike" dirty="0">
                          <a:solidFill>
                            <a:srgbClr val="000000"/>
                          </a:solidFill>
                          <a:effectLst/>
                          <a:latin typeface="Times New Roman" panose="02020603050405020304" pitchFamily="18" charset="0"/>
                        </a:rPr>
                        <a:t> kalp yetmezliği ve şok olgularında (</a:t>
                      </a:r>
                      <a:r>
                        <a:rPr lang="tr-TR" sz="700" b="0" i="0" u="none" strike="noStrike" dirty="0" err="1">
                          <a:solidFill>
                            <a:srgbClr val="000000"/>
                          </a:solidFill>
                          <a:effectLst/>
                          <a:latin typeface="Times New Roman" panose="02020603050405020304" pitchFamily="18" charset="0"/>
                        </a:rPr>
                        <a:t>postoperatif</a:t>
                      </a:r>
                      <a:r>
                        <a:rPr lang="tr-TR" sz="700" b="0" i="0" u="none" strike="noStrike" dirty="0">
                          <a:solidFill>
                            <a:srgbClr val="000000"/>
                          </a:solidFill>
                          <a:effectLst/>
                          <a:latin typeface="Times New Roman" panose="02020603050405020304" pitchFamily="18" charset="0"/>
                        </a:rPr>
                        <a:t>, septik, </a:t>
                      </a:r>
                      <a:r>
                        <a:rPr lang="tr-TR" sz="700" b="0" i="0" u="none" strike="noStrike" dirty="0" err="1">
                          <a:solidFill>
                            <a:srgbClr val="000000"/>
                          </a:solidFill>
                          <a:effectLst/>
                          <a:latin typeface="Times New Roman" panose="02020603050405020304" pitchFamily="18" charset="0"/>
                        </a:rPr>
                        <a:t>anafilaktik</a:t>
                      </a:r>
                      <a:r>
                        <a:rPr lang="tr-TR" sz="700" b="0" i="0" u="none" strike="noStrike" dirty="0">
                          <a:solidFill>
                            <a:srgbClr val="000000"/>
                          </a:solidFill>
                          <a:effectLst/>
                          <a:latin typeface="Times New Roman" panose="02020603050405020304" pitchFamily="18" charset="0"/>
                        </a:rPr>
                        <a:t> ve </a:t>
                      </a:r>
                      <a:r>
                        <a:rPr lang="tr-TR" sz="700" b="0" i="0" u="none" strike="noStrike" dirty="0" err="1">
                          <a:solidFill>
                            <a:srgbClr val="000000"/>
                          </a:solidFill>
                          <a:effectLst/>
                          <a:latin typeface="Times New Roman" panose="02020603050405020304" pitchFamily="18" charset="0"/>
                        </a:rPr>
                        <a:t>kardiyojenik</a:t>
                      </a:r>
                      <a:r>
                        <a:rPr lang="tr-TR" sz="700" b="0" i="0" u="none" strike="noStrike" dirty="0">
                          <a:solidFill>
                            <a:srgbClr val="000000"/>
                          </a:solidFill>
                          <a:effectLst/>
                          <a:latin typeface="Times New Roman" panose="02020603050405020304" pitchFamily="18" charset="0"/>
                        </a:rPr>
                        <a:t>); böbrek yetersizliği tehdidi; akut </a:t>
                      </a:r>
                      <a:r>
                        <a:rPr lang="tr-TR" sz="700" b="0" i="0" u="none" strike="noStrike" dirty="0" err="1">
                          <a:solidFill>
                            <a:srgbClr val="000000"/>
                          </a:solidFill>
                          <a:effectLst/>
                          <a:latin typeface="Times New Roman" panose="02020603050405020304" pitchFamily="18" charset="0"/>
                        </a:rPr>
                        <a:t>pankreatit</a:t>
                      </a:r>
                      <a:r>
                        <a:rPr lang="tr-TR" sz="700" b="0" i="0" u="none" strike="noStrike" dirty="0">
                          <a:solidFill>
                            <a:srgbClr val="000000"/>
                          </a:solidFill>
                          <a:effectLst/>
                          <a:latin typeface="Times New Roman" panose="02020603050405020304" pitchFamily="18" charset="0"/>
                        </a:rPr>
                        <a:t>; kronik kalp ve böbrek hastalıklarında akut yetersizlik tehdidi, </a:t>
                      </a:r>
                      <a:r>
                        <a:rPr lang="tr-TR" sz="700" b="0" i="0" u="none" strike="noStrike" dirty="0" err="1">
                          <a:solidFill>
                            <a:srgbClr val="000000"/>
                          </a:solidFill>
                          <a:effectLst/>
                          <a:latin typeface="Times New Roman" panose="02020603050405020304" pitchFamily="18" charset="0"/>
                        </a:rPr>
                        <a:t>diüretik</a:t>
                      </a:r>
                      <a:r>
                        <a:rPr lang="tr-TR" sz="700" b="0" i="0" u="none" strike="noStrike" dirty="0">
                          <a:solidFill>
                            <a:srgbClr val="000000"/>
                          </a:solidFill>
                          <a:effectLst/>
                          <a:latin typeface="Times New Roman" panose="02020603050405020304" pitchFamily="18" charset="0"/>
                        </a:rPr>
                        <a:t> tedavisinin etkisini artırmak ve desteklemek; PEEP uygulamalı yapay solunumda azalmış kalp ve böbrek fonksiyonlarını düzeltme; </a:t>
                      </a:r>
                      <a:r>
                        <a:rPr lang="tr-TR" sz="700" b="0" i="0" u="none" strike="noStrike" dirty="0" err="1">
                          <a:solidFill>
                            <a:srgbClr val="000000"/>
                          </a:solidFill>
                          <a:effectLst/>
                          <a:latin typeface="Times New Roman" panose="02020603050405020304" pitchFamily="18" charset="0"/>
                        </a:rPr>
                        <a:t>epidural</a:t>
                      </a:r>
                      <a:r>
                        <a:rPr lang="tr-TR" sz="700" b="0" i="0" u="none" strike="noStrike" dirty="0">
                          <a:solidFill>
                            <a:srgbClr val="000000"/>
                          </a:solidFill>
                          <a:effectLst/>
                          <a:latin typeface="Times New Roman" panose="02020603050405020304" pitchFamily="18" charset="0"/>
                        </a:rPr>
                        <a:t> anestezide </a:t>
                      </a:r>
                      <a:r>
                        <a:rPr lang="tr-TR" sz="700" b="0" i="0" u="none" strike="noStrike" dirty="0" err="1">
                          <a:solidFill>
                            <a:srgbClr val="000000"/>
                          </a:solidFill>
                          <a:effectLst/>
                          <a:latin typeface="Times New Roman" panose="02020603050405020304" pitchFamily="18" charset="0"/>
                        </a:rPr>
                        <a:t>kardiyovasküler</a:t>
                      </a:r>
                      <a:r>
                        <a:rPr lang="tr-TR" sz="700" b="0" i="0" u="none" strike="noStrike" dirty="0">
                          <a:solidFill>
                            <a:srgbClr val="000000"/>
                          </a:solidFill>
                          <a:effectLst/>
                          <a:latin typeface="Times New Roman" panose="02020603050405020304" pitchFamily="18" charset="0"/>
                        </a:rPr>
                        <a:t> fonksiyonu stabilize etmek için </a:t>
                      </a:r>
                      <a:r>
                        <a:rPr lang="tr-TR" sz="700" b="0" i="0" u="none" strike="noStrike" dirty="0" err="1">
                          <a:solidFill>
                            <a:srgbClr val="000000"/>
                          </a:solidFill>
                          <a:effectLst/>
                          <a:latin typeface="Times New Roman" panose="02020603050405020304" pitchFamily="18" charset="0"/>
                        </a:rPr>
                        <a:t>antiaritmik</a:t>
                      </a:r>
                      <a:r>
                        <a:rPr lang="tr-TR" sz="700" b="0" i="0" u="none" strike="noStrike" dirty="0">
                          <a:solidFill>
                            <a:srgbClr val="000000"/>
                          </a:solidFill>
                          <a:effectLst/>
                          <a:latin typeface="Times New Roman" panose="02020603050405020304" pitchFamily="18" charset="0"/>
                        </a:rPr>
                        <a:t> ilaçlar, </a:t>
                      </a:r>
                      <a:r>
                        <a:rPr lang="tr-TR" sz="700" b="0" i="0" u="none" strike="noStrike" dirty="0" err="1">
                          <a:solidFill>
                            <a:srgbClr val="000000"/>
                          </a:solidFill>
                          <a:effectLst/>
                          <a:latin typeface="Times New Roman" panose="02020603050405020304" pitchFamily="18" charset="0"/>
                        </a:rPr>
                        <a:t>barbitüratlar</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karbromal</a:t>
                      </a:r>
                      <a:r>
                        <a:rPr lang="tr-TR" sz="700" b="0" i="0" u="none" strike="noStrike" dirty="0">
                          <a:solidFill>
                            <a:srgbClr val="000000"/>
                          </a:solidFill>
                          <a:effectLst/>
                          <a:latin typeface="Times New Roman" panose="02020603050405020304" pitchFamily="18" charset="0"/>
                        </a:rPr>
                        <a:t> ve böbrek yoluyla atılan diğer ilaçlarla akut zehirlenmelerde </a:t>
                      </a:r>
                      <a:r>
                        <a:rPr lang="tr-TR" sz="700" b="0" i="0" u="none" strike="noStrike" dirty="0" err="1">
                          <a:solidFill>
                            <a:srgbClr val="000000"/>
                          </a:solidFill>
                          <a:effectLst/>
                          <a:latin typeface="Times New Roman" panose="02020603050405020304" pitchFamily="18" charset="0"/>
                        </a:rPr>
                        <a:t>endikedir</a:t>
                      </a:r>
                      <a:r>
                        <a:rPr lang="tr-TR" sz="700" b="0" i="0" u="none" strike="noStrike" dirty="0">
                          <a:solidFill>
                            <a:srgbClr val="000000"/>
                          </a:solidFill>
                          <a:effectLst/>
                          <a:latin typeface="Times New Roman" panose="02020603050405020304" pitchFamily="18" charset="0"/>
                        </a:rPr>
                        <a:t>.</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Dopamin sülfite duyarlı bronşiyal astımlılarda kullanılmaz. Tiroid fonksiyon fazlalığı (tireotoksikoz), böbreküstübezi tümörlerinde, glokomun bazı şekillerinde (dar açı glokomu), idrar kalıntılı prostat adenomunda, taşiaritmiler, ritm bozukluklarında kullanılmaz.</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Sadece uygun seyrelticilerle seyreltildikten sonra i.v. infüzyon ile uygulanır. Erişkinler: Uygulamadan önce dolaşan kan volümünün tam kan veya bir plazma genişleticisi ile arttırılması gerekir. Kalp gücü ve böbrek perfüzyonun orta derecede artışlarına cevap verme olasılığı olan hastalarda dopamin hidroklorür solüsyonunun infüzyonu 2.5 mcg/kg/dakika dozunda başlanır. Daha şiddetli durumlarda, uygulamaya 5 mcg/kg/dak hızında başlanabilir ve gerekirse 5-10 mcg/kg/dakikalık artışlarla 20-50 mcg/kg/dakikaya kadar arttırılabilir. Eğer 50 mcg/kg/dakikadan daha fazla dozlar gerekiyorsa, idrar çıkışının sık sık kontrol edilmesi önerilmektedir. Eğer hipotansiyon olmaksızın idrar çıkışı azalıyorsa dopamin dozunun azaltılması düşünülmelidir. Hastaların %50'sinde 20 mcg/kg/dakikanın altında dozlarla yeterli sonuçlar alındığı görülmüştür. Bu dozlara cevap vermeyen hastalarda yeterli kan basıncı, idrar çıkışı ve perfüzyon sağlanması için ek dopamin artışları yapılabilir. Tüm hastaların tedavileri için kan volümü, kardiyak kontraktilite, periferik perfüzyonun distribüsyonu ve idrar çıkışı yönünden kesin olarak incelenmelidir. Dopaminin pediyatrik hastalarda emniyeti ve etkinliği bilinmemektedir.</a:t>
                      </a:r>
                      <a:br>
                        <a:rPr lang="tr-TR" sz="700" b="0" i="0" u="none" strike="noStrike">
                          <a:solidFill>
                            <a:srgbClr val="000000"/>
                          </a:solidFill>
                          <a:effectLst/>
                          <a:latin typeface="Times New Roman" panose="02020603050405020304" pitchFamily="18" charset="0"/>
                        </a:rPr>
                      </a:br>
                      <a:r>
                        <a:rPr lang="tr-TR" sz="700" b="0" i="0" u="none" strike="noStrike">
                          <a:solidFill>
                            <a:srgbClr val="000000"/>
                          </a:solidFill>
                          <a:effectLst/>
                          <a:latin typeface="Times New Roman" panose="02020603050405020304" pitchFamily="18" charset="0"/>
                        </a:rPr>
                        <a:t/>
                      </a:r>
                      <a:br>
                        <a:rPr lang="tr-TR" sz="700" b="0" i="0" u="none" strike="noStrike">
                          <a:solidFill>
                            <a:srgbClr val="000000"/>
                          </a:solidFill>
                          <a:effectLst/>
                          <a:latin typeface="Times New Roman" panose="02020603050405020304" pitchFamily="18" charset="0"/>
                        </a:rPr>
                      </a:br>
                      <a:r>
                        <a:rPr lang="tr-TR" sz="700" b="0" i="0" u="none" strike="noStrike">
                          <a:solidFill>
                            <a:srgbClr val="000000"/>
                          </a:solidFill>
                          <a:effectLst/>
                          <a:latin typeface="Times New Roman" panose="02020603050405020304" pitchFamily="18" charset="0"/>
                        </a:rPr>
                        <a:t>  </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a:solidFill>
                            <a:srgbClr val="000000"/>
                          </a:solidFill>
                          <a:effectLst/>
                          <a:latin typeface="Times New Roman" panose="02020603050405020304" pitchFamily="18" charset="0"/>
                        </a:rPr>
                        <a:t>Ara sıra hafif bulantı, kusma, </a:t>
                      </a:r>
                      <a:r>
                        <a:rPr lang="tr-TR" sz="700" b="0" i="0" u="none" strike="noStrike" dirty="0" err="1">
                          <a:solidFill>
                            <a:srgbClr val="000000"/>
                          </a:solidFill>
                          <a:effectLst/>
                          <a:latin typeface="Times New Roman" panose="02020603050405020304" pitchFamily="18" charset="0"/>
                        </a:rPr>
                        <a:t>başağrısı</a:t>
                      </a:r>
                      <a:r>
                        <a:rPr lang="tr-TR" sz="700" b="0" i="0" u="none" strike="noStrike" dirty="0">
                          <a:solidFill>
                            <a:srgbClr val="000000"/>
                          </a:solidFill>
                          <a:effectLst/>
                          <a:latin typeface="Times New Roman" panose="02020603050405020304" pitchFamily="18" charset="0"/>
                        </a:rPr>
                        <a:t>, huzursuzluk, parmak-tremoru, göğüs ağrıları, çarpıntı, kan basıncı yükselmesi. Artan dozlara bağlı olarak kalpte </a:t>
                      </a:r>
                      <a:r>
                        <a:rPr lang="tr-TR" sz="700" b="0" i="0" u="none" strike="noStrike" dirty="0" err="1">
                          <a:solidFill>
                            <a:srgbClr val="000000"/>
                          </a:solidFill>
                          <a:effectLst/>
                          <a:latin typeface="Times New Roman" panose="02020603050405020304" pitchFamily="18" charset="0"/>
                        </a:rPr>
                        <a:t>ritm</a:t>
                      </a:r>
                      <a:r>
                        <a:rPr lang="tr-TR" sz="700" b="0" i="0" u="none" strike="noStrike" dirty="0">
                          <a:solidFill>
                            <a:srgbClr val="000000"/>
                          </a:solidFill>
                          <a:effectLst/>
                          <a:latin typeface="Times New Roman" panose="02020603050405020304" pitchFamily="18" charset="0"/>
                        </a:rPr>
                        <a:t> bozuklukları (sinüs taşikardisi, </a:t>
                      </a:r>
                      <a:r>
                        <a:rPr lang="tr-TR" sz="700" b="0" i="0" u="none" strike="noStrike" dirty="0" err="1">
                          <a:solidFill>
                            <a:srgbClr val="000000"/>
                          </a:solidFill>
                          <a:effectLst/>
                          <a:latin typeface="Times New Roman" panose="02020603050405020304" pitchFamily="18" charset="0"/>
                        </a:rPr>
                        <a:t>supraventriküler</a:t>
                      </a:r>
                      <a:r>
                        <a:rPr lang="tr-TR" sz="700" b="0" i="0" u="none" strike="noStrike" dirty="0">
                          <a:solidFill>
                            <a:srgbClr val="000000"/>
                          </a:solidFill>
                          <a:effectLst/>
                          <a:latin typeface="Times New Roman" panose="02020603050405020304" pitchFamily="18" charset="0"/>
                        </a:rPr>
                        <a:t> ve </a:t>
                      </a:r>
                      <a:r>
                        <a:rPr lang="tr-TR" sz="700" b="0" i="0" u="none" strike="noStrike" dirty="0" err="1">
                          <a:solidFill>
                            <a:srgbClr val="000000"/>
                          </a:solidFill>
                          <a:effectLst/>
                          <a:latin typeface="Times New Roman" panose="02020603050405020304" pitchFamily="18" charset="0"/>
                        </a:rPr>
                        <a:t>ventriküler</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ektopiler</a:t>
                      </a:r>
                      <a:r>
                        <a:rPr lang="tr-TR" sz="700" b="0" i="0" u="none" strike="noStrike" dirty="0">
                          <a:solidFill>
                            <a:srgbClr val="000000"/>
                          </a:solidFill>
                          <a:effectLst/>
                          <a:latin typeface="Times New Roman" panose="02020603050405020304" pitchFamily="18" charset="0"/>
                        </a:rPr>
                        <a:t>) ve sol </a:t>
                      </a:r>
                      <a:r>
                        <a:rPr lang="tr-TR" sz="700" b="0" i="0" u="none" strike="noStrike" dirty="0" err="1">
                          <a:solidFill>
                            <a:srgbClr val="000000"/>
                          </a:solidFill>
                          <a:effectLst/>
                          <a:latin typeface="Times New Roman" panose="02020603050405020304" pitchFamily="18" charset="0"/>
                        </a:rPr>
                        <a:t>ventrikül</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diastolünde</a:t>
                      </a:r>
                      <a:r>
                        <a:rPr lang="tr-TR" sz="700" b="0" i="0" u="none" strike="noStrike" dirty="0">
                          <a:solidFill>
                            <a:srgbClr val="000000"/>
                          </a:solidFill>
                          <a:effectLst/>
                          <a:latin typeface="Times New Roman" panose="02020603050405020304" pitchFamily="18" charset="0"/>
                        </a:rPr>
                        <a:t> istenmeyen bir yükselme olabilir. </a:t>
                      </a:r>
                      <a:r>
                        <a:rPr lang="tr-TR" sz="700" b="0" i="0" u="none" strike="noStrike" dirty="0" err="1">
                          <a:solidFill>
                            <a:srgbClr val="000000"/>
                          </a:solidFill>
                          <a:effectLst/>
                          <a:latin typeface="Times New Roman" panose="02020603050405020304" pitchFamily="18" charset="0"/>
                        </a:rPr>
                        <a:t>Dopamin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infuzyonu</a:t>
                      </a:r>
                      <a:r>
                        <a:rPr lang="tr-TR" sz="700" b="0" i="0" u="none" strike="noStrike" dirty="0">
                          <a:solidFill>
                            <a:srgbClr val="000000"/>
                          </a:solidFill>
                          <a:effectLst/>
                          <a:latin typeface="Times New Roman" panose="02020603050405020304" pitchFamily="18" charset="0"/>
                        </a:rPr>
                        <a:t> deride nekroz meydana getirebilir (kan akımı ile </a:t>
                      </a:r>
                      <a:r>
                        <a:rPr lang="tr-TR" sz="700" b="0" i="0" u="none" strike="noStrike" dirty="0" err="1">
                          <a:solidFill>
                            <a:srgbClr val="000000"/>
                          </a:solidFill>
                          <a:effectLst/>
                          <a:latin typeface="Times New Roman" panose="02020603050405020304" pitchFamily="18" charset="0"/>
                        </a:rPr>
                        <a:t>splanchnikus</a:t>
                      </a:r>
                      <a:r>
                        <a:rPr lang="tr-TR" sz="700" b="0" i="0" u="none" strike="noStrike" dirty="0">
                          <a:solidFill>
                            <a:srgbClr val="000000"/>
                          </a:solidFill>
                          <a:effectLst/>
                          <a:latin typeface="Times New Roman" panose="02020603050405020304" pitchFamily="18" charset="0"/>
                        </a:rPr>
                        <a:t> alanı olumlu etkilenirken deri ve adalelerde reaksiyon yapabilir), tehlike bilhassa dolaşım bozukluğu olan hastalara yüksek dozların tatbikindedir. </a:t>
                      </a:r>
                      <a:r>
                        <a:rPr lang="tr-TR" sz="700" b="0" i="0" u="none" strike="noStrike" dirty="0" err="1">
                          <a:solidFill>
                            <a:srgbClr val="000000"/>
                          </a:solidFill>
                          <a:effectLst/>
                          <a:latin typeface="Times New Roman" panose="02020603050405020304" pitchFamily="18" charset="0"/>
                        </a:rPr>
                        <a:t>Splachnikus</a:t>
                      </a:r>
                      <a:r>
                        <a:rPr lang="tr-TR" sz="700" b="0" i="0" u="none" strike="noStrike" dirty="0">
                          <a:solidFill>
                            <a:srgbClr val="000000"/>
                          </a:solidFill>
                          <a:effectLst/>
                          <a:latin typeface="Times New Roman" panose="02020603050405020304" pitchFamily="18" charset="0"/>
                        </a:rPr>
                        <a:t> alanında ameliyat veya </a:t>
                      </a:r>
                      <a:r>
                        <a:rPr lang="tr-TR" sz="700" b="0" i="0" u="none" strike="noStrike" dirty="0" err="1">
                          <a:solidFill>
                            <a:srgbClr val="000000"/>
                          </a:solidFill>
                          <a:effectLst/>
                          <a:latin typeface="Times New Roman" panose="02020603050405020304" pitchFamily="18" charset="0"/>
                        </a:rPr>
                        <a:t>gastrointestinal</a:t>
                      </a:r>
                      <a:r>
                        <a:rPr lang="tr-TR" sz="700" b="0" i="0" u="none" strike="noStrike" dirty="0">
                          <a:solidFill>
                            <a:srgbClr val="000000"/>
                          </a:solidFill>
                          <a:effectLst/>
                          <a:latin typeface="Times New Roman" panose="02020603050405020304" pitchFamily="18" charset="0"/>
                        </a:rPr>
                        <a:t> organlarda kanama eğilimi bulunan hastalarda kanama tehlikesi vardır. Yanlışlıkla damar dışına yapılan </a:t>
                      </a:r>
                      <a:r>
                        <a:rPr lang="tr-TR" sz="700" b="0" i="0" u="none" strike="noStrike" dirty="0" err="1">
                          <a:solidFill>
                            <a:srgbClr val="000000"/>
                          </a:solidFill>
                          <a:effectLst/>
                          <a:latin typeface="Times New Roman" panose="02020603050405020304" pitchFamily="18" charset="0"/>
                        </a:rPr>
                        <a:t>infüzyon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paravenöz</a:t>
                      </a:r>
                      <a:r>
                        <a:rPr lang="tr-TR" sz="700" b="0" i="0" u="none" strike="noStrike" dirty="0">
                          <a:solidFill>
                            <a:srgbClr val="000000"/>
                          </a:solidFill>
                          <a:effectLst/>
                          <a:latin typeface="Times New Roman" panose="02020603050405020304" pitchFamily="18" charset="0"/>
                        </a:rPr>
                        <a:t> nekrozlara yol açabilir. Bu bakımdan </a:t>
                      </a:r>
                      <a:r>
                        <a:rPr lang="tr-TR" sz="700" b="0" i="0" u="none" strike="noStrike" dirty="0" err="1">
                          <a:solidFill>
                            <a:srgbClr val="000000"/>
                          </a:solidFill>
                          <a:effectLst/>
                          <a:latin typeface="Times New Roman" panose="02020603050405020304" pitchFamily="18" charset="0"/>
                        </a:rPr>
                        <a:t>infüzyonun</a:t>
                      </a:r>
                      <a:r>
                        <a:rPr lang="tr-TR" sz="700" b="0" i="0" u="none" strike="noStrike" dirty="0">
                          <a:solidFill>
                            <a:srgbClr val="000000"/>
                          </a:solidFill>
                          <a:effectLst/>
                          <a:latin typeface="Times New Roman" panose="02020603050405020304" pitchFamily="18" charset="0"/>
                        </a:rPr>
                        <a:t> bir damar </a:t>
                      </a:r>
                      <a:r>
                        <a:rPr lang="tr-TR" sz="700" b="0" i="0" u="none" strike="noStrike" dirty="0" err="1">
                          <a:solidFill>
                            <a:srgbClr val="000000"/>
                          </a:solidFill>
                          <a:effectLst/>
                          <a:latin typeface="Times New Roman" panose="02020603050405020304" pitchFamily="18" charset="0"/>
                        </a:rPr>
                        <a:t>kateteri</a:t>
                      </a:r>
                      <a:r>
                        <a:rPr lang="tr-TR" sz="700" b="0" i="0" u="none" strike="noStrike" dirty="0">
                          <a:solidFill>
                            <a:srgbClr val="000000"/>
                          </a:solidFill>
                          <a:effectLst/>
                          <a:latin typeface="Times New Roman" panose="02020603050405020304" pitchFamily="18" charset="0"/>
                        </a:rPr>
                        <a:t> ile yapılması tercih edilmelidir.</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51623020"/>
                  </a:ext>
                </a:extLst>
              </a:tr>
            </a:tbl>
          </a:graphicData>
        </a:graphic>
      </p:graphicFrame>
    </p:spTree>
    <p:extLst>
      <p:ext uri="{BB962C8B-B14F-4D97-AF65-F5344CB8AC3E}">
        <p14:creationId xmlns:p14="http://schemas.microsoft.com/office/powerpoint/2010/main" val="36962381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6E97152F-96AC-4338-8F52-F46B18BBFC36}"/>
              </a:ext>
            </a:extLst>
          </p:cNvPr>
          <p:cNvGraphicFramePr>
            <a:graphicFrameLocks noGrp="1"/>
          </p:cNvGraphicFramePr>
          <p:nvPr>
            <p:extLst>
              <p:ext uri="{D42A27DB-BD31-4B8C-83A1-F6EECF244321}">
                <p14:modId xmlns:p14="http://schemas.microsoft.com/office/powerpoint/2010/main" val="2259037043"/>
              </p:ext>
            </p:extLst>
          </p:nvPr>
        </p:nvGraphicFramePr>
        <p:xfrm>
          <a:off x="251520" y="1268760"/>
          <a:ext cx="8640960" cy="4320480"/>
        </p:xfrm>
        <a:graphic>
          <a:graphicData uri="http://schemas.openxmlformats.org/drawingml/2006/table">
            <a:tbl>
              <a:tblPr/>
              <a:tblGrid>
                <a:gridCol w="555711">
                  <a:extLst>
                    <a:ext uri="{9D8B030D-6E8A-4147-A177-3AD203B41FA5}">
                      <a16:colId xmlns:a16="http://schemas.microsoft.com/office/drawing/2014/main" xmlns="" val="1389223426"/>
                    </a:ext>
                  </a:extLst>
                </a:gridCol>
                <a:gridCol w="1873903">
                  <a:extLst>
                    <a:ext uri="{9D8B030D-6E8A-4147-A177-3AD203B41FA5}">
                      <a16:colId xmlns:a16="http://schemas.microsoft.com/office/drawing/2014/main" xmlns="" val="2139651236"/>
                    </a:ext>
                  </a:extLst>
                </a:gridCol>
                <a:gridCol w="1686514">
                  <a:extLst>
                    <a:ext uri="{9D8B030D-6E8A-4147-A177-3AD203B41FA5}">
                      <a16:colId xmlns:a16="http://schemas.microsoft.com/office/drawing/2014/main" xmlns="" val="1042055109"/>
                    </a:ext>
                  </a:extLst>
                </a:gridCol>
                <a:gridCol w="2552387">
                  <a:extLst>
                    <a:ext uri="{9D8B030D-6E8A-4147-A177-3AD203B41FA5}">
                      <a16:colId xmlns:a16="http://schemas.microsoft.com/office/drawing/2014/main" xmlns="" val="1188835573"/>
                    </a:ext>
                  </a:extLst>
                </a:gridCol>
                <a:gridCol w="1972445">
                  <a:extLst>
                    <a:ext uri="{9D8B030D-6E8A-4147-A177-3AD203B41FA5}">
                      <a16:colId xmlns:a16="http://schemas.microsoft.com/office/drawing/2014/main" xmlns="" val="4223129677"/>
                    </a:ext>
                  </a:extLst>
                </a:gridCol>
              </a:tblGrid>
              <a:tr h="267185">
                <a:tc>
                  <a:txBody>
                    <a:bodyPr/>
                    <a:lstStyle/>
                    <a:p>
                      <a:pPr algn="ctr" fontAlgn="b"/>
                      <a:r>
                        <a:rPr lang="tr-TR" sz="1100" b="0" i="0" u="none" strike="noStrike">
                          <a:solidFill>
                            <a:srgbClr val="000000"/>
                          </a:solidFill>
                          <a:effectLst/>
                          <a:latin typeface="Calibri" panose="020F0502020204030204" pitchFamily="34" charset="0"/>
                        </a:rPr>
                        <a:t>İLAÇ</a:t>
                      </a:r>
                    </a:p>
                  </a:txBody>
                  <a:tcPr marL="5899" marR="5899" marT="589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200" b="0" i="0" u="none" strike="noStrike">
                          <a:solidFill>
                            <a:srgbClr val="000000"/>
                          </a:solidFill>
                          <a:effectLst/>
                          <a:latin typeface="Times New Roman" panose="02020603050405020304" pitchFamily="18" charset="0"/>
                        </a:rPr>
                        <a:t>ENDİKASYONLARI</a:t>
                      </a:r>
                    </a:p>
                  </a:txBody>
                  <a:tcPr marL="5899" marR="5899" marT="589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tr-TR" sz="1200" b="0" i="0" u="none" strike="noStrike">
                          <a:solidFill>
                            <a:srgbClr val="000000"/>
                          </a:solidFill>
                          <a:effectLst/>
                          <a:latin typeface="Calibri" panose="020F0502020204030204" pitchFamily="34" charset="0"/>
                        </a:rPr>
                        <a:t>KONTRENDİKASYONLARI</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tr-TR" sz="1200" b="0" i="0" u="none" strike="noStrike">
                          <a:solidFill>
                            <a:srgbClr val="000000"/>
                          </a:solidFill>
                          <a:effectLst/>
                          <a:latin typeface="Calibri" panose="020F0502020204030204" pitchFamily="34" charset="0"/>
                        </a:rPr>
                        <a:t>VERİLİŞ YOLU</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200" b="0" i="0" u="none" strike="noStrike">
                          <a:solidFill>
                            <a:srgbClr val="000000"/>
                          </a:solidFill>
                          <a:effectLst/>
                          <a:latin typeface="Times New Roman" panose="02020603050405020304" pitchFamily="18" charset="0"/>
                        </a:rPr>
                        <a:t>YAN ETKİLERİ</a:t>
                      </a:r>
                    </a:p>
                  </a:txBody>
                  <a:tcPr marL="5899" marR="5899" marT="589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7082010"/>
                  </a:ext>
                </a:extLst>
              </a:tr>
              <a:tr h="4053295">
                <a:tc>
                  <a:txBody>
                    <a:bodyPr/>
                    <a:lstStyle/>
                    <a:p>
                      <a:pPr algn="ctr" fontAlgn="ctr"/>
                      <a:r>
                        <a:rPr lang="tr-TR" sz="1100" b="0" i="0" u="none" strike="noStrike" dirty="0">
                          <a:solidFill>
                            <a:srgbClr val="000000"/>
                          </a:solidFill>
                          <a:effectLst/>
                          <a:latin typeface="Times New Roman" panose="02020603050405020304" pitchFamily="18" charset="0"/>
                        </a:rPr>
                        <a:t>İSOPRENALİN</a:t>
                      </a:r>
                    </a:p>
                  </a:txBody>
                  <a:tcPr marL="5899" marR="5899" marT="5899" marB="0" vert="wordArt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A661"/>
                    </a:solidFill>
                  </a:tcPr>
                </a:tc>
                <a:tc>
                  <a:txBody>
                    <a:bodyPr/>
                    <a:lstStyle/>
                    <a:p>
                      <a:pPr algn="l" fontAlgn="ctr"/>
                      <a:r>
                        <a:rPr lang="tr-TR" sz="700" b="0" i="0" u="none" strike="noStrike" dirty="0">
                          <a:solidFill>
                            <a:srgbClr val="000000"/>
                          </a:solidFill>
                          <a:effectLst/>
                          <a:latin typeface="Times New Roman" panose="02020603050405020304" pitchFamily="18" charset="0"/>
                        </a:rPr>
                        <a:t>Elektrik şok veya kalp pili tedavisini gerektirmeyen hafif veya geçici kalp bloğu </a:t>
                      </a:r>
                      <a:r>
                        <a:rPr lang="tr-TR" sz="700" b="0" i="0" u="none" strike="noStrike" dirty="0" err="1">
                          <a:solidFill>
                            <a:srgbClr val="000000"/>
                          </a:solidFill>
                          <a:effectLst/>
                          <a:latin typeface="Times New Roman" panose="02020603050405020304" pitchFamily="18" charset="0"/>
                        </a:rPr>
                        <a:t>ataklarında,ciddi</a:t>
                      </a:r>
                      <a:r>
                        <a:rPr lang="tr-TR" sz="700" b="0" i="0" u="none" strike="noStrike" dirty="0">
                          <a:solidFill>
                            <a:srgbClr val="000000"/>
                          </a:solidFill>
                          <a:effectLst/>
                          <a:latin typeface="Times New Roman" panose="02020603050405020304" pitchFamily="18" charset="0"/>
                        </a:rPr>
                        <a:t> kalp bloğu vakalarında ve Adams-</a:t>
                      </a:r>
                      <a:r>
                        <a:rPr lang="tr-TR" sz="700" b="0" i="0" u="none" strike="noStrike" dirty="0" err="1">
                          <a:solidFill>
                            <a:srgbClr val="000000"/>
                          </a:solidFill>
                          <a:effectLst/>
                          <a:latin typeface="Times New Roman" panose="02020603050405020304" pitchFamily="18" charset="0"/>
                        </a:rPr>
                        <a:t>Stokes</a:t>
                      </a:r>
                      <a:r>
                        <a:rPr lang="tr-TR" sz="700" b="0" i="0" u="none" strike="noStrike" dirty="0">
                          <a:solidFill>
                            <a:srgbClr val="000000"/>
                          </a:solidFill>
                          <a:effectLst/>
                          <a:latin typeface="Times New Roman" panose="02020603050405020304" pitchFamily="18" charset="0"/>
                        </a:rPr>
                        <a:t> (yavaş nabız veya nabzın alınamaması) ataklarında (</a:t>
                      </a:r>
                      <a:r>
                        <a:rPr lang="tr-TR" sz="700" b="0" i="0" u="none" strike="noStrike" dirty="0" err="1">
                          <a:solidFill>
                            <a:srgbClr val="000000"/>
                          </a:solidFill>
                          <a:effectLst/>
                          <a:latin typeface="Times New Roman" panose="02020603050405020304" pitchFamily="18" charset="0"/>
                        </a:rPr>
                        <a:t>ventriküler</a:t>
                      </a:r>
                      <a:r>
                        <a:rPr lang="tr-TR" sz="700" b="0" i="0" u="none" strike="noStrike" dirty="0">
                          <a:solidFill>
                            <a:srgbClr val="000000"/>
                          </a:solidFill>
                          <a:effectLst/>
                          <a:latin typeface="Times New Roman" panose="02020603050405020304" pitchFamily="18" charset="0"/>
                        </a:rPr>
                        <a:t> taşikardi (kalbin dakikadaki atım sayısının artması) veya </a:t>
                      </a:r>
                      <a:r>
                        <a:rPr lang="tr-TR" sz="700" b="0" i="0" u="none" strike="noStrike" dirty="0" err="1">
                          <a:solidFill>
                            <a:srgbClr val="000000"/>
                          </a:solidFill>
                          <a:effectLst/>
                          <a:latin typeface="Times New Roman" panose="02020603050405020304" pitchFamily="18" charset="0"/>
                        </a:rPr>
                        <a:t>fibrilasyonun</a:t>
                      </a:r>
                      <a:r>
                        <a:rPr lang="tr-TR" sz="700" b="0" i="0" u="none" strike="noStrike" dirty="0">
                          <a:solidFill>
                            <a:srgbClr val="000000"/>
                          </a:solidFill>
                          <a:effectLst/>
                          <a:latin typeface="Times New Roman" panose="02020603050405020304" pitchFamily="18" charset="0"/>
                        </a:rPr>
                        <a:t> sebep olduğu durumlar hariç), önerilen elektrik şok veya kalp pili tedavileri hazır olana kadar kardiyak </a:t>
                      </a:r>
                      <a:r>
                        <a:rPr lang="tr-TR" sz="700" b="0" i="0" u="none" strike="noStrike" dirty="0" err="1">
                          <a:solidFill>
                            <a:srgbClr val="000000"/>
                          </a:solidFill>
                          <a:effectLst/>
                          <a:latin typeface="Times New Roman" panose="02020603050405020304" pitchFamily="18" charset="0"/>
                        </a:rPr>
                        <a:t>arrestte</a:t>
                      </a:r>
                      <a:r>
                        <a:rPr lang="tr-TR" sz="700" b="0" i="0" u="none" strike="noStrike" dirty="0">
                          <a:solidFill>
                            <a:srgbClr val="000000"/>
                          </a:solidFill>
                          <a:effectLst/>
                          <a:latin typeface="Times New Roman" panose="02020603050405020304" pitchFamily="18" charset="0"/>
                        </a:rPr>
                        <a:t> (kalp durması) kullanım için, anestezi sırasında ortaya çıkan </a:t>
                      </a:r>
                      <a:r>
                        <a:rPr lang="tr-TR" sz="700" b="0" i="0" u="none" strike="noStrike" dirty="0" err="1">
                          <a:solidFill>
                            <a:srgbClr val="000000"/>
                          </a:solidFill>
                          <a:effectLst/>
                          <a:latin typeface="Times New Roman" panose="02020603050405020304" pitchFamily="18" charset="0"/>
                        </a:rPr>
                        <a:t>bronkospazmda</a:t>
                      </a:r>
                      <a:r>
                        <a:rPr lang="tr-TR" sz="700" b="0" i="0" u="none" strike="noStrike" dirty="0">
                          <a:solidFill>
                            <a:srgbClr val="000000"/>
                          </a:solidFill>
                          <a:effectLst/>
                          <a:latin typeface="Times New Roman" panose="02020603050405020304" pitchFamily="18" charset="0"/>
                        </a:rPr>
                        <a:t> (hava yolunun geçici daralması),sıvı ve elektrolit </a:t>
                      </a:r>
                      <a:r>
                        <a:rPr lang="tr-TR" sz="700" b="0" i="0" u="none" strike="noStrike" dirty="0" err="1">
                          <a:solidFill>
                            <a:srgbClr val="000000"/>
                          </a:solidFill>
                          <a:effectLst/>
                          <a:latin typeface="Times New Roman" panose="02020603050405020304" pitchFamily="18" charset="0"/>
                        </a:rPr>
                        <a:t>replasmanı</a:t>
                      </a:r>
                      <a:r>
                        <a:rPr lang="tr-TR" sz="700" b="0" i="0" u="none" strike="noStrike" dirty="0">
                          <a:solidFill>
                            <a:srgbClr val="000000"/>
                          </a:solidFill>
                          <a:effectLst/>
                          <a:latin typeface="Times New Roman" panose="02020603050405020304" pitchFamily="18" charset="0"/>
                        </a:rPr>
                        <a:t> tedavisine bir yardımcı ve </a:t>
                      </a:r>
                      <a:r>
                        <a:rPr lang="tr-TR" sz="700" b="0" i="0" u="none" strike="noStrike" dirty="0" err="1">
                          <a:solidFill>
                            <a:srgbClr val="000000"/>
                          </a:solidFill>
                          <a:effectLst/>
                          <a:latin typeface="Times New Roman" panose="02020603050405020304" pitchFamily="18" charset="0"/>
                        </a:rPr>
                        <a:t>hipovolemik</a:t>
                      </a:r>
                      <a:r>
                        <a:rPr lang="tr-TR" sz="700" b="0" i="0" u="none" strike="noStrike" dirty="0">
                          <a:solidFill>
                            <a:srgbClr val="000000"/>
                          </a:solidFill>
                          <a:effectLst/>
                          <a:latin typeface="Times New Roman" panose="02020603050405020304" pitchFamily="18" charset="0"/>
                        </a:rPr>
                        <a:t> (kan hacmindeki bir</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azalmaya bağlı olarak ortaya çıkan şok) ve septik şok (travma veya cerrahi girişimlerden kaynaklı şok) tedavisi, düşük kalp debisi (</a:t>
                      </a:r>
                      <a:r>
                        <a:rPr lang="tr-TR" sz="700" b="0" i="0" u="none" strike="noStrike" dirty="0" err="1">
                          <a:solidFill>
                            <a:srgbClr val="000000"/>
                          </a:solidFill>
                          <a:effectLst/>
                          <a:latin typeface="Times New Roman" panose="02020603050405020304" pitchFamily="18" charset="0"/>
                        </a:rPr>
                        <a:t>hipoperfüzyon</a:t>
                      </a:r>
                      <a:r>
                        <a:rPr lang="tr-TR" sz="700" b="0" i="0" u="none" strike="noStrike" dirty="0">
                          <a:solidFill>
                            <a:srgbClr val="000000"/>
                          </a:solidFill>
                          <a:effectLst/>
                          <a:latin typeface="Times New Roman" panose="02020603050405020304" pitchFamily="18" charset="0"/>
                        </a:rPr>
                        <a:t>) durumlarında, </a:t>
                      </a:r>
                      <a:r>
                        <a:rPr lang="tr-TR" sz="700" b="0" i="0" u="none" strike="noStrike" dirty="0" err="1">
                          <a:solidFill>
                            <a:srgbClr val="000000"/>
                          </a:solidFill>
                          <a:effectLst/>
                          <a:latin typeface="Times New Roman" panose="02020603050405020304" pitchFamily="18" charset="0"/>
                        </a:rPr>
                        <a:t>konjestif</a:t>
                      </a:r>
                      <a:r>
                        <a:rPr lang="tr-TR" sz="700" b="0" i="0" u="none" strike="noStrike" dirty="0">
                          <a:solidFill>
                            <a:srgbClr val="000000"/>
                          </a:solidFill>
                          <a:effectLst/>
                          <a:latin typeface="Times New Roman" panose="02020603050405020304" pitchFamily="18" charset="0"/>
                        </a:rPr>
                        <a:t> kalp yetmezliğinde ve </a:t>
                      </a:r>
                      <a:r>
                        <a:rPr lang="tr-TR" sz="700" b="0" i="0" u="none" strike="noStrike" dirty="0" err="1">
                          <a:solidFill>
                            <a:srgbClr val="000000"/>
                          </a:solidFill>
                          <a:effectLst/>
                          <a:latin typeface="Times New Roman" panose="02020603050405020304" pitchFamily="18" charset="0"/>
                        </a:rPr>
                        <a:t>kardiyojenik</a:t>
                      </a:r>
                      <a:r>
                        <a:rPr lang="tr-TR" sz="700" b="0" i="0" u="none" strike="noStrike" dirty="0">
                          <a:solidFill>
                            <a:srgbClr val="000000"/>
                          </a:solidFill>
                          <a:effectLst/>
                          <a:latin typeface="Times New Roman" panose="02020603050405020304" pitchFamily="18" charset="0"/>
                        </a:rPr>
                        <a:t> şok durumlarının tedavisinde diğer ilaçların ve prosedürlerin kullanımında yardımcı olarak kullanılır</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İzoprenalin hidroklorür ve diğer yardımcı maddelere karşı aşırı duyarlılığınız varsa,taşiaritminiz (kalbin dakikadaki atım sayısının artması) varsa,dijital ilaçlarla uyarılan kalp bloğu veya taşikardiniz (kalbin dakikadaki atım sayısının artması) varsa,inotropik (kalp kasının kasılma gücünün değişmesi) tedavi gerektiren aritmi, yeni geçirilmiş miyokart infarktüsü (kalp krizi), angina pektoris (genellikle kalp kasındaki iskemi veya koroner arter spazmı nedeniyle oluşan göğüste ağrı, sıkışma ve baskı hissi).</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Uygulama yoluna, dozuna ve süresine doktorunuz karar verecektir. Çocuklarda kullanımı:</a:t>
                      </a:r>
                      <a:br>
                        <a:rPr lang="tr-TR" sz="700" b="0" i="0" u="none" strike="noStrike">
                          <a:solidFill>
                            <a:srgbClr val="000000"/>
                          </a:solidFill>
                          <a:effectLst/>
                          <a:latin typeface="Times New Roman" panose="02020603050405020304" pitchFamily="18" charset="0"/>
                        </a:rPr>
                      </a:br>
                      <a:r>
                        <a:rPr lang="tr-TR" sz="700" b="0" i="0" u="none" strike="noStrike">
                          <a:solidFill>
                            <a:srgbClr val="000000"/>
                          </a:solidFill>
                          <a:effectLst/>
                          <a:latin typeface="Times New Roman" panose="02020603050405020304" pitchFamily="18" charset="0"/>
                        </a:rPr>
                        <a:t>Çocuklarda uygun dozu belirlemek için iyi kontrol edilmiş çalışma yoktur, bununla birlikte Amerikan Kalp Derneği başlangıç infüzyon dozu olarak 0,1 mcg/kg/dakika ve 0,1-1 mcg/kg/dakika genel aralığını önermektedir. Çocuklarda izoprenalinin güvenliliği ve etkililiği belirlenmemiştir.</a:t>
                      </a:r>
                      <a:br>
                        <a:rPr lang="tr-TR" sz="700" b="0" i="0" u="none" strike="noStrike">
                          <a:solidFill>
                            <a:srgbClr val="000000"/>
                          </a:solidFill>
                          <a:effectLst/>
                          <a:latin typeface="Times New Roman" panose="02020603050405020304" pitchFamily="18" charset="0"/>
                        </a:rPr>
                      </a:br>
                      <a:r>
                        <a:rPr lang="tr-TR" sz="700" b="0" i="0" u="none" strike="noStrike">
                          <a:solidFill>
                            <a:srgbClr val="000000"/>
                          </a:solidFill>
                          <a:effectLst/>
                          <a:latin typeface="Times New Roman" panose="02020603050405020304" pitchFamily="18" charset="0"/>
                        </a:rPr>
                        <a:t>Yayınlanan literatürlere göre, 7 ila 19 yaş arası çocuklarda intravenöz (damar içi) izoprenalinin başlangıç dozu 0,05 ila 0,17 mcg/kg/dakika arasında değişir, titre edilmiş klinik yanıta göre 15-20 dakika aralıklarla, 0,1- 0,2mcg/kg/dakika ile kademeli olarak artırılarak; 1,3 ila 2,7 mcg/kg/dakika arasında değişen bir maksimum doz kullanılmıştır. Genellikle çocuklarda intravenöz izoprenalin dozları, bradikardili (kalp atışının düşmesi) cerrahi</a:t>
                      </a:r>
                      <a:br>
                        <a:rPr lang="tr-TR" sz="700" b="0" i="0" u="none" strike="noStrike">
                          <a:solidFill>
                            <a:srgbClr val="000000"/>
                          </a:solidFill>
                          <a:effectLst/>
                          <a:latin typeface="Times New Roman" panose="02020603050405020304" pitchFamily="18" charset="0"/>
                        </a:rPr>
                      </a:br>
                      <a:r>
                        <a:rPr lang="tr-TR" sz="700" b="0" i="0" u="none" strike="noStrike">
                          <a:solidFill>
                            <a:srgbClr val="000000"/>
                          </a:solidFill>
                          <a:effectLst/>
                          <a:latin typeface="Times New Roman" panose="02020603050405020304" pitchFamily="18" charset="0"/>
                        </a:rPr>
                        <a:t>müdahale sonrası kalp hastalarında (0,029 ± 0,002 mcg/kg/dakika), astımlı hastalardan (0,5 ±0,21 mcg/kg/dakika) daha düşüktür.                           Yaşlılarda kullanımı:</a:t>
                      </a:r>
                      <a:br>
                        <a:rPr lang="tr-TR" sz="700" b="0" i="0" u="none" strike="noStrike">
                          <a:solidFill>
                            <a:srgbClr val="000000"/>
                          </a:solidFill>
                          <a:effectLst/>
                          <a:latin typeface="Times New Roman" panose="02020603050405020304" pitchFamily="18" charset="0"/>
                        </a:rPr>
                      </a:br>
                      <a:r>
                        <a:rPr lang="tr-TR" sz="700" b="0" i="0" u="none" strike="noStrike">
                          <a:solidFill>
                            <a:srgbClr val="000000"/>
                          </a:solidFill>
                          <a:effectLst/>
                          <a:latin typeface="Times New Roman" panose="02020603050405020304" pitchFamily="18" charset="0"/>
                        </a:rPr>
                        <a:t>Genel olarak yaşlı hastalar için doz seçimi, azalmış hepatik (karaciğer), renal (böbrek) veya kardiyak (kalp) fonksiyonun daha yüksek frekansını ve eşlik eden hastalıkları veya diğer ilaç tedavilerini yansıtan doz aralığının en alt sınırından başlamalıdır.</a:t>
                      </a:r>
                      <a:br>
                        <a:rPr lang="tr-TR" sz="700" b="0" i="0" u="none" strike="noStrike">
                          <a:solidFill>
                            <a:srgbClr val="000000"/>
                          </a:solidFill>
                          <a:effectLst/>
                          <a:latin typeface="Times New Roman" panose="02020603050405020304" pitchFamily="18" charset="0"/>
                        </a:rPr>
                      </a:br>
                      <a:endParaRPr lang="tr-TR" sz="700" b="0" i="0" u="none" strike="noStrike">
                        <a:solidFill>
                          <a:srgbClr val="000000"/>
                        </a:solidFill>
                        <a:effectLst/>
                        <a:latin typeface="Times New Roman" panose="02020603050405020304" pitchFamily="18" charset="0"/>
                      </a:endParaRP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a:solidFill>
                            <a:srgbClr val="000000"/>
                          </a:solidFill>
                          <a:effectLst/>
                          <a:latin typeface="Times New Roman" panose="02020603050405020304" pitchFamily="18" charset="0"/>
                        </a:rPr>
                        <a:t>Sinirlilik, baş ağrısı, baş dönmesi, mide bulantısı, bulanık görme, taşikardi (kalbin dakikadaki atım sayısının artması) ,</a:t>
                      </a:r>
                      <a:r>
                        <a:rPr lang="tr-TR" sz="700" b="0" i="0" u="none" strike="noStrike" dirty="0" err="1">
                          <a:solidFill>
                            <a:srgbClr val="000000"/>
                          </a:solidFill>
                          <a:effectLst/>
                          <a:latin typeface="Times New Roman" panose="02020603050405020304" pitchFamily="18" charset="0"/>
                        </a:rPr>
                        <a:t>çarpıntı,Adams-Stokes</a:t>
                      </a:r>
                      <a:r>
                        <a:rPr lang="tr-TR" sz="700" b="0" i="0" u="none" strike="noStrike" dirty="0">
                          <a:solidFill>
                            <a:srgbClr val="000000"/>
                          </a:solidFill>
                          <a:effectLst/>
                          <a:latin typeface="Times New Roman" panose="02020603050405020304" pitchFamily="18" charset="0"/>
                        </a:rPr>
                        <a:t> atakları (Muhtemelen AV düğümü ve dallarının organik hastalığının olduğu birkaç hastada, </a:t>
                      </a:r>
                      <a:r>
                        <a:rPr lang="tr-TR" sz="700" b="0" i="0" u="none" strike="noStrike" dirty="0" err="1">
                          <a:solidFill>
                            <a:srgbClr val="000000"/>
                          </a:solidFill>
                          <a:effectLst/>
                          <a:latin typeface="Times New Roman" panose="02020603050405020304" pitchFamily="18" charset="0"/>
                        </a:rPr>
                        <a:t>izoprenalin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hidroklorür</a:t>
                      </a:r>
                      <a:r>
                        <a:rPr lang="tr-TR" sz="700" b="0" i="0" u="none" strike="noStrike" dirty="0">
                          <a:solidFill>
                            <a:srgbClr val="000000"/>
                          </a:solidFill>
                          <a:effectLst/>
                          <a:latin typeface="Times New Roman" panose="02020603050405020304" pitchFamily="18" charset="0"/>
                        </a:rPr>
                        <a:t> enjeksiyonunun, normal sinüs ritmi veya geçici kalp bloğu sırasında Adams-</a:t>
                      </a:r>
                      <a:r>
                        <a:rPr lang="tr-TR" sz="700" b="0" i="0" u="none" strike="noStrike" dirty="0" err="1">
                          <a:solidFill>
                            <a:srgbClr val="000000"/>
                          </a:solidFill>
                          <a:effectLst/>
                          <a:latin typeface="Times New Roman" panose="02020603050405020304" pitchFamily="18" charset="0"/>
                        </a:rPr>
                        <a:t>Stokes</a:t>
                      </a:r>
                      <a:r>
                        <a:rPr lang="tr-TR" sz="700" b="0" i="0" u="none" strike="noStrike" dirty="0">
                          <a:solidFill>
                            <a:srgbClr val="000000"/>
                          </a:solidFill>
                          <a:effectLst/>
                          <a:latin typeface="Times New Roman" panose="02020603050405020304" pitchFamily="18" charset="0"/>
                        </a:rPr>
                        <a:t> nöbetlerini hızlandırdığı bildirilmiştir),  </a:t>
                      </a:r>
                      <a:r>
                        <a:rPr lang="tr-TR" sz="700" b="0" i="0" u="none" strike="noStrike" dirty="0" err="1">
                          <a:solidFill>
                            <a:srgbClr val="000000"/>
                          </a:solidFill>
                          <a:effectLst/>
                          <a:latin typeface="Times New Roman" panose="02020603050405020304" pitchFamily="18" charset="0"/>
                        </a:rPr>
                        <a:t>ventriküler</a:t>
                      </a:r>
                      <a:r>
                        <a:rPr lang="tr-TR" sz="700" b="0" i="0" u="none" strike="noStrike" dirty="0">
                          <a:solidFill>
                            <a:srgbClr val="000000"/>
                          </a:solidFill>
                          <a:effectLst/>
                          <a:latin typeface="Times New Roman" panose="02020603050405020304" pitchFamily="18" charset="0"/>
                        </a:rPr>
                        <a:t> aritmiler (</a:t>
                      </a:r>
                      <a:r>
                        <a:rPr lang="tr-TR" sz="700" b="0" i="0" u="none" strike="noStrike" dirty="0" err="1">
                          <a:solidFill>
                            <a:srgbClr val="000000"/>
                          </a:solidFill>
                          <a:effectLst/>
                          <a:latin typeface="Times New Roman" panose="02020603050405020304" pitchFamily="18" charset="0"/>
                        </a:rPr>
                        <a:t>ventriküler</a:t>
                      </a:r>
                      <a:r>
                        <a:rPr lang="tr-TR" sz="700" b="0" i="0" u="none" strike="noStrike" dirty="0">
                          <a:solidFill>
                            <a:srgbClr val="000000"/>
                          </a:solidFill>
                          <a:effectLst/>
                          <a:latin typeface="Times New Roman" panose="02020603050405020304" pitchFamily="18" charset="0"/>
                        </a:rPr>
                        <a:t> ritim bozukluğu), </a:t>
                      </a:r>
                      <a:r>
                        <a:rPr lang="tr-TR" sz="700" b="0" i="0" u="none" strike="noStrike" dirty="0" err="1">
                          <a:solidFill>
                            <a:srgbClr val="000000"/>
                          </a:solidFill>
                          <a:effectLst/>
                          <a:latin typeface="Times New Roman" panose="02020603050405020304" pitchFamily="18" charset="0"/>
                        </a:rPr>
                        <a:t>taşiaritmiler</a:t>
                      </a:r>
                      <a:r>
                        <a:rPr lang="tr-TR" sz="700" b="0" i="0" u="none" strike="noStrike" dirty="0">
                          <a:solidFill>
                            <a:srgbClr val="000000"/>
                          </a:solidFill>
                          <a:effectLst/>
                          <a:latin typeface="Times New Roman" panose="02020603050405020304" pitchFamily="18" charset="0"/>
                        </a:rPr>
                        <a:t> (kalbin dakikadaki atım sayısının artması),</a:t>
                      </a:r>
                      <a:r>
                        <a:rPr lang="tr-TR" sz="700" b="0" i="0" u="none" strike="noStrike" dirty="0" err="1">
                          <a:solidFill>
                            <a:srgbClr val="000000"/>
                          </a:solidFill>
                          <a:effectLst/>
                          <a:latin typeface="Times New Roman" panose="02020603050405020304" pitchFamily="18" charset="0"/>
                        </a:rPr>
                        <a:t>anjina</a:t>
                      </a:r>
                      <a:r>
                        <a:rPr lang="tr-TR" sz="700" b="0" i="0" u="none" strike="noStrike" dirty="0">
                          <a:solidFill>
                            <a:srgbClr val="000000"/>
                          </a:solidFill>
                          <a:effectLst/>
                          <a:latin typeface="Times New Roman" panose="02020603050405020304" pitchFamily="18" charset="0"/>
                        </a:rPr>
                        <a:t> (şiddetli göğüs ağrısı),</a:t>
                      </a:r>
                      <a:r>
                        <a:rPr lang="tr-TR" sz="700" b="0" i="0" u="none" strike="noStrike" dirty="0" err="1">
                          <a:solidFill>
                            <a:srgbClr val="000000"/>
                          </a:solidFill>
                          <a:effectLst/>
                          <a:latin typeface="Times New Roman" panose="02020603050405020304" pitchFamily="18" charset="0"/>
                        </a:rPr>
                        <a:t>pulmoner</a:t>
                      </a:r>
                      <a:r>
                        <a:rPr lang="tr-TR" sz="700" b="0" i="0" u="none" strike="noStrike" dirty="0">
                          <a:solidFill>
                            <a:srgbClr val="000000"/>
                          </a:solidFill>
                          <a:effectLst/>
                          <a:latin typeface="Times New Roman" panose="02020603050405020304" pitchFamily="18" charset="0"/>
                        </a:rPr>
                        <a:t> ödem (akciğer ödemi), hipertansiyon (yüksek tansiyon), hipotansiyon (düşük tansiyon),</a:t>
                      </a:r>
                      <a:r>
                        <a:rPr lang="tr-TR" sz="700" b="0" i="0" u="none" strike="noStrike" dirty="0" err="1">
                          <a:solidFill>
                            <a:srgbClr val="000000"/>
                          </a:solidFill>
                          <a:effectLst/>
                          <a:latin typeface="Times New Roman" panose="02020603050405020304" pitchFamily="18" charset="0"/>
                        </a:rPr>
                        <a:t>dispne</a:t>
                      </a:r>
                      <a:r>
                        <a:rPr lang="tr-TR" sz="700" b="0" i="0" u="none" strike="noStrike" dirty="0">
                          <a:solidFill>
                            <a:srgbClr val="000000"/>
                          </a:solidFill>
                          <a:effectLst/>
                          <a:latin typeface="Times New Roman" panose="02020603050405020304" pitchFamily="18" charset="0"/>
                        </a:rPr>
                        <a:t> (solunum güçlüğü),</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cildin kızarması, </a:t>
                      </a:r>
                      <a:r>
                        <a:rPr lang="tr-TR" sz="700" b="0" i="0" u="none" strike="noStrike" dirty="0" err="1">
                          <a:solidFill>
                            <a:srgbClr val="000000"/>
                          </a:solidFill>
                          <a:effectLst/>
                          <a:latin typeface="Times New Roman" panose="02020603050405020304" pitchFamily="18" charset="0"/>
                        </a:rPr>
                        <a:t>terleme,solukluk,hafif</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titreme,halsizlik</a:t>
                      </a:r>
                      <a:r>
                        <a:rPr lang="tr-TR" sz="700" b="0" i="0" u="none" strike="noStrike" dirty="0">
                          <a:solidFill>
                            <a:srgbClr val="000000"/>
                          </a:solidFill>
                          <a:effectLst/>
                          <a:latin typeface="Times New Roman" panose="02020603050405020304" pitchFamily="18" charset="0"/>
                        </a:rPr>
                        <a:t>.</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70406355"/>
                  </a:ext>
                </a:extLst>
              </a:tr>
            </a:tbl>
          </a:graphicData>
        </a:graphic>
      </p:graphicFrame>
    </p:spTree>
    <p:extLst>
      <p:ext uri="{BB962C8B-B14F-4D97-AF65-F5344CB8AC3E}">
        <p14:creationId xmlns:p14="http://schemas.microsoft.com/office/powerpoint/2010/main" val="37456594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C1025E3-EBE0-45D1-96EE-59BB6F9EFDB5}"/>
              </a:ext>
            </a:extLst>
          </p:cNvPr>
          <p:cNvSpPr>
            <a:spLocks noGrp="1"/>
          </p:cNvSpPr>
          <p:nvPr>
            <p:ph type="title"/>
          </p:nvPr>
        </p:nvSpPr>
        <p:spPr>
          <a:xfrm>
            <a:off x="457200" y="271924"/>
            <a:ext cx="8507288" cy="1143000"/>
          </a:xfrm>
        </p:spPr>
        <p:txBody>
          <a:bodyPr>
            <a:normAutofit/>
          </a:bodyPr>
          <a:lstStyle/>
          <a:p>
            <a:r>
              <a:rPr lang="tr-TR" dirty="0">
                <a:solidFill>
                  <a:schemeClr val="tx2"/>
                </a:solidFill>
              </a:rPr>
              <a:t>Farmakolojinin Tarihsel Gelişimi</a:t>
            </a:r>
          </a:p>
        </p:txBody>
      </p:sp>
      <p:sp>
        <p:nvSpPr>
          <p:cNvPr id="3" name="İçerik Yer Tutucusu 2">
            <a:extLst>
              <a:ext uri="{FF2B5EF4-FFF2-40B4-BE49-F238E27FC236}">
                <a16:creationId xmlns:a16="http://schemas.microsoft.com/office/drawing/2014/main" xmlns="" id="{F8B03DFA-9B44-48B9-9CB2-74C36B351CE9}"/>
              </a:ext>
            </a:extLst>
          </p:cNvPr>
          <p:cNvSpPr>
            <a:spLocks noGrp="1"/>
          </p:cNvSpPr>
          <p:nvPr>
            <p:ph idx="1"/>
          </p:nvPr>
        </p:nvSpPr>
        <p:spPr>
          <a:xfrm>
            <a:off x="457200" y="980728"/>
            <a:ext cx="8229600" cy="5760640"/>
          </a:xfrm>
        </p:spPr>
        <p:txBody>
          <a:bodyPr/>
          <a:lstStyle/>
          <a:p>
            <a:pPr marL="0" indent="0">
              <a:buNone/>
            </a:pPr>
            <a:endParaRPr lang="tr-TR" dirty="0"/>
          </a:p>
        </p:txBody>
      </p:sp>
      <p:sp>
        <p:nvSpPr>
          <p:cNvPr id="4" name="Dikdörtgen: Köşeleri Yuvarlatılmış 3">
            <a:extLst>
              <a:ext uri="{FF2B5EF4-FFF2-40B4-BE49-F238E27FC236}">
                <a16:creationId xmlns:a16="http://schemas.microsoft.com/office/drawing/2014/main" xmlns="" id="{4D2081E9-6338-4D26-9CA9-4599B52740C7}"/>
              </a:ext>
            </a:extLst>
          </p:cNvPr>
          <p:cNvSpPr/>
          <p:nvPr/>
        </p:nvSpPr>
        <p:spPr>
          <a:xfrm>
            <a:off x="1718170" y="1362184"/>
            <a:ext cx="5009728" cy="665374"/>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M.Ö 2000 Al ,bu kökü ye.</a:t>
            </a:r>
            <a:endParaRPr lang="tr-TR" dirty="0">
              <a:latin typeface="Times New Roman" panose="02020603050405020304" pitchFamily="18" charset="0"/>
              <a:cs typeface="Times New Roman" panose="02020603050405020304" pitchFamily="18" charset="0"/>
            </a:endParaRPr>
          </a:p>
        </p:txBody>
      </p:sp>
      <p:sp>
        <p:nvSpPr>
          <p:cNvPr id="5" name="Dikdörtgen: Köşeleri Yuvarlatılmış 4">
            <a:extLst>
              <a:ext uri="{FF2B5EF4-FFF2-40B4-BE49-F238E27FC236}">
                <a16:creationId xmlns:a16="http://schemas.microsoft.com/office/drawing/2014/main" xmlns="" id="{2B481E8C-BEB8-4598-A300-2783FC954946}"/>
              </a:ext>
            </a:extLst>
          </p:cNvPr>
          <p:cNvSpPr/>
          <p:nvPr/>
        </p:nvSpPr>
        <p:spPr>
          <a:xfrm>
            <a:off x="1720217" y="2204719"/>
            <a:ext cx="5007682" cy="665375"/>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M.S 1000 O kök kötü. </a:t>
            </a:r>
            <a:r>
              <a:rPr lang="tr-TR" dirty="0" err="1">
                <a:solidFill>
                  <a:schemeClr val="tx1"/>
                </a:solidFill>
                <a:latin typeface="Times New Roman" panose="02020603050405020304" pitchFamily="18" charset="0"/>
                <a:cs typeface="Times New Roman" panose="02020603050405020304" pitchFamily="18" charset="0"/>
              </a:rPr>
              <a:t>Gel,bu</a:t>
            </a:r>
            <a:r>
              <a:rPr lang="tr-TR" dirty="0">
                <a:solidFill>
                  <a:schemeClr val="tx1"/>
                </a:solidFill>
                <a:latin typeface="Times New Roman" panose="02020603050405020304" pitchFamily="18" charset="0"/>
                <a:cs typeface="Times New Roman" panose="02020603050405020304" pitchFamily="18" charset="0"/>
              </a:rPr>
              <a:t> duayı oku</a:t>
            </a:r>
            <a:r>
              <a:rPr lang="tr-TR" dirty="0">
                <a:solidFill>
                  <a:schemeClr val="tx1"/>
                </a:solidFill>
              </a:rPr>
              <a:t>.</a:t>
            </a:r>
            <a:endParaRPr lang="tr-TR" dirty="0"/>
          </a:p>
        </p:txBody>
      </p:sp>
      <p:sp>
        <p:nvSpPr>
          <p:cNvPr id="6" name="Dikdörtgen: Köşeleri Yuvarlatılmış 5">
            <a:extLst>
              <a:ext uri="{FF2B5EF4-FFF2-40B4-BE49-F238E27FC236}">
                <a16:creationId xmlns:a16="http://schemas.microsoft.com/office/drawing/2014/main" xmlns="" id="{E952C150-82D0-4410-9A5A-F8049C7C6EEA}"/>
              </a:ext>
            </a:extLst>
          </p:cNvPr>
          <p:cNvSpPr/>
          <p:nvPr/>
        </p:nvSpPr>
        <p:spPr>
          <a:xfrm>
            <a:off x="1744695" y="3080083"/>
            <a:ext cx="4983204" cy="665375"/>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M.S 1850 O dua batıl inanç, al bu iksiri iç.</a:t>
            </a:r>
          </a:p>
        </p:txBody>
      </p:sp>
      <p:sp>
        <p:nvSpPr>
          <p:cNvPr id="7" name="Dikdörtgen: Köşeleri Yuvarlatılmış 6">
            <a:extLst>
              <a:ext uri="{FF2B5EF4-FFF2-40B4-BE49-F238E27FC236}">
                <a16:creationId xmlns:a16="http://schemas.microsoft.com/office/drawing/2014/main" xmlns="" id="{4A149BBF-0028-4402-9EBF-D9550A3F5F65}"/>
              </a:ext>
            </a:extLst>
          </p:cNvPr>
          <p:cNvSpPr/>
          <p:nvPr/>
        </p:nvSpPr>
        <p:spPr>
          <a:xfrm>
            <a:off x="1720217" y="3954629"/>
            <a:ext cx="5007682" cy="665375"/>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M.S 1940  O iksir yılan yağı, al bu hapı yut</a:t>
            </a:r>
          </a:p>
        </p:txBody>
      </p:sp>
      <p:sp>
        <p:nvSpPr>
          <p:cNvPr id="10" name="Dikdörtgen: Köşeleri Yuvarlatılmış 9">
            <a:extLst>
              <a:ext uri="{FF2B5EF4-FFF2-40B4-BE49-F238E27FC236}">
                <a16:creationId xmlns:a16="http://schemas.microsoft.com/office/drawing/2014/main" xmlns="" id="{1797217D-B528-4F1E-964C-71031566B014}"/>
              </a:ext>
            </a:extLst>
          </p:cNvPr>
          <p:cNvSpPr/>
          <p:nvPr/>
        </p:nvSpPr>
        <p:spPr>
          <a:xfrm>
            <a:off x="1744695" y="4872288"/>
            <a:ext cx="4983203" cy="665375"/>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M.S 1985 O hap etkisiz , al bu </a:t>
            </a:r>
            <a:r>
              <a:rPr lang="tr-TR" dirty="0" err="1">
                <a:solidFill>
                  <a:schemeClr val="tx1"/>
                </a:solidFill>
                <a:latin typeface="Times New Roman" panose="02020603050405020304" pitchFamily="18" charset="0"/>
                <a:cs typeface="Times New Roman" panose="02020603050405020304" pitchFamily="18" charset="0"/>
              </a:rPr>
              <a:t>antidepresanı</a:t>
            </a:r>
            <a:r>
              <a:rPr lang="tr-TR" dirty="0">
                <a:solidFill>
                  <a:schemeClr val="tx1"/>
                </a:solidFill>
                <a:latin typeface="Times New Roman" panose="02020603050405020304" pitchFamily="18" charset="0"/>
                <a:cs typeface="Times New Roman" panose="02020603050405020304" pitchFamily="18" charset="0"/>
              </a:rPr>
              <a:t> al</a:t>
            </a:r>
            <a:r>
              <a:rPr lang="tr-TR" dirty="0">
                <a:solidFill>
                  <a:schemeClr val="tx1"/>
                </a:solidFill>
              </a:rPr>
              <a:t>.</a:t>
            </a:r>
          </a:p>
        </p:txBody>
      </p:sp>
      <p:sp>
        <p:nvSpPr>
          <p:cNvPr id="11" name="Dikdörtgen: Köşeleri Yuvarlatılmış 10">
            <a:extLst>
              <a:ext uri="{FF2B5EF4-FFF2-40B4-BE49-F238E27FC236}">
                <a16:creationId xmlns:a16="http://schemas.microsoft.com/office/drawing/2014/main" xmlns="" id="{48CEFEBA-A2B5-4779-A624-4A907DC16FC0}"/>
              </a:ext>
            </a:extLst>
          </p:cNvPr>
          <p:cNvSpPr/>
          <p:nvPr/>
        </p:nvSpPr>
        <p:spPr>
          <a:xfrm>
            <a:off x="1737697" y="5831886"/>
            <a:ext cx="4990201" cy="665375"/>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M.S 2013 O </a:t>
            </a:r>
            <a:r>
              <a:rPr lang="tr-TR" dirty="0" err="1">
                <a:solidFill>
                  <a:schemeClr val="tx1"/>
                </a:solidFill>
                <a:latin typeface="Times New Roman" panose="02020603050405020304" pitchFamily="18" charset="0"/>
                <a:cs typeface="Times New Roman" panose="02020603050405020304" pitchFamily="18" charset="0"/>
              </a:rPr>
              <a:t>antidepresan</a:t>
            </a:r>
            <a:r>
              <a:rPr lang="tr-TR" dirty="0">
                <a:solidFill>
                  <a:schemeClr val="tx1"/>
                </a:solidFill>
                <a:latin typeface="Times New Roman" panose="02020603050405020304" pitchFamily="18" charset="0"/>
                <a:cs typeface="Times New Roman" panose="02020603050405020304" pitchFamily="18" charset="0"/>
              </a:rPr>
              <a:t> işe yaramaz, al bu kökü ye.</a:t>
            </a:r>
          </a:p>
        </p:txBody>
      </p:sp>
    </p:spTree>
    <p:extLst>
      <p:ext uri="{BB962C8B-B14F-4D97-AF65-F5344CB8AC3E}">
        <p14:creationId xmlns:p14="http://schemas.microsoft.com/office/powerpoint/2010/main" val="121119488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DDDB4F06-546F-447C-8487-648756AC350E}"/>
              </a:ext>
            </a:extLst>
          </p:cNvPr>
          <p:cNvGraphicFramePr>
            <a:graphicFrameLocks noGrp="1"/>
          </p:cNvGraphicFramePr>
          <p:nvPr>
            <p:extLst>
              <p:ext uri="{D42A27DB-BD31-4B8C-83A1-F6EECF244321}">
                <p14:modId xmlns:p14="http://schemas.microsoft.com/office/powerpoint/2010/main" val="907402322"/>
              </p:ext>
            </p:extLst>
          </p:nvPr>
        </p:nvGraphicFramePr>
        <p:xfrm>
          <a:off x="251520" y="1268761"/>
          <a:ext cx="8640960" cy="4608511"/>
        </p:xfrm>
        <a:graphic>
          <a:graphicData uri="http://schemas.openxmlformats.org/drawingml/2006/table">
            <a:tbl>
              <a:tblPr/>
              <a:tblGrid>
                <a:gridCol w="555711">
                  <a:extLst>
                    <a:ext uri="{9D8B030D-6E8A-4147-A177-3AD203B41FA5}">
                      <a16:colId xmlns:a16="http://schemas.microsoft.com/office/drawing/2014/main" xmlns="" val="4073094699"/>
                    </a:ext>
                  </a:extLst>
                </a:gridCol>
                <a:gridCol w="1873903">
                  <a:extLst>
                    <a:ext uri="{9D8B030D-6E8A-4147-A177-3AD203B41FA5}">
                      <a16:colId xmlns:a16="http://schemas.microsoft.com/office/drawing/2014/main" xmlns="" val="1431037070"/>
                    </a:ext>
                  </a:extLst>
                </a:gridCol>
                <a:gridCol w="1686514">
                  <a:extLst>
                    <a:ext uri="{9D8B030D-6E8A-4147-A177-3AD203B41FA5}">
                      <a16:colId xmlns:a16="http://schemas.microsoft.com/office/drawing/2014/main" xmlns="" val="3130997617"/>
                    </a:ext>
                  </a:extLst>
                </a:gridCol>
                <a:gridCol w="2552386">
                  <a:extLst>
                    <a:ext uri="{9D8B030D-6E8A-4147-A177-3AD203B41FA5}">
                      <a16:colId xmlns:a16="http://schemas.microsoft.com/office/drawing/2014/main" xmlns="" val="727269941"/>
                    </a:ext>
                  </a:extLst>
                </a:gridCol>
                <a:gridCol w="1972446">
                  <a:extLst>
                    <a:ext uri="{9D8B030D-6E8A-4147-A177-3AD203B41FA5}">
                      <a16:colId xmlns:a16="http://schemas.microsoft.com/office/drawing/2014/main" xmlns="" val="1176401937"/>
                    </a:ext>
                  </a:extLst>
                </a:gridCol>
              </a:tblGrid>
              <a:tr h="266626">
                <a:tc>
                  <a:txBody>
                    <a:bodyPr/>
                    <a:lstStyle/>
                    <a:p>
                      <a:pPr algn="ctr" fontAlgn="b"/>
                      <a:r>
                        <a:rPr lang="tr-TR" sz="1100" b="0" i="0" u="none" strike="noStrike">
                          <a:solidFill>
                            <a:srgbClr val="000000"/>
                          </a:solidFill>
                          <a:effectLst/>
                          <a:latin typeface="Calibri" panose="020F0502020204030204" pitchFamily="34" charset="0"/>
                        </a:rPr>
                        <a:t>İLAÇ</a:t>
                      </a:r>
                    </a:p>
                  </a:txBody>
                  <a:tcPr marL="5899" marR="5899" marT="589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200" b="0" i="0" u="none" strike="noStrike">
                          <a:solidFill>
                            <a:srgbClr val="000000"/>
                          </a:solidFill>
                          <a:effectLst/>
                          <a:latin typeface="Times New Roman" panose="02020603050405020304" pitchFamily="18" charset="0"/>
                        </a:rPr>
                        <a:t>ENDİKASYONLARI</a:t>
                      </a:r>
                    </a:p>
                  </a:txBody>
                  <a:tcPr marL="5899" marR="5899" marT="589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tr-TR" sz="1200" b="0" i="0" u="none" strike="noStrike">
                          <a:solidFill>
                            <a:srgbClr val="000000"/>
                          </a:solidFill>
                          <a:effectLst/>
                          <a:latin typeface="Calibri" panose="020F0502020204030204" pitchFamily="34" charset="0"/>
                        </a:rPr>
                        <a:t>KONTRENDİKASYONLARI</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tr-TR" sz="1200" b="0" i="0" u="none" strike="noStrike" dirty="0">
                          <a:solidFill>
                            <a:srgbClr val="000000"/>
                          </a:solidFill>
                          <a:effectLst/>
                          <a:latin typeface="Calibri" panose="020F0502020204030204" pitchFamily="34" charset="0"/>
                        </a:rPr>
                        <a:t>VERİLİŞ YOLU</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200" b="0" i="0" u="none" strike="noStrike">
                          <a:solidFill>
                            <a:srgbClr val="000000"/>
                          </a:solidFill>
                          <a:effectLst/>
                          <a:latin typeface="Times New Roman" panose="02020603050405020304" pitchFamily="18" charset="0"/>
                        </a:rPr>
                        <a:t>YAN ETKİLERİ</a:t>
                      </a:r>
                    </a:p>
                  </a:txBody>
                  <a:tcPr marL="5899" marR="5899" marT="589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99442482"/>
                  </a:ext>
                </a:extLst>
              </a:tr>
              <a:tr h="4044817">
                <a:tc>
                  <a:txBody>
                    <a:bodyPr/>
                    <a:lstStyle/>
                    <a:p>
                      <a:pPr algn="ctr" fontAlgn="ctr"/>
                      <a:r>
                        <a:rPr lang="tr-TR" sz="1100" b="0" i="0" u="none" strike="noStrike" dirty="0">
                          <a:solidFill>
                            <a:srgbClr val="000000"/>
                          </a:solidFill>
                          <a:effectLst/>
                          <a:latin typeface="Times New Roman" panose="02020603050405020304" pitchFamily="18" charset="0"/>
                        </a:rPr>
                        <a:t>DOBUTAMİN</a:t>
                      </a:r>
                    </a:p>
                  </a:txBody>
                  <a:tcPr marL="5899" marR="5899" marT="5899" marB="0" vert="wordArt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A661"/>
                    </a:solidFill>
                  </a:tcPr>
                </a:tc>
                <a:tc>
                  <a:txBody>
                    <a:bodyPr/>
                    <a:lstStyle/>
                    <a:p>
                      <a:pPr algn="l" fontAlgn="ctr"/>
                      <a:r>
                        <a:rPr lang="tr-TR" sz="700" b="0" i="0" u="none" strike="noStrike" dirty="0">
                          <a:solidFill>
                            <a:srgbClr val="000000"/>
                          </a:solidFill>
                          <a:effectLst/>
                          <a:latin typeface="Times New Roman" panose="02020603050405020304" pitchFamily="18" charset="0"/>
                        </a:rPr>
                        <a:t>Pozitif </a:t>
                      </a:r>
                      <a:r>
                        <a:rPr lang="tr-TR" sz="700" b="0" i="0" u="none" strike="noStrike" dirty="0" err="1">
                          <a:solidFill>
                            <a:srgbClr val="000000"/>
                          </a:solidFill>
                          <a:effectLst/>
                          <a:latin typeface="Times New Roman" panose="02020603050405020304" pitchFamily="18" charset="0"/>
                        </a:rPr>
                        <a:t>inotropik</a:t>
                      </a:r>
                      <a:r>
                        <a:rPr lang="tr-TR" sz="700" b="0" i="0" u="none" strike="noStrike" dirty="0">
                          <a:solidFill>
                            <a:srgbClr val="000000"/>
                          </a:solidFill>
                          <a:effectLst/>
                          <a:latin typeface="Times New Roman" panose="02020603050405020304" pitchFamily="18" charset="0"/>
                        </a:rPr>
                        <a:t> etkilidir. Organik kalp hastalıkları ve kardiyak cerrahide görülebilen </a:t>
                      </a:r>
                      <a:r>
                        <a:rPr lang="tr-TR" sz="700" b="0" i="0" u="none" strike="noStrike" dirty="0" err="1">
                          <a:solidFill>
                            <a:srgbClr val="000000"/>
                          </a:solidFill>
                          <a:effectLst/>
                          <a:latin typeface="Times New Roman" panose="02020603050405020304" pitchFamily="18" charset="0"/>
                        </a:rPr>
                        <a:t>kontraktilite</a:t>
                      </a:r>
                      <a:r>
                        <a:rPr lang="tr-TR" sz="700" b="0" i="0" u="none" strike="noStrike" dirty="0">
                          <a:solidFill>
                            <a:srgbClr val="000000"/>
                          </a:solidFill>
                          <a:effectLst/>
                          <a:latin typeface="Times New Roman" panose="02020603050405020304" pitchFamily="18" charset="0"/>
                        </a:rPr>
                        <a:t> azalması nedeniyle ortaya çıkan kardiyak </a:t>
                      </a:r>
                      <a:r>
                        <a:rPr lang="tr-TR" sz="700" b="0" i="0" u="none" strike="noStrike" dirty="0" err="1">
                          <a:solidFill>
                            <a:srgbClr val="000000"/>
                          </a:solidFill>
                          <a:effectLst/>
                          <a:latin typeface="Times New Roman" panose="02020603050405020304" pitchFamily="18" charset="0"/>
                        </a:rPr>
                        <a:t>dekompansasyonu</a:t>
                      </a:r>
                      <a:r>
                        <a:rPr lang="tr-TR" sz="700" b="0" i="0" u="none" strike="noStrike" dirty="0">
                          <a:solidFill>
                            <a:srgbClr val="000000"/>
                          </a:solidFill>
                          <a:effectLst/>
                          <a:latin typeface="Times New Roman" panose="02020603050405020304" pitchFamily="18" charset="0"/>
                        </a:rPr>
                        <a:t> kısa bir süre içinde tedavi edebilmek için </a:t>
                      </a:r>
                      <a:r>
                        <a:rPr lang="tr-TR" sz="700" b="0" i="0" u="none" strike="noStrike" dirty="0" err="1">
                          <a:solidFill>
                            <a:srgbClr val="000000"/>
                          </a:solidFill>
                          <a:effectLst/>
                          <a:latin typeface="Times New Roman" panose="02020603050405020304" pitchFamily="18" charset="0"/>
                        </a:rPr>
                        <a:t>inotropik</a:t>
                      </a:r>
                      <a:r>
                        <a:rPr lang="tr-TR" sz="700" b="0" i="0" u="none" strike="noStrike" dirty="0">
                          <a:solidFill>
                            <a:srgbClr val="000000"/>
                          </a:solidFill>
                          <a:effectLst/>
                          <a:latin typeface="Times New Roman" panose="02020603050405020304" pitchFamily="18" charset="0"/>
                        </a:rPr>
                        <a:t> destek gereken durumlarda kullanılır. Hızlı </a:t>
                      </a:r>
                      <a:r>
                        <a:rPr lang="tr-TR" sz="700" b="0" i="0" u="none" strike="noStrike" dirty="0" err="1">
                          <a:solidFill>
                            <a:srgbClr val="000000"/>
                          </a:solidFill>
                          <a:effectLst/>
                          <a:latin typeface="Times New Roman" panose="02020603050405020304" pitchFamily="18" charset="0"/>
                        </a:rPr>
                        <a:t>ventriküler</a:t>
                      </a:r>
                      <a:r>
                        <a:rPr lang="tr-TR" sz="700" b="0" i="0" u="none" strike="noStrike" dirty="0">
                          <a:solidFill>
                            <a:srgbClr val="000000"/>
                          </a:solidFill>
                          <a:effectLst/>
                          <a:latin typeface="Times New Roman" panose="02020603050405020304" pitchFamily="18" charset="0"/>
                        </a:rPr>
                        <a:t> cevapla birlikte </a:t>
                      </a:r>
                      <a:r>
                        <a:rPr lang="tr-TR" sz="700" b="0" i="0" u="none" strike="noStrike" dirty="0" err="1">
                          <a:solidFill>
                            <a:srgbClr val="000000"/>
                          </a:solidFill>
                          <a:effectLst/>
                          <a:latin typeface="Times New Roman" panose="02020603050405020304" pitchFamily="18" charset="0"/>
                        </a:rPr>
                        <a:t>arteriyel</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fibrilasyonu</a:t>
                      </a:r>
                      <a:r>
                        <a:rPr lang="tr-TR" sz="700" b="0" i="0" u="none" strike="noStrike" dirty="0">
                          <a:solidFill>
                            <a:srgbClr val="000000"/>
                          </a:solidFill>
                          <a:effectLst/>
                          <a:latin typeface="Times New Roman" panose="02020603050405020304" pitchFamily="18" charset="0"/>
                        </a:rPr>
                        <a:t> olan hastalarda </a:t>
                      </a:r>
                      <a:r>
                        <a:rPr lang="tr-TR" sz="700" b="0" i="0" u="none" strike="noStrike" dirty="0" err="1">
                          <a:solidFill>
                            <a:srgbClr val="000000"/>
                          </a:solidFill>
                          <a:effectLst/>
                          <a:latin typeface="Times New Roman" panose="02020603050405020304" pitchFamily="18" charset="0"/>
                        </a:rPr>
                        <a:t>dobutamin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hidroklorürle</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terapiyebaşlamadan</a:t>
                      </a:r>
                      <a:r>
                        <a:rPr lang="tr-TR" sz="700" b="0" i="0" u="none" strike="noStrike" dirty="0">
                          <a:solidFill>
                            <a:srgbClr val="000000"/>
                          </a:solidFill>
                          <a:effectLst/>
                          <a:latin typeface="Times New Roman" panose="02020603050405020304" pitchFamily="18" charset="0"/>
                        </a:rPr>
                        <a:t> önce dijital preparatları kullanılmalıdır.</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err="1">
                          <a:solidFill>
                            <a:srgbClr val="000000"/>
                          </a:solidFill>
                          <a:effectLst/>
                          <a:latin typeface="Times New Roman" panose="02020603050405020304" pitchFamily="18" charset="0"/>
                        </a:rPr>
                        <a:t>İdiyopatik</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hipertrofik</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subaortik</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stenozu</a:t>
                      </a:r>
                      <a:r>
                        <a:rPr lang="tr-TR" sz="700" b="0" i="0" u="none" strike="noStrike" dirty="0">
                          <a:solidFill>
                            <a:srgbClr val="000000"/>
                          </a:solidFill>
                          <a:effectLst/>
                          <a:latin typeface="Times New Roman" panose="02020603050405020304" pitchFamily="18" charset="0"/>
                        </a:rPr>
                        <a:t> olan hastalarda ve daha önceden </a:t>
                      </a:r>
                      <a:r>
                        <a:rPr lang="tr-TR" sz="700" b="0" i="0" u="none" strike="noStrike" dirty="0" err="1">
                          <a:solidFill>
                            <a:srgbClr val="000000"/>
                          </a:solidFill>
                          <a:effectLst/>
                          <a:latin typeface="Times New Roman" panose="02020603050405020304" pitchFamily="18" charset="0"/>
                        </a:rPr>
                        <a:t>dobutamin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hidroklorüre</a:t>
                      </a:r>
                      <a:r>
                        <a:rPr lang="tr-TR" sz="700" b="0" i="0" u="none" strike="noStrike" dirty="0">
                          <a:solidFill>
                            <a:srgbClr val="000000"/>
                          </a:solidFill>
                          <a:effectLst/>
                          <a:latin typeface="Times New Roman" panose="02020603050405020304" pitchFamily="18" charset="0"/>
                        </a:rPr>
                        <a:t> aşırı hassasiyet gösteren hastalarda </a:t>
                      </a:r>
                      <a:r>
                        <a:rPr lang="tr-TR" sz="700" b="0" i="0" u="none" strike="noStrike" dirty="0" err="1">
                          <a:solidFill>
                            <a:srgbClr val="000000"/>
                          </a:solidFill>
                          <a:effectLst/>
                          <a:latin typeface="Times New Roman" panose="02020603050405020304" pitchFamily="18" charset="0"/>
                        </a:rPr>
                        <a:t>kontrendikedir</a:t>
                      </a:r>
                      <a:r>
                        <a:rPr lang="tr-TR" sz="700" b="0" i="0" u="none" strike="noStrike" dirty="0">
                          <a:solidFill>
                            <a:srgbClr val="000000"/>
                          </a:solidFill>
                          <a:effectLst/>
                          <a:latin typeface="Times New Roman" panose="02020603050405020304" pitchFamily="18" charset="0"/>
                        </a:rPr>
                        <a:t>.</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err="1">
                          <a:solidFill>
                            <a:srgbClr val="000000"/>
                          </a:solidFill>
                          <a:effectLst/>
                          <a:latin typeface="Times New Roman" panose="02020603050405020304" pitchFamily="18" charset="0"/>
                        </a:rPr>
                        <a:t>Dobutamin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hidroklorür</a:t>
                      </a:r>
                      <a:r>
                        <a:rPr lang="tr-TR" sz="700" b="0" i="0" u="none" strike="noStrike" dirty="0">
                          <a:solidFill>
                            <a:srgbClr val="000000"/>
                          </a:solidFill>
                          <a:effectLst/>
                          <a:latin typeface="Times New Roman" panose="02020603050405020304" pitchFamily="18" charset="0"/>
                        </a:rPr>
                        <a:t> akış hızının kontrol edilebilmesi için yalnız bir </a:t>
                      </a:r>
                      <a:r>
                        <a:rPr lang="tr-TR" sz="700" b="0" i="0" u="none" strike="noStrike" dirty="0" err="1">
                          <a:solidFill>
                            <a:srgbClr val="000000"/>
                          </a:solidFill>
                          <a:effectLst/>
                          <a:latin typeface="Times New Roman" panose="02020603050405020304" pitchFamily="18" charset="0"/>
                        </a:rPr>
                        <a:t>infüzyon</a:t>
                      </a:r>
                      <a:r>
                        <a:rPr lang="tr-TR" sz="700" b="0" i="0" u="none" strike="noStrike" dirty="0">
                          <a:solidFill>
                            <a:srgbClr val="000000"/>
                          </a:solidFill>
                          <a:effectLst/>
                          <a:latin typeface="Times New Roman" panose="02020603050405020304" pitchFamily="18" charset="0"/>
                        </a:rPr>
                        <a:t> pompası veya diğer bir araç kullanılarak </a:t>
                      </a:r>
                      <a:r>
                        <a:rPr lang="tr-TR" sz="700" b="0" i="0" u="none" strike="noStrike" dirty="0" err="1">
                          <a:solidFill>
                            <a:srgbClr val="000000"/>
                          </a:solidFill>
                          <a:effectLst/>
                          <a:latin typeface="Times New Roman" panose="02020603050405020304" pitchFamily="18" charset="0"/>
                        </a:rPr>
                        <a:t>i.v</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infüzyon</a:t>
                      </a:r>
                      <a:r>
                        <a:rPr lang="tr-TR" sz="700" b="0" i="0" u="none" strike="noStrike" dirty="0">
                          <a:solidFill>
                            <a:srgbClr val="000000"/>
                          </a:solidFill>
                          <a:effectLst/>
                          <a:latin typeface="Times New Roman" panose="02020603050405020304" pitchFamily="18" charset="0"/>
                        </a:rPr>
                        <a:t> yoluyla uygulanmalıdır. </a:t>
                      </a:r>
                      <a:r>
                        <a:rPr lang="tr-TR" sz="700" b="0" i="0" u="none" strike="noStrike" dirty="0" err="1">
                          <a:solidFill>
                            <a:srgbClr val="000000"/>
                          </a:solidFill>
                          <a:effectLst/>
                          <a:latin typeface="Times New Roman" panose="02020603050405020304" pitchFamily="18" charset="0"/>
                        </a:rPr>
                        <a:t>İnfüzyon</a:t>
                      </a:r>
                      <a:r>
                        <a:rPr lang="tr-TR" sz="700" b="0" i="0" u="none" strike="noStrike" dirty="0">
                          <a:solidFill>
                            <a:srgbClr val="000000"/>
                          </a:solidFill>
                          <a:effectLst/>
                          <a:latin typeface="Times New Roman" panose="02020603050405020304" pitchFamily="18" charset="0"/>
                        </a:rPr>
                        <a:t> solüsyonları ile son hacmi </a:t>
                      </a:r>
                      <a:r>
                        <a:rPr lang="tr-TR" sz="700" b="0" i="0" u="none" strike="noStrike" dirty="0" err="1">
                          <a:solidFill>
                            <a:srgbClr val="000000"/>
                          </a:solidFill>
                          <a:effectLst/>
                          <a:latin typeface="Times New Roman" panose="02020603050405020304" pitchFamily="18" charset="0"/>
                        </a:rPr>
                        <a:t>enaz</a:t>
                      </a:r>
                      <a:r>
                        <a:rPr lang="tr-TR" sz="700" b="0" i="0" u="none" strike="noStrike" dirty="0">
                          <a:solidFill>
                            <a:srgbClr val="000000"/>
                          </a:solidFill>
                          <a:effectLst/>
                          <a:latin typeface="Times New Roman" panose="02020603050405020304" pitchFamily="18" charset="0"/>
                        </a:rPr>
                        <a:t> 50 ml olacak şekilde seyreltilmelidir. Eğer 250 ml veya 500 ml'ye seyreltilecekse, 250 ml'ye seyreltilmiş solüsyon 1000 </a:t>
                      </a:r>
                      <a:r>
                        <a:rPr lang="tr-TR" sz="700" b="0" i="0" u="none" strike="noStrike" dirty="0" err="1">
                          <a:solidFill>
                            <a:srgbClr val="000000"/>
                          </a:solidFill>
                          <a:effectLst/>
                          <a:latin typeface="Times New Roman" panose="02020603050405020304" pitchFamily="18" charset="0"/>
                        </a:rPr>
                        <a:t>mcg</a:t>
                      </a:r>
                      <a:r>
                        <a:rPr lang="tr-TR" sz="700" b="0" i="0" u="none" strike="noStrike" dirty="0">
                          <a:solidFill>
                            <a:srgbClr val="000000"/>
                          </a:solidFill>
                          <a:effectLst/>
                          <a:latin typeface="Times New Roman" panose="02020603050405020304" pitchFamily="18" charset="0"/>
                        </a:rPr>
                        <a:t>/ml </a:t>
                      </a:r>
                      <a:r>
                        <a:rPr lang="tr-TR" sz="700" b="0" i="0" u="none" strike="noStrike" dirty="0" err="1">
                          <a:solidFill>
                            <a:srgbClr val="000000"/>
                          </a:solidFill>
                          <a:effectLst/>
                          <a:latin typeface="Times New Roman" panose="02020603050405020304" pitchFamily="18" charset="0"/>
                        </a:rPr>
                        <a:t>dobutamin</a:t>
                      </a:r>
                      <a:r>
                        <a:rPr lang="tr-TR" sz="700" b="0" i="0" u="none" strike="noStrike" dirty="0">
                          <a:solidFill>
                            <a:srgbClr val="000000"/>
                          </a:solidFill>
                          <a:effectLst/>
                          <a:latin typeface="Times New Roman" panose="02020603050405020304" pitchFamily="18" charset="0"/>
                        </a:rPr>
                        <a:t> içermeli, 500 ml'ye seyreltilmiş solüsyon 500 </a:t>
                      </a:r>
                      <a:r>
                        <a:rPr lang="tr-TR" sz="700" b="0" i="0" u="none" strike="noStrike" dirty="0" err="1">
                          <a:solidFill>
                            <a:srgbClr val="000000"/>
                          </a:solidFill>
                          <a:effectLst/>
                          <a:latin typeface="Times New Roman" panose="02020603050405020304" pitchFamily="18" charset="0"/>
                        </a:rPr>
                        <a:t>mcg</a:t>
                      </a:r>
                      <a:r>
                        <a:rPr lang="tr-TR" sz="700" b="0" i="0" u="none" strike="noStrike" dirty="0">
                          <a:solidFill>
                            <a:srgbClr val="000000"/>
                          </a:solidFill>
                          <a:effectLst/>
                          <a:latin typeface="Times New Roman" panose="02020603050405020304" pitchFamily="18" charset="0"/>
                        </a:rPr>
                        <a:t>/ml </a:t>
                      </a:r>
                      <a:r>
                        <a:rPr lang="tr-TR" sz="700" b="0" i="0" u="none" strike="noStrike" dirty="0" err="1">
                          <a:solidFill>
                            <a:srgbClr val="000000"/>
                          </a:solidFill>
                          <a:effectLst/>
                          <a:latin typeface="Times New Roman" panose="02020603050405020304" pitchFamily="18" charset="0"/>
                        </a:rPr>
                        <a:t>dobutamin</a:t>
                      </a:r>
                      <a:r>
                        <a:rPr lang="tr-TR" sz="700" b="0" i="0" u="none" strike="noStrike" dirty="0">
                          <a:solidFill>
                            <a:srgbClr val="000000"/>
                          </a:solidFill>
                          <a:effectLst/>
                          <a:latin typeface="Times New Roman" panose="02020603050405020304" pitchFamily="18" charset="0"/>
                        </a:rPr>
                        <a:t> içermeli, 1000 ml'ye seyreltilmiş solüsyon 250 </a:t>
                      </a:r>
                      <a:r>
                        <a:rPr lang="tr-TR" sz="700" b="0" i="0" u="none" strike="noStrike" dirty="0" err="1">
                          <a:solidFill>
                            <a:srgbClr val="000000"/>
                          </a:solidFill>
                          <a:effectLst/>
                          <a:latin typeface="Times New Roman" panose="02020603050405020304" pitchFamily="18" charset="0"/>
                        </a:rPr>
                        <a:t>mcg</a:t>
                      </a:r>
                      <a:r>
                        <a:rPr lang="tr-TR" sz="700" b="0" i="0" u="none" strike="noStrike" dirty="0">
                          <a:solidFill>
                            <a:srgbClr val="000000"/>
                          </a:solidFill>
                          <a:effectLst/>
                          <a:latin typeface="Times New Roman" panose="02020603050405020304" pitchFamily="18" charset="0"/>
                        </a:rPr>
                        <a:t>/ml </a:t>
                      </a:r>
                      <a:r>
                        <a:rPr lang="tr-TR" sz="700" b="0" i="0" u="none" strike="noStrike" dirty="0" err="1">
                          <a:solidFill>
                            <a:srgbClr val="000000"/>
                          </a:solidFill>
                          <a:effectLst/>
                          <a:latin typeface="Times New Roman" panose="02020603050405020304" pitchFamily="18" charset="0"/>
                        </a:rPr>
                        <a:t>dobutamin</a:t>
                      </a:r>
                      <a:r>
                        <a:rPr lang="tr-TR" sz="700" b="0" i="0" u="none" strike="noStrike" dirty="0">
                          <a:solidFill>
                            <a:srgbClr val="000000"/>
                          </a:solidFill>
                          <a:effectLst/>
                          <a:latin typeface="Times New Roman" panose="02020603050405020304" pitchFamily="18" charset="0"/>
                        </a:rPr>
                        <a:t> içermelidir. Aseptik şartlarda hazırlanan ve buzdolabında muhafaza edilen seyreltilmiş solüsyon 24 saat içinde kullanılmalıdır. Uygulanacak olan </a:t>
                      </a:r>
                      <a:r>
                        <a:rPr lang="tr-TR" sz="700" b="0" i="0" u="none" strike="noStrike" dirty="0" err="1">
                          <a:solidFill>
                            <a:srgbClr val="000000"/>
                          </a:solidFill>
                          <a:effectLst/>
                          <a:latin typeface="Times New Roman" panose="02020603050405020304" pitchFamily="18" charset="0"/>
                        </a:rPr>
                        <a:t>dobutamin</a:t>
                      </a:r>
                      <a:r>
                        <a:rPr lang="tr-TR" sz="700" b="0" i="0" u="none" strike="noStrike" dirty="0">
                          <a:solidFill>
                            <a:srgbClr val="000000"/>
                          </a:solidFill>
                          <a:effectLst/>
                          <a:latin typeface="Times New Roman" panose="02020603050405020304" pitchFamily="18" charset="0"/>
                        </a:rPr>
                        <a:t> konsantrasyonu her hastanın sıvı gereksinimlerine göre değişir. Sıvı kısıtlaması uygulanan hastalarda 5000 </a:t>
                      </a:r>
                      <a:r>
                        <a:rPr lang="tr-TR" sz="700" b="0" i="0" u="none" strike="noStrike" dirty="0" err="1">
                          <a:solidFill>
                            <a:srgbClr val="000000"/>
                          </a:solidFill>
                          <a:effectLst/>
                          <a:latin typeface="Times New Roman" panose="02020603050405020304" pitchFamily="18" charset="0"/>
                        </a:rPr>
                        <a:t>mcg</a:t>
                      </a:r>
                      <a:r>
                        <a:rPr lang="tr-TR" sz="700" b="0" i="0" u="none" strike="noStrike" dirty="0">
                          <a:solidFill>
                            <a:srgbClr val="000000"/>
                          </a:solidFill>
                          <a:effectLst/>
                          <a:latin typeface="Times New Roman" panose="02020603050405020304" pitchFamily="18" charset="0"/>
                        </a:rPr>
                        <a:t>/ml konsantrasyonlar kullanılmıştır ancak bu konsantrasyon aşılmamalıdır. Yüksek </a:t>
                      </a:r>
                      <a:r>
                        <a:rPr lang="tr-TR" sz="700" b="0" i="0" u="none" strike="noStrike" dirty="0" err="1">
                          <a:solidFill>
                            <a:srgbClr val="000000"/>
                          </a:solidFill>
                          <a:effectLst/>
                          <a:latin typeface="Times New Roman" panose="02020603050405020304" pitchFamily="18" charset="0"/>
                        </a:rPr>
                        <a:t>dobutamin</a:t>
                      </a:r>
                      <a:r>
                        <a:rPr lang="tr-TR" sz="700" b="0" i="0" u="none" strike="noStrike" dirty="0">
                          <a:solidFill>
                            <a:srgbClr val="000000"/>
                          </a:solidFill>
                          <a:effectLst/>
                          <a:latin typeface="Times New Roman" panose="02020603050405020304" pitchFamily="18" charset="0"/>
                        </a:rPr>
                        <a:t> konsantrasyonlarında doğru dozun verildiğinden emin olunabilmesi için yalnız bir </a:t>
                      </a:r>
                      <a:r>
                        <a:rPr lang="tr-TR" sz="700" b="0" i="0" u="none" strike="noStrike" dirty="0" err="1">
                          <a:solidFill>
                            <a:srgbClr val="000000"/>
                          </a:solidFill>
                          <a:effectLst/>
                          <a:latin typeface="Times New Roman" panose="02020603050405020304" pitchFamily="18" charset="0"/>
                        </a:rPr>
                        <a:t>infüzyon</a:t>
                      </a:r>
                      <a:r>
                        <a:rPr lang="tr-TR" sz="700" b="0" i="0" u="none" strike="noStrike" dirty="0">
                          <a:solidFill>
                            <a:srgbClr val="000000"/>
                          </a:solidFill>
                          <a:effectLst/>
                          <a:latin typeface="Times New Roman" panose="02020603050405020304" pitchFamily="18" charset="0"/>
                        </a:rPr>
                        <a:t> pompası ile verilmelidir. </a:t>
                      </a:r>
                      <a:r>
                        <a:rPr lang="tr-TR" sz="700" b="0" i="0" u="none" strike="noStrike" dirty="0" err="1">
                          <a:solidFill>
                            <a:srgbClr val="000000"/>
                          </a:solidFill>
                          <a:effectLst/>
                          <a:latin typeface="Times New Roman" panose="02020603050405020304" pitchFamily="18" charset="0"/>
                        </a:rPr>
                        <a:t>Dobutaminin</a:t>
                      </a:r>
                      <a:r>
                        <a:rPr lang="tr-TR" sz="700" b="0" i="0" u="none" strike="noStrike" dirty="0">
                          <a:solidFill>
                            <a:srgbClr val="000000"/>
                          </a:solidFill>
                          <a:effectLst/>
                          <a:latin typeface="Times New Roman" panose="02020603050405020304" pitchFamily="18" charset="0"/>
                        </a:rPr>
                        <a:t> kısa yarılanma ömrü nedeniyle sürekli </a:t>
                      </a:r>
                      <a:r>
                        <a:rPr lang="tr-TR" sz="700" b="0" i="0" u="none" strike="noStrike" dirty="0" err="1">
                          <a:solidFill>
                            <a:srgbClr val="000000"/>
                          </a:solidFill>
                          <a:effectLst/>
                          <a:latin typeface="Times New Roman" panose="02020603050405020304" pitchFamily="18" charset="0"/>
                        </a:rPr>
                        <a:t>i.v</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infüzyon</a:t>
                      </a:r>
                      <a:r>
                        <a:rPr lang="tr-TR" sz="700" b="0" i="0" u="none" strike="noStrike" dirty="0">
                          <a:solidFill>
                            <a:srgbClr val="000000"/>
                          </a:solidFill>
                          <a:effectLst/>
                          <a:latin typeface="Times New Roman" panose="02020603050405020304" pitchFamily="18" charset="0"/>
                        </a:rPr>
                        <a:t> şeklinde verilebilir. </a:t>
                      </a:r>
                      <a:r>
                        <a:rPr lang="tr-TR" sz="700" b="0" i="0" u="none" strike="noStrike" dirty="0" err="1">
                          <a:solidFill>
                            <a:srgbClr val="000000"/>
                          </a:solidFill>
                          <a:effectLst/>
                          <a:latin typeface="Times New Roman" panose="02020603050405020304" pitchFamily="18" charset="0"/>
                        </a:rPr>
                        <a:t>Dobutamin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intravenöz</a:t>
                      </a:r>
                      <a:r>
                        <a:rPr lang="tr-TR" sz="700" b="0" i="0" u="none" strike="noStrike" dirty="0">
                          <a:solidFill>
                            <a:srgbClr val="000000"/>
                          </a:solidFill>
                          <a:effectLst/>
                          <a:latin typeface="Times New Roman" panose="02020603050405020304" pitchFamily="18" charset="0"/>
                        </a:rPr>
                        <a:t> bir iğne veya </a:t>
                      </a:r>
                      <a:r>
                        <a:rPr lang="tr-TR" sz="700" b="0" i="0" u="none" strike="noStrike" dirty="0" err="1">
                          <a:solidFill>
                            <a:srgbClr val="000000"/>
                          </a:solidFill>
                          <a:effectLst/>
                          <a:latin typeface="Times New Roman" panose="02020603050405020304" pitchFamily="18" charset="0"/>
                        </a:rPr>
                        <a:t>kateter</a:t>
                      </a:r>
                      <a:r>
                        <a:rPr lang="tr-TR" sz="700" b="0" i="0" u="none" strike="noStrike" dirty="0">
                          <a:solidFill>
                            <a:srgbClr val="000000"/>
                          </a:solidFill>
                          <a:effectLst/>
                          <a:latin typeface="Times New Roman" panose="02020603050405020304" pitchFamily="18" charset="0"/>
                        </a:rPr>
                        <a:t> yolu ile </a:t>
                      </a:r>
                      <a:r>
                        <a:rPr lang="tr-TR" sz="700" b="0" i="0" u="none" strike="noStrike" dirty="0" err="1">
                          <a:solidFill>
                            <a:srgbClr val="000000"/>
                          </a:solidFill>
                          <a:effectLst/>
                          <a:latin typeface="Times New Roman" panose="02020603050405020304" pitchFamily="18" charset="0"/>
                        </a:rPr>
                        <a:t>intravenöz</a:t>
                      </a:r>
                      <a:r>
                        <a:rPr lang="tr-TR" sz="700" b="0" i="0" u="none" strike="noStrike" dirty="0">
                          <a:solidFill>
                            <a:srgbClr val="000000"/>
                          </a:solidFill>
                          <a:effectLst/>
                          <a:latin typeface="Times New Roman" panose="02020603050405020304" pitchFamily="18" charset="0"/>
                        </a:rPr>
                        <a:t> olarak uygulanmalıdır. Erişkinler: Genellikle kullanılan doz 2.5-10 </a:t>
                      </a:r>
                      <a:r>
                        <a:rPr lang="tr-TR" sz="700" b="0" i="0" u="none" strike="noStrike" dirty="0" err="1">
                          <a:solidFill>
                            <a:srgbClr val="000000"/>
                          </a:solidFill>
                          <a:effectLst/>
                          <a:latin typeface="Times New Roman" panose="02020603050405020304" pitchFamily="18" charset="0"/>
                        </a:rPr>
                        <a:t>mcg</a:t>
                      </a:r>
                      <a:r>
                        <a:rPr lang="tr-TR" sz="700" b="0" i="0" u="none" strike="noStrike" dirty="0">
                          <a:solidFill>
                            <a:srgbClr val="000000"/>
                          </a:solidFill>
                          <a:effectLst/>
                          <a:latin typeface="Times New Roman" panose="02020603050405020304" pitchFamily="18" charset="0"/>
                        </a:rPr>
                        <a:t>/kg/dakikadır, ama bu doz hastanın kalp hızına, kan basıncına, kardiyak </a:t>
                      </a:r>
                      <a:r>
                        <a:rPr lang="tr-TR" sz="700" b="0" i="0" u="none" strike="noStrike" dirty="0" err="1">
                          <a:solidFill>
                            <a:srgbClr val="000000"/>
                          </a:solidFill>
                          <a:effectLst/>
                          <a:latin typeface="Times New Roman" panose="02020603050405020304" pitchFamily="18" charset="0"/>
                        </a:rPr>
                        <a:t>output</a:t>
                      </a:r>
                      <a:r>
                        <a:rPr lang="tr-TR" sz="700" b="0" i="0" u="none" strike="noStrike" dirty="0">
                          <a:solidFill>
                            <a:srgbClr val="000000"/>
                          </a:solidFill>
                          <a:effectLst/>
                          <a:latin typeface="Times New Roman" panose="02020603050405020304" pitchFamily="18" charset="0"/>
                        </a:rPr>
                        <a:t> ve idrar çıkışına göre ayarlanmalıdır. 40 </a:t>
                      </a:r>
                      <a:r>
                        <a:rPr lang="tr-TR" sz="700" b="0" i="0" u="none" strike="noStrike" dirty="0" err="1">
                          <a:solidFill>
                            <a:srgbClr val="000000"/>
                          </a:solidFill>
                          <a:effectLst/>
                          <a:latin typeface="Times New Roman" panose="02020603050405020304" pitchFamily="18" charset="0"/>
                        </a:rPr>
                        <a:t>mcg</a:t>
                      </a:r>
                      <a:r>
                        <a:rPr lang="tr-TR" sz="700" b="0" i="0" u="none" strike="noStrike" dirty="0">
                          <a:solidFill>
                            <a:srgbClr val="000000"/>
                          </a:solidFill>
                          <a:effectLst/>
                          <a:latin typeface="Times New Roman" panose="02020603050405020304" pitchFamily="18" charset="0"/>
                        </a:rPr>
                        <a:t>/kg/dakikaya kadar dozlara gerek duyulabilir, ama bu ender görülür. </a:t>
                      </a:r>
                      <a:r>
                        <a:rPr lang="tr-TR" sz="700" b="0" i="0" u="none" strike="noStrike" dirty="0" err="1">
                          <a:solidFill>
                            <a:srgbClr val="000000"/>
                          </a:solidFill>
                          <a:effectLst/>
                          <a:latin typeface="Times New Roman" panose="02020603050405020304" pitchFamily="18" charset="0"/>
                        </a:rPr>
                        <a:t>Dobutamin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infüzyonları</a:t>
                      </a:r>
                      <a:r>
                        <a:rPr lang="tr-TR" sz="700" b="0" i="0" u="none" strike="noStrike" dirty="0">
                          <a:solidFill>
                            <a:srgbClr val="000000"/>
                          </a:solidFill>
                          <a:effectLst/>
                          <a:latin typeface="Times New Roman" panose="02020603050405020304" pitchFamily="18" charset="0"/>
                        </a:rPr>
                        <a:t> etkinliğinde bir azalma olmadan 72 saate kadar verilebilir. </a:t>
                      </a:r>
                      <a:r>
                        <a:rPr lang="tr-TR" sz="700" b="0" i="0" u="none" strike="noStrike" dirty="0" err="1">
                          <a:solidFill>
                            <a:srgbClr val="000000"/>
                          </a:solidFill>
                          <a:effectLst/>
                          <a:latin typeface="Times New Roman" panose="02020603050405020304" pitchFamily="18" charset="0"/>
                        </a:rPr>
                        <a:t>Dobutamin</a:t>
                      </a:r>
                      <a:r>
                        <a:rPr lang="tr-TR" sz="700" b="0" i="0" u="none" strike="noStrike" dirty="0">
                          <a:solidFill>
                            <a:srgbClr val="000000"/>
                          </a:solidFill>
                          <a:effectLst/>
                          <a:latin typeface="Times New Roman" panose="02020603050405020304" pitchFamily="18" charset="0"/>
                        </a:rPr>
                        <a:t> tedavisinin yavaş yavaş kesilmesi önerilmektedir. </a:t>
                      </a:r>
                      <a:r>
                        <a:rPr lang="tr-TR" sz="700" b="0" i="0" u="none" strike="noStrike" dirty="0" err="1">
                          <a:solidFill>
                            <a:srgbClr val="000000"/>
                          </a:solidFill>
                          <a:effectLst/>
                          <a:latin typeface="Times New Roman" panose="02020603050405020304" pitchFamily="18" charset="0"/>
                        </a:rPr>
                        <a:t>Dobutamin</a:t>
                      </a:r>
                      <a:r>
                        <a:rPr lang="tr-TR" sz="700" b="0" i="0" u="none" strike="noStrike" dirty="0">
                          <a:solidFill>
                            <a:srgbClr val="000000"/>
                          </a:solidFill>
                          <a:effectLst/>
                          <a:latin typeface="Times New Roman" panose="02020603050405020304" pitchFamily="18" charset="0"/>
                        </a:rPr>
                        <a:t> 10 </a:t>
                      </a:r>
                      <a:r>
                        <a:rPr lang="tr-TR" sz="700" b="0" i="0" u="none" strike="noStrike" dirty="0" err="1">
                          <a:solidFill>
                            <a:srgbClr val="000000"/>
                          </a:solidFill>
                          <a:effectLst/>
                          <a:latin typeface="Times New Roman" panose="02020603050405020304" pitchFamily="18" charset="0"/>
                        </a:rPr>
                        <a:t>mcg</a:t>
                      </a:r>
                      <a:r>
                        <a:rPr lang="tr-TR" sz="700" b="0" i="0" u="none" strike="noStrike" dirty="0">
                          <a:solidFill>
                            <a:srgbClr val="000000"/>
                          </a:solidFill>
                          <a:effectLst/>
                          <a:latin typeface="Times New Roman" panose="02020603050405020304" pitchFamily="18" charset="0"/>
                        </a:rPr>
                        <a:t>/kg/dakikanın altında verildiğinde doza bağlı olan yan etkiler ender olarak görülür. Çocuklarda güvenirliği ve etkinliği gösterilmemiştir.</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Sistolik kan basıncında 10-20 mm'Iik artış ve kalp hızında 5-15 atım/dak.'lık artış çoğu hastada kaydedilmiştir. İnfüzyonlar sırasında hastaların yaklaşık %5'inde artan prematüre ventriküler atım görülmüştür. Bu etkiler doza bağımlıdır. Dobutamin terapisiyle bir arada kan basıncında ani düşüşler tanımlanmıştır. Dozun azaltılması veya infüzyonun kesilmesi tipik olarak hızla kan basıncının başlangıç değerlerine dönüşü ile sonuçlanır. Bununla beraber, nadir vakalarda, müdahale gerekebilir ve geri dönüş hemen olmayabilir. Ara sıra flebit görüldüğü rapor edilmiştir. Dikkatsiz infiltrasyonu takiben Iokal iltihabi değişiklikler olduğu belirlenmiştir. İzole cilt nekrozu vakaları kaydedilmiştir. Hastaların %1-3'ünde rapor edilen yan etkiler; bulantı, başağrısı, anjinal ağrı, nonspesifik göğüs ağrısı, palpitasyonlar ve nefes darlığı. İzole trombositopeni vakaları rapor edilmiştir. Diğer katekolaminler gibi dobutamin uygulaması, serum potasyum konsantrasyonunda hafif bir düşüşe, nadiren hipokalemik düzeylere neden olabilir.</a:t>
                      </a:r>
                      <a:br>
                        <a:rPr lang="tr-TR" sz="700" b="0" i="0" u="none" strike="noStrike">
                          <a:solidFill>
                            <a:srgbClr val="000000"/>
                          </a:solidFill>
                          <a:effectLst/>
                          <a:latin typeface="Times New Roman" panose="02020603050405020304" pitchFamily="18" charset="0"/>
                        </a:rPr>
                      </a:br>
                      <a:r>
                        <a:rPr lang="tr-TR" sz="700" b="0" i="0" u="none" strike="noStrike">
                          <a:solidFill>
                            <a:srgbClr val="000000"/>
                          </a:solidFill>
                          <a:effectLst/>
                          <a:latin typeface="Times New Roman" panose="02020603050405020304" pitchFamily="18" charset="0"/>
                        </a:rPr>
                        <a:t/>
                      </a:r>
                      <a:br>
                        <a:rPr lang="tr-TR" sz="700" b="0" i="0" u="none" strike="noStrike">
                          <a:solidFill>
                            <a:srgbClr val="000000"/>
                          </a:solidFill>
                          <a:effectLst/>
                          <a:latin typeface="Times New Roman" panose="02020603050405020304" pitchFamily="18" charset="0"/>
                        </a:rPr>
                      </a:br>
                      <a:r>
                        <a:rPr lang="tr-TR" sz="700" b="0" i="0" u="none" strike="noStrike">
                          <a:solidFill>
                            <a:srgbClr val="000000"/>
                          </a:solidFill>
                          <a:effectLst/>
                          <a:latin typeface="Times New Roman" panose="02020603050405020304" pitchFamily="18" charset="0"/>
                        </a:rPr>
                        <a:t> </a:t>
                      </a:r>
                    </a:p>
                  </a:txBody>
                  <a:tcPr marL="5899" marR="5899" marT="5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05933160"/>
                  </a:ext>
                </a:extLst>
              </a:tr>
              <a:tr h="148534">
                <a:tc>
                  <a:txBody>
                    <a:bodyPr/>
                    <a:lstStyle/>
                    <a:p>
                      <a:pPr algn="l" fontAlgn="ctr"/>
                      <a:endParaRPr lang="tr-TR" sz="700" b="0" i="0" u="none" strike="noStrike">
                        <a:solidFill>
                          <a:srgbClr val="000000"/>
                        </a:solidFill>
                        <a:effectLst/>
                        <a:latin typeface="Times New Roman" panose="02020603050405020304" pitchFamily="18" charset="0"/>
                      </a:endParaRPr>
                    </a:p>
                  </a:txBody>
                  <a:tcPr marL="5899" marR="5899" marT="5899" marB="0" vert="wordArtVert"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solidFill>
                          <a:srgbClr val="000000"/>
                        </a:solidFill>
                        <a:effectLst/>
                        <a:latin typeface="Calibri" panose="020F0502020204030204" pitchFamily="34" charset="0"/>
                      </a:endParaRPr>
                    </a:p>
                  </a:txBody>
                  <a:tcPr marL="5899" marR="5899" marT="589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solidFill>
                          <a:srgbClr val="000000"/>
                        </a:solidFill>
                        <a:effectLst/>
                        <a:latin typeface="Calibri" panose="020F0502020204030204" pitchFamily="34" charset="0"/>
                      </a:endParaRPr>
                    </a:p>
                  </a:txBody>
                  <a:tcPr marL="5899" marR="5899" marT="589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solidFill>
                          <a:srgbClr val="000000"/>
                        </a:solidFill>
                        <a:effectLst/>
                        <a:latin typeface="Calibri" panose="020F0502020204030204" pitchFamily="34" charset="0"/>
                      </a:endParaRPr>
                    </a:p>
                  </a:txBody>
                  <a:tcPr marL="5899" marR="5899" marT="589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solidFill>
                          <a:srgbClr val="000000"/>
                        </a:solidFill>
                        <a:effectLst/>
                        <a:latin typeface="Calibri" panose="020F0502020204030204" pitchFamily="34" charset="0"/>
                      </a:endParaRPr>
                    </a:p>
                  </a:txBody>
                  <a:tcPr marL="5899" marR="5899" marT="5899"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32148650"/>
                  </a:ext>
                </a:extLst>
              </a:tr>
              <a:tr h="148534">
                <a:tc>
                  <a:txBody>
                    <a:bodyPr/>
                    <a:lstStyle/>
                    <a:p>
                      <a:pPr algn="l" fontAlgn="b"/>
                      <a:endParaRPr lang="tr-TR" sz="700" b="0" i="0" u="none" strike="noStrike">
                        <a:solidFill>
                          <a:srgbClr val="000000"/>
                        </a:solidFill>
                        <a:effectLst/>
                        <a:latin typeface="Calibri" panose="020F0502020204030204" pitchFamily="34" charset="0"/>
                      </a:endParaRPr>
                    </a:p>
                  </a:txBody>
                  <a:tcPr marL="5899" marR="5899" marT="5899" marB="0" anchor="b">
                    <a:lnL>
                      <a:noFill/>
                    </a:lnL>
                    <a:lnR>
                      <a:noFill/>
                    </a:lnR>
                    <a:lnT>
                      <a:noFill/>
                    </a:lnT>
                    <a:lnB>
                      <a:noFill/>
                    </a:lnB>
                  </a:tcPr>
                </a:tc>
                <a:tc>
                  <a:txBody>
                    <a:bodyPr/>
                    <a:lstStyle/>
                    <a:p>
                      <a:pPr algn="r" fontAlgn="ctr"/>
                      <a:endParaRPr lang="tr-TR" sz="700" b="0" i="0" u="none" strike="noStrike" dirty="0">
                        <a:solidFill>
                          <a:srgbClr val="000000"/>
                        </a:solidFill>
                        <a:effectLst/>
                        <a:latin typeface="Calibri" panose="020F0502020204030204" pitchFamily="34" charset="0"/>
                      </a:endParaRPr>
                    </a:p>
                  </a:txBody>
                  <a:tcPr marL="5899" marR="5899" marT="5899" marB="0" anchor="ctr">
                    <a:lnL>
                      <a:noFill/>
                    </a:lnL>
                    <a:lnR>
                      <a:noFill/>
                    </a:lnR>
                    <a:lnT>
                      <a:noFill/>
                    </a:lnT>
                    <a:lnB>
                      <a:noFill/>
                    </a:lnB>
                  </a:tcPr>
                </a:tc>
                <a:tc>
                  <a:txBody>
                    <a:bodyPr/>
                    <a:lstStyle/>
                    <a:p>
                      <a:pPr algn="l" fontAlgn="b"/>
                      <a:endParaRPr lang="tr-TR" sz="700" b="0" i="0" u="none" strike="noStrike">
                        <a:solidFill>
                          <a:srgbClr val="000000"/>
                        </a:solidFill>
                        <a:effectLst/>
                        <a:latin typeface="Calibri" panose="020F0502020204030204" pitchFamily="34" charset="0"/>
                      </a:endParaRPr>
                    </a:p>
                  </a:txBody>
                  <a:tcPr marL="5899" marR="5899" marT="5899" marB="0" anchor="b">
                    <a:lnL>
                      <a:noFill/>
                    </a:lnL>
                    <a:lnR>
                      <a:noFill/>
                    </a:lnR>
                    <a:lnT>
                      <a:noFill/>
                    </a:lnT>
                    <a:lnB>
                      <a:noFill/>
                    </a:lnB>
                  </a:tcPr>
                </a:tc>
                <a:tc>
                  <a:txBody>
                    <a:bodyPr/>
                    <a:lstStyle/>
                    <a:p>
                      <a:pPr algn="l" fontAlgn="b"/>
                      <a:endParaRPr lang="tr-TR" sz="700" b="0" i="0" u="none" strike="noStrike">
                        <a:solidFill>
                          <a:srgbClr val="000000"/>
                        </a:solidFill>
                        <a:effectLst/>
                        <a:latin typeface="Calibri" panose="020F0502020204030204" pitchFamily="34" charset="0"/>
                      </a:endParaRPr>
                    </a:p>
                  </a:txBody>
                  <a:tcPr marL="5899" marR="5899" marT="5899" marB="0" anchor="b">
                    <a:lnL>
                      <a:noFill/>
                    </a:lnL>
                    <a:lnR>
                      <a:noFill/>
                    </a:lnR>
                    <a:lnT>
                      <a:noFill/>
                    </a:lnT>
                    <a:lnB>
                      <a:noFill/>
                    </a:lnB>
                  </a:tcPr>
                </a:tc>
                <a:tc>
                  <a:txBody>
                    <a:bodyPr/>
                    <a:lstStyle/>
                    <a:p>
                      <a:pPr algn="l" fontAlgn="b"/>
                      <a:endParaRPr lang="tr-TR" sz="700" b="0" i="0" u="none" strike="noStrike" dirty="0">
                        <a:solidFill>
                          <a:srgbClr val="000000"/>
                        </a:solidFill>
                        <a:effectLst/>
                        <a:latin typeface="Calibri" panose="020F0502020204030204" pitchFamily="34" charset="0"/>
                      </a:endParaRPr>
                    </a:p>
                  </a:txBody>
                  <a:tcPr marL="5899" marR="5899" marT="5899" marB="0" anchor="b">
                    <a:lnL>
                      <a:noFill/>
                    </a:lnL>
                    <a:lnR>
                      <a:noFill/>
                    </a:lnR>
                    <a:lnT>
                      <a:noFill/>
                    </a:lnT>
                    <a:lnB>
                      <a:noFill/>
                    </a:lnB>
                  </a:tcPr>
                </a:tc>
                <a:extLst>
                  <a:ext uri="{0D108BD9-81ED-4DB2-BD59-A6C34878D82A}">
                    <a16:rowId xmlns:a16="http://schemas.microsoft.com/office/drawing/2014/main" xmlns="" val="2403209530"/>
                  </a:ext>
                </a:extLst>
              </a:tr>
            </a:tbl>
          </a:graphicData>
        </a:graphic>
      </p:graphicFrame>
    </p:spTree>
    <p:extLst>
      <p:ext uri="{BB962C8B-B14F-4D97-AF65-F5344CB8AC3E}">
        <p14:creationId xmlns:p14="http://schemas.microsoft.com/office/powerpoint/2010/main" val="360946004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CEC3B24B-CE52-44D0-81A7-C85801078D08}"/>
              </a:ext>
            </a:extLst>
          </p:cNvPr>
          <p:cNvGraphicFramePr>
            <a:graphicFrameLocks noGrp="1"/>
          </p:cNvGraphicFramePr>
          <p:nvPr>
            <p:extLst>
              <p:ext uri="{D42A27DB-BD31-4B8C-83A1-F6EECF244321}">
                <p14:modId xmlns:p14="http://schemas.microsoft.com/office/powerpoint/2010/main" val="3369834014"/>
              </p:ext>
            </p:extLst>
          </p:nvPr>
        </p:nvGraphicFramePr>
        <p:xfrm>
          <a:off x="251520" y="1268760"/>
          <a:ext cx="8640960" cy="4392488"/>
        </p:xfrm>
        <a:graphic>
          <a:graphicData uri="http://schemas.openxmlformats.org/drawingml/2006/table">
            <a:tbl>
              <a:tblPr/>
              <a:tblGrid>
                <a:gridCol w="454538">
                  <a:extLst>
                    <a:ext uri="{9D8B030D-6E8A-4147-A177-3AD203B41FA5}">
                      <a16:colId xmlns:a16="http://schemas.microsoft.com/office/drawing/2014/main" xmlns="" val="3576362593"/>
                    </a:ext>
                  </a:extLst>
                </a:gridCol>
                <a:gridCol w="1325737">
                  <a:extLst>
                    <a:ext uri="{9D8B030D-6E8A-4147-A177-3AD203B41FA5}">
                      <a16:colId xmlns:a16="http://schemas.microsoft.com/office/drawing/2014/main" xmlns="" val="1477310071"/>
                    </a:ext>
                  </a:extLst>
                </a:gridCol>
                <a:gridCol w="2151955">
                  <a:extLst>
                    <a:ext uri="{9D8B030D-6E8A-4147-A177-3AD203B41FA5}">
                      <a16:colId xmlns:a16="http://schemas.microsoft.com/office/drawing/2014/main" xmlns="" val="3398884961"/>
                    </a:ext>
                  </a:extLst>
                </a:gridCol>
                <a:gridCol w="2322405">
                  <a:extLst>
                    <a:ext uri="{9D8B030D-6E8A-4147-A177-3AD203B41FA5}">
                      <a16:colId xmlns:a16="http://schemas.microsoft.com/office/drawing/2014/main" xmlns="" val="3930054176"/>
                    </a:ext>
                  </a:extLst>
                </a:gridCol>
                <a:gridCol w="2386325">
                  <a:extLst>
                    <a:ext uri="{9D8B030D-6E8A-4147-A177-3AD203B41FA5}">
                      <a16:colId xmlns:a16="http://schemas.microsoft.com/office/drawing/2014/main" xmlns="" val="180018467"/>
                    </a:ext>
                  </a:extLst>
                </a:gridCol>
              </a:tblGrid>
              <a:tr h="197156">
                <a:tc>
                  <a:txBody>
                    <a:bodyPr/>
                    <a:lstStyle/>
                    <a:p>
                      <a:pPr algn="l" fontAlgn="b"/>
                      <a:r>
                        <a:rPr lang="tr-TR" sz="1100" b="0" i="0" u="none" strike="noStrike">
                          <a:solidFill>
                            <a:srgbClr val="000000"/>
                          </a:solidFill>
                          <a:effectLst/>
                          <a:latin typeface="Times New Roman" panose="02020603050405020304" pitchFamily="18" charset="0"/>
                        </a:rPr>
                        <a:t>İLAÇ</a:t>
                      </a:r>
                    </a:p>
                  </a:txBody>
                  <a:tcPr marL="8648" marR="8648" marT="86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ENDİKASYONLARI</a:t>
                      </a:r>
                    </a:p>
                  </a:txBody>
                  <a:tcPr marL="8648" marR="8648" marT="86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KONTRENDİKASYONLARI</a:t>
                      </a:r>
                    </a:p>
                  </a:txBody>
                  <a:tcPr marL="8648" marR="8648" marT="86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VERİLİŞ YOLU</a:t>
                      </a:r>
                    </a:p>
                  </a:txBody>
                  <a:tcPr marL="8648" marR="8648" marT="86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YAN ETKİLERİ</a:t>
                      </a:r>
                    </a:p>
                  </a:txBody>
                  <a:tcPr marL="8648" marR="8648" marT="86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11598054"/>
                  </a:ext>
                </a:extLst>
              </a:tr>
              <a:tr h="4195332">
                <a:tc>
                  <a:txBody>
                    <a:bodyPr/>
                    <a:lstStyle/>
                    <a:p>
                      <a:pPr algn="ctr" fontAlgn="ctr"/>
                      <a:r>
                        <a:rPr lang="tr-TR" sz="1000" b="0" i="0" u="none" strike="noStrike">
                          <a:solidFill>
                            <a:srgbClr val="000000"/>
                          </a:solidFill>
                          <a:effectLst/>
                          <a:latin typeface="Calibri" panose="020F0502020204030204" pitchFamily="34" charset="0"/>
                        </a:rPr>
                        <a:t>SALBUTAMOL</a:t>
                      </a:r>
                    </a:p>
                  </a:txBody>
                  <a:tcPr marL="8648" marR="8648" marT="864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ctr"/>
                      <a:r>
                        <a:rPr lang="tr-TR" sz="1100" b="0" i="0" u="none" strike="noStrike" dirty="0">
                          <a:solidFill>
                            <a:srgbClr val="000000"/>
                          </a:solidFill>
                          <a:effectLst/>
                          <a:latin typeface="Times New Roman" panose="02020603050405020304" pitchFamily="18" charset="0"/>
                        </a:rPr>
                        <a:t>Astımda semptom giderici olarak kullanılan rahatlatıcı ilaçlardır. Kontrol edici ilaç olarak kullanılmamalıdırlar. Kronik </a:t>
                      </a:r>
                      <a:r>
                        <a:rPr lang="tr-TR" sz="1100" b="0" i="0" u="none" strike="noStrike" dirty="0" err="1">
                          <a:solidFill>
                            <a:srgbClr val="000000"/>
                          </a:solidFill>
                          <a:effectLst/>
                          <a:latin typeface="Times New Roman" panose="02020603050405020304" pitchFamily="18" charset="0"/>
                        </a:rPr>
                        <a:t>obstrüktif</a:t>
                      </a:r>
                      <a:r>
                        <a:rPr lang="tr-TR" sz="1100" b="0" i="0" u="none" strike="noStrike" dirty="0">
                          <a:solidFill>
                            <a:srgbClr val="000000"/>
                          </a:solidFill>
                          <a:effectLst/>
                          <a:latin typeface="Times New Roman" panose="02020603050405020304" pitchFamily="18" charset="0"/>
                        </a:rPr>
                        <a:t> (tıkayıcı) akciğer hastalığında (KOAH) belirtileri azaltmak için</a:t>
                      </a:r>
                      <a:br>
                        <a:rPr lang="tr-TR" sz="1100" b="0" i="0" u="none" strike="noStrike" dirty="0">
                          <a:solidFill>
                            <a:srgbClr val="000000"/>
                          </a:solidFill>
                          <a:effectLst/>
                          <a:latin typeface="Times New Roman" panose="02020603050405020304" pitchFamily="18" charset="0"/>
                        </a:rPr>
                      </a:br>
                      <a:r>
                        <a:rPr lang="tr-TR" sz="1100" b="0" i="0" u="none" strike="noStrike" dirty="0">
                          <a:solidFill>
                            <a:srgbClr val="000000"/>
                          </a:solidFill>
                          <a:effectLst/>
                          <a:latin typeface="Times New Roman" panose="02020603050405020304" pitchFamily="18" charset="0"/>
                        </a:rPr>
                        <a:t>ve kurtarıcı ilaç olarak kullanılır. Düzenli tedavide tercih edilmez.</a:t>
                      </a:r>
                    </a:p>
                  </a:txBody>
                  <a:tcPr marL="8648" marR="8648" marT="86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Eğer salbutamole veya diğer bileşenlerinden herhangi birine karşı alerjiniz varsa, erken doğum tedavisi için uygun değildir. İlacın preparatları</a:t>
                      </a:r>
                      <a:br>
                        <a:rPr lang="tr-TR" sz="1100" b="0" i="0" u="none" strike="noStrike">
                          <a:solidFill>
                            <a:srgbClr val="000000"/>
                          </a:solidFill>
                          <a:effectLst/>
                          <a:latin typeface="Times New Roman" panose="02020603050405020304" pitchFamily="18" charset="0"/>
                        </a:rPr>
                      </a:br>
                      <a:r>
                        <a:rPr lang="tr-TR" sz="1100" b="0" i="0" u="none" strike="noStrike">
                          <a:solidFill>
                            <a:srgbClr val="000000"/>
                          </a:solidFill>
                          <a:effectLst/>
                          <a:latin typeface="Times New Roman" panose="02020603050405020304" pitchFamily="18" charset="0"/>
                        </a:rPr>
                        <a:t>düşük tehditlerini gidermek amacıyla kullanılmamalıdır.</a:t>
                      </a:r>
                    </a:p>
                  </a:txBody>
                  <a:tcPr marL="8648" marR="8648" marT="86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Başlangıç dozu nemli inhalasyon yoluyla 2.5 mg’dir. Doz 5 mg’a kadar çıkarılabilir.Tedavi günde 4 kez tekrarlanabilir.Çok ağır hava yolu tıkanması olan yetişkinlere hastanede çok sıkı medikal gözetim altında günde 40 mg’a kadar yüksek dozlar uygulanabilir.Günün herhangi bir saatinde, aç ya da tok kullanılabilir. Hekim gözetimi altında nebülizör adı verilen cihaz ile kullanılmak içindir.Çözeltiyi enjekte etmeyiniz veya içmeyiniz, seyreltilmeden kullanılır ancak uzun sürede (10 dakikadan uzun) verilmesi gerekli ise serum fizyolojik ile seyreltilir.İlacınız nebülizör yardımıyla buhar haline getirilir. Aerosol yüz maskesi, T parçası veya soluk borusunun içine yerleştirilen tüp yardımı ile buhar ağızdan solunarak akciğerlere çekilir.</a:t>
                      </a:r>
                    </a:p>
                  </a:txBody>
                  <a:tcPr marL="8648" marR="8648" marT="86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Yaygın görülen yan </a:t>
                      </a:r>
                      <a:r>
                        <a:rPr lang="tr-TR" sz="1100" b="0" i="0" u="none" strike="noStrike" dirty="0" err="1">
                          <a:solidFill>
                            <a:srgbClr val="000000"/>
                          </a:solidFill>
                          <a:effectLst/>
                          <a:latin typeface="Times New Roman" panose="02020603050405020304" pitchFamily="18" charset="0"/>
                        </a:rPr>
                        <a:t>etkiler:Titreme</a:t>
                      </a:r>
                      <a:r>
                        <a:rPr lang="tr-TR" sz="1100" b="0" i="0" u="none" strike="noStrike" dirty="0">
                          <a:solidFill>
                            <a:srgbClr val="000000"/>
                          </a:solidFill>
                          <a:effectLst/>
                          <a:latin typeface="Times New Roman" panose="02020603050405020304" pitchFamily="18" charset="0"/>
                        </a:rPr>
                        <a:t>, baş ağrısı ,kalp atımının hızlanması (Taşikardi)</a:t>
                      </a:r>
                      <a:br>
                        <a:rPr lang="tr-TR" sz="1100" b="0" i="0" u="none" strike="noStrike" dirty="0">
                          <a:solidFill>
                            <a:srgbClr val="000000"/>
                          </a:solidFill>
                          <a:effectLst/>
                          <a:latin typeface="Times New Roman" panose="02020603050405020304" pitchFamily="18" charset="0"/>
                        </a:rPr>
                      </a:br>
                      <a:r>
                        <a:rPr lang="tr-TR" sz="1100" b="0" i="0" u="none" strike="noStrike" dirty="0">
                          <a:solidFill>
                            <a:srgbClr val="000000"/>
                          </a:solidFill>
                          <a:effectLst/>
                          <a:latin typeface="Times New Roman" panose="02020603050405020304" pitchFamily="18" charset="0"/>
                        </a:rPr>
                        <a:t>Yaygın olmayan görülen yan etkiler: Çarpıntı, ağız ve boğaz </a:t>
                      </a:r>
                      <a:r>
                        <a:rPr lang="tr-TR" sz="1100" b="0" i="0" u="none" strike="noStrike" dirty="0" err="1">
                          <a:solidFill>
                            <a:srgbClr val="000000"/>
                          </a:solidFill>
                          <a:effectLst/>
                          <a:latin typeface="Times New Roman" panose="02020603050405020304" pitchFamily="18" charset="0"/>
                        </a:rPr>
                        <a:t>iritasyonu</a:t>
                      </a:r>
                      <a:r>
                        <a:rPr lang="tr-TR" sz="1100" b="0" i="0" u="none" strike="noStrike" dirty="0">
                          <a:solidFill>
                            <a:srgbClr val="000000"/>
                          </a:solidFill>
                          <a:effectLst/>
                          <a:latin typeface="Times New Roman" panose="02020603050405020304" pitchFamily="18" charset="0"/>
                        </a:rPr>
                        <a:t>, kas krampları                                Seyrek görülen yan </a:t>
                      </a:r>
                      <a:r>
                        <a:rPr lang="tr-TR" sz="1100" b="0" i="0" u="none" strike="noStrike" dirty="0" err="1">
                          <a:solidFill>
                            <a:srgbClr val="000000"/>
                          </a:solidFill>
                          <a:effectLst/>
                          <a:latin typeface="Times New Roman" panose="02020603050405020304" pitchFamily="18" charset="0"/>
                        </a:rPr>
                        <a:t>etkiler:Kanda</a:t>
                      </a:r>
                      <a:r>
                        <a:rPr lang="tr-TR" sz="1100" b="0" i="0" u="none" strike="noStrike" dirty="0">
                          <a:solidFill>
                            <a:srgbClr val="000000"/>
                          </a:solidFill>
                          <a:effectLst/>
                          <a:latin typeface="Times New Roman" panose="02020603050405020304" pitchFamily="18" charset="0"/>
                        </a:rPr>
                        <a:t> potasyum düzeyinin normalin altına düşmesi (</a:t>
                      </a:r>
                      <a:r>
                        <a:rPr lang="tr-TR" sz="1100" b="0" i="0" u="none" strike="noStrike" dirty="0" err="1">
                          <a:solidFill>
                            <a:srgbClr val="000000"/>
                          </a:solidFill>
                          <a:effectLst/>
                          <a:latin typeface="Times New Roman" panose="02020603050405020304" pitchFamily="18" charset="0"/>
                        </a:rPr>
                        <a:t>Hipokalemi</a:t>
                      </a:r>
                      <a:r>
                        <a:rPr lang="tr-TR" sz="1100" b="0" i="0" u="none" strike="noStrike" dirty="0">
                          <a:solidFill>
                            <a:srgbClr val="000000"/>
                          </a:solidFill>
                          <a:effectLst/>
                          <a:latin typeface="Times New Roman" panose="02020603050405020304" pitchFamily="18" charset="0"/>
                        </a:rPr>
                        <a:t>), kol ve bacak damarlarında genişleme (</a:t>
                      </a:r>
                      <a:r>
                        <a:rPr lang="tr-TR" sz="1100" b="0" i="0" u="none" strike="noStrike" dirty="0" err="1">
                          <a:solidFill>
                            <a:srgbClr val="000000"/>
                          </a:solidFill>
                          <a:effectLst/>
                          <a:latin typeface="Times New Roman" panose="02020603050405020304" pitchFamily="18" charset="0"/>
                        </a:rPr>
                        <a:t>Periferik</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vazodilatasyon</a:t>
                      </a:r>
                      <a:r>
                        <a:rPr lang="tr-TR" sz="1100" b="0" i="0" u="none" strike="noStrike" dirty="0">
                          <a:solidFill>
                            <a:srgbClr val="000000"/>
                          </a:solidFill>
                          <a:effectLst/>
                          <a:latin typeface="Times New Roman" panose="02020603050405020304" pitchFamily="18" charset="0"/>
                        </a:rPr>
                        <a:t>)</a:t>
                      </a:r>
                      <a:br>
                        <a:rPr lang="tr-TR" sz="1100" b="0" i="0" u="none" strike="noStrike" dirty="0">
                          <a:solidFill>
                            <a:srgbClr val="000000"/>
                          </a:solidFill>
                          <a:effectLst/>
                          <a:latin typeface="Times New Roman" panose="02020603050405020304" pitchFamily="18" charset="0"/>
                        </a:rPr>
                      </a:br>
                      <a:r>
                        <a:rPr lang="tr-TR" sz="1100" b="0" i="0" u="none" strike="noStrike" dirty="0">
                          <a:solidFill>
                            <a:srgbClr val="000000"/>
                          </a:solidFill>
                          <a:effectLst/>
                          <a:latin typeface="Times New Roman" panose="02020603050405020304" pitchFamily="18" charset="0"/>
                        </a:rPr>
                        <a:t>Çok seyrek görülen yan </a:t>
                      </a:r>
                      <a:r>
                        <a:rPr lang="tr-TR" sz="1100" b="0" i="0" u="none" strike="noStrike" dirty="0" err="1">
                          <a:solidFill>
                            <a:srgbClr val="000000"/>
                          </a:solidFill>
                          <a:effectLst/>
                          <a:latin typeface="Times New Roman" panose="02020603050405020304" pitchFamily="18" charset="0"/>
                        </a:rPr>
                        <a:t>etkiler:Kalp</a:t>
                      </a:r>
                      <a:r>
                        <a:rPr lang="tr-TR" sz="1100" b="0" i="0" u="none" strike="noStrike" dirty="0">
                          <a:solidFill>
                            <a:srgbClr val="000000"/>
                          </a:solidFill>
                          <a:effectLst/>
                          <a:latin typeface="Times New Roman" panose="02020603050405020304" pitchFamily="18" charset="0"/>
                        </a:rPr>
                        <a:t> ritim bozuklukları (</a:t>
                      </a:r>
                      <a:r>
                        <a:rPr lang="tr-TR" sz="1100" b="0" i="0" u="none" strike="noStrike" dirty="0" err="1">
                          <a:solidFill>
                            <a:srgbClr val="000000"/>
                          </a:solidFill>
                          <a:effectLst/>
                          <a:latin typeface="Times New Roman" panose="02020603050405020304" pitchFamily="18" charset="0"/>
                        </a:rPr>
                        <a:t>Atrial</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fibrilasyon</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supraventriküler</a:t>
                      </a:r>
                      <a:r>
                        <a:rPr lang="tr-TR" sz="1100" b="0" i="0" u="none" strike="noStrike" dirty="0">
                          <a:solidFill>
                            <a:srgbClr val="000000"/>
                          </a:solidFill>
                          <a:effectLst/>
                          <a:latin typeface="Times New Roman" panose="02020603050405020304" pitchFamily="18" charset="0"/>
                        </a:rPr>
                        <a:t> taşikardi ve ekstrasistoller dahil kardiyak aritmiler), ilaca karşı oluşan bronş daralması (Paradoksal </a:t>
                      </a:r>
                      <a:r>
                        <a:rPr lang="tr-TR" sz="1100" b="0" i="0" u="none" strike="noStrike" dirty="0" err="1">
                          <a:solidFill>
                            <a:srgbClr val="000000"/>
                          </a:solidFill>
                          <a:effectLst/>
                          <a:latin typeface="Times New Roman" panose="02020603050405020304" pitchFamily="18" charset="0"/>
                        </a:rPr>
                        <a:t>bronkospazm</a:t>
                      </a:r>
                      <a:r>
                        <a:rPr lang="tr-TR" sz="1100" b="0" i="0" u="none" strike="noStrike" dirty="0">
                          <a:solidFill>
                            <a:srgbClr val="000000"/>
                          </a:solidFill>
                          <a:effectLst/>
                          <a:latin typeface="Times New Roman" panose="02020603050405020304" pitchFamily="18" charset="0"/>
                        </a:rPr>
                        <a:t>), kanda laktik asit düzeyi </a:t>
                      </a:r>
                      <a:r>
                        <a:rPr lang="tr-TR" sz="1100" b="0" i="0" u="none" strike="noStrike" dirty="0" err="1">
                          <a:solidFill>
                            <a:srgbClr val="000000"/>
                          </a:solidFill>
                          <a:effectLst/>
                          <a:latin typeface="Times New Roman" panose="02020603050405020304" pitchFamily="18" charset="0"/>
                        </a:rPr>
                        <a:t>artışı,döküntü</a:t>
                      </a:r>
                      <a:r>
                        <a:rPr lang="tr-TR" sz="1100" b="0" i="0" u="none" strike="noStrike" dirty="0">
                          <a:solidFill>
                            <a:srgbClr val="000000"/>
                          </a:solidFill>
                          <a:effectLst/>
                          <a:latin typeface="Times New Roman" panose="02020603050405020304" pitchFamily="18" charset="0"/>
                        </a:rPr>
                        <a:t>, kurdeşen (ürtiker), kaşıntı ve deride kızarıklık (</a:t>
                      </a:r>
                      <a:r>
                        <a:rPr lang="tr-TR" sz="1100" b="0" i="0" u="none" strike="noStrike" dirty="0" err="1">
                          <a:solidFill>
                            <a:srgbClr val="000000"/>
                          </a:solidFill>
                          <a:effectLst/>
                          <a:latin typeface="Times New Roman" panose="02020603050405020304" pitchFamily="18" charset="0"/>
                        </a:rPr>
                        <a:t>eritem</a:t>
                      </a:r>
                      <a:r>
                        <a:rPr lang="tr-TR" sz="1100" b="0" i="0" u="none" strike="noStrike" dirty="0">
                          <a:solidFill>
                            <a:srgbClr val="000000"/>
                          </a:solidFill>
                          <a:effectLst/>
                          <a:latin typeface="Times New Roman" panose="02020603050405020304" pitchFamily="18" charset="0"/>
                        </a:rPr>
                        <a:t>) ile gözlenen aşırı duyarlılık (</a:t>
                      </a:r>
                      <a:r>
                        <a:rPr lang="tr-TR" sz="1100" b="0" i="0" u="none" strike="noStrike" dirty="0" err="1">
                          <a:solidFill>
                            <a:srgbClr val="000000"/>
                          </a:solidFill>
                          <a:effectLst/>
                          <a:latin typeface="Times New Roman" panose="02020603050405020304" pitchFamily="18" charset="0"/>
                        </a:rPr>
                        <a:t>hipersensitivite</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reaksiyonları,aşırı</a:t>
                      </a:r>
                      <a:r>
                        <a:rPr lang="tr-TR" sz="1100" b="0" i="0" u="none" strike="noStrike" dirty="0">
                          <a:solidFill>
                            <a:srgbClr val="000000"/>
                          </a:solidFill>
                          <a:effectLst/>
                          <a:latin typeface="Times New Roman" panose="02020603050405020304" pitchFamily="18" charset="0"/>
                        </a:rPr>
                        <a:t> hareketlilik.</a:t>
                      </a:r>
                      <a:br>
                        <a:rPr lang="tr-TR" sz="1100" b="0" i="0" u="none" strike="noStrike" dirty="0">
                          <a:solidFill>
                            <a:srgbClr val="000000"/>
                          </a:solidFill>
                          <a:effectLst/>
                          <a:latin typeface="Times New Roman" panose="02020603050405020304" pitchFamily="18" charset="0"/>
                        </a:rPr>
                      </a:br>
                      <a:endParaRPr lang="tr-TR" sz="1100" b="0" i="0" u="none" strike="noStrike" dirty="0">
                        <a:solidFill>
                          <a:srgbClr val="000000"/>
                        </a:solidFill>
                        <a:effectLst/>
                        <a:latin typeface="Times New Roman" panose="02020603050405020304" pitchFamily="18" charset="0"/>
                      </a:endParaRPr>
                    </a:p>
                  </a:txBody>
                  <a:tcPr marL="8648" marR="8648" marT="86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999338"/>
                  </a:ext>
                </a:extLst>
              </a:tr>
            </a:tbl>
          </a:graphicData>
        </a:graphic>
      </p:graphicFrame>
    </p:spTree>
    <p:extLst>
      <p:ext uri="{BB962C8B-B14F-4D97-AF65-F5344CB8AC3E}">
        <p14:creationId xmlns:p14="http://schemas.microsoft.com/office/powerpoint/2010/main" val="10150827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a:extLst>
              <a:ext uri="{FF2B5EF4-FFF2-40B4-BE49-F238E27FC236}">
                <a16:creationId xmlns:a16="http://schemas.microsoft.com/office/drawing/2014/main" xmlns="" id="{90B72989-0D91-48FE-8E6A-2ED0CE416CE8}"/>
              </a:ext>
            </a:extLst>
          </p:cNvPr>
          <p:cNvGraphicFramePr>
            <a:graphicFrameLocks noGrp="1"/>
          </p:cNvGraphicFramePr>
          <p:nvPr>
            <p:extLst>
              <p:ext uri="{D42A27DB-BD31-4B8C-83A1-F6EECF244321}">
                <p14:modId xmlns:p14="http://schemas.microsoft.com/office/powerpoint/2010/main" val="308671996"/>
              </p:ext>
            </p:extLst>
          </p:nvPr>
        </p:nvGraphicFramePr>
        <p:xfrm>
          <a:off x="251520" y="1268760"/>
          <a:ext cx="8640960" cy="4320480"/>
        </p:xfrm>
        <a:graphic>
          <a:graphicData uri="http://schemas.openxmlformats.org/drawingml/2006/table">
            <a:tbl>
              <a:tblPr/>
              <a:tblGrid>
                <a:gridCol w="443363">
                  <a:extLst>
                    <a:ext uri="{9D8B030D-6E8A-4147-A177-3AD203B41FA5}">
                      <a16:colId xmlns:a16="http://schemas.microsoft.com/office/drawing/2014/main" xmlns="" val="3093415566"/>
                    </a:ext>
                  </a:extLst>
                </a:gridCol>
                <a:gridCol w="1505588">
                  <a:extLst>
                    <a:ext uri="{9D8B030D-6E8A-4147-A177-3AD203B41FA5}">
                      <a16:colId xmlns:a16="http://schemas.microsoft.com/office/drawing/2014/main" xmlns="" val="1472580354"/>
                    </a:ext>
                  </a:extLst>
                </a:gridCol>
                <a:gridCol w="2099047">
                  <a:extLst>
                    <a:ext uri="{9D8B030D-6E8A-4147-A177-3AD203B41FA5}">
                      <a16:colId xmlns:a16="http://schemas.microsoft.com/office/drawing/2014/main" xmlns="" val="3268465093"/>
                    </a:ext>
                  </a:extLst>
                </a:gridCol>
                <a:gridCol w="2265307">
                  <a:extLst>
                    <a:ext uri="{9D8B030D-6E8A-4147-A177-3AD203B41FA5}">
                      <a16:colId xmlns:a16="http://schemas.microsoft.com/office/drawing/2014/main" xmlns="" val="2090487498"/>
                    </a:ext>
                  </a:extLst>
                </a:gridCol>
                <a:gridCol w="2327655">
                  <a:extLst>
                    <a:ext uri="{9D8B030D-6E8A-4147-A177-3AD203B41FA5}">
                      <a16:colId xmlns:a16="http://schemas.microsoft.com/office/drawing/2014/main" xmlns="" val="3122423525"/>
                    </a:ext>
                  </a:extLst>
                </a:gridCol>
              </a:tblGrid>
              <a:tr h="198969">
                <a:tc>
                  <a:txBody>
                    <a:bodyPr/>
                    <a:lstStyle/>
                    <a:p>
                      <a:pPr algn="l" fontAlgn="b"/>
                      <a:r>
                        <a:rPr lang="tr-TR" sz="1100" b="0" i="0" u="none" strike="noStrike" dirty="0">
                          <a:solidFill>
                            <a:srgbClr val="000000"/>
                          </a:solidFill>
                          <a:effectLst/>
                          <a:latin typeface="Times New Roman" panose="02020603050405020304" pitchFamily="18" charset="0"/>
                        </a:rPr>
                        <a:t>İLAÇ</a:t>
                      </a:r>
                    </a:p>
                  </a:txBody>
                  <a:tcPr marL="8435" marR="8435" marT="84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ENDİKASYONLARI</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KONTRENDİKASYONLARI</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VERİLİŞ YOLU</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YAN ETKİLERİ</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106437510"/>
                  </a:ext>
                </a:extLst>
              </a:tr>
              <a:tr h="4121511">
                <a:tc>
                  <a:txBody>
                    <a:bodyPr/>
                    <a:lstStyle/>
                    <a:p>
                      <a:pPr algn="ctr" fontAlgn="ctr"/>
                      <a:r>
                        <a:rPr lang="tr-TR" sz="1000" b="0" i="0" u="none" strike="noStrike">
                          <a:solidFill>
                            <a:srgbClr val="000000"/>
                          </a:solidFill>
                          <a:effectLst/>
                          <a:latin typeface="Calibri" panose="020F0502020204030204" pitchFamily="34" charset="0"/>
                        </a:rPr>
                        <a:t>FENİLEFRİN</a:t>
                      </a:r>
                    </a:p>
                  </a:txBody>
                  <a:tcPr marL="8435" marR="8435" marT="8435"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ctr"/>
                      <a:r>
                        <a:rPr lang="tr-TR" sz="1100" b="0" i="0" u="none" strike="noStrike">
                          <a:solidFill>
                            <a:srgbClr val="000000"/>
                          </a:solidFill>
                          <a:effectLst/>
                          <a:latin typeface="Times New Roman" panose="02020603050405020304" pitchFamily="18" charset="0"/>
                        </a:rPr>
                        <a:t>Üveitlerde posterior sineşi oluşumunu önlemek veya geciktirmek amacıyla, oftalmik cerrahi girişimlerden önce veya post-operatif dönemlerinde, siklopleji olmaksızın refraksiyonda, fundoskopilerde vazokonstriktör dekonjestan ve midriyatik olarak ve diğer teşhis amaçlı girişimlerde midriyatik olarak kullanılır.</a:t>
                      </a:r>
                      <a:br>
                        <a:rPr lang="tr-TR" sz="1100" b="0" i="0" u="none" strike="noStrike">
                          <a:solidFill>
                            <a:srgbClr val="000000"/>
                          </a:solidFill>
                          <a:effectLst/>
                          <a:latin typeface="Times New Roman" panose="02020603050405020304" pitchFamily="18" charset="0"/>
                        </a:rPr>
                      </a:br>
                      <a:r>
                        <a:rPr lang="tr-TR" sz="1100" b="0" i="0" u="none" strike="noStrike">
                          <a:solidFill>
                            <a:srgbClr val="000000"/>
                          </a:solidFill>
                          <a:effectLst/>
                          <a:latin typeface="Times New Roman" panose="02020603050405020304" pitchFamily="18" charset="0"/>
                        </a:rPr>
                        <a:t/>
                      </a:r>
                      <a:br>
                        <a:rPr lang="tr-TR" sz="1100" b="0" i="0" u="none" strike="noStrike">
                          <a:solidFill>
                            <a:srgbClr val="000000"/>
                          </a:solidFill>
                          <a:effectLst/>
                          <a:latin typeface="Times New Roman" panose="02020603050405020304" pitchFamily="18" charset="0"/>
                        </a:rPr>
                      </a:br>
                      <a:r>
                        <a:rPr lang="tr-TR" sz="1100" b="0" i="0" u="none" strike="noStrike">
                          <a:solidFill>
                            <a:srgbClr val="000000"/>
                          </a:solidFill>
                          <a:effectLst/>
                          <a:latin typeface="Times New Roman" panose="02020603050405020304" pitchFamily="18" charset="0"/>
                        </a:rPr>
                        <a:t> </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Fenilefrin dar açılı glokom, tirotoksikozis, arteriyokslerozis, diabetes mellitus ve anevrizma durumlarında; hipertansiyon, taşikardi veya koroner kalp hastalıkları gibi risk faktörleri taşıyan hastalarda ve ilaca aşırı duyarlılığı olan kişilerde kontrendikedir. Korneal epitelyal bariyerin bozulmuş olduğu intraoküler operatif girişimlerde de uygulanmamalıdır.</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Kısa </a:t>
                      </a:r>
                      <a:r>
                        <a:rPr lang="tr-TR" sz="1100" b="0" i="0" u="none" strike="noStrike" dirty="0" err="1">
                          <a:solidFill>
                            <a:srgbClr val="000000"/>
                          </a:solidFill>
                          <a:effectLst/>
                          <a:latin typeface="Times New Roman" panose="02020603050405020304" pitchFamily="18" charset="0"/>
                        </a:rPr>
                        <a:t>midriyazis</a:t>
                      </a:r>
                      <a:r>
                        <a:rPr lang="tr-TR" sz="1100" b="0" i="0" u="none" strike="noStrike" dirty="0">
                          <a:solidFill>
                            <a:srgbClr val="000000"/>
                          </a:solidFill>
                          <a:effectLst/>
                          <a:latin typeface="Times New Roman" panose="02020603050405020304" pitchFamily="18" charset="0"/>
                        </a:rPr>
                        <a:t> istenen durumlarda 1-2 damla damlatılır, 5 dakika sonra tekrarlanır ve 20-30 dakika sonra göz muayenesi yapılır. Katarakt operasyonundan 1.5 saat ve 1/2 saat önce 2'şer damla damlatılır.</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Düşük doğum ağırlıklı prematüre </a:t>
                      </a:r>
                      <a:r>
                        <a:rPr lang="tr-TR" sz="1100" b="0" i="0" u="none" strike="noStrike" dirty="0" err="1">
                          <a:solidFill>
                            <a:srgbClr val="000000"/>
                          </a:solidFill>
                          <a:effectLst/>
                          <a:latin typeface="Times New Roman" panose="02020603050405020304" pitchFamily="18" charset="0"/>
                        </a:rPr>
                        <a:t>yenidoğanlarda</a:t>
                      </a:r>
                      <a:r>
                        <a:rPr lang="tr-TR" sz="1100" b="0" i="0" u="none" strike="noStrike" dirty="0">
                          <a:solidFill>
                            <a:srgbClr val="000000"/>
                          </a:solidFill>
                          <a:effectLst/>
                          <a:latin typeface="Times New Roman" panose="02020603050405020304" pitchFamily="18" charset="0"/>
                        </a:rPr>
                        <a:t>, bebeklerde ve </a:t>
                      </a:r>
                      <a:r>
                        <a:rPr lang="tr-TR" sz="1100" b="0" i="0" u="none" strike="noStrike" dirty="0" err="1">
                          <a:solidFill>
                            <a:srgbClr val="000000"/>
                          </a:solidFill>
                          <a:effectLst/>
                          <a:latin typeface="Times New Roman" panose="02020603050405020304" pitchFamily="18" charset="0"/>
                        </a:rPr>
                        <a:t>idiyopatik</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ortostatik</a:t>
                      </a:r>
                      <a:r>
                        <a:rPr lang="tr-TR" sz="1100" b="0" i="0" u="none" strike="noStrike" dirty="0">
                          <a:solidFill>
                            <a:srgbClr val="000000"/>
                          </a:solidFill>
                          <a:effectLst/>
                          <a:latin typeface="Times New Roman" panose="02020603050405020304" pitchFamily="18" charset="0"/>
                        </a:rPr>
                        <a:t> hipotansiyonu olan yaşlı vakalarda belirgin kan basıncı artışı bildirilmiştir. Oluşabilecek </a:t>
                      </a:r>
                      <a:r>
                        <a:rPr lang="tr-TR" sz="1100" b="0" i="0" u="none" strike="noStrike" dirty="0" err="1">
                          <a:solidFill>
                            <a:srgbClr val="000000"/>
                          </a:solidFill>
                          <a:effectLst/>
                          <a:latin typeface="Times New Roman" panose="02020603050405020304" pitchFamily="18" charset="0"/>
                        </a:rPr>
                        <a:t>kardiyovasküler</a:t>
                      </a:r>
                      <a:r>
                        <a:rPr lang="tr-TR" sz="1100" b="0" i="0" u="none" strike="noStrike" dirty="0">
                          <a:solidFill>
                            <a:srgbClr val="000000"/>
                          </a:solidFill>
                          <a:effectLst/>
                          <a:latin typeface="Times New Roman" panose="02020603050405020304" pitchFamily="18" charset="0"/>
                        </a:rPr>
                        <a:t> yan etkiler genellikle yaşlı vakalarda ortaya çıkmakta ve kan basıncında belirgin artış, </a:t>
                      </a:r>
                      <a:r>
                        <a:rPr lang="tr-TR" sz="1100" b="0" i="0" u="none" strike="noStrike" dirty="0" err="1">
                          <a:solidFill>
                            <a:srgbClr val="000000"/>
                          </a:solidFill>
                          <a:effectLst/>
                          <a:latin typeface="Times New Roman" panose="02020603050405020304" pitchFamily="18" charset="0"/>
                        </a:rPr>
                        <a:t>senkop</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miyokard</a:t>
                      </a:r>
                      <a:r>
                        <a:rPr lang="tr-TR" sz="1100" b="0" i="0" u="none" strike="noStrike" dirty="0">
                          <a:solidFill>
                            <a:srgbClr val="000000"/>
                          </a:solidFill>
                          <a:effectLst/>
                          <a:latin typeface="Times New Roman" panose="02020603050405020304" pitchFamily="18" charset="0"/>
                        </a:rPr>
                        <a:t> enfarktüsü, taşikardi, aritmi ve </a:t>
                      </a:r>
                      <a:r>
                        <a:rPr lang="tr-TR" sz="1100" b="0" i="0" u="none" strike="noStrike" dirty="0" err="1">
                          <a:solidFill>
                            <a:srgbClr val="000000"/>
                          </a:solidFill>
                          <a:effectLst/>
                          <a:latin typeface="Times New Roman" panose="02020603050405020304" pitchFamily="18" charset="0"/>
                        </a:rPr>
                        <a:t>fatal</a:t>
                      </a:r>
                      <a:r>
                        <a:rPr lang="tr-TR" sz="1100" b="0" i="0" u="none" strike="noStrike" dirty="0">
                          <a:solidFill>
                            <a:srgbClr val="000000"/>
                          </a:solidFill>
                          <a:effectLst/>
                          <a:latin typeface="Times New Roman" panose="02020603050405020304" pitchFamily="18" charset="0"/>
                        </a:rPr>
                        <a:t> sonuçlanabilen </a:t>
                      </a:r>
                      <a:r>
                        <a:rPr lang="tr-TR" sz="1100" b="0" i="0" u="none" strike="noStrike" dirty="0" err="1">
                          <a:solidFill>
                            <a:srgbClr val="000000"/>
                          </a:solidFill>
                          <a:effectLst/>
                          <a:latin typeface="Times New Roman" panose="02020603050405020304" pitchFamily="18" charset="0"/>
                        </a:rPr>
                        <a:t>subaraknoid</a:t>
                      </a:r>
                      <a:r>
                        <a:rPr lang="tr-TR" sz="1100" b="0" i="0" u="none" strike="noStrike" dirty="0">
                          <a:solidFill>
                            <a:srgbClr val="000000"/>
                          </a:solidFill>
                          <a:effectLst/>
                          <a:latin typeface="Times New Roman" panose="02020603050405020304" pitchFamily="18" charset="0"/>
                        </a:rPr>
                        <a:t> kanama olarak bildirilmektedir. Seyrek olarak sistemik </a:t>
                      </a:r>
                      <a:r>
                        <a:rPr lang="tr-TR" sz="1100" b="0" i="0" u="none" strike="noStrike" dirty="0" err="1">
                          <a:solidFill>
                            <a:srgbClr val="000000"/>
                          </a:solidFill>
                          <a:effectLst/>
                          <a:latin typeface="Times New Roman" panose="02020603050405020304" pitchFamily="18" charset="0"/>
                        </a:rPr>
                        <a:t>absorbsiyon</a:t>
                      </a:r>
                      <a:r>
                        <a:rPr lang="tr-TR" sz="1100" b="0" i="0" u="none" strike="noStrike" dirty="0">
                          <a:solidFill>
                            <a:srgbClr val="000000"/>
                          </a:solidFill>
                          <a:effectLst/>
                          <a:latin typeface="Times New Roman" panose="02020603050405020304" pitchFamily="18" charset="0"/>
                        </a:rPr>
                        <a:t> sonucu; baş dönmesi, terleme, kalp atışında düzensizlik, gözlerin ışığa karşı aşırı duyarlılığı, göz sulanması görülebilir.</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04950160"/>
                  </a:ext>
                </a:extLst>
              </a:tr>
            </a:tbl>
          </a:graphicData>
        </a:graphic>
      </p:graphicFrame>
    </p:spTree>
    <p:extLst>
      <p:ext uri="{BB962C8B-B14F-4D97-AF65-F5344CB8AC3E}">
        <p14:creationId xmlns:p14="http://schemas.microsoft.com/office/powerpoint/2010/main" val="29228479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D2495564-2D79-44E1-9A0B-3E5A2FF27FFE}"/>
              </a:ext>
            </a:extLst>
          </p:cNvPr>
          <p:cNvGraphicFramePr>
            <a:graphicFrameLocks noGrp="1"/>
          </p:cNvGraphicFramePr>
          <p:nvPr>
            <p:extLst>
              <p:ext uri="{D42A27DB-BD31-4B8C-83A1-F6EECF244321}">
                <p14:modId xmlns:p14="http://schemas.microsoft.com/office/powerpoint/2010/main" val="3921576162"/>
              </p:ext>
            </p:extLst>
          </p:nvPr>
        </p:nvGraphicFramePr>
        <p:xfrm>
          <a:off x="251521" y="1268760"/>
          <a:ext cx="8640960" cy="4320480"/>
        </p:xfrm>
        <a:graphic>
          <a:graphicData uri="http://schemas.openxmlformats.org/drawingml/2006/table">
            <a:tbl>
              <a:tblPr/>
              <a:tblGrid>
                <a:gridCol w="443363">
                  <a:extLst>
                    <a:ext uri="{9D8B030D-6E8A-4147-A177-3AD203B41FA5}">
                      <a16:colId xmlns:a16="http://schemas.microsoft.com/office/drawing/2014/main" xmlns="" val="3051233706"/>
                    </a:ext>
                  </a:extLst>
                </a:gridCol>
                <a:gridCol w="1505588">
                  <a:extLst>
                    <a:ext uri="{9D8B030D-6E8A-4147-A177-3AD203B41FA5}">
                      <a16:colId xmlns:a16="http://schemas.microsoft.com/office/drawing/2014/main" xmlns="" val="316883648"/>
                    </a:ext>
                  </a:extLst>
                </a:gridCol>
                <a:gridCol w="2099047">
                  <a:extLst>
                    <a:ext uri="{9D8B030D-6E8A-4147-A177-3AD203B41FA5}">
                      <a16:colId xmlns:a16="http://schemas.microsoft.com/office/drawing/2014/main" xmlns="" val="1603417255"/>
                    </a:ext>
                  </a:extLst>
                </a:gridCol>
                <a:gridCol w="2265307">
                  <a:extLst>
                    <a:ext uri="{9D8B030D-6E8A-4147-A177-3AD203B41FA5}">
                      <a16:colId xmlns:a16="http://schemas.microsoft.com/office/drawing/2014/main" xmlns="" val="2860608791"/>
                    </a:ext>
                  </a:extLst>
                </a:gridCol>
                <a:gridCol w="2327655">
                  <a:extLst>
                    <a:ext uri="{9D8B030D-6E8A-4147-A177-3AD203B41FA5}">
                      <a16:colId xmlns:a16="http://schemas.microsoft.com/office/drawing/2014/main" xmlns="" val="2436876741"/>
                    </a:ext>
                  </a:extLst>
                </a:gridCol>
              </a:tblGrid>
              <a:tr h="198969">
                <a:tc>
                  <a:txBody>
                    <a:bodyPr/>
                    <a:lstStyle/>
                    <a:p>
                      <a:pPr algn="l" fontAlgn="b"/>
                      <a:r>
                        <a:rPr lang="tr-TR" sz="1100" b="0" i="0" u="none" strike="noStrike">
                          <a:solidFill>
                            <a:srgbClr val="000000"/>
                          </a:solidFill>
                          <a:effectLst/>
                          <a:latin typeface="Times New Roman" panose="02020603050405020304" pitchFamily="18" charset="0"/>
                        </a:rPr>
                        <a:t>İLAÇ</a:t>
                      </a:r>
                    </a:p>
                  </a:txBody>
                  <a:tcPr marL="8435" marR="8435" marT="84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ENDİKASYONLARI</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KONTRENDİKASYONLARI</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VERİLİŞ YOLU</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YAN ETKİLERİ</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87133428"/>
                  </a:ext>
                </a:extLst>
              </a:tr>
              <a:tr h="4121511">
                <a:tc>
                  <a:txBody>
                    <a:bodyPr/>
                    <a:lstStyle/>
                    <a:p>
                      <a:pPr algn="ctr" fontAlgn="ctr"/>
                      <a:r>
                        <a:rPr lang="tr-TR" sz="1000" b="0" i="0" u="none" strike="noStrike">
                          <a:solidFill>
                            <a:srgbClr val="000000"/>
                          </a:solidFill>
                          <a:effectLst/>
                          <a:latin typeface="Calibri" panose="020F0502020204030204" pitchFamily="34" charset="0"/>
                        </a:rPr>
                        <a:t>EFEDRİN</a:t>
                      </a:r>
                    </a:p>
                  </a:txBody>
                  <a:tcPr marL="8435" marR="8435" marT="8435"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ctr"/>
                      <a:r>
                        <a:rPr lang="tr-TR" sz="1100" b="0" i="0" u="none" strike="noStrike" dirty="0">
                          <a:solidFill>
                            <a:srgbClr val="000000"/>
                          </a:solidFill>
                          <a:effectLst/>
                          <a:latin typeface="Times New Roman" panose="02020603050405020304" pitchFamily="18" charset="0"/>
                        </a:rPr>
                        <a:t>Kronik astım, bronşit, amfizem ve </a:t>
                      </a:r>
                      <a:r>
                        <a:rPr lang="tr-TR" sz="1100" b="0" i="0" u="none" strike="noStrike" dirty="0" err="1">
                          <a:solidFill>
                            <a:srgbClr val="000000"/>
                          </a:solidFill>
                          <a:effectLst/>
                          <a:latin typeface="Times New Roman" panose="02020603050405020304" pitchFamily="18" charset="0"/>
                        </a:rPr>
                        <a:t>bronkospastik</a:t>
                      </a:r>
                      <a:r>
                        <a:rPr lang="tr-TR" sz="1100" b="0" i="0" u="none" strike="noStrike" dirty="0">
                          <a:solidFill>
                            <a:srgbClr val="000000"/>
                          </a:solidFill>
                          <a:effectLst/>
                          <a:latin typeface="Times New Roman" panose="02020603050405020304" pitchFamily="18" charset="0"/>
                        </a:rPr>
                        <a:t> solunum rahatsızlıklarıyla birlikte oluşan </a:t>
                      </a:r>
                      <a:r>
                        <a:rPr lang="tr-TR" sz="1100" b="0" i="0" u="none" strike="noStrike" dirty="0" err="1">
                          <a:solidFill>
                            <a:srgbClr val="000000"/>
                          </a:solidFill>
                          <a:effectLst/>
                          <a:latin typeface="Times New Roman" panose="02020603050405020304" pitchFamily="18" charset="0"/>
                        </a:rPr>
                        <a:t>reversibl</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bronkospazmların</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semptomatik</a:t>
                      </a:r>
                      <a:r>
                        <a:rPr lang="tr-TR" sz="1100" b="0" i="0" u="none" strike="noStrike" dirty="0">
                          <a:solidFill>
                            <a:srgbClr val="000000"/>
                          </a:solidFill>
                          <a:effectLst/>
                          <a:latin typeface="Times New Roman" panose="02020603050405020304" pitchFamily="18" charset="0"/>
                        </a:rPr>
                        <a:t> tedavisinde </a:t>
                      </a:r>
                      <a:r>
                        <a:rPr lang="tr-TR" sz="1100" b="0" i="0" u="none" strike="noStrike" dirty="0" err="1">
                          <a:solidFill>
                            <a:srgbClr val="000000"/>
                          </a:solidFill>
                          <a:effectLst/>
                          <a:latin typeface="Times New Roman" panose="02020603050405020304" pitchFamily="18" charset="0"/>
                        </a:rPr>
                        <a:t>endikedir</a:t>
                      </a:r>
                      <a:r>
                        <a:rPr lang="tr-TR" sz="1100" b="0" i="0" u="none" strike="noStrike" dirty="0">
                          <a:solidFill>
                            <a:srgbClr val="000000"/>
                          </a:solidFill>
                          <a:effectLst/>
                          <a:latin typeface="Times New Roman" panose="02020603050405020304" pitchFamily="18" charset="0"/>
                        </a:rPr>
                        <a:t>.</a:t>
                      </a:r>
                      <a:br>
                        <a:rPr lang="tr-TR" sz="1100" b="0" i="0" u="none" strike="noStrike" dirty="0">
                          <a:solidFill>
                            <a:srgbClr val="000000"/>
                          </a:solidFill>
                          <a:effectLst/>
                          <a:latin typeface="Times New Roman" panose="02020603050405020304" pitchFamily="18" charset="0"/>
                        </a:rPr>
                      </a:br>
                      <a:r>
                        <a:rPr lang="tr-TR" sz="1100" b="0" i="0" u="none" strike="noStrike" dirty="0">
                          <a:solidFill>
                            <a:srgbClr val="000000"/>
                          </a:solidFill>
                          <a:effectLst/>
                          <a:latin typeface="Times New Roman" panose="02020603050405020304" pitchFamily="18" charset="0"/>
                        </a:rPr>
                        <a:t/>
                      </a:r>
                      <a:br>
                        <a:rPr lang="tr-TR" sz="1100" b="0" i="0" u="none" strike="noStrike" dirty="0">
                          <a:solidFill>
                            <a:srgbClr val="000000"/>
                          </a:solidFill>
                          <a:effectLst/>
                          <a:latin typeface="Times New Roman" panose="02020603050405020304" pitchFamily="18" charset="0"/>
                        </a:rPr>
                      </a:br>
                      <a:r>
                        <a:rPr lang="tr-TR" sz="1100" b="0" i="0" u="none" strike="noStrike" dirty="0">
                          <a:solidFill>
                            <a:srgbClr val="000000"/>
                          </a:solidFill>
                          <a:effectLst/>
                          <a:latin typeface="Times New Roman" panose="02020603050405020304" pitchFamily="18" charset="0"/>
                        </a:rPr>
                        <a:t> </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Hipertansiyon, tirotoksikoz, feokromsitoma, dar açılı glokom, prostat hipertrofisi, kalp hastalığı ve serebrovasküler yetmezlikte kontrendikedir. Gebelerde, yaşlılarda, uyku zorluğu çekenlerde ve süt veren annelerde kullanılmamalıdır.</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Günlük doz erişkinlerde her 4 saatte bir 1/2-1 tablet ve çocuklarda 4-6 eşit kısımda uygulanan 3 mg/kg'dır. Akut astım nöbetlerinde tek doz halinde 1-2 tablet kullanılır.</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Sinirlilik, tremor, uykusuzluk, iştah kaybı, taşikardi ve hipertansiyon gibi yan etkiler görülebilir.</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86159431"/>
                  </a:ext>
                </a:extLst>
              </a:tr>
            </a:tbl>
          </a:graphicData>
        </a:graphic>
      </p:graphicFrame>
    </p:spTree>
    <p:extLst>
      <p:ext uri="{BB962C8B-B14F-4D97-AF65-F5344CB8AC3E}">
        <p14:creationId xmlns:p14="http://schemas.microsoft.com/office/powerpoint/2010/main" val="3393154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7FF27BDA-F070-45CC-A66F-9F47230F3FAF}"/>
              </a:ext>
            </a:extLst>
          </p:cNvPr>
          <p:cNvGraphicFramePr>
            <a:graphicFrameLocks noGrp="1"/>
          </p:cNvGraphicFramePr>
          <p:nvPr>
            <p:extLst>
              <p:ext uri="{D42A27DB-BD31-4B8C-83A1-F6EECF244321}">
                <p14:modId xmlns:p14="http://schemas.microsoft.com/office/powerpoint/2010/main" val="534023414"/>
              </p:ext>
            </p:extLst>
          </p:nvPr>
        </p:nvGraphicFramePr>
        <p:xfrm>
          <a:off x="251520" y="1268760"/>
          <a:ext cx="8640959" cy="4320480"/>
        </p:xfrm>
        <a:graphic>
          <a:graphicData uri="http://schemas.openxmlformats.org/drawingml/2006/table">
            <a:tbl>
              <a:tblPr/>
              <a:tblGrid>
                <a:gridCol w="443362">
                  <a:extLst>
                    <a:ext uri="{9D8B030D-6E8A-4147-A177-3AD203B41FA5}">
                      <a16:colId xmlns:a16="http://schemas.microsoft.com/office/drawing/2014/main" xmlns="" val="2392253917"/>
                    </a:ext>
                  </a:extLst>
                </a:gridCol>
                <a:gridCol w="1505588">
                  <a:extLst>
                    <a:ext uri="{9D8B030D-6E8A-4147-A177-3AD203B41FA5}">
                      <a16:colId xmlns:a16="http://schemas.microsoft.com/office/drawing/2014/main" xmlns="" val="754500180"/>
                    </a:ext>
                  </a:extLst>
                </a:gridCol>
                <a:gridCol w="2099047">
                  <a:extLst>
                    <a:ext uri="{9D8B030D-6E8A-4147-A177-3AD203B41FA5}">
                      <a16:colId xmlns:a16="http://schemas.microsoft.com/office/drawing/2014/main" xmlns="" val="629774428"/>
                    </a:ext>
                  </a:extLst>
                </a:gridCol>
                <a:gridCol w="2265307">
                  <a:extLst>
                    <a:ext uri="{9D8B030D-6E8A-4147-A177-3AD203B41FA5}">
                      <a16:colId xmlns:a16="http://schemas.microsoft.com/office/drawing/2014/main" xmlns="" val="1131102120"/>
                    </a:ext>
                  </a:extLst>
                </a:gridCol>
                <a:gridCol w="2327655">
                  <a:extLst>
                    <a:ext uri="{9D8B030D-6E8A-4147-A177-3AD203B41FA5}">
                      <a16:colId xmlns:a16="http://schemas.microsoft.com/office/drawing/2014/main" xmlns="" val="301727143"/>
                    </a:ext>
                  </a:extLst>
                </a:gridCol>
              </a:tblGrid>
              <a:tr h="198969">
                <a:tc>
                  <a:txBody>
                    <a:bodyPr/>
                    <a:lstStyle/>
                    <a:p>
                      <a:pPr algn="l" fontAlgn="ctr"/>
                      <a:r>
                        <a:rPr lang="tr-TR" sz="1100" b="0" i="0" u="none" strike="noStrike">
                          <a:solidFill>
                            <a:srgbClr val="000000"/>
                          </a:solidFill>
                          <a:effectLst/>
                          <a:latin typeface="Times New Roman" panose="02020603050405020304" pitchFamily="18" charset="0"/>
                        </a:rPr>
                        <a:t>İLAÇ</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ENDİKASYONLARI</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KONTRENDİKASYONLARI</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VERİLİŞ YOLU</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YAN ETKİLERİ</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104814042"/>
                  </a:ext>
                </a:extLst>
              </a:tr>
              <a:tr h="4121511">
                <a:tc>
                  <a:txBody>
                    <a:bodyPr/>
                    <a:lstStyle/>
                    <a:p>
                      <a:pPr algn="ctr" fontAlgn="ctr"/>
                      <a:r>
                        <a:rPr lang="tr-TR" sz="1000" b="0" i="0" u="none" strike="noStrike">
                          <a:solidFill>
                            <a:srgbClr val="000000"/>
                          </a:solidFill>
                          <a:effectLst/>
                          <a:latin typeface="Calibri" panose="020F0502020204030204" pitchFamily="34" charset="0"/>
                        </a:rPr>
                        <a:t>TERBUTALİN</a:t>
                      </a:r>
                    </a:p>
                  </a:txBody>
                  <a:tcPr marL="8435" marR="8435" marT="8435"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ctr"/>
                      <a:r>
                        <a:rPr lang="tr-TR" sz="1100" b="0" i="0" u="none" strike="noStrike" dirty="0" err="1">
                          <a:solidFill>
                            <a:srgbClr val="000000"/>
                          </a:solidFill>
                          <a:effectLst/>
                          <a:latin typeface="Times New Roman" panose="02020603050405020304" pitchFamily="18" charset="0"/>
                        </a:rPr>
                        <a:t>Bronkodilatör</a:t>
                      </a:r>
                      <a:r>
                        <a:rPr lang="tr-TR" sz="1100" b="0" i="0" u="none" strike="noStrike" dirty="0">
                          <a:solidFill>
                            <a:srgbClr val="000000"/>
                          </a:solidFill>
                          <a:effectLst/>
                          <a:latin typeface="Times New Roman" panose="02020603050405020304" pitchFamily="18" charset="0"/>
                        </a:rPr>
                        <a:t> ve </a:t>
                      </a:r>
                      <a:r>
                        <a:rPr lang="tr-TR" sz="1100" b="0" i="0" u="none" strike="noStrike" dirty="0" err="1">
                          <a:solidFill>
                            <a:srgbClr val="000000"/>
                          </a:solidFill>
                          <a:effectLst/>
                          <a:latin typeface="Times New Roman" panose="02020603050405020304" pitchFamily="18" charset="0"/>
                        </a:rPr>
                        <a:t>ekspektoran</a:t>
                      </a:r>
                      <a:r>
                        <a:rPr lang="tr-TR" sz="1100" b="0" i="0" u="none" strike="noStrike" dirty="0">
                          <a:solidFill>
                            <a:srgbClr val="000000"/>
                          </a:solidFill>
                          <a:effectLst/>
                          <a:latin typeface="Times New Roman" panose="02020603050405020304" pitchFamily="18" charset="0"/>
                        </a:rPr>
                        <a:t> etkilidir. </a:t>
                      </a:r>
                      <a:r>
                        <a:rPr lang="tr-TR" sz="1100" b="0" i="0" u="none" strike="noStrike" dirty="0" err="1">
                          <a:solidFill>
                            <a:srgbClr val="000000"/>
                          </a:solidFill>
                          <a:effectLst/>
                          <a:latin typeface="Times New Roman" panose="02020603050405020304" pitchFamily="18" charset="0"/>
                        </a:rPr>
                        <a:t>Trakea</a:t>
                      </a:r>
                      <a:r>
                        <a:rPr lang="tr-TR" sz="1100" b="0" i="0" u="none" strike="noStrike" dirty="0">
                          <a:solidFill>
                            <a:srgbClr val="000000"/>
                          </a:solidFill>
                          <a:effectLst/>
                          <a:latin typeface="Times New Roman" panose="02020603050405020304" pitchFamily="18" charset="0"/>
                        </a:rPr>
                        <a:t> ve bronşların düz kaslarına ait Beta2 reseptörlerine </a:t>
                      </a:r>
                      <a:r>
                        <a:rPr lang="tr-TR" sz="1100" b="0" i="0" u="none" strike="noStrike" dirty="0" err="1">
                          <a:solidFill>
                            <a:srgbClr val="000000"/>
                          </a:solidFill>
                          <a:effectLst/>
                          <a:latin typeface="Times New Roman" panose="02020603050405020304" pitchFamily="18" charset="0"/>
                        </a:rPr>
                        <a:t>selektif</a:t>
                      </a:r>
                      <a:r>
                        <a:rPr lang="tr-TR" sz="1100" b="0" i="0" u="none" strike="noStrike" dirty="0">
                          <a:solidFill>
                            <a:srgbClr val="000000"/>
                          </a:solidFill>
                          <a:effectLst/>
                          <a:latin typeface="Times New Roman" panose="02020603050405020304" pitchFamily="18" charset="0"/>
                        </a:rPr>
                        <a:t> etki gösterir. </a:t>
                      </a:r>
                      <a:r>
                        <a:rPr lang="tr-TR" sz="1100" b="0" i="0" u="none" strike="noStrike" dirty="0" err="1">
                          <a:solidFill>
                            <a:srgbClr val="000000"/>
                          </a:solidFill>
                          <a:effectLst/>
                          <a:latin typeface="Times New Roman" panose="02020603050405020304" pitchFamily="18" charset="0"/>
                        </a:rPr>
                        <a:t>Bronşiyal</a:t>
                      </a:r>
                      <a:r>
                        <a:rPr lang="tr-TR" sz="1100" b="0" i="0" u="none" strike="noStrike" dirty="0">
                          <a:solidFill>
                            <a:srgbClr val="000000"/>
                          </a:solidFill>
                          <a:effectLst/>
                          <a:latin typeface="Times New Roman" panose="02020603050405020304" pitchFamily="18" charset="0"/>
                        </a:rPr>
                        <a:t> astım, kronik bronşit, amfizem ve bronş spazmının komplikasyon yapıcı bir etken olduğu diğer akciğer hastalıklarında </a:t>
                      </a:r>
                      <a:r>
                        <a:rPr lang="tr-TR" sz="1100" b="0" i="0" u="none" strike="noStrike" dirty="0" err="1">
                          <a:solidFill>
                            <a:srgbClr val="000000"/>
                          </a:solidFill>
                          <a:effectLst/>
                          <a:latin typeface="Times New Roman" panose="02020603050405020304" pitchFamily="18" charset="0"/>
                        </a:rPr>
                        <a:t>endikedir</a:t>
                      </a:r>
                      <a:r>
                        <a:rPr lang="tr-TR" sz="1100" b="0" i="0" u="none" strike="noStrike" dirty="0">
                          <a:solidFill>
                            <a:srgbClr val="000000"/>
                          </a:solidFill>
                          <a:effectLst/>
                          <a:latin typeface="Times New Roman" panose="02020603050405020304" pitchFamily="18" charset="0"/>
                        </a:rPr>
                        <a:t>.</a:t>
                      </a:r>
                      <a:br>
                        <a:rPr lang="tr-TR" sz="1100" b="0" i="0" u="none" strike="noStrike" dirty="0">
                          <a:solidFill>
                            <a:srgbClr val="000000"/>
                          </a:solidFill>
                          <a:effectLst/>
                          <a:latin typeface="Times New Roman" panose="02020603050405020304" pitchFamily="18" charset="0"/>
                        </a:rPr>
                      </a:br>
                      <a:r>
                        <a:rPr lang="tr-TR" sz="1100" b="0" i="0" u="none" strike="noStrike" dirty="0">
                          <a:solidFill>
                            <a:srgbClr val="000000"/>
                          </a:solidFill>
                          <a:effectLst/>
                          <a:latin typeface="Times New Roman" panose="02020603050405020304" pitchFamily="18" charset="0"/>
                        </a:rPr>
                        <a:t/>
                      </a:r>
                      <a:br>
                        <a:rPr lang="tr-TR" sz="1100" b="0" i="0" u="none" strike="noStrike" dirty="0">
                          <a:solidFill>
                            <a:srgbClr val="000000"/>
                          </a:solidFill>
                          <a:effectLst/>
                          <a:latin typeface="Times New Roman" panose="02020603050405020304" pitchFamily="18" charset="0"/>
                        </a:rPr>
                      </a:br>
                      <a:r>
                        <a:rPr lang="tr-TR" sz="1100" b="0" i="0" u="none" strike="noStrike" dirty="0">
                          <a:solidFill>
                            <a:srgbClr val="000000"/>
                          </a:solidFill>
                          <a:effectLst/>
                          <a:latin typeface="Times New Roman" panose="02020603050405020304" pitchFamily="18" charset="0"/>
                        </a:rPr>
                        <a:t> </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Bileşiminde bulunan maddelerden herhangi birine aşırı duyarlılıkta kontrendikedir.</a:t>
                      </a:r>
                      <a:br>
                        <a:rPr lang="tr-TR" sz="1100" b="0" i="0" u="none" strike="noStrike">
                          <a:solidFill>
                            <a:srgbClr val="000000"/>
                          </a:solidFill>
                          <a:effectLst/>
                          <a:latin typeface="Times New Roman" panose="02020603050405020304" pitchFamily="18" charset="0"/>
                        </a:rPr>
                      </a:br>
                      <a:r>
                        <a:rPr lang="tr-TR" sz="1100" b="0" i="0" u="none" strike="noStrike">
                          <a:solidFill>
                            <a:srgbClr val="000000"/>
                          </a:solidFill>
                          <a:effectLst/>
                          <a:latin typeface="Times New Roman" panose="02020603050405020304" pitchFamily="18" charset="0"/>
                        </a:rPr>
                        <a:t/>
                      </a:r>
                      <a:br>
                        <a:rPr lang="tr-TR" sz="1100" b="0" i="0" u="none" strike="noStrike">
                          <a:solidFill>
                            <a:srgbClr val="000000"/>
                          </a:solidFill>
                          <a:effectLst/>
                          <a:latin typeface="Times New Roman" panose="02020603050405020304" pitchFamily="18" charset="0"/>
                        </a:rPr>
                      </a:br>
                      <a:r>
                        <a:rPr lang="tr-TR" sz="1100" b="0" i="0" u="none" strike="noStrike">
                          <a:solidFill>
                            <a:srgbClr val="000000"/>
                          </a:solidFill>
                          <a:effectLst/>
                          <a:latin typeface="Times New Roman" panose="02020603050405020304" pitchFamily="18" charset="0"/>
                        </a:rPr>
                        <a:t> </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Çocuklar (5-12 yaş): Günlük idame dozu sabah ve akşamları 5 mg'dır. Erişkinler ve 12 yaşından büyük çocuklar: Günlük idame dozu (10-15 mg), sabah ve akşamları 5 mg ya da sabahları 5 mg ve akşamları 10 mg şeklinde alınabilir. </a:t>
                      </a:r>
                      <a:r>
                        <a:rPr lang="tr-TR" sz="1100" b="0" i="0" u="none" strike="noStrike" dirty="0" err="1">
                          <a:solidFill>
                            <a:srgbClr val="000000"/>
                          </a:solidFill>
                          <a:effectLst/>
                          <a:latin typeface="Times New Roman" panose="02020603050405020304" pitchFamily="18" charset="0"/>
                        </a:rPr>
                        <a:t>Noktürnal</a:t>
                      </a:r>
                      <a:r>
                        <a:rPr lang="tr-TR" sz="1100" b="0" i="0" u="none" strike="noStrike" dirty="0">
                          <a:solidFill>
                            <a:srgbClr val="000000"/>
                          </a:solidFill>
                          <a:effectLst/>
                          <a:latin typeface="Times New Roman" panose="02020603050405020304" pitchFamily="18" charset="0"/>
                        </a:rPr>
                        <a:t> belirtilerin ön planda olduğu hastalarda, günlük dozun tamamı (10-15 mg) akşamları bir kerede verilebilir.</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Yan etkilerin şiddeti, alınan doza ve uygulama yöntemine bağlıdır. Bugüne kadar bildirilmiş olan tremor, baş ağrısı, tonik kas krampları ve çarpıntı gibi yan etkilerin tümü </a:t>
                      </a:r>
                      <a:r>
                        <a:rPr lang="tr-TR" sz="1100" b="0" i="0" u="none" strike="noStrike" dirty="0" err="1">
                          <a:solidFill>
                            <a:srgbClr val="000000"/>
                          </a:solidFill>
                          <a:effectLst/>
                          <a:latin typeface="Times New Roman" panose="02020603050405020304" pitchFamily="18" charset="0"/>
                        </a:rPr>
                        <a:t>sempatomimetik</a:t>
                      </a:r>
                      <a:r>
                        <a:rPr lang="tr-TR" sz="1100" b="0" i="0" u="none" strike="noStrike" dirty="0">
                          <a:solidFill>
                            <a:srgbClr val="000000"/>
                          </a:solidFill>
                          <a:effectLst/>
                          <a:latin typeface="Times New Roman" panose="02020603050405020304" pitchFamily="18" charset="0"/>
                        </a:rPr>
                        <a:t> aminlere özgü etkilerdir. Bu etkilerin çoğu tedavinin ilk 1-2 haftası içinde kendiliğinden kaybolur. Ürtiker ve </a:t>
                      </a:r>
                      <a:r>
                        <a:rPr lang="tr-TR" sz="1100" b="0" i="0" u="none" strike="noStrike" dirty="0" err="1">
                          <a:solidFill>
                            <a:srgbClr val="000000"/>
                          </a:solidFill>
                          <a:effectLst/>
                          <a:latin typeface="Times New Roman" panose="02020603050405020304" pitchFamily="18" charset="0"/>
                        </a:rPr>
                        <a:t>ekzantem</a:t>
                      </a:r>
                      <a:r>
                        <a:rPr lang="tr-TR" sz="1100" b="0" i="0" u="none" strike="noStrike" dirty="0">
                          <a:solidFill>
                            <a:srgbClr val="000000"/>
                          </a:solidFill>
                          <a:effectLst/>
                          <a:latin typeface="Times New Roman" panose="02020603050405020304" pitchFamily="18" charset="0"/>
                        </a:rPr>
                        <a:t> görülebilir. Uyku bozuklukları ve ajitasyon, </a:t>
                      </a:r>
                      <a:r>
                        <a:rPr lang="tr-TR" sz="1100" b="0" i="0" u="none" strike="noStrike" dirty="0" err="1">
                          <a:solidFill>
                            <a:srgbClr val="000000"/>
                          </a:solidFill>
                          <a:effectLst/>
                          <a:latin typeface="Times New Roman" panose="02020603050405020304" pitchFamily="18" charset="0"/>
                        </a:rPr>
                        <a:t>hiperaktivite</a:t>
                      </a:r>
                      <a:r>
                        <a:rPr lang="tr-TR" sz="1100" b="0" i="0" u="none" strike="noStrike" dirty="0">
                          <a:solidFill>
                            <a:srgbClr val="000000"/>
                          </a:solidFill>
                          <a:effectLst/>
                          <a:latin typeface="Times New Roman" panose="02020603050405020304" pitchFamily="18" charset="0"/>
                        </a:rPr>
                        <a:t> gibi davranış bozuklukları gözlenmiştir. </a:t>
                      </a:r>
                      <a:r>
                        <a:rPr lang="tr-TR" sz="1100" b="0" i="0" u="none" strike="noStrike" dirty="0" err="1">
                          <a:solidFill>
                            <a:srgbClr val="000000"/>
                          </a:solidFill>
                          <a:effectLst/>
                          <a:latin typeface="Times New Roman" panose="02020603050405020304" pitchFamily="18" charset="0"/>
                        </a:rPr>
                        <a:t>İnhalasyon</a:t>
                      </a:r>
                      <a:r>
                        <a:rPr lang="tr-TR" sz="1100" b="0" i="0" u="none" strike="noStrike" dirty="0">
                          <a:solidFill>
                            <a:srgbClr val="000000"/>
                          </a:solidFill>
                          <a:effectLst/>
                          <a:latin typeface="Times New Roman" panose="02020603050405020304" pitchFamily="18" charset="0"/>
                        </a:rPr>
                        <a:t> yoluyla kullanılan ilaçlar nadiren </a:t>
                      </a:r>
                      <a:r>
                        <a:rPr lang="tr-TR" sz="1100" b="0" i="0" u="none" strike="noStrike" dirty="0" err="1">
                          <a:solidFill>
                            <a:srgbClr val="000000"/>
                          </a:solidFill>
                          <a:effectLst/>
                          <a:latin typeface="Times New Roman" panose="02020603050405020304" pitchFamily="18" charset="0"/>
                        </a:rPr>
                        <a:t>bronkospazma</a:t>
                      </a:r>
                      <a:r>
                        <a:rPr lang="tr-TR" sz="1100" b="0" i="0" u="none" strike="noStrike" dirty="0">
                          <a:solidFill>
                            <a:srgbClr val="000000"/>
                          </a:solidFill>
                          <a:effectLst/>
                          <a:latin typeface="Times New Roman" panose="02020603050405020304" pitchFamily="18" charset="0"/>
                        </a:rPr>
                        <a:t> yol açabilir.</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48010508"/>
                  </a:ext>
                </a:extLst>
              </a:tr>
            </a:tbl>
          </a:graphicData>
        </a:graphic>
      </p:graphicFrame>
    </p:spTree>
    <p:extLst>
      <p:ext uri="{BB962C8B-B14F-4D97-AF65-F5344CB8AC3E}">
        <p14:creationId xmlns:p14="http://schemas.microsoft.com/office/powerpoint/2010/main" val="246949953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45C0026D-AEF9-4E4B-8B5B-5C8CE7677C17}"/>
              </a:ext>
            </a:extLst>
          </p:cNvPr>
          <p:cNvGraphicFramePr>
            <a:graphicFrameLocks noGrp="1"/>
          </p:cNvGraphicFramePr>
          <p:nvPr>
            <p:extLst>
              <p:ext uri="{D42A27DB-BD31-4B8C-83A1-F6EECF244321}">
                <p14:modId xmlns:p14="http://schemas.microsoft.com/office/powerpoint/2010/main" val="2217691653"/>
              </p:ext>
            </p:extLst>
          </p:nvPr>
        </p:nvGraphicFramePr>
        <p:xfrm>
          <a:off x="251520" y="1268760"/>
          <a:ext cx="8640959" cy="4320480"/>
        </p:xfrm>
        <a:graphic>
          <a:graphicData uri="http://schemas.openxmlformats.org/drawingml/2006/table">
            <a:tbl>
              <a:tblPr/>
              <a:tblGrid>
                <a:gridCol w="443362">
                  <a:extLst>
                    <a:ext uri="{9D8B030D-6E8A-4147-A177-3AD203B41FA5}">
                      <a16:colId xmlns:a16="http://schemas.microsoft.com/office/drawing/2014/main" xmlns="" val="4228225366"/>
                    </a:ext>
                  </a:extLst>
                </a:gridCol>
                <a:gridCol w="1505588">
                  <a:extLst>
                    <a:ext uri="{9D8B030D-6E8A-4147-A177-3AD203B41FA5}">
                      <a16:colId xmlns:a16="http://schemas.microsoft.com/office/drawing/2014/main" xmlns="" val="3524777741"/>
                    </a:ext>
                  </a:extLst>
                </a:gridCol>
                <a:gridCol w="2099047">
                  <a:extLst>
                    <a:ext uri="{9D8B030D-6E8A-4147-A177-3AD203B41FA5}">
                      <a16:colId xmlns:a16="http://schemas.microsoft.com/office/drawing/2014/main" xmlns="" val="2044754771"/>
                    </a:ext>
                  </a:extLst>
                </a:gridCol>
                <a:gridCol w="2265307">
                  <a:extLst>
                    <a:ext uri="{9D8B030D-6E8A-4147-A177-3AD203B41FA5}">
                      <a16:colId xmlns:a16="http://schemas.microsoft.com/office/drawing/2014/main" xmlns="" val="738322891"/>
                    </a:ext>
                  </a:extLst>
                </a:gridCol>
                <a:gridCol w="2327655">
                  <a:extLst>
                    <a:ext uri="{9D8B030D-6E8A-4147-A177-3AD203B41FA5}">
                      <a16:colId xmlns:a16="http://schemas.microsoft.com/office/drawing/2014/main" xmlns="" val="2362258717"/>
                    </a:ext>
                  </a:extLst>
                </a:gridCol>
              </a:tblGrid>
              <a:tr h="197567">
                <a:tc>
                  <a:txBody>
                    <a:bodyPr/>
                    <a:lstStyle/>
                    <a:p>
                      <a:pPr algn="l" fontAlgn="ctr"/>
                      <a:r>
                        <a:rPr lang="tr-TR" sz="1100" b="0" i="0" u="none" strike="noStrike">
                          <a:solidFill>
                            <a:srgbClr val="000000"/>
                          </a:solidFill>
                          <a:effectLst/>
                          <a:latin typeface="Times New Roman" panose="02020603050405020304" pitchFamily="18" charset="0"/>
                        </a:rPr>
                        <a:t>İLAÇ</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ENDİKASYONLARI</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KONTRENDİKASYONLARI</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VERİLİŞ YOLU</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YAN ETKİLERİ</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66502416"/>
                  </a:ext>
                </a:extLst>
              </a:tr>
              <a:tr h="4122913">
                <a:tc>
                  <a:txBody>
                    <a:bodyPr/>
                    <a:lstStyle/>
                    <a:p>
                      <a:pPr algn="ctr" fontAlgn="ctr"/>
                      <a:r>
                        <a:rPr lang="tr-TR" sz="1000" b="0" i="0" u="none" strike="noStrike">
                          <a:solidFill>
                            <a:srgbClr val="000000"/>
                          </a:solidFill>
                          <a:effectLst/>
                          <a:latin typeface="Calibri" panose="020F0502020204030204" pitchFamily="34" charset="0"/>
                        </a:rPr>
                        <a:t>RİTODRİN</a:t>
                      </a:r>
                    </a:p>
                  </a:txBody>
                  <a:tcPr marL="8435" marR="8435" marT="8435"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ctr"/>
                      <a:r>
                        <a:rPr lang="tr-TR" sz="1100" b="0" i="0" u="none" strike="noStrike" dirty="0">
                          <a:solidFill>
                            <a:srgbClr val="000000"/>
                          </a:solidFill>
                          <a:effectLst/>
                          <a:latin typeface="Times New Roman" panose="02020603050405020304" pitchFamily="18" charset="0"/>
                        </a:rPr>
                        <a:t>Prematüre doğum, akut </a:t>
                      </a:r>
                      <a:r>
                        <a:rPr lang="tr-TR" sz="1100" b="0" i="0" u="none" strike="noStrike" dirty="0" err="1">
                          <a:solidFill>
                            <a:srgbClr val="000000"/>
                          </a:solidFill>
                          <a:effectLst/>
                          <a:latin typeface="Times New Roman" panose="02020603050405020304" pitchFamily="18" charset="0"/>
                        </a:rPr>
                        <a:t>fötal</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distres</a:t>
                      </a:r>
                      <a:r>
                        <a:rPr lang="tr-TR" sz="1100" b="0" i="0" u="none" strike="noStrike" dirty="0">
                          <a:solidFill>
                            <a:srgbClr val="000000"/>
                          </a:solidFill>
                          <a:effectLst/>
                          <a:latin typeface="Times New Roman" panose="02020603050405020304" pitchFamily="18" charset="0"/>
                        </a:rPr>
                        <a:t>, ameliyatlardan sonra prematüre doğumların önlenmesi.</a:t>
                      </a:r>
                      <a:br>
                        <a:rPr lang="tr-TR" sz="1100" b="0" i="0" u="none" strike="noStrike" dirty="0">
                          <a:solidFill>
                            <a:srgbClr val="000000"/>
                          </a:solidFill>
                          <a:effectLst/>
                          <a:latin typeface="Times New Roman" panose="02020603050405020304" pitchFamily="18" charset="0"/>
                        </a:rPr>
                      </a:br>
                      <a:r>
                        <a:rPr lang="tr-TR" sz="1100" b="0" i="0" u="none" strike="noStrike" dirty="0">
                          <a:solidFill>
                            <a:srgbClr val="000000"/>
                          </a:solidFill>
                          <a:effectLst/>
                          <a:latin typeface="Times New Roman" panose="02020603050405020304" pitchFamily="18" charset="0"/>
                        </a:rPr>
                        <a:t/>
                      </a:r>
                      <a:br>
                        <a:rPr lang="tr-TR" sz="1100" b="0" i="0" u="none" strike="noStrike" dirty="0">
                          <a:solidFill>
                            <a:srgbClr val="000000"/>
                          </a:solidFill>
                          <a:effectLst/>
                          <a:latin typeface="Times New Roman" panose="02020603050405020304" pitchFamily="18" charset="0"/>
                        </a:rPr>
                      </a:br>
                      <a:r>
                        <a:rPr lang="tr-TR" sz="1100" b="0" i="0" u="none" strike="noStrike" dirty="0">
                          <a:solidFill>
                            <a:srgbClr val="000000"/>
                          </a:solidFill>
                          <a:effectLst/>
                          <a:latin typeface="Times New Roman" panose="02020603050405020304" pitchFamily="18" charset="0"/>
                        </a:rPr>
                        <a:t> </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Antepartum kanamalar, özellikle plasenta previa ve plasenta dekolmanına bağlı kanamalar, eklampsi ve ağır pre-eklampsi, intrauterin fetus ölümü, koryoamniyonit, anneye ait kalp hastalıkları, bileşiminde bulunan herhangi bir maddeye aşırı duyarlılık. Pre-par ampulün sülfitlere karşı aşırı duyarlı olanlarda kullanımı kontrendikedir. Astımlı hastalarda bronkospazm ve anafilaksiye neden olabilir. Hipertiroidi, kontrol altına alınmamış hipertansiyon, kalp fonksiyonlarını bozabilecek diğer durumlar.</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Prematüre doğum: </a:t>
                      </a:r>
                      <a:r>
                        <a:rPr lang="tr-TR" sz="1100" b="0" i="0" u="none" strike="noStrike" dirty="0" err="1">
                          <a:solidFill>
                            <a:srgbClr val="000000"/>
                          </a:solidFill>
                          <a:effectLst/>
                          <a:latin typeface="Times New Roman" panose="02020603050405020304" pitchFamily="18" charset="0"/>
                        </a:rPr>
                        <a:t>Ritodrin</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uterus</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kontraksiyonlarını</a:t>
                      </a:r>
                      <a:r>
                        <a:rPr lang="tr-TR" sz="1100" b="0" i="0" u="none" strike="noStrike" dirty="0">
                          <a:solidFill>
                            <a:srgbClr val="000000"/>
                          </a:solidFill>
                          <a:effectLst/>
                          <a:latin typeface="Times New Roman" panose="02020603050405020304" pitchFamily="18" charset="0"/>
                        </a:rPr>
                        <a:t> azaltmak amacıyla kullanılır. </a:t>
                      </a:r>
                      <a:r>
                        <a:rPr lang="tr-TR" sz="1100" b="0" i="0" u="none" strike="noStrike" dirty="0" err="1">
                          <a:solidFill>
                            <a:srgbClr val="000000"/>
                          </a:solidFill>
                          <a:effectLst/>
                          <a:latin typeface="Times New Roman" panose="02020603050405020304" pitchFamily="18" charset="0"/>
                        </a:rPr>
                        <a:t>Parenteral</a:t>
                      </a:r>
                      <a:r>
                        <a:rPr lang="tr-TR" sz="1100" b="0" i="0" u="none" strike="noStrike" dirty="0">
                          <a:solidFill>
                            <a:srgbClr val="000000"/>
                          </a:solidFill>
                          <a:effectLst/>
                          <a:latin typeface="Times New Roman" panose="02020603050405020304" pitchFamily="18" charset="0"/>
                        </a:rPr>
                        <a:t> yoldan başlangıç tedavisi. </a:t>
                      </a:r>
                      <a:r>
                        <a:rPr lang="tr-TR" sz="1100" b="0" i="0" u="none" strike="noStrike" dirty="0" err="1">
                          <a:solidFill>
                            <a:srgbClr val="000000"/>
                          </a:solidFill>
                          <a:effectLst/>
                          <a:latin typeface="Times New Roman" panose="02020603050405020304" pitchFamily="18" charset="0"/>
                        </a:rPr>
                        <a:t>İntravenöz</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infüzyon</a:t>
                      </a:r>
                      <a:r>
                        <a:rPr lang="tr-TR" sz="1100" b="0" i="0" u="none" strike="noStrike" dirty="0">
                          <a:solidFill>
                            <a:srgbClr val="000000"/>
                          </a:solidFill>
                          <a:effectLst/>
                          <a:latin typeface="Times New Roman" panose="02020603050405020304" pitchFamily="18" charset="0"/>
                        </a:rPr>
                        <a:t>: Erken doğum belirtileri başladıktan sonra en kısa zamanda başlanmalıdır. Başlangıç dozu dakikada 0.05 mg'dır. İstenilen sonuç sağlanana, yan etkiler oluşana ya da en yüksek doza ulaşılmasına rağmen doğum eyleminin ilerlemesine kadar doz her 10-15 dakikada bir 0.05 mg yükseltilir. Genellikle dakikada 0.15-0.35 </a:t>
                      </a:r>
                      <a:r>
                        <a:rPr lang="tr-TR" sz="1100" b="0" i="0" u="none" strike="noStrike" dirty="0" err="1">
                          <a:solidFill>
                            <a:srgbClr val="000000"/>
                          </a:solidFill>
                          <a:effectLst/>
                          <a:latin typeface="Times New Roman" panose="02020603050405020304" pitchFamily="18" charset="0"/>
                        </a:rPr>
                        <a:t>mg'lık</a:t>
                      </a:r>
                      <a:r>
                        <a:rPr lang="tr-TR" sz="1100" b="0" i="0" u="none" strike="noStrike" dirty="0">
                          <a:solidFill>
                            <a:srgbClr val="000000"/>
                          </a:solidFill>
                          <a:effectLst/>
                          <a:latin typeface="Times New Roman" panose="02020603050405020304" pitchFamily="18" charset="0"/>
                        </a:rPr>
                        <a:t> dozlar arasındaki bir dozla istenilen etki elde edilir. </a:t>
                      </a:r>
                      <a:r>
                        <a:rPr lang="tr-TR" sz="1100" b="0" i="0" u="none" strike="noStrike" dirty="0" err="1">
                          <a:solidFill>
                            <a:srgbClr val="000000"/>
                          </a:solidFill>
                          <a:effectLst/>
                          <a:latin typeface="Times New Roman" panose="02020603050405020304" pitchFamily="18" charset="0"/>
                        </a:rPr>
                        <a:t>İntravenöz</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infüzyon</a:t>
                      </a:r>
                      <a:r>
                        <a:rPr lang="tr-TR" sz="1100" b="0" i="0" u="none" strike="noStrike" dirty="0">
                          <a:solidFill>
                            <a:srgbClr val="000000"/>
                          </a:solidFill>
                          <a:effectLst/>
                          <a:latin typeface="Times New Roman" panose="02020603050405020304" pitchFamily="18" charset="0"/>
                        </a:rPr>
                        <a:t> tedavisi, </a:t>
                      </a:r>
                      <a:r>
                        <a:rPr lang="tr-TR" sz="1100" b="0" i="0" u="none" strike="noStrike" dirty="0" err="1">
                          <a:solidFill>
                            <a:srgbClr val="000000"/>
                          </a:solidFill>
                          <a:effectLst/>
                          <a:latin typeface="Times New Roman" panose="02020603050405020304" pitchFamily="18" charset="0"/>
                        </a:rPr>
                        <a:t>kontraksiyonlar</a:t>
                      </a:r>
                      <a:r>
                        <a:rPr lang="tr-TR" sz="1100" b="0" i="0" u="none" strike="noStrike" dirty="0">
                          <a:solidFill>
                            <a:srgbClr val="000000"/>
                          </a:solidFill>
                          <a:effectLst/>
                          <a:latin typeface="Times New Roman" panose="02020603050405020304" pitchFamily="18" charset="0"/>
                        </a:rPr>
                        <a:t> kesildikten sonra 12-48 saat daha sürdürülmelidir. </a:t>
                      </a:r>
                      <a:r>
                        <a:rPr lang="tr-TR" sz="1100" b="0" i="0" u="none" strike="noStrike" dirty="0" err="1">
                          <a:solidFill>
                            <a:srgbClr val="000000"/>
                          </a:solidFill>
                          <a:effectLst/>
                          <a:latin typeface="Times New Roman" panose="02020603050405020304" pitchFamily="18" charset="0"/>
                        </a:rPr>
                        <a:t>İntramüsküler</a:t>
                      </a:r>
                      <a:r>
                        <a:rPr lang="tr-TR" sz="1100" b="0" i="0" u="none" strike="noStrike" dirty="0">
                          <a:solidFill>
                            <a:srgbClr val="000000"/>
                          </a:solidFill>
                          <a:effectLst/>
                          <a:latin typeface="Times New Roman" panose="02020603050405020304" pitchFamily="18" charset="0"/>
                        </a:rPr>
                        <a:t> enjeksiyon: </a:t>
                      </a:r>
                      <a:r>
                        <a:rPr lang="tr-TR" sz="1100" b="0" i="0" u="none" strike="noStrike" dirty="0" err="1">
                          <a:solidFill>
                            <a:srgbClr val="000000"/>
                          </a:solidFill>
                          <a:effectLst/>
                          <a:latin typeface="Times New Roman" panose="02020603050405020304" pitchFamily="18" charset="0"/>
                        </a:rPr>
                        <a:t>İntravenöz</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infüzyonun</a:t>
                      </a:r>
                      <a:r>
                        <a:rPr lang="tr-TR" sz="1100" b="0" i="0" u="none" strike="noStrike" dirty="0">
                          <a:solidFill>
                            <a:srgbClr val="000000"/>
                          </a:solidFill>
                          <a:effectLst/>
                          <a:latin typeface="Times New Roman" panose="02020603050405020304" pitchFamily="18" charset="0"/>
                        </a:rPr>
                        <a:t> uygulanamadığı durumlarda 4-6 saatte bir </a:t>
                      </a:r>
                      <a:r>
                        <a:rPr lang="tr-TR" sz="1100" b="0" i="0" u="none" strike="noStrike" dirty="0" err="1">
                          <a:solidFill>
                            <a:srgbClr val="000000"/>
                          </a:solidFill>
                          <a:effectLst/>
                          <a:latin typeface="Times New Roman" panose="02020603050405020304" pitchFamily="18" charset="0"/>
                        </a:rPr>
                        <a:t>intramüsküler</a:t>
                      </a:r>
                      <a:r>
                        <a:rPr lang="tr-TR" sz="1100" b="0" i="0" u="none" strike="noStrike" dirty="0">
                          <a:solidFill>
                            <a:srgbClr val="000000"/>
                          </a:solidFill>
                          <a:effectLst/>
                          <a:latin typeface="Times New Roman" panose="02020603050405020304" pitchFamily="18" charset="0"/>
                        </a:rPr>
                        <a:t> yoldan 10 mg uygulanabilir.</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err="1">
                          <a:solidFill>
                            <a:srgbClr val="000000"/>
                          </a:solidFill>
                          <a:effectLst/>
                          <a:latin typeface="Times New Roman" panose="02020603050405020304" pitchFamily="18" charset="0"/>
                        </a:rPr>
                        <a:t>Ritodrinin</a:t>
                      </a:r>
                      <a:r>
                        <a:rPr lang="tr-TR" sz="1100" b="0" i="0" u="none" strike="noStrike" dirty="0">
                          <a:solidFill>
                            <a:srgbClr val="000000"/>
                          </a:solidFill>
                          <a:effectLst/>
                          <a:latin typeface="Times New Roman" panose="02020603050405020304" pitchFamily="18" charset="0"/>
                        </a:rPr>
                        <a:t> beta-</a:t>
                      </a:r>
                      <a:r>
                        <a:rPr lang="tr-TR" sz="1100" b="0" i="0" u="none" strike="noStrike" dirty="0" err="1">
                          <a:solidFill>
                            <a:srgbClr val="000000"/>
                          </a:solidFill>
                          <a:effectLst/>
                          <a:latin typeface="Times New Roman" panose="02020603050405020304" pitchFamily="18" charset="0"/>
                        </a:rPr>
                        <a:t>mimetik</a:t>
                      </a:r>
                      <a:r>
                        <a:rPr lang="tr-TR" sz="1100" b="0" i="0" u="none" strike="noStrike" dirty="0">
                          <a:solidFill>
                            <a:srgbClr val="000000"/>
                          </a:solidFill>
                          <a:effectLst/>
                          <a:latin typeface="Times New Roman" panose="02020603050405020304" pitchFamily="18" charset="0"/>
                        </a:rPr>
                        <a:t> etkilerine bağlı yan etkiler genellikle </a:t>
                      </a:r>
                      <a:r>
                        <a:rPr lang="tr-TR" sz="1100" b="0" i="0" u="none" strike="noStrike" dirty="0" err="1">
                          <a:solidFill>
                            <a:srgbClr val="000000"/>
                          </a:solidFill>
                          <a:effectLst/>
                          <a:latin typeface="Times New Roman" panose="02020603050405020304" pitchFamily="18" charset="0"/>
                        </a:rPr>
                        <a:t>intravenöz</a:t>
                      </a:r>
                      <a:r>
                        <a:rPr lang="tr-TR" sz="1100" b="0" i="0" u="none" strike="noStrike" dirty="0">
                          <a:solidFill>
                            <a:srgbClr val="000000"/>
                          </a:solidFill>
                          <a:effectLst/>
                          <a:latin typeface="Times New Roman" panose="02020603050405020304" pitchFamily="18" charset="0"/>
                        </a:rPr>
                        <a:t> uygulamalarda görülür ve doz ayarlaması ile kontrol edilebilir. Anne ve fetüsün kalp hızı artabileceğinden yakından izlenmelidir. Tremor, bulantı, kusma, </a:t>
                      </a:r>
                      <a:r>
                        <a:rPr lang="tr-TR" sz="1100" b="0" i="0" u="none" strike="noStrike" dirty="0" err="1">
                          <a:solidFill>
                            <a:srgbClr val="000000"/>
                          </a:solidFill>
                          <a:effectLst/>
                          <a:latin typeface="Times New Roman" panose="02020603050405020304" pitchFamily="18" charset="0"/>
                        </a:rPr>
                        <a:t>başağrısı</a:t>
                      </a:r>
                      <a:r>
                        <a:rPr lang="tr-TR" sz="1100" b="0" i="0" u="none" strike="noStrike" dirty="0">
                          <a:solidFill>
                            <a:srgbClr val="000000"/>
                          </a:solidFill>
                          <a:effectLst/>
                          <a:latin typeface="Times New Roman" panose="02020603050405020304" pitchFamily="18" charset="0"/>
                        </a:rPr>
                        <a:t> ya da </a:t>
                      </a:r>
                      <a:r>
                        <a:rPr lang="tr-TR" sz="1100" b="0" i="0" u="none" strike="noStrike" dirty="0" err="1">
                          <a:solidFill>
                            <a:srgbClr val="000000"/>
                          </a:solidFill>
                          <a:effectLst/>
                          <a:latin typeface="Times New Roman" panose="02020603050405020304" pitchFamily="18" charset="0"/>
                        </a:rPr>
                        <a:t>eritem</a:t>
                      </a:r>
                      <a:r>
                        <a:rPr lang="tr-TR" sz="1100" b="0" i="0" u="none" strike="noStrike" dirty="0">
                          <a:solidFill>
                            <a:srgbClr val="000000"/>
                          </a:solidFill>
                          <a:effectLst/>
                          <a:latin typeface="Times New Roman" panose="02020603050405020304" pitchFamily="18" charset="0"/>
                        </a:rPr>
                        <a:t> (hastaların %10-15'inde), sinirlilik, ruhsal durum bozukluğu, </a:t>
                      </a:r>
                      <a:r>
                        <a:rPr lang="tr-TR" sz="1100" b="0" i="0" u="none" strike="noStrike" dirty="0" err="1">
                          <a:solidFill>
                            <a:srgbClr val="000000"/>
                          </a:solidFill>
                          <a:effectLst/>
                          <a:latin typeface="Times New Roman" panose="02020603050405020304" pitchFamily="18" charset="0"/>
                        </a:rPr>
                        <a:t>anksiyete</a:t>
                      </a:r>
                      <a:r>
                        <a:rPr lang="tr-TR" sz="1100" b="0" i="0" u="none" strike="noStrike" dirty="0">
                          <a:solidFill>
                            <a:srgbClr val="000000"/>
                          </a:solidFill>
                          <a:effectLst/>
                          <a:latin typeface="Times New Roman" panose="02020603050405020304" pitchFamily="18" charset="0"/>
                        </a:rPr>
                        <a:t> veya kırıklık hali (hastaların %5-10'unda), göğüs ağrısı ve sıkışması.</a:t>
                      </a:r>
                    </a:p>
                  </a:txBody>
                  <a:tcPr marL="8435" marR="8435" marT="84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72882138"/>
                  </a:ext>
                </a:extLst>
              </a:tr>
            </a:tbl>
          </a:graphicData>
        </a:graphic>
      </p:graphicFrame>
    </p:spTree>
    <p:extLst>
      <p:ext uri="{BB962C8B-B14F-4D97-AF65-F5344CB8AC3E}">
        <p14:creationId xmlns:p14="http://schemas.microsoft.com/office/powerpoint/2010/main" val="265616158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3AD2800B-D01D-43E3-9C9F-98DDFFD722E9}"/>
              </a:ext>
            </a:extLst>
          </p:cNvPr>
          <p:cNvGraphicFramePr>
            <a:graphicFrameLocks noGrp="1"/>
          </p:cNvGraphicFramePr>
          <p:nvPr>
            <p:extLst>
              <p:ext uri="{D42A27DB-BD31-4B8C-83A1-F6EECF244321}">
                <p14:modId xmlns:p14="http://schemas.microsoft.com/office/powerpoint/2010/main" val="4183524738"/>
              </p:ext>
            </p:extLst>
          </p:nvPr>
        </p:nvGraphicFramePr>
        <p:xfrm>
          <a:off x="251520" y="830526"/>
          <a:ext cx="8640960" cy="5196948"/>
        </p:xfrm>
        <a:graphic>
          <a:graphicData uri="http://schemas.openxmlformats.org/drawingml/2006/table">
            <a:tbl>
              <a:tblPr/>
              <a:tblGrid>
                <a:gridCol w="419167">
                  <a:extLst>
                    <a:ext uri="{9D8B030D-6E8A-4147-A177-3AD203B41FA5}">
                      <a16:colId xmlns:a16="http://schemas.microsoft.com/office/drawing/2014/main" xmlns="" val="259916828"/>
                    </a:ext>
                  </a:extLst>
                </a:gridCol>
                <a:gridCol w="1423422">
                  <a:extLst>
                    <a:ext uri="{9D8B030D-6E8A-4147-A177-3AD203B41FA5}">
                      <a16:colId xmlns:a16="http://schemas.microsoft.com/office/drawing/2014/main" xmlns="" val="2732021430"/>
                    </a:ext>
                  </a:extLst>
                </a:gridCol>
                <a:gridCol w="1984495">
                  <a:extLst>
                    <a:ext uri="{9D8B030D-6E8A-4147-A177-3AD203B41FA5}">
                      <a16:colId xmlns:a16="http://schemas.microsoft.com/office/drawing/2014/main" xmlns="" val="992660102"/>
                    </a:ext>
                  </a:extLst>
                </a:gridCol>
                <a:gridCol w="2613247">
                  <a:extLst>
                    <a:ext uri="{9D8B030D-6E8A-4147-A177-3AD203B41FA5}">
                      <a16:colId xmlns:a16="http://schemas.microsoft.com/office/drawing/2014/main" xmlns="" val="1189380505"/>
                    </a:ext>
                  </a:extLst>
                </a:gridCol>
                <a:gridCol w="2200629">
                  <a:extLst>
                    <a:ext uri="{9D8B030D-6E8A-4147-A177-3AD203B41FA5}">
                      <a16:colId xmlns:a16="http://schemas.microsoft.com/office/drawing/2014/main" xmlns="" val="656324385"/>
                    </a:ext>
                  </a:extLst>
                </a:gridCol>
              </a:tblGrid>
              <a:tr h="158167">
                <a:tc>
                  <a:txBody>
                    <a:bodyPr/>
                    <a:lstStyle/>
                    <a:p>
                      <a:pPr algn="l" fontAlgn="ctr"/>
                      <a:r>
                        <a:rPr lang="tr-TR" sz="1000" b="0" i="0" u="none" strike="noStrike">
                          <a:solidFill>
                            <a:srgbClr val="000000"/>
                          </a:solidFill>
                          <a:effectLst/>
                          <a:latin typeface="Times New Roman" panose="02020603050405020304" pitchFamily="18" charset="0"/>
                        </a:rPr>
                        <a:t>İLAÇ</a:t>
                      </a:r>
                    </a:p>
                  </a:txBody>
                  <a:tcPr marL="7674" marR="7674" marT="76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000" b="0" i="0" u="none" strike="noStrike">
                          <a:solidFill>
                            <a:srgbClr val="000000"/>
                          </a:solidFill>
                          <a:effectLst/>
                          <a:latin typeface="Times New Roman" panose="02020603050405020304" pitchFamily="18" charset="0"/>
                        </a:rPr>
                        <a:t>ENDİKASYONLARI</a:t>
                      </a:r>
                    </a:p>
                  </a:txBody>
                  <a:tcPr marL="7674" marR="7674" marT="76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000" b="0" i="0" u="none" strike="noStrike">
                          <a:solidFill>
                            <a:srgbClr val="000000"/>
                          </a:solidFill>
                          <a:effectLst/>
                          <a:latin typeface="Times New Roman" panose="02020603050405020304" pitchFamily="18" charset="0"/>
                        </a:rPr>
                        <a:t>KONTRENDİKASYONLARI</a:t>
                      </a:r>
                    </a:p>
                  </a:txBody>
                  <a:tcPr marL="7674" marR="7674" marT="76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000" b="0" i="0" u="none" strike="noStrike">
                          <a:solidFill>
                            <a:srgbClr val="000000"/>
                          </a:solidFill>
                          <a:effectLst/>
                          <a:latin typeface="Times New Roman" panose="02020603050405020304" pitchFamily="18" charset="0"/>
                        </a:rPr>
                        <a:t>VERİLİŞ YOLU</a:t>
                      </a:r>
                    </a:p>
                  </a:txBody>
                  <a:tcPr marL="7674" marR="7674" marT="76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000" b="0" i="0" u="none" strike="noStrike">
                          <a:solidFill>
                            <a:srgbClr val="000000"/>
                          </a:solidFill>
                          <a:effectLst/>
                          <a:latin typeface="Times New Roman" panose="02020603050405020304" pitchFamily="18" charset="0"/>
                        </a:rPr>
                        <a:t>YAN ETKİLERİ</a:t>
                      </a:r>
                    </a:p>
                  </a:txBody>
                  <a:tcPr marL="7674" marR="7674" marT="76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92875439"/>
                  </a:ext>
                </a:extLst>
              </a:tr>
              <a:tr h="4249317">
                <a:tc>
                  <a:txBody>
                    <a:bodyPr/>
                    <a:lstStyle/>
                    <a:p>
                      <a:pPr algn="ctr" fontAlgn="ctr"/>
                      <a:r>
                        <a:rPr lang="tr-TR" sz="900" b="0" i="0" u="none" strike="noStrike">
                          <a:solidFill>
                            <a:srgbClr val="000000"/>
                          </a:solidFill>
                          <a:effectLst/>
                          <a:latin typeface="Calibri" panose="020F0502020204030204" pitchFamily="34" charset="0"/>
                        </a:rPr>
                        <a:t>SALMETEROL KSİNAFOAT</a:t>
                      </a:r>
                    </a:p>
                  </a:txBody>
                  <a:tcPr marL="7674" marR="7674" marT="7674"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ctr"/>
                      <a:r>
                        <a:rPr lang="tr-TR" sz="1000" b="0" i="0" u="none" strike="noStrike" dirty="0">
                          <a:solidFill>
                            <a:srgbClr val="000000"/>
                          </a:solidFill>
                          <a:effectLst/>
                          <a:latin typeface="Times New Roman" panose="02020603050405020304" pitchFamily="18" charset="0"/>
                        </a:rPr>
                        <a:t>Astım semptomlarının düzeltilmesi ve kontrol altına alınması amacıyla kullanılır. Astım hastalığının basamaklı tedavisinde 3. basamaktan itibaren verilir. Orta ve ağır KOAH</a:t>
                      </a:r>
                      <a:br>
                        <a:rPr lang="tr-TR" sz="1000" b="0" i="0" u="none" strike="noStrike" dirty="0">
                          <a:solidFill>
                            <a:srgbClr val="000000"/>
                          </a:solidFill>
                          <a:effectLst/>
                          <a:latin typeface="Times New Roman" panose="02020603050405020304" pitchFamily="18" charset="0"/>
                        </a:rPr>
                      </a:br>
                      <a:r>
                        <a:rPr lang="tr-TR" sz="1000" b="0" i="0" u="none" strike="noStrike" dirty="0">
                          <a:solidFill>
                            <a:srgbClr val="000000"/>
                          </a:solidFill>
                          <a:effectLst/>
                          <a:latin typeface="Times New Roman" panose="02020603050405020304" pitchFamily="18" charset="0"/>
                        </a:rPr>
                        <a:t>olgularında semptomları ve atak sıklığını azaltır.</a:t>
                      </a:r>
                      <a:br>
                        <a:rPr lang="tr-TR" sz="1000" b="0" i="0" u="none" strike="noStrike" dirty="0">
                          <a:solidFill>
                            <a:srgbClr val="000000"/>
                          </a:solidFill>
                          <a:effectLst/>
                          <a:latin typeface="Times New Roman" panose="02020603050405020304" pitchFamily="18" charset="0"/>
                        </a:rPr>
                      </a:br>
                      <a:r>
                        <a:rPr lang="tr-TR" sz="1000" b="0" i="0" u="none" strike="noStrike" dirty="0">
                          <a:solidFill>
                            <a:srgbClr val="000000"/>
                          </a:solidFill>
                          <a:effectLst/>
                          <a:latin typeface="Times New Roman" panose="02020603050405020304" pitchFamily="18" charset="0"/>
                        </a:rPr>
                        <a:t/>
                      </a:r>
                      <a:br>
                        <a:rPr lang="tr-TR" sz="1000" b="0" i="0" u="none" strike="noStrike" dirty="0">
                          <a:solidFill>
                            <a:srgbClr val="000000"/>
                          </a:solidFill>
                          <a:effectLst/>
                          <a:latin typeface="Times New Roman" panose="02020603050405020304" pitchFamily="18" charset="0"/>
                        </a:rPr>
                      </a:br>
                      <a:r>
                        <a:rPr lang="tr-TR" sz="1000" b="0" i="0" u="none" strike="noStrike" dirty="0">
                          <a:solidFill>
                            <a:srgbClr val="000000"/>
                          </a:solidFill>
                          <a:effectLst/>
                          <a:latin typeface="Times New Roman" panose="02020603050405020304" pitchFamily="18" charset="0"/>
                        </a:rPr>
                        <a:t> </a:t>
                      </a:r>
                    </a:p>
                  </a:txBody>
                  <a:tcPr marL="7674" marR="7674" marT="76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000" b="0" i="0" u="none" strike="noStrike">
                          <a:solidFill>
                            <a:srgbClr val="000000"/>
                          </a:solidFill>
                          <a:effectLst/>
                          <a:latin typeface="Times New Roman" panose="02020603050405020304" pitchFamily="18" charset="0"/>
                        </a:rPr>
                        <a:t>Bileşenlerinden herhangi birine karşı aşırı duyarlılığı olan hastalarda</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kontrendikedir.</a:t>
                      </a:r>
                    </a:p>
                  </a:txBody>
                  <a:tcPr marL="7674" marR="7674" marT="76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000" b="0" i="0" u="none" strike="noStrike" dirty="0">
                          <a:solidFill>
                            <a:srgbClr val="000000"/>
                          </a:solidFill>
                          <a:effectLst/>
                          <a:latin typeface="Times New Roman" panose="02020603050405020304" pitchFamily="18" charset="0"/>
                        </a:rPr>
                        <a:t>Sadece </a:t>
                      </a:r>
                      <a:r>
                        <a:rPr lang="tr-TR" sz="1000" b="0" i="0" u="none" strike="noStrike" dirty="0" err="1">
                          <a:solidFill>
                            <a:srgbClr val="000000"/>
                          </a:solidFill>
                          <a:effectLst/>
                          <a:latin typeface="Times New Roman" panose="02020603050405020304" pitchFamily="18" charset="0"/>
                        </a:rPr>
                        <a:t>inhalasyon</a:t>
                      </a:r>
                      <a:r>
                        <a:rPr lang="tr-TR" sz="1000" b="0" i="0" u="none" strike="noStrike" dirty="0">
                          <a:solidFill>
                            <a:srgbClr val="000000"/>
                          </a:solidFill>
                          <a:effectLst/>
                          <a:latin typeface="Times New Roman" panose="02020603050405020304" pitchFamily="18" charset="0"/>
                        </a:rPr>
                        <a:t> yolu ile uygulanır. Her gün, günün aynı saatinde, </a:t>
                      </a:r>
                      <a:r>
                        <a:rPr lang="tr-TR" sz="1000" b="0" i="0" u="none" strike="noStrike" dirty="0" err="1">
                          <a:solidFill>
                            <a:srgbClr val="000000"/>
                          </a:solidFill>
                          <a:effectLst/>
                          <a:latin typeface="Times New Roman" panose="02020603050405020304" pitchFamily="18" charset="0"/>
                        </a:rPr>
                        <a:t>inhalasyon</a:t>
                      </a:r>
                      <a:r>
                        <a:rPr lang="tr-TR" sz="1000" b="0" i="0" u="none" strike="noStrike" dirty="0">
                          <a:solidFill>
                            <a:srgbClr val="000000"/>
                          </a:solidFill>
                          <a:effectLst/>
                          <a:latin typeface="Times New Roman" panose="02020603050405020304" pitchFamily="18" charset="0"/>
                        </a:rPr>
                        <a:t> cihazı kullanılarak yapılmalıdır. Hastalar, belirtileri olmasa dahi optimum fayda için düzenli olarak kullanmaları gerektiği konusunda </a:t>
                      </a:r>
                      <a:r>
                        <a:rPr lang="tr-TR" sz="1000" b="0" i="0" u="none" strike="noStrike" dirty="0" err="1">
                          <a:solidFill>
                            <a:srgbClr val="000000"/>
                          </a:solidFill>
                          <a:effectLst/>
                          <a:latin typeface="Times New Roman" panose="02020603050405020304" pitchFamily="18" charset="0"/>
                        </a:rPr>
                        <a:t>uyarılmalıdır.Hastaların</a:t>
                      </a:r>
                      <a:r>
                        <a:rPr lang="tr-TR" sz="1000" b="0" i="0" u="none" strike="noStrike" dirty="0">
                          <a:solidFill>
                            <a:srgbClr val="000000"/>
                          </a:solidFill>
                          <a:effectLst/>
                          <a:latin typeface="Times New Roman" panose="02020603050405020304" pitchFamily="18" charset="0"/>
                        </a:rPr>
                        <a:t> düzenli olarak doktor kontrolünde bulundurularak aldıkları ilacın dozunun optimum düzeyde kalması sağlanmalı ve sadece doktor önerisi ile </a:t>
                      </a:r>
                      <a:r>
                        <a:rPr lang="tr-TR" sz="1000" b="0" i="0" u="none" strike="noStrike" dirty="0" err="1">
                          <a:solidFill>
                            <a:srgbClr val="000000"/>
                          </a:solidFill>
                          <a:effectLst/>
                          <a:latin typeface="Times New Roman" panose="02020603050405020304" pitchFamily="18" charset="0"/>
                        </a:rPr>
                        <a:t>değiştirilmelidir.Tavsiye</a:t>
                      </a:r>
                      <a:r>
                        <a:rPr lang="tr-TR" sz="1000" b="0" i="0" u="none" strike="noStrike" dirty="0">
                          <a:solidFill>
                            <a:srgbClr val="000000"/>
                          </a:solidFill>
                          <a:effectLst/>
                          <a:latin typeface="Times New Roman" panose="02020603050405020304" pitchFamily="18" charset="0"/>
                        </a:rPr>
                        <a:t> Edilen Dozlar:12 yaş ve üzeri </a:t>
                      </a:r>
                      <a:r>
                        <a:rPr lang="tr-TR" sz="1000" b="0" i="0" u="none" strike="noStrike" dirty="0" err="1">
                          <a:solidFill>
                            <a:srgbClr val="000000"/>
                          </a:solidFill>
                          <a:effectLst/>
                          <a:latin typeface="Times New Roman" panose="02020603050405020304" pitchFamily="18" charset="0"/>
                        </a:rPr>
                        <a:t>ergenler:Günde</a:t>
                      </a:r>
                      <a:r>
                        <a:rPr lang="tr-TR" sz="1000" b="0" i="0" u="none" strike="noStrike" dirty="0">
                          <a:solidFill>
                            <a:srgbClr val="000000"/>
                          </a:solidFill>
                          <a:effectLst/>
                          <a:latin typeface="Times New Roman" panose="02020603050405020304" pitchFamily="18" charset="0"/>
                        </a:rPr>
                        <a:t> 2 kez 1 </a:t>
                      </a:r>
                      <a:r>
                        <a:rPr lang="tr-TR" sz="1000" b="0" i="0" u="none" strike="noStrike" dirty="0" err="1">
                          <a:solidFill>
                            <a:srgbClr val="000000"/>
                          </a:solidFill>
                          <a:effectLst/>
                          <a:latin typeface="Times New Roman" panose="02020603050405020304" pitchFamily="18" charset="0"/>
                        </a:rPr>
                        <a:t>inhalasyon</a:t>
                      </a:r>
                      <a:r>
                        <a:rPr lang="tr-TR" sz="1000" b="0" i="0" u="none" strike="noStrike" dirty="0">
                          <a:solidFill>
                            <a:srgbClr val="000000"/>
                          </a:solidFill>
                          <a:effectLst/>
                          <a:latin typeface="Times New Roman" panose="02020603050405020304" pitchFamily="18" charset="0"/>
                        </a:rPr>
                        <a:t> (50 mikrogram </a:t>
                      </a:r>
                      <a:r>
                        <a:rPr lang="tr-TR" sz="1000" b="0" i="0" u="none" strike="noStrike" dirty="0" err="1">
                          <a:solidFill>
                            <a:srgbClr val="000000"/>
                          </a:solidFill>
                          <a:effectLst/>
                          <a:latin typeface="Times New Roman" panose="02020603050405020304" pitchFamily="18" charset="0"/>
                        </a:rPr>
                        <a:t>salmeterol</a:t>
                      </a:r>
                      <a:r>
                        <a:rPr lang="tr-TR" sz="1000" b="0" i="0" u="none" strike="noStrike" dirty="0">
                          <a:solidFill>
                            <a:srgbClr val="000000"/>
                          </a:solidFill>
                          <a:effectLst/>
                          <a:latin typeface="Times New Roman" panose="02020603050405020304" pitchFamily="18" charset="0"/>
                        </a:rPr>
                        <a:t> ve 100 mikrogram </a:t>
                      </a:r>
                      <a:r>
                        <a:rPr lang="tr-TR" sz="1000" b="0" i="0" u="none" strike="noStrike" dirty="0" err="1">
                          <a:solidFill>
                            <a:srgbClr val="000000"/>
                          </a:solidFill>
                          <a:effectLst/>
                          <a:latin typeface="Times New Roman" panose="02020603050405020304" pitchFamily="18" charset="0"/>
                        </a:rPr>
                        <a:t>flutikazon</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propiyonat</a:t>
                      </a:r>
                      <a:r>
                        <a:rPr lang="tr-TR" sz="1000" b="0" i="0" u="none" strike="noStrike" dirty="0">
                          <a:solidFill>
                            <a:srgbClr val="000000"/>
                          </a:solidFill>
                          <a:effectLst/>
                          <a:latin typeface="Times New Roman" panose="02020603050405020304" pitchFamily="18" charset="0"/>
                        </a:rPr>
                        <a:t>) veya Günde 2 kez 1 </a:t>
                      </a:r>
                      <a:r>
                        <a:rPr lang="tr-TR" sz="1000" b="0" i="0" u="none" strike="noStrike" dirty="0" err="1">
                          <a:solidFill>
                            <a:srgbClr val="000000"/>
                          </a:solidFill>
                          <a:effectLst/>
                          <a:latin typeface="Times New Roman" panose="02020603050405020304" pitchFamily="18" charset="0"/>
                        </a:rPr>
                        <a:t>inhalasyon</a:t>
                      </a:r>
                      <a:r>
                        <a:rPr lang="tr-TR" sz="1000" b="0" i="0" u="none" strike="noStrike" dirty="0">
                          <a:solidFill>
                            <a:srgbClr val="000000"/>
                          </a:solidFill>
                          <a:effectLst/>
                          <a:latin typeface="Times New Roman" panose="02020603050405020304" pitchFamily="18" charset="0"/>
                        </a:rPr>
                        <a:t> (50 mikrogram </a:t>
                      </a:r>
                      <a:r>
                        <a:rPr lang="tr-TR" sz="1000" b="0" i="0" u="none" strike="noStrike" dirty="0" err="1">
                          <a:solidFill>
                            <a:srgbClr val="000000"/>
                          </a:solidFill>
                          <a:effectLst/>
                          <a:latin typeface="Times New Roman" panose="02020603050405020304" pitchFamily="18" charset="0"/>
                        </a:rPr>
                        <a:t>salmeterol</a:t>
                      </a:r>
                      <a:r>
                        <a:rPr lang="tr-TR" sz="1000" b="0" i="0" u="none" strike="noStrike" dirty="0">
                          <a:solidFill>
                            <a:srgbClr val="000000"/>
                          </a:solidFill>
                          <a:effectLst/>
                          <a:latin typeface="Times New Roman" panose="02020603050405020304" pitchFamily="18" charset="0"/>
                        </a:rPr>
                        <a:t> ve 250 mikrogram </a:t>
                      </a:r>
                      <a:r>
                        <a:rPr lang="tr-TR" sz="1000" b="0" i="0" u="none" strike="noStrike" dirty="0" err="1">
                          <a:solidFill>
                            <a:srgbClr val="000000"/>
                          </a:solidFill>
                          <a:effectLst/>
                          <a:latin typeface="Times New Roman" panose="02020603050405020304" pitchFamily="18" charset="0"/>
                        </a:rPr>
                        <a:t>flutikazon</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propiyonat</a:t>
                      </a:r>
                      <a:r>
                        <a:rPr lang="tr-TR" sz="1000" b="0" i="0" u="none" strike="noStrike" dirty="0">
                          <a:solidFill>
                            <a:srgbClr val="000000"/>
                          </a:solidFill>
                          <a:effectLst/>
                          <a:latin typeface="Times New Roman" panose="02020603050405020304" pitchFamily="18" charset="0"/>
                        </a:rPr>
                        <a:t>) veya Günde 2 kez 1 </a:t>
                      </a:r>
                      <a:r>
                        <a:rPr lang="tr-TR" sz="1000" b="0" i="0" u="none" strike="noStrike" dirty="0" err="1">
                          <a:solidFill>
                            <a:srgbClr val="000000"/>
                          </a:solidFill>
                          <a:effectLst/>
                          <a:latin typeface="Times New Roman" panose="02020603050405020304" pitchFamily="18" charset="0"/>
                        </a:rPr>
                        <a:t>inhalasyon</a:t>
                      </a:r>
                      <a:r>
                        <a:rPr lang="tr-TR" sz="1000" b="0" i="0" u="none" strike="noStrike" dirty="0">
                          <a:solidFill>
                            <a:srgbClr val="000000"/>
                          </a:solidFill>
                          <a:effectLst/>
                          <a:latin typeface="Times New Roman" panose="02020603050405020304" pitchFamily="18" charset="0"/>
                        </a:rPr>
                        <a:t> (50 mikrogram </a:t>
                      </a:r>
                      <a:r>
                        <a:rPr lang="tr-TR" sz="1000" b="0" i="0" u="none" strike="noStrike" dirty="0" err="1">
                          <a:solidFill>
                            <a:srgbClr val="000000"/>
                          </a:solidFill>
                          <a:effectLst/>
                          <a:latin typeface="Times New Roman" panose="02020603050405020304" pitchFamily="18" charset="0"/>
                        </a:rPr>
                        <a:t>salmeterol</a:t>
                      </a:r>
                      <a:r>
                        <a:rPr lang="tr-TR" sz="1000" b="0" i="0" u="none" strike="noStrike" dirty="0">
                          <a:solidFill>
                            <a:srgbClr val="000000"/>
                          </a:solidFill>
                          <a:effectLst/>
                          <a:latin typeface="Times New Roman" panose="02020603050405020304" pitchFamily="18" charset="0"/>
                        </a:rPr>
                        <a:t> ve 500 mikrogram </a:t>
                      </a:r>
                      <a:r>
                        <a:rPr lang="tr-TR" sz="1000" b="0" i="0" u="none" strike="noStrike" dirty="0" err="1">
                          <a:solidFill>
                            <a:srgbClr val="000000"/>
                          </a:solidFill>
                          <a:effectLst/>
                          <a:latin typeface="Times New Roman" panose="02020603050405020304" pitchFamily="18" charset="0"/>
                        </a:rPr>
                        <a:t>flutikazon</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propiyonat</a:t>
                      </a:r>
                      <a:r>
                        <a:rPr lang="tr-TR" sz="1000" b="0" i="0" u="none" strike="noStrike" dirty="0">
                          <a:solidFill>
                            <a:srgbClr val="000000"/>
                          </a:solidFill>
                          <a:effectLst/>
                          <a:latin typeface="Times New Roman" panose="02020603050405020304" pitchFamily="18" charset="0"/>
                        </a:rPr>
                        <a:t>). 18 yaş ve üzeri yetişkinler: Yetişkinlerde 14 güne kadar dozlarının iki katına çıkarılması ile düzenli olarak günde iki kez alınan doz karşılaştırılabilir güvenlilik ve </a:t>
                      </a:r>
                      <a:r>
                        <a:rPr lang="tr-TR" sz="1000" b="0" i="0" u="none" strike="noStrike" dirty="0" err="1">
                          <a:solidFill>
                            <a:srgbClr val="000000"/>
                          </a:solidFill>
                          <a:effectLst/>
                          <a:latin typeface="Times New Roman" panose="02020603050405020304" pitchFamily="18" charset="0"/>
                        </a:rPr>
                        <a:t>tolerabilitededir</a:t>
                      </a:r>
                      <a:r>
                        <a:rPr lang="tr-TR" sz="1000" b="0" i="0" u="none" strike="noStrike" dirty="0">
                          <a:solidFill>
                            <a:srgbClr val="000000"/>
                          </a:solidFill>
                          <a:effectLst/>
                          <a:latin typeface="Times New Roman" panose="02020603050405020304" pitchFamily="18" charset="0"/>
                        </a:rPr>
                        <a:t> ve bu durum astım tedavi rehberlerinde gösterildiği gibi hastalar ilave kısa süreli </a:t>
                      </a:r>
                      <a:r>
                        <a:rPr lang="tr-TR" sz="1000" b="0" i="0" u="none" strike="noStrike" dirty="0" err="1">
                          <a:solidFill>
                            <a:srgbClr val="000000"/>
                          </a:solidFill>
                          <a:effectLst/>
                          <a:latin typeface="Times New Roman" panose="02020603050405020304" pitchFamily="18" charset="0"/>
                        </a:rPr>
                        <a:t>inhale</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kortikosteroid</a:t>
                      </a:r>
                      <a:r>
                        <a:rPr lang="tr-TR" sz="1000" b="0" i="0" u="none" strike="noStrike" dirty="0">
                          <a:solidFill>
                            <a:srgbClr val="000000"/>
                          </a:solidFill>
                          <a:effectLst/>
                          <a:latin typeface="Times New Roman" panose="02020603050405020304" pitchFamily="18" charset="0"/>
                        </a:rPr>
                        <a:t> tedavisine ihtiyaç duyduklarında (14 güne kadar) göz önünde bulundurulabilir. Kronik </a:t>
                      </a:r>
                      <a:r>
                        <a:rPr lang="tr-TR" sz="1000" b="0" i="0" u="none" strike="noStrike" dirty="0" err="1">
                          <a:solidFill>
                            <a:srgbClr val="000000"/>
                          </a:solidFill>
                          <a:effectLst/>
                          <a:latin typeface="Times New Roman" panose="02020603050405020304" pitchFamily="18" charset="0"/>
                        </a:rPr>
                        <a:t>Obstrüktif</a:t>
                      </a:r>
                      <a:r>
                        <a:rPr lang="tr-TR" sz="1000" b="0" i="0" u="none" strike="noStrike" dirty="0">
                          <a:solidFill>
                            <a:srgbClr val="000000"/>
                          </a:solidFill>
                          <a:effectLst/>
                          <a:latin typeface="Times New Roman" panose="02020603050405020304" pitchFamily="18" charset="0"/>
                        </a:rPr>
                        <a:t> Akciğer Hastalığı (KOAH) Yetişkin hastalar için tavsiye edilen doz günde 2 kez 1 </a:t>
                      </a:r>
                      <a:r>
                        <a:rPr lang="tr-TR" sz="1000" b="0" i="0" u="none" strike="noStrike" dirty="0" err="1">
                          <a:solidFill>
                            <a:srgbClr val="000000"/>
                          </a:solidFill>
                          <a:effectLst/>
                          <a:latin typeface="Times New Roman" panose="02020603050405020304" pitchFamily="18" charset="0"/>
                        </a:rPr>
                        <a:t>inhalasyon</a:t>
                      </a:r>
                      <a:r>
                        <a:rPr lang="tr-TR" sz="1000" b="0" i="0" u="none" strike="noStrike" dirty="0">
                          <a:solidFill>
                            <a:srgbClr val="000000"/>
                          </a:solidFill>
                          <a:effectLst/>
                          <a:latin typeface="Times New Roman" panose="02020603050405020304" pitchFamily="18" charset="0"/>
                        </a:rPr>
                        <a:t> 50/250 mikrogram - 50/500</a:t>
                      </a:r>
                      <a:br>
                        <a:rPr lang="tr-TR" sz="1000" b="0" i="0" u="none" strike="noStrike" dirty="0">
                          <a:solidFill>
                            <a:srgbClr val="000000"/>
                          </a:solidFill>
                          <a:effectLst/>
                          <a:latin typeface="Times New Roman" panose="02020603050405020304" pitchFamily="18" charset="0"/>
                        </a:rPr>
                      </a:br>
                      <a:r>
                        <a:rPr lang="tr-TR" sz="1000" b="0" i="0" u="none" strike="noStrike" dirty="0">
                          <a:solidFill>
                            <a:srgbClr val="000000"/>
                          </a:solidFill>
                          <a:effectLst/>
                          <a:latin typeface="Times New Roman" panose="02020603050405020304" pitchFamily="18" charset="0"/>
                        </a:rPr>
                        <a:t>mikrogram </a:t>
                      </a:r>
                      <a:r>
                        <a:rPr lang="tr-TR" sz="1000" b="0" i="0" u="none" strike="noStrike" dirty="0" err="1">
                          <a:solidFill>
                            <a:srgbClr val="000000"/>
                          </a:solidFill>
                          <a:effectLst/>
                          <a:latin typeface="Times New Roman" panose="02020603050405020304" pitchFamily="18" charset="0"/>
                        </a:rPr>
                        <a:t>salmeterol</a:t>
                      </a:r>
                      <a:r>
                        <a:rPr lang="tr-TR" sz="1000" b="0" i="0" u="none" strike="noStrike" dirty="0">
                          <a:solidFill>
                            <a:srgbClr val="000000"/>
                          </a:solidFill>
                          <a:effectLst/>
                          <a:latin typeface="Times New Roman" panose="02020603050405020304" pitchFamily="18" charset="0"/>
                        </a:rPr>
                        <a:t>/</a:t>
                      </a:r>
                      <a:r>
                        <a:rPr lang="tr-TR" sz="1000" b="0" i="0" u="none" strike="noStrike" dirty="0" err="1">
                          <a:solidFill>
                            <a:srgbClr val="000000"/>
                          </a:solidFill>
                          <a:effectLst/>
                          <a:latin typeface="Times New Roman" panose="02020603050405020304" pitchFamily="18" charset="0"/>
                        </a:rPr>
                        <a:t>flutikazon</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propiyonattır</a:t>
                      </a:r>
                      <a:r>
                        <a:rPr lang="tr-TR" sz="1000" b="0" i="0" u="none" strike="noStrike" dirty="0">
                          <a:solidFill>
                            <a:srgbClr val="000000"/>
                          </a:solidFill>
                          <a:effectLst/>
                          <a:latin typeface="Times New Roman" panose="02020603050405020304" pitchFamily="18" charset="0"/>
                        </a:rPr>
                        <a:t>. Günde iki kez alınan 50/500 mikrogramlık maksimum </a:t>
                      </a:r>
                      <a:r>
                        <a:rPr lang="tr-TR" sz="1000" b="0" i="0" u="none" strike="noStrike" dirty="0" err="1">
                          <a:solidFill>
                            <a:srgbClr val="000000"/>
                          </a:solidFill>
                          <a:effectLst/>
                          <a:latin typeface="Times New Roman" panose="02020603050405020304" pitchFamily="18" charset="0"/>
                        </a:rPr>
                        <a:t>salmeterol</a:t>
                      </a:r>
                      <a:r>
                        <a:rPr lang="tr-TR" sz="1000" b="0" i="0" u="none" strike="noStrike" dirty="0">
                          <a:solidFill>
                            <a:srgbClr val="000000"/>
                          </a:solidFill>
                          <a:effectLst/>
                          <a:latin typeface="Times New Roman" panose="02020603050405020304" pitchFamily="18" charset="0"/>
                        </a:rPr>
                        <a:t>/</a:t>
                      </a:r>
                      <a:r>
                        <a:rPr lang="tr-TR" sz="1000" b="0" i="0" u="none" strike="noStrike" dirty="0" err="1">
                          <a:solidFill>
                            <a:srgbClr val="000000"/>
                          </a:solidFill>
                          <a:effectLst/>
                          <a:latin typeface="Times New Roman" panose="02020603050405020304" pitchFamily="18" charset="0"/>
                        </a:rPr>
                        <a:t>flutikazon</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propiyonatdozunun</a:t>
                      </a:r>
                      <a:r>
                        <a:rPr lang="tr-TR" sz="1000" b="0" i="0" u="none" strike="noStrike" dirty="0">
                          <a:solidFill>
                            <a:srgbClr val="000000"/>
                          </a:solidFill>
                          <a:effectLst/>
                          <a:latin typeface="Times New Roman" panose="02020603050405020304" pitchFamily="18" charset="0"/>
                        </a:rPr>
                        <a:t> tüm nedenlere bağlı ölümleri azalttığı</a:t>
                      </a:r>
                      <a:br>
                        <a:rPr lang="tr-TR" sz="1000" b="0" i="0" u="none" strike="noStrike" dirty="0">
                          <a:solidFill>
                            <a:srgbClr val="000000"/>
                          </a:solidFill>
                          <a:effectLst/>
                          <a:latin typeface="Times New Roman" panose="02020603050405020304" pitchFamily="18" charset="0"/>
                        </a:rPr>
                      </a:br>
                      <a:r>
                        <a:rPr lang="tr-TR" sz="1000" b="0" i="0" u="none" strike="noStrike" dirty="0">
                          <a:solidFill>
                            <a:srgbClr val="000000"/>
                          </a:solidFill>
                          <a:effectLst/>
                          <a:latin typeface="Times New Roman" panose="02020603050405020304" pitchFamily="18" charset="0"/>
                        </a:rPr>
                        <a:t>gösterilmiştir. </a:t>
                      </a:r>
                    </a:p>
                  </a:txBody>
                  <a:tcPr marL="7674" marR="7674" marT="767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000" b="0" i="0" u="none" strike="noStrike" dirty="0">
                          <a:solidFill>
                            <a:srgbClr val="000000"/>
                          </a:solidFill>
                          <a:effectLst/>
                          <a:latin typeface="Times New Roman" panose="02020603050405020304" pitchFamily="18" charset="0"/>
                        </a:rPr>
                        <a:t>Uzun süreli, yüksek doz </a:t>
                      </a:r>
                      <a:r>
                        <a:rPr lang="tr-TR" sz="1000" b="0" i="0" u="none" strike="noStrike" dirty="0" err="1">
                          <a:solidFill>
                            <a:srgbClr val="000000"/>
                          </a:solidFill>
                          <a:effectLst/>
                          <a:latin typeface="Times New Roman" panose="02020603050405020304" pitchFamily="18" charset="0"/>
                        </a:rPr>
                        <a:t>kortikosteroid</a:t>
                      </a:r>
                      <a:r>
                        <a:rPr lang="tr-TR" sz="1000" b="0" i="0" u="none" strike="noStrike" dirty="0">
                          <a:solidFill>
                            <a:srgbClr val="000000"/>
                          </a:solidFill>
                          <a:effectLst/>
                          <a:latin typeface="Times New Roman" panose="02020603050405020304" pitchFamily="18" charset="0"/>
                        </a:rPr>
                        <a:t> tedavisi hastalarda adrenal </a:t>
                      </a:r>
                      <a:r>
                        <a:rPr lang="tr-TR" sz="1000" b="0" i="0" u="none" strike="noStrike" dirty="0" err="1">
                          <a:solidFill>
                            <a:srgbClr val="000000"/>
                          </a:solidFill>
                          <a:effectLst/>
                          <a:latin typeface="Times New Roman" panose="02020603050405020304" pitchFamily="18" charset="0"/>
                        </a:rPr>
                        <a:t>supresyon</a:t>
                      </a:r>
                      <a:r>
                        <a:rPr lang="tr-TR" sz="1000" b="0" i="0" u="none" strike="noStrike" dirty="0">
                          <a:solidFill>
                            <a:srgbClr val="000000"/>
                          </a:solidFill>
                          <a:effectLst/>
                          <a:latin typeface="Times New Roman" panose="02020603050405020304" pitchFamily="18" charset="0"/>
                        </a:rPr>
                        <a:t> ya da akut</a:t>
                      </a:r>
                      <a:br>
                        <a:rPr lang="tr-TR" sz="1000" b="0" i="0" u="none" strike="noStrike" dirty="0">
                          <a:solidFill>
                            <a:srgbClr val="000000"/>
                          </a:solidFill>
                          <a:effectLst/>
                          <a:latin typeface="Times New Roman" panose="02020603050405020304" pitchFamily="18" charset="0"/>
                        </a:rPr>
                      </a:br>
                      <a:r>
                        <a:rPr lang="tr-TR" sz="1000" b="0" i="0" u="none" strike="noStrike" dirty="0">
                          <a:solidFill>
                            <a:srgbClr val="000000"/>
                          </a:solidFill>
                          <a:effectLst/>
                          <a:latin typeface="Times New Roman" panose="02020603050405020304" pitchFamily="18" charset="0"/>
                        </a:rPr>
                        <a:t>adrenal krize neden olabilir. 500 ila 1000 mikrogram </a:t>
                      </a:r>
                      <a:r>
                        <a:rPr lang="tr-TR" sz="1000" b="0" i="0" u="none" strike="noStrike" dirty="0" err="1">
                          <a:solidFill>
                            <a:srgbClr val="000000"/>
                          </a:solidFill>
                          <a:effectLst/>
                          <a:latin typeface="Times New Roman" panose="02020603050405020304" pitchFamily="18" charset="0"/>
                        </a:rPr>
                        <a:t>flutikazon</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propiyonat</a:t>
                      </a:r>
                      <a:r>
                        <a:rPr lang="tr-TR" sz="1000" b="0" i="0" u="none" strike="noStrike" dirty="0">
                          <a:solidFill>
                            <a:srgbClr val="000000"/>
                          </a:solidFill>
                          <a:effectLst/>
                          <a:latin typeface="Times New Roman" panose="02020603050405020304" pitchFamily="18" charset="0"/>
                        </a:rPr>
                        <a:t> dozlarında adrenal</a:t>
                      </a:r>
                      <a:br>
                        <a:rPr lang="tr-TR" sz="1000" b="0" i="0" u="none" strike="noStrike" dirty="0">
                          <a:solidFill>
                            <a:srgbClr val="000000"/>
                          </a:solidFill>
                          <a:effectLst/>
                          <a:latin typeface="Times New Roman" panose="02020603050405020304" pitchFamily="18" charset="0"/>
                        </a:rPr>
                      </a:br>
                      <a:r>
                        <a:rPr lang="tr-TR" sz="1000" b="0" i="0" u="none" strike="noStrike" dirty="0" err="1">
                          <a:solidFill>
                            <a:srgbClr val="000000"/>
                          </a:solidFill>
                          <a:effectLst/>
                          <a:latin typeface="Times New Roman" panose="02020603050405020304" pitchFamily="18" charset="0"/>
                        </a:rPr>
                        <a:t>supresyon</a:t>
                      </a:r>
                      <a:r>
                        <a:rPr lang="tr-TR" sz="1000" b="0" i="0" u="none" strike="noStrike" dirty="0">
                          <a:solidFill>
                            <a:srgbClr val="000000"/>
                          </a:solidFill>
                          <a:effectLst/>
                          <a:latin typeface="Times New Roman" panose="02020603050405020304" pitchFamily="18" charset="0"/>
                        </a:rPr>
                        <a:t> ve akut ani kriz vakaları çok seyrek bildirilmiştir. Travma, ameliyat, enfeksiyon,</a:t>
                      </a:r>
                      <a:br>
                        <a:rPr lang="tr-TR" sz="1000" b="0" i="0" u="none" strike="noStrike" dirty="0">
                          <a:solidFill>
                            <a:srgbClr val="000000"/>
                          </a:solidFill>
                          <a:effectLst/>
                          <a:latin typeface="Times New Roman" panose="02020603050405020304" pitchFamily="18" charset="0"/>
                        </a:rPr>
                      </a:br>
                      <a:r>
                        <a:rPr lang="tr-TR" sz="1000" b="0" i="0" u="none" strike="noStrike" dirty="0">
                          <a:solidFill>
                            <a:srgbClr val="000000"/>
                          </a:solidFill>
                          <a:effectLst/>
                          <a:latin typeface="Times New Roman" panose="02020603050405020304" pitchFamily="18" charset="0"/>
                        </a:rPr>
                        <a:t>veya dozun ani olarak azaltılması akut adrenal krizi tetikleyen durumlardır. Semptomlar genellikle belirsizdir ve </a:t>
                      </a:r>
                      <a:r>
                        <a:rPr lang="tr-TR" sz="1000" b="0" i="0" u="none" strike="noStrike" dirty="0" err="1">
                          <a:solidFill>
                            <a:srgbClr val="000000"/>
                          </a:solidFill>
                          <a:effectLst/>
                          <a:latin typeface="Times New Roman" panose="02020603050405020304" pitchFamily="18" charset="0"/>
                        </a:rPr>
                        <a:t>anoreksi</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abdominal</a:t>
                      </a:r>
                      <a:r>
                        <a:rPr lang="tr-TR" sz="1000" b="0" i="0" u="none" strike="noStrike" dirty="0">
                          <a:solidFill>
                            <a:srgbClr val="000000"/>
                          </a:solidFill>
                          <a:effectLst/>
                          <a:latin typeface="Times New Roman" panose="02020603050405020304" pitchFamily="18" charset="0"/>
                        </a:rPr>
                        <a:t> ağrı, kilo kaybı, yorgunluk, baş ağrısı, bulantı, kusma, hipotansiyon, bilincin azalması, hipoglisemi ve nöbet görülebilir. Stres veya </a:t>
                      </a:r>
                      <a:r>
                        <a:rPr lang="tr-TR" sz="1000" b="0" i="0" u="none" strike="noStrike" dirty="0" err="1">
                          <a:solidFill>
                            <a:srgbClr val="000000"/>
                          </a:solidFill>
                          <a:effectLst/>
                          <a:latin typeface="Times New Roman" panose="02020603050405020304" pitchFamily="18" charset="0"/>
                        </a:rPr>
                        <a:t>elektif</a:t>
                      </a:r>
                      <a:r>
                        <a:rPr lang="tr-TR" sz="1000" b="0" i="0" u="none" strike="noStrike" dirty="0">
                          <a:solidFill>
                            <a:srgbClr val="000000"/>
                          </a:solidFill>
                          <a:effectLst/>
                          <a:latin typeface="Times New Roman" panose="02020603050405020304" pitchFamily="18" charset="0"/>
                        </a:rPr>
                        <a:t> operasyon durumlarında ek sistemik </a:t>
                      </a:r>
                      <a:r>
                        <a:rPr lang="tr-TR" sz="1000" b="0" i="0" u="none" strike="noStrike" dirty="0" err="1">
                          <a:solidFill>
                            <a:srgbClr val="000000"/>
                          </a:solidFill>
                          <a:effectLst/>
                          <a:latin typeface="Times New Roman" panose="02020603050405020304" pitchFamily="18" charset="0"/>
                        </a:rPr>
                        <a:t>kortikosteroid</a:t>
                      </a:r>
                      <a:r>
                        <a:rPr lang="tr-TR" sz="1000" b="0" i="0" u="none" strike="noStrike" dirty="0">
                          <a:solidFill>
                            <a:srgbClr val="000000"/>
                          </a:solidFill>
                          <a:effectLst/>
                          <a:latin typeface="Times New Roman" panose="02020603050405020304" pitchFamily="18" charset="0"/>
                        </a:rPr>
                        <a:t> tedavisi düşünülmelidir.</a:t>
                      </a:r>
                    </a:p>
                  </a:txBody>
                  <a:tcPr marL="7674" marR="7674" marT="76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105647470"/>
                  </a:ext>
                </a:extLst>
              </a:tr>
            </a:tbl>
          </a:graphicData>
        </a:graphic>
      </p:graphicFrame>
    </p:spTree>
    <p:extLst>
      <p:ext uri="{BB962C8B-B14F-4D97-AF65-F5344CB8AC3E}">
        <p14:creationId xmlns:p14="http://schemas.microsoft.com/office/powerpoint/2010/main" val="263524285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6845680D-7B0B-40DD-A52E-9C9763945F56}"/>
              </a:ext>
            </a:extLst>
          </p:cNvPr>
          <p:cNvGraphicFramePr>
            <a:graphicFrameLocks noGrp="1"/>
          </p:cNvGraphicFramePr>
          <p:nvPr>
            <p:extLst>
              <p:ext uri="{D42A27DB-BD31-4B8C-83A1-F6EECF244321}">
                <p14:modId xmlns:p14="http://schemas.microsoft.com/office/powerpoint/2010/main" val="526159364"/>
              </p:ext>
            </p:extLst>
          </p:nvPr>
        </p:nvGraphicFramePr>
        <p:xfrm>
          <a:off x="251521" y="1268760"/>
          <a:ext cx="8640958" cy="4320480"/>
        </p:xfrm>
        <a:graphic>
          <a:graphicData uri="http://schemas.openxmlformats.org/drawingml/2006/table">
            <a:tbl>
              <a:tblPr/>
              <a:tblGrid>
                <a:gridCol w="504055">
                  <a:extLst>
                    <a:ext uri="{9D8B030D-6E8A-4147-A177-3AD203B41FA5}">
                      <a16:colId xmlns:a16="http://schemas.microsoft.com/office/drawing/2014/main" xmlns="" val="884255836"/>
                    </a:ext>
                  </a:extLst>
                </a:gridCol>
                <a:gridCol w="1800201">
                  <a:extLst>
                    <a:ext uri="{9D8B030D-6E8A-4147-A177-3AD203B41FA5}">
                      <a16:colId xmlns:a16="http://schemas.microsoft.com/office/drawing/2014/main" xmlns="" val="4251523469"/>
                    </a:ext>
                  </a:extLst>
                </a:gridCol>
                <a:gridCol w="2088231">
                  <a:extLst>
                    <a:ext uri="{9D8B030D-6E8A-4147-A177-3AD203B41FA5}">
                      <a16:colId xmlns:a16="http://schemas.microsoft.com/office/drawing/2014/main" xmlns="" val="3026412962"/>
                    </a:ext>
                  </a:extLst>
                </a:gridCol>
                <a:gridCol w="2088232">
                  <a:extLst>
                    <a:ext uri="{9D8B030D-6E8A-4147-A177-3AD203B41FA5}">
                      <a16:colId xmlns:a16="http://schemas.microsoft.com/office/drawing/2014/main" xmlns="" val="2788941079"/>
                    </a:ext>
                  </a:extLst>
                </a:gridCol>
                <a:gridCol w="2160239">
                  <a:extLst>
                    <a:ext uri="{9D8B030D-6E8A-4147-A177-3AD203B41FA5}">
                      <a16:colId xmlns:a16="http://schemas.microsoft.com/office/drawing/2014/main" xmlns="" val="1143129048"/>
                    </a:ext>
                  </a:extLst>
                </a:gridCol>
              </a:tblGrid>
              <a:tr h="431514">
                <a:tc>
                  <a:txBody>
                    <a:bodyPr/>
                    <a:lstStyle/>
                    <a:p>
                      <a:pPr algn="l" fontAlgn="ctr"/>
                      <a:r>
                        <a:rPr lang="tr-TR" sz="1100" b="0" i="0" u="none" strike="noStrike">
                          <a:solidFill>
                            <a:srgbClr val="000000"/>
                          </a:solidFill>
                          <a:effectLst/>
                          <a:latin typeface="Times New Roman" panose="02020603050405020304" pitchFamily="18" charset="0"/>
                        </a:rPr>
                        <a:t>İLAÇ</a:t>
                      </a:r>
                    </a:p>
                  </a:txBody>
                  <a:tcPr marL="9118" marR="9118" marT="91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ENDİKASYONLARI</a:t>
                      </a:r>
                    </a:p>
                  </a:txBody>
                  <a:tcPr marL="9118" marR="9118" marT="91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KONTRENDİKASYONLARI</a:t>
                      </a:r>
                    </a:p>
                  </a:txBody>
                  <a:tcPr marL="9118" marR="9118" marT="91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VERİLİŞ YOLU</a:t>
                      </a:r>
                    </a:p>
                  </a:txBody>
                  <a:tcPr marL="9118" marR="9118" marT="91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YAN ETKİLERİ</a:t>
                      </a:r>
                    </a:p>
                  </a:txBody>
                  <a:tcPr marL="9118" marR="9118" marT="91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14018346"/>
                  </a:ext>
                </a:extLst>
              </a:tr>
              <a:tr h="3888966">
                <a:tc>
                  <a:txBody>
                    <a:bodyPr/>
                    <a:lstStyle/>
                    <a:p>
                      <a:pPr algn="ctr" fontAlgn="ctr"/>
                      <a:r>
                        <a:rPr lang="tr-TR" sz="1100" b="0" i="0" u="none" strike="noStrike">
                          <a:solidFill>
                            <a:srgbClr val="000000"/>
                          </a:solidFill>
                          <a:effectLst/>
                          <a:latin typeface="Calibri" panose="020F0502020204030204" pitchFamily="34" charset="0"/>
                        </a:rPr>
                        <a:t>NAFAZOLİN</a:t>
                      </a:r>
                    </a:p>
                  </a:txBody>
                  <a:tcPr marL="9118" marR="9118" marT="911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ctr"/>
                      <a:r>
                        <a:rPr lang="tr-TR" sz="1100" b="0" i="0" u="none" strike="noStrike" dirty="0">
                          <a:solidFill>
                            <a:srgbClr val="000000"/>
                          </a:solidFill>
                          <a:effectLst/>
                          <a:latin typeface="Times New Roman" panose="02020603050405020304" pitchFamily="18" charset="0"/>
                        </a:rPr>
                        <a:t>Gözde alerjik kökenli, hafif tahriş, kızarıklık ve </a:t>
                      </a:r>
                      <a:r>
                        <a:rPr lang="tr-TR" sz="1100" b="0" i="0" u="none" strike="noStrike" dirty="0" err="1">
                          <a:solidFill>
                            <a:srgbClr val="000000"/>
                          </a:solidFill>
                          <a:effectLst/>
                          <a:latin typeface="Times New Roman" panose="02020603050405020304" pitchFamily="18" charset="0"/>
                        </a:rPr>
                        <a:t>konjesyonun</a:t>
                      </a:r>
                      <a:r>
                        <a:rPr lang="tr-TR" sz="1100" b="0" i="0" u="none" strike="noStrike" dirty="0">
                          <a:solidFill>
                            <a:srgbClr val="000000"/>
                          </a:solidFill>
                          <a:effectLst/>
                          <a:latin typeface="Times New Roman" panose="02020603050405020304" pitchFamily="18" charset="0"/>
                        </a:rPr>
                        <a:t> geçici </a:t>
                      </a:r>
                      <a:r>
                        <a:rPr lang="tr-TR" sz="1100" b="0" i="0" u="none" strike="noStrike" dirty="0" err="1">
                          <a:solidFill>
                            <a:srgbClr val="000000"/>
                          </a:solidFill>
                          <a:effectLst/>
                          <a:latin typeface="Times New Roman" panose="02020603050405020304" pitchFamily="18" charset="0"/>
                        </a:rPr>
                        <a:t>septomik</a:t>
                      </a:r>
                      <a:r>
                        <a:rPr lang="tr-TR" sz="1100" b="0" i="0" u="none" strike="noStrike" dirty="0">
                          <a:solidFill>
                            <a:srgbClr val="000000"/>
                          </a:solidFill>
                          <a:effectLst/>
                          <a:latin typeface="Times New Roman" panose="02020603050405020304" pitchFamily="18" charset="0"/>
                        </a:rPr>
                        <a:t> giderilmesinde kullanılır.</a:t>
                      </a:r>
                      <a:br>
                        <a:rPr lang="tr-TR" sz="1100" b="0" i="0" u="none" strike="noStrike" dirty="0">
                          <a:solidFill>
                            <a:srgbClr val="000000"/>
                          </a:solidFill>
                          <a:effectLst/>
                          <a:latin typeface="Times New Roman" panose="02020603050405020304" pitchFamily="18" charset="0"/>
                        </a:rPr>
                      </a:br>
                      <a:r>
                        <a:rPr lang="tr-TR" sz="1100" b="0" i="0" u="none" strike="noStrike" dirty="0">
                          <a:solidFill>
                            <a:srgbClr val="000000"/>
                          </a:solidFill>
                          <a:effectLst/>
                          <a:latin typeface="Times New Roman" panose="02020603050405020304" pitchFamily="18" charset="0"/>
                        </a:rPr>
                        <a:t> </a:t>
                      </a:r>
                    </a:p>
                  </a:txBody>
                  <a:tcPr marL="9118" marR="9118" marT="91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Formülündeki maddelerden herhangi birine aşırı duyarlılık durumları ile dar açılı glokomda kullanılmamalıdır.</a:t>
                      </a:r>
                    </a:p>
                  </a:txBody>
                  <a:tcPr marL="9118" marR="9118" marT="91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2-3 saatte bir 1-2 damla damlatılır.</a:t>
                      </a:r>
                    </a:p>
                  </a:txBody>
                  <a:tcPr marL="9118" marR="9118" marT="91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Ender olmakla birlikte, </a:t>
                      </a:r>
                      <a:r>
                        <a:rPr lang="tr-TR" sz="1100" b="0" i="0" u="none" strike="noStrike" dirty="0" err="1">
                          <a:solidFill>
                            <a:srgbClr val="000000"/>
                          </a:solidFill>
                          <a:effectLst/>
                          <a:latin typeface="Times New Roman" panose="02020603050405020304" pitchFamily="18" charset="0"/>
                        </a:rPr>
                        <a:t>pupil</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dilatasyonu</a:t>
                      </a:r>
                      <a:r>
                        <a:rPr lang="tr-TR" sz="1100" b="0" i="0" u="none" strike="noStrike" dirty="0">
                          <a:solidFill>
                            <a:srgbClr val="000000"/>
                          </a:solidFill>
                          <a:effectLst/>
                          <a:latin typeface="Times New Roman" panose="02020603050405020304" pitchFamily="18" charset="0"/>
                        </a:rPr>
                        <a:t>, artmış göz içi basıncı ve </a:t>
                      </a:r>
                      <a:r>
                        <a:rPr lang="tr-TR" sz="1100" b="0" i="0" u="none" strike="noStrike" dirty="0" err="1">
                          <a:solidFill>
                            <a:srgbClr val="000000"/>
                          </a:solidFill>
                          <a:effectLst/>
                          <a:latin typeface="Times New Roman" panose="02020603050405020304" pitchFamily="18" charset="0"/>
                        </a:rPr>
                        <a:t>absorbsiyona</a:t>
                      </a:r>
                      <a:r>
                        <a:rPr lang="tr-TR" sz="1100" b="0" i="0" u="none" strike="noStrike" dirty="0">
                          <a:solidFill>
                            <a:srgbClr val="000000"/>
                          </a:solidFill>
                          <a:effectLst/>
                          <a:latin typeface="Times New Roman" panose="02020603050405020304" pitchFamily="18" charset="0"/>
                        </a:rPr>
                        <a:t> bağlı, bazı sistemik etkiler rapor edilmiştir.</a:t>
                      </a:r>
                    </a:p>
                  </a:txBody>
                  <a:tcPr marL="9118" marR="9118" marT="91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9832510"/>
                  </a:ext>
                </a:extLst>
              </a:tr>
            </a:tbl>
          </a:graphicData>
        </a:graphic>
      </p:graphicFrame>
    </p:spTree>
    <p:extLst>
      <p:ext uri="{BB962C8B-B14F-4D97-AF65-F5344CB8AC3E}">
        <p14:creationId xmlns:p14="http://schemas.microsoft.com/office/powerpoint/2010/main" val="206451998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a:extLst>
              <a:ext uri="{FF2B5EF4-FFF2-40B4-BE49-F238E27FC236}">
                <a16:creationId xmlns:a16="http://schemas.microsoft.com/office/drawing/2014/main" xmlns="" id="{7E538271-C24C-48CC-AEB9-F5261EDACA9B}"/>
              </a:ext>
            </a:extLst>
          </p:cNvPr>
          <p:cNvGraphicFramePr>
            <a:graphicFrameLocks noGrp="1"/>
          </p:cNvGraphicFramePr>
          <p:nvPr>
            <p:extLst>
              <p:ext uri="{D42A27DB-BD31-4B8C-83A1-F6EECF244321}">
                <p14:modId xmlns:p14="http://schemas.microsoft.com/office/powerpoint/2010/main" val="4097261513"/>
              </p:ext>
            </p:extLst>
          </p:nvPr>
        </p:nvGraphicFramePr>
        <p:xfrm>
          <a:off x="251521" y="1268760"/>
          <a:ext cx="8640958" cy="3522323"/>
        </p:xfrm>
        <a:graphic>
          <a:graphicData uri="http://schemas.openxmlformats.org/drawingml/2006/table">
            <a:tbl>
              <a:tblPr/>
              <a:tblGrid>
                <a:gridCol w="576064">
                  <a:extLst>
                    <a:ext uri="{9D8B030D-6E8A-4147-A177-3AD203B41FA5}">
                      <a16:colId xmlns:a16="http://schemas.microsoft.com/office/drawing/2014/main" xmlns="" val="2687268416"/>
                    </a:ext>
                  </a:extLst>
                </a:gridCol>
                <a:gridCol w="1728192">
                  <a:extLst>
                    <a:ext uri="{9D8B030D-6E8A-4147-A177-3AD203B41FA5}">
                      <a16:colId xmlns:a16="http://schemas.microsoft.com/office/drawing/2014/main" xmlns="" val="2118469428"/>
                    </a:ext>
                  </a:extLst>
                </a:gridCol>
                <a:gridCol w="2304256">
                  <a:extLst>
                    <a:ext uri="{9D8B030D-6E8A-4147-A177-3AD203B41FA5}">
                      <a16:colId xmlns:a16="http://schemas.microsoft.com/office/drawing/2014/main" xmlns="" val="3634481682"/>
                    </a:ext>
                  </a:extLst>
                </a:gridCol>
                <a:gridCol w="1656184">
                  <a:extLst>
                    <a:ext uri="{9D8B030D-6E8A-4147-A177-3AD203B41FA5}">
                      <a16:colId xmlns:a16="http://schemas.microsoft.com/office/drawing/2014/main" xmlns="" val="799151820"/>
                    </a:ext>
                  </a:extLst>
                </a:gridCol>
                <a:gridCol w="2376262">
                  <a:extLst>
                    <a:ext uri="{9D8B030D-6E8A-4147-A177-3AD203B41FA5}">
                      <a16:colId xmlns:a16="http://schemas.microsoft.com/office/drawing/2014/main" xmlns="" val="499865519"/>
                    </a:ext>
                  </a:extLst>
                </a:gridCol>
              </a:tblGrid>
              <a:tr h="360040">
                <a:tc>
                  <a:txBody>
                    <a:bodyPr/>
                    <a:lstStyle/>
                    <a:p>
                      <a:pPr algn="l" fontAlgn="ctr"/>
                      <a:r>
                        <a:rPr lang="tr-TR" sz="1100" b="0" i="0" u="none" strike="noStrike" dirty="0">
                          <a:solidFill>
                            <a:srgbClr val="000000"/>
                          </a:solidFill>
                          <a:effectLst/>
                          <a:latin typeface="Times New Roman" panose="02020603050405020304" pitchFamily="18" charset="0"/>
                        </a:rPr>
                        <a:t>İLAÇ</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ENDİKASYONLARI</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KONTRENDİKASYONLARI</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VERİLİŞ YOLU</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YAN ETKİLERİ</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41842829"/>
                  </a:ext>
                </a:extLst>
              </a:tr>
              <a:tr h="3162283">
                <a:tc>
                  <a:txBody>
                    <a:bodyPr/>
                    <a:lstStyle/>
                    <a:p>
                      <a:pPr algn="ctr" fontAlgn="ctr"/>
                      <a:r>
                        <a:rPr lang="tr-TR" sz="1000" b="0" i="0" u="none" strike="noStrike" dirty="0">
                          <a:solidFill>
                            <a:srgbClr val="000000"/>
                          </a:solidFill>
                          <a:effectLst/>
                          <a:latin typeface="Calibri" panose="020F0502020204030204" pitchFamily="34" charset="0"/>
                        </a:rPr>
                        <a:t>TETRAHİDROZALİN</a:t>
                      </a:r>
                    </a:p>
                  </a:txBody>
                  <a:tcPr marL="8676" marR="8676" marT="8676"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ctr"/>
                      <a:r>
                        <a:rPr lang="tr-TR" sz="1100" b="0" i="0" u="none" strike="noStrike" dirty="0">
                          <a:solidFill>
                            <a:srgbClr val="000000"/>
                          </a:solidFill>
                          <a:effectLst/>
                          <a:latin typeface="Times New Roman" panose="02020603050405020304" pitchFamily="18" charset="0"/>
                        </a:rPr>
                        <a:t/>
                      </a:r>
                      <a:br>
                        <a:rPr lang="tr-TR" sz="1100" b="0" i="0" u="none" strike="noStrike" dirty="0">
                          <a:solidFill>
                            <a:srgbClr val="000000"/>
                          </a:solidFill>
                          <a:effectLst/>
                          <a:latin typeface="Times New Roman" panose="02020603050405020304" pitchFamily="18" charset="0"/>
                        </a:rPr>
                      </a:br>
                      <a:r>
                        <a:rPr lang="tr-TR" sz="1100" b="0" i="0" u="none" strike="noStrike" dirty="0">
                          <a:solidFill>
                            <a:srgbClr val="000000"/>
                          </a:solidFill>
                          <a:effectLst/>
                          <a:latin typeface="Times New Roman" panose="02020603050405020304" pitchFamily="18" charset="0"/>
                        </a:rPr>
                        <a:t>Nezle, soğuk algınlığı, </a:t>
                      </a:r>
                      <a:r>
                        <a:rPr lang="tr-TR" sz="1100" b="0" i="0" u="none" strike="noStrike" dirty="0" err="1">
                          <a:solidFill>
                            <a:srgbClr val="000000"/>
                          </a:solidFill>
                          <a:effectLst/>
                          <a:latin typeface="Times New Roman" panose="02020603050405020304" pitchFamily="18" charset="0"/>
                        </a:rPr>
                        <a:t>rinit</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allerjik</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rinit</a:t>
                      </a:r>
                      <a:r>
                        <a:rPr lang="tr-TR" sz="1100" b="0" i="0" u="none" strike="noStrike" dirty="0">
                          <a:solidFill>
                            <a:srgbClr val="000000"/>
                          </a:solidFill>
                          <a:effectLst/>
                          <a:latin typeface="Times New Roman" panose="02020603050405020304" pitchFamily="18" charset="0"/>
                        </a:rPr>
                        <a:t>, saman nezlesi, sinüzit, nazal mukoza </a:t>
                      </a:r>
                      <a:r>
                        <a:rPr lang="tr-TR" sz="1100" b="0" i="0" u="none" strike="noStrike" dirty="0" err="1">
                          <a:solidFill>
                            <a:srgbClr val="000000"/>
                          </a:solidFill>
                          <a:effectLst/>
                          <a:latin typeface="Times New Roman" panose="02020603050405020304" pitchFamily="18" charset="0"/>
                        </a:rPr>
                        <a:t>konjestiyonu</a:t>
                      </a:r>
                      <a:r>
                        <a:rPr lang="tr-TR" sz="1100" b="0" i="0" u="none" strike="noStrike" dirty="0">
                          <a:solidFill>
                            <a:srgbClr val="000000"/>
                          </a:solidFill>
                          <a:effectLst/>
                          <a:latin typeface="Times New Roman" panose="02020603050405020304" pitchFamily="18" charset="0"/>
                        </a:rPr>
                        <a:t>, burun tıkanıklıkları, burun kaşıntıları ve kızarıklıklarıyla burun şişliğinde </a:t>
                      </a:r>
                      <a:r>
                        <a:rPr lang="tr-TR" sz="1100" b="0" i="0" u="none" strike="noStrike" dirty="0" err="1">
                          <a:solidFill>
                            <a:srgbClr val="000000"/>
                          </a:solidFill>
                          <a:effectLst/>
                          <a:latin typeface="Times New Roman" panose="02020603050405020304" pitchFamily="18" charset="0"/>
                        </a:rPr>
                        <a:t>endikedir</a:t>
                      </a:r>
                      <a:r>
                        <a:rPr lang="tr-TR" sz="1100" b="0" i="0" u="none" strike="noStrike" dirty="0">
                          <a:solidFill>
                            <a:srgbClr val="000000"/>
                          </a:solidFill>
                          <a:effectLst/>
                          <a:latin typeface="Times New Roman" panose="02020603050405020304" pitchFamily="18" charset="0"/>
                        </a:rPr>
                        <a:t>.</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Gebelerde, etken maddeye aşırı duyarlılığı olanlarda, kronik </a:t>
                      </a:r>
                      <a:r>
                        <a:rPr lang="tr-TR" sz="1100" b="0" i="0" u="none" strike="noStrike" dirty="0" err="1">
                          <a:solidFill>
                            <a:srgbClr val="000000"/>
                          </a:solidFill>
                          <a:effectLst/>
                          <a:latin typeface="Times New Roman" panose="02020603050405020304" pitchFamily="18" charset="0"/>
                        </a:rPr>
                        <a:t>rinit</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kardiyovasküler</a:t>
                      </a:r>
                      <a:r>
                        <a:rPr lang="tr-TR" sz="1100" b="0" i="0" u="none" strike="noStrike" dirty="0">
                          <a:solidFill>
                            <a:srgbClr val="000000"/>
                          </a:solidFill>
                          <a:effectLst/>
                          <a:latin typeface="Times New Roman" panose="02020603050405020304" pitchFamily="18" charset="0"/>
                        </a:rPr>
                        <a:t> bozukluklar ve glokomda </a:t>
                      </a:r>
                      <a:r>
                        <a:rPr lang="tr-TR" sz="1100" b="0" i="0" u="none" strike="noStrike" dirty="0" err="1">
                          <a:solidFill>
                            <a:srgbClr val="000000"/>
                          </a:solidFill>
                          <a:effectLst/>
                          <a:latin typeface="Times New Roman" panose="02020603050405020304" pitchFamily="18" charset="0"/>
                        </a:rPr>
                        <a:t>kontrendikedir</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Pediyatrik</a:t>
                      </a:r>
                      <a:r>
                        <a:rPr lang="tr-TR" sz="1100" b="0" i="0" u="none" strike="noStrike" dirty="0">
                          <a:solidFill>
                            <a:srgbClr val="000000"/>
                          </a:solidFill>
                          <a:effectLst/>
                          <a:latin typeface="Times New Roman" panose="02020603050405020304" pitchFamily="18" charset="0"/>
                        </a:rPr>
                        <a:t> formlar 2 yaşından küçük çocuklarda, normal formlar 6 yaşından küçük çocuklarda kullanılmamalıdır.</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Günlük doz 1-3x2-3 damladır.</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Lokal </a:t>
                      </a:r>
                      <a:r>
                        <a:rPr lang="tr-TR" sz="1100" b="0" i="0" u="none" strike="noStrike" dirty="0" err="1">
                          <a:solidFill>
                            <a:srgbClr val="000000"/>
                          </a:solidFill>
                          <a:effectLst/>
                          <a:latin typeface="Times New Roman" panose="02020603050405020304" pitchFamily="18" charset="0"/>
                        </a:rPr>
                        <a:t>irritasyon</a:t>
                      </a:r>
                      <a:r>
                        <a:rPr lang="tr-TR" sz="1100" b="0" i="0" u="none" strike="noStrike" dirty="0">
                          <a:solidFill>
                            <a:srgbClr val="000000"/>
                          </a:solidFill>
                          <a:effectLst/>
                          <a:latin typeface="Times New Roman" panose="02020603050405020304" pitchFamily="18" charset="0"/>
                        </a:rPr>
                        <a:t>, uykusuzluk, baş ağrısı, terleme, çarpıntı, </a:t>
                      </a:r>
                      <a:r>
                        <a:rPr lang="tr-TR" sz="1100" b="0" i="0" u="none" strike="noStrike" dirty="0" err="1">
                          <a:solidFill>
                            <a:srgbClr val="000000"/>
                          </a:solidFill>
                          <a:effectLst/>
                          <a:latin typeface="Times New Roman" panose="02020603050405020304" pitchFamily="18" charset="0"/>
                        </a:rPr>
                        <a:t>rebound</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konjestiyon</a:t>
                      </a:r>
                      <a:r>
                        <a:rPr lang="tr-TR" sz="1100" b="0" i="0" u="none" strike="noStrike" dirty="0">
                          <a:solidFill>
                            <a:srgbClr val="000000"/>
                          </a:solidFill>
                          <a:effectLst/>
                          <a:latin typeface="Times New Roman" panose="02020603050405020304" pitchFamily="18" charset="0"/>
                        </a:rPr>
                        <a:t> ve titreme gibi yan etkiler görülebilir.</a:t>
                      </a:r>
                      <a:br>
                        <a:rPr lang="tr-TR" sz="1100" b="0" i="0" u="none" strike="noStrike" dirty="0">
                          <a:solidFill>
                            <a:srgbClr val="000000"/>
                          </a:solidFill>
                          <a:effectLst/>
                          <a:latin typeface="Times New Roman" panose="02020603050405020304" pitchFamily="18" charset="0"/>
                        </a:rPr>
                      </a:br>
                      <a:endParaRPr lang="tr-TR" sz="1100" b="0" i="0" u="none" strike="noStrike" dirty="0">
                        <a:solidFill>
                          <a:srgbClr val="000000"/>
                        </a:solidFill>
                        <a:effectLst/>
                        <a:latin typeface="Times New Roman" panose="02020603050405020304" pitchFamily="18" charset="0"/>
                      </a:endParaRP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02534692"/>
                  </a:ext>
                </a:extLst>
              </a:tr>
            </a:tbl>
          </a:graphicData>
        </a:graphic>
      </p:graphicFrame>
    </p:spTree>
    <p:extLst>
      <p:ext uri="{BB962C8B-B14F-4D97-AF65-F5344CB8AC3E}">
        <p14:creationId xmlns:p14="http://schemas.microsoft.com/office/powerpoint/2010/main" val="354844390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0EF871F2-3461-488D-B6D7-261B29FBF8FB}"/>
              </a:ext>
            </a:extLst>
          </p:cNvPr>
          <p:cNvGraphicFramePr>
            <a:graphicFrameLocks noGrp="1"/>
          </p:cNvGraphicFramePr>
          <p:nvPr>
            <p:extLst>
              <p:ext uri="{D42A27DB-BD31-4B8C-83A1-F6EECF244321}">
                <p14:modId xmlns:p14="http://schemas.microsoft.com/office/powerpoint/2010/main" val="3036166363"/>
              </p:ext>
            </p:extLst>
          </p:nvPr>
        </p:nvGraphicFramePr>
        <p:xfrm>
          <a:off x="251520" y="1268760"/>
          <a:ext cx="8640960" cy="4320480"/>
        </p:xfrm>
        <a:graphic>
          <a:graphicData uri="http://schemas.openxmlformats.org/drawingml/2006/table">
            <a:tbl>
              <a:tblPr/>
              <a:tblGrid>
                <a:gridCol w="456037">
                  <a:extLst>
                    <a:ext uri="{9D8B030D-6E8A-4147-A177-3AD203B41FA5}">
                      <a16:colId xmlns:a16="http://schemas.microsoft.com/office/drawing/2014/main" xmlns="" val="20922067"/>
                    </a:ext>
                  </a:extLst>
                </a:gridCol>
                <a:gridCol w="2102048">
                  <a:extLst>
                    <a:ext uri="{9D8B030D-6E8A-4147-A177-3AD203B41FA5}">
                      <a16:colId xmlns:a16="http://schemas.microsoft.com/office/drawing/2014/main" xmlns="" val="3007921661"/>
                    </a:ext>
                  </a:extLst>
                </a:gridCol>
                <a:gridCol w="2159053">
                  <a:extLst>
                    <a:ext uri="{9D8B030D-6E8A-4147-A177-3AD203B41FA5}">
                      <a16:colId xmlns:a16="http://schemas.microsoft.com/office/drawing/2014/main" xmlns="" val="2302126403"/>
                    </a:ext>
                  </a:extLst>
                </a:gridCol>
                <a:gridCol w="1700639">
                  <a:extLst>
                    <a:ext uri="{9D8B030D-6E8A-4147-A177-3AD203B41FA5}">
                      <a16:colId xmlns:a16="http://schemas.microsoft.com/office/drawing/2014/main" xmlns="" val="434949979"/>
                    </a:ext>
                  </a:extLst>
                </a:gridCol>
                <a:gridCol w="2223183">
                  <a:extLst>
                    <a:ext uri="{9D8B030D-6E8A-4147-A177-3AD203B41FA5}">
                      <a16:colId xmlns:a16="http://schemas.microsoft.com/office/drawing/2014/main" xmlns="" val="3463833743"/>
                    </a:ext>
                  </a:extLst>
                </a:gridCol>
              </a:tblGrid>
              <a:tr h="260284">
                <a:tc>
                  <a:txBody>
                    <a:bodyPr/>
                    <a:lstStyle/>
                    <a:p>
                      <a:pPr algn="l" fontAlgn="ctr"/>
                      <a:r>
                        <a:rPr lang="tr-TR" sz="1100" b="0" i="0" u="none" strike="noStrike">
                          <a:solidFill>
                            <a:srgbClr val="000000"/>
                          </a:solidFill>
                          <a:effectLst/>
                          <a:latin typeface="Times New Roman" panose="02020603050405020304" pitchFamily="18" charset="0"/>
                        </a:rPr>
                        <a:t>İLAÇ</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ENDİKASYONLARI</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KONTRENDİKASYONLARI</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VERİLİŞ YOLU</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YAN ETKİLERİ</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55873763"/>
                  </a:ext>
                </a:extLst>
              </a:tr>
              <a:tr h="4060196">
                <a:tc>
                  <a:txBody>
                    <a:bodyPr/>
                    <a:lstStyle/>
                    <a:p>
                      <a:pPr algn="ctr" fontAlgn="ctr"/>
                      <a:r>
                        <a:rPr lang="tr-TR" sz="1000" b="0" i="0" u="none" strike="noStrike">
                          <a:solidFill>
                            <a:srgbClr val="000000"/>
                          </a:solidFill>
                          <a:effectLst/>
                          <a:latin typeface="Calibri" panose="020F0502020204030204" pitchFamily="34" charset="0"/>
                        </a:rPr>
                        <a:t>OKSİMETAZOLİN</a:t>
                      </a:r>
                    </a:p>
                  </a:txBody>
                  <a:tcPr marL="8676" marR="8676" marT="8676"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ctr"/>
                      <a:r>
                        <a:rPr lang="tr-TR" sz="1100" b="0" i="0" u="none" strike="noStrike" dirty="0">
                          <a:solidFill>
                            <a:srgbClr val="000000"/>
                          </a:solidFill>
                          <a:effectLst/>
                          <a:latin typeface="Times New Roman" panose="02020603050405020304" pitchFamily="18" charset="0"/>
                        </a:rPr>
                        <a:t>Kronik nezle, soğuk algınlığı, sinüzit, saman nezlesi, alerjik veya </a:t>
                      </a:r>
                      <a:r>
                        <a:rPr lang="tr-TR" sz="1100" b="0" i="0" u="none" strike="noStrike" dirty="0" err="1">
                          <a:solidFill>
                            <a:srgbClr val="000000"/>
                          </a:solidFill>
                          <a:effectLst/>
                          <a:latin typeface="Times New Roman" panose="02020603050405020304" pitchFamily="18" charset="0"/>
                        </a:rPr>
                        <a:t>infeksiyoz</a:t>
                      </a:r>
                      <a:r>
                        <a:rPr lang="tr-TR" sz="1100" b="0" i="0" u="none" strike="noStrike" dirty="0">
                          <a:solidFill>
                            <a:srgbClr val="000000"/>
                          </a:solidFill>
                          <a:effectLst/>
                          <a:latin typeface="Times New Roman" panose="02020603050405020304" pitchFamily="18" charset="0"/>
                        </a:rPr>
                        <a:t> durumlarla oluşan burun tıkanıklıklarında </a:t>
                      </a:r>
                      <a:r>
                        <a:rPr lang="tr-TR" sz="1100" b="0" i="0" u="none" strike="noStrike" dirty="0" err="1">
                          <a:solidFill>
                            <a:srgbClr val="000000"/>
                          </a:solidFill>
                          <a:effectLst/>
                          <a:latin typeface="Times New Roman" panose="02020603050405020304" pitchFamily="18" charset="0"/>
                        </a:rPr>
                        <a:t>endikedir</a:t>
                      </a:r>
                      <a:r>
                        <a:rPr lang="tr-TR" sz="1100" b="0" i="0" u="none" strike="noStrike" dirty="0">
                          <a:solidFill>
                            <a:srgbClr val="000000"/>
                          </a:solidFill>
                          <a:effectLst/>
                          <a:latin typeface="Times New Roman" panose="02020603050405020304" pitchFamily="18" charset="0"/>
                        </a:rPr>
                        <a:t>. Burun açıcı özelliği ile burun operasyonlarından önce kullanılır. Kulak iltihabı olan hastalarda tıkalı olan östaki borusu girişini açar.</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Oksimetazoline karşı aşırı duyarlılığı olanlarda kontrendikedir.</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a:solidFill>
                            <a:srgbClr val="000000"/>
                          </a:solidFill>
                          <a:effectLst/>
                          <a:latin typeface="Times New Roman" panose="02020603050405020304" pitchFamily="18" charset="0"/>
                        </a:rPr>
                        <a:t>Erişkinler ve 6 yaşından büyük çocuklarda günde 2x1-2 damladır. Gerekli görülmedikçe 3 günden fazla kullanılmamalıdır.</a:t>
                      </a:r>
                      <a:br>
                        <a:rPr lang="tr-TR" sz="1100" b="0" i="0" u="none" strike="noStrike">
                          <a:solidFill>
                            <a:srgbClr val="000000"/>
                          </a:solidFill>
                          <a:effectLst/>
                          <a:latin typeface="Times New Roman" panose="02020603050405020304" pitchFamily="18" charset="0"/>
                        </a:rPr>
                      </a:br>
                      <a:r>
                        <a:rPr lang="tr-TR" sz="1100" b="0" i="0" u="none" strike="noStrike">
                          <a:solidFill>
                            <a:srgbClr val="000000"/>
                          </a:solidFill>
                          <a:effectLst/>
                          <a:latin typeface="Times New Roman" panose="02020603050405020304" pitchFamily="18" charset="0"/>
                        </a:rPr>
                        <a:t/>
                      </a:r>
                      <a:br>
                        <a:rPr lang="tr-TR" sz="1100" b="0" i="0" u="none" strike="noStrike">
                          <a:solidFill>
                            <a:srgbClr val="000000"/>
                          </a:solidFill>
                          <a:effectLst/>
                          <a:latin typeface="Times New Roman" panose="02020603050405020304" pitchFamily="18" charset="0"/>
                        </a:rPr>
                      </a:br>
                      <a:r>
                        <a:rPr lang="tr-TR" sz="1100" b="0" i="0" u="none" strike="noStrike">
                          <a:solidFill>
                            <a:srgbClr val="000000"/>
                          </a:solidFill>
                          <a:effectLst/>
                          <a:latin typeface="Times New Roman" panose="02020603050405020304" pitchFamily="18" charset="0"/>
                        </a:rPr>
                        <a:t> </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100" b="0" i="0" u="none" strike="noStrike" dirty="0">
                          <a:solidFill>
                            <a:srgbClr val="000000"/>
                          </a:solidFill>
                          <a:effectLst/>
                          <a:latin typeface="Times New Roman" panose="02020603050405020304" pitchFamily="18" charset="0"/>
                        </a:rPr>
                        <a:t>Geçici olarak burun mukozasında batma, yanma, kuruluk ve aksırık görülebilir. Nadiren uzun süre kullananlarda etki azaldıktan sonra kronik kızarıklık, şişme ve nezle ile karakterize, reaktif </a:t>
                      </a:r>
                      <a:r>
                        <a:rPr lang="tr-TR" sz="1100" b="0" i="0" u="none" strike="noStrike" dirty="0" err="1">
                          <a:solidFill>
                            <a:srgbClr val="000000"/>
                          </a:solidFill>
                          <a:effectLst/>
                          <a:latin typeface="Times New Roman" panose="02020603050405020304" pitchFamily="18" charset="0"/>
                        </a:rPr>
                        <a:t>hiperemiye</a:t>
                      </a:r>
                      <a:r>
                        <a:rPr lang="tr-TR" sz="1100" b="0" i="0" u="none" strike="noStrike" dirty="0">
                          <a:solidFill>
                            <a:srgbClr val="000000"/>
                          </a:solidFill>
                          <a:effectLst/>
                          <a:latin typeface="Times New Roman" panose="02020603050405020304" pitchFamily="18" charset="0"/>
                        </a:rPr>
                        <a:t> bağlı tıkalı burun hissi duyulabilir. Bazen, hipertansiyon, sinirlilik, bulantı, </a:t>
                      </a:r>
                      <a:r>
                        <a:rPr lang="tr-TR" sz="1100" b="0" i="0" u="none" strike="noStrike" dirty="0" err="1">
                          <a:solidFill>
                            <a:srgbClr val="000000"/>
                          </a:solidFill>
                          <a:effectLst/>
                          <a:latin typeface="Times New Roman" panose="02020603050405020304" pitchFamily="18" charset="0"/>
                        </a:rPr>
                        <a:t>başdönmesi</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başağrısı</a:t>
                      </a:r>
                      <a:r>
                        <a:rPr lang="tr-TR" sz="1100" b="0" i="0" u="none" strike="noStrike" dirty="0">
                          <a:solidFill>
                            <a:srgbClr val="000000"/>
                          </a:solidFill>
                          <a:effectLst/>
                          <a:latin typeface="Times New Roman" panose="02020603050405020304" pitchFamily="18" charset="0"/>
                        </a:rPr>
                        <a:t>, uykusuzluk, kalp çarpıntısı veya refleks </a:t>
                      </a:r>
                      <a:r>
                        <a:rPr lang="tr-TR" sz="1100" b="0" i="0" u="none" strike="noStrike" dirty="0" err="1">
                          <a:solidFill>
                            <a:srgbClr val="000000"/>
                          </a:solidFill>
                          <a:effectLst/>
                          <a:latin typeface="Times New Roman" panose="02020603050405020304" pitchFamily="18" charset="0"/>
                        </a:rPr>
                        <a:t>bradikardi</a:t>
                      </a:r>
                      <a:r>
                        <a:rPr lang="tr-TR" sz="1100" b="0" i="0" u="none" strike="noStrike" dirty="0">
                          <a:solidFill>
                            <a:srgbClr val="000000"/>
                          </a:solidFill>
                          <a:effectLst/>
                          <a:latin typeface="Times New Roman" panose="02020603050405020304" pitchFamily="18" charset="0"/>
                        </a:rPr>
                        <a:t> gibi sistemik </a:t>
                      </a:r>
                      <a:r>
                        <a:rPr lang="tr-TR" sz="1100" b="0" i="0" u="none" strike="noStrike" dirty="0" err="1">
                          <a:solidFill>
                            <a:srgbClr val="000000"/>
                          </a:solidFill>
                          <a:effectLst/>
                          <a:latin typeface="Times New Roman" panose="02020603050405020304" pitchFamily="18" charset="0"/>
                        </a:rPr>
                        <a:t>semptomatik</a:t>
                      </a:r>
                      <a:r>
                        <a:rPr lang="tr-TR" sz="1100" b="0" i="0" u="none" strike="noStrike" dirty="0">
                          <a:solidFill>
                            <a:srgbClr val="000000"/>
                          </a:solidFill>
                          <a:effectLst/>
                          <a:latin typeface="Times New Roman" panose="02020603050405020304" pitchFamily="18" charset="0"/>
                        </a:rPr>
                        <a:t> etkilere neden olabilir.</a:t>
                      </a:r>
                      <a:br>
                        <a:rPr lang="tr-TR" sz="1100" b="0" i="0" u="none" strike="noStrike" dirty="0">
                          <a:solidFill>
                            <a:srgbClr val="000000"/>
                          </a:solidFill>
                          <a:effectLst/>
                          <a:latin typeface="Times New Roman" panose="02020603050405020304" pitchFamily="18" charset="0"/>
                        </a:rPr>
                      </a:br>
                      <a:r>
                        <a:rPr lang="tr-TR" sz="1100" b="0" i="0" u="none" strike="noStrike" dirty="0">
                          <a:solidFill>
                            <a:srgbClr val="000000"/>
                          </a:solidFill>
                          <a:effectLst/>
                          <a:latin typeface="Times New Roman" panose="02020603050405020304" pitchFamily="18" charset="0"/>
                        </a:rPr>
                        <a:t> </a:t>
                      </a:r>
                    </a:p>
                  </a:txBody>
                  <a:tcPr marL="8676" marR="8676" marT="8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47638387"/>
                  </a:ext>
                </a:extLst>
              </a:tr>
            </a:tbl>
          </a:graphicData>
        </a:graphic>
      </p:graphicFrame>
    </p:spTree>
    <p:extLst>
      <p:ext uri="{BB962C8B-B14F-4D97-AF65-F5344CB8AC3E}">
        <p14:creationId xmlns:p14="http://schemas.microsoft.com/office/powerpoint/2010/main" val="23437495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FA07E4DC-EFD1-4986-A521-8C95F02EA41F}"/>
              </a:ext>
            </a:extLst>
          </p:cNvPr>
          <p:cNvSpPr>
            <a:spLocks noGrp="1"/>
          </p:cNvSpPr>
          <p:nvPr>
            <p:ph idx="1"/>
          </p:nvPr>
        </p:nvSpPr>
        <p:spPr>
          <a:xfrm>
            <a:off x="457200" y="764704"/>
            <a:ext cx="8229600" cy="4929411"/>
          </a:xfrm>
        </p:spPr>
        <p:txBody>
          <a:bodyPr>
            <a:normAutofit lnSpcReduction="10000"/>
          </a:bodyPr>
          <a:lstStyle/>
          <a:p>
            <a:pPr marL="0" indent="0">
              <a:buNone/>
            </a:pPr>
            <a:r>
              <a:rPr lang="tr-TR" sz="2000" dirty="0">
                <a:solidFill>
                  <a:srgbClr val="FF0000"/>
                </a:solidFill>
                <a:latin typeface="Times New Roman" panose="02020603050405020304" pitchFamily="18" charset="0"/>
                <a:cs typeface="Times New Roman" panose="02020603050405020304" pitchFamily="18" charset="0"/>
              </a:rPr>
              <a:t>Farmakolojinin Kelime Anlamı </a:t>
            </a:r>
          </a:p>
          <a:p>
            <a:pPr marL="0" indent="0">
              <a:buNone/>
            </a:pPr>
            <a:endParaRPr lang="tr-TR" sz="1600" dirty="0">
              <a:solidFill>
                <a:srgbClr val="FF0000"/>
              </a:solidFill>
            </a:endParaRPr>
          </a:p>
          <a:p>
            <a:pPr marL="0" indent="0">
              <a:buNone/>
            </a:pPr>
            <a:r>
              <a:rPr lang="tr-TR" sz="1800" i="1" dirty="0">
                <a:solidFill>
                  <a:srgbClr val="0070C0"/>
                </a:solidFill>
                <a:latin typeface="Times New Roman" panose="02020603050405020304" pitchFamily="18" charset="0"/>
                <a:cs typeface="Times New Roman" panose="02020603050405020304" pitchFamily="18" charset="0"/>
              </a:rPr>
              <a:t>Farmakoloji, </a:t>
            </a:r>
            <a:r>
              <a:rPr lang="tr-TR" sz="1800" dirty="0">
                <a:latin typeface="Times New Roman" panose="02020603050405020304" pitchFamily="18" charset="0"/>
                <a:cs typeface="Times New Roman" panose="02020603050405020304" pitchFamily="18" charset="0"/>
              </a:rPr>
              <a:t>Yunanca ‟</a:t>
            </a:r>
            <a:r>
              <a:rPr lang="tr-TR" sz="1800" dirty="0" err="1">
                <a:latin typeface="Times New Roman" panose="02020603050405020304" pitchFamily="18" charset="0"/>
                <a:cs typeface="Times New Roman" panose="02020603050405020304" pitchFamily="18" charset="0"/>
              </a:rPr>
              <a:t>pharmacon</a:t>
            </a:r>
            <a:r>
              <a:rPr lang="tr-TR" sz="1800" dirty="0">
                <a:latin typeface="Times New Roman" panose="02020603050405020304" pitchFamily="18" charset="0"/>
                <a:cs typeface="Times New Roman" panose="02020603050405020304" pitchFamily="18" charset="0"/>
              </a:rPr>
              <a:t>” (ilaç) ve ‟logos‟ (bilim) kelimelerinin birleşmesinden oluşmuştur. </a:t>
            </a:r>
          </a:p>
          <a:p>
            <a:pPr marL="0" indent="0">
              <a:buNone/>
            </a:pPr>
            <a:endParaRPr lang="tr-TR" sz="1600" dirty="0"/>
          </a:p>
          <a:p>
            <a:pPr marL="0" indent="0">
              <a:buNone/>
            </a:pPr>
            <a:r>
              <a:rPr lang="tr-TR" sz="1800" i="1" dirty="0">
                <a:solidFill>
                  <a:srgbClr val="0070C0"/>
                </a:solidFill>
                <a:latin typeface="Times New Roman" panose="02020603050405020304" pitchFamily="18" charset="0"/>
                <a:cs typeface="Times New Roman" panose="02020603050405020304" pitchFamily="18" charset="0"/>
              </a:rPr>
              <a:t>Farmakoloji</a:t>
            </a:r>
            <a:r>
              <a:rPr lang="tr-TR" sz="1800" b="1" dirty="0">
                <a:solidFill>
                  <a:srgbClr val="0070C0"/>
                </a:solidFill>
                <a:latin typeface="Times New Roman" panose="02020603050405020304" pitchFamily="18" charset="0"/>
                <a:cs typeface="Times New Roman" panose="02020603050405020304" pitchFamily="18" charset="0"/>
              </a:rPr>
              <a:t>: </a:t>
            </a:r>
            <a:r>
              <a:rPr lang="tr-TR" sz="1800" dirty="0">
                <a:solidFill>
                  <a:srgbClr val="0070C0"/>
                </a:solidFill>
                <a:latin typeface="Times New Roman" panose="02020603050405020304" pitchFamily="18" charset="0"/>
                <a:cs typeface="Times New Roman" panose="02020603050405020304" pitchFamily="18" charset="0"/>
              </a:rPr>
              <a:t>İlaçların kaynaklarını, kimyasal ve fiziksel özelliklerini, vücuda alınışlarını, etki şekillerini ve hastaya verilecek hale getirilme yöntemlerini araştıran bilim dalıdır.</a:t>
            </a:r>
          </a:p>
          <a:p>
            <a:pPr marL="0" indent="0">
              <a:buNone/>
            </a:pPr>
            <a:r>
              <a:rPr lang="tr-TR" sz="1600" dirty="0">
                <a:solidFill>
                  <a:srgbClr val="0070C0"/>
                </a:solidFill>
              </a:rPr>
              <a:t> </a:t>
            </a:r>
          </a:p>
          <a:p>
            <a:pPr marL="0" indent="0">
              <a:buNone/>
            </a:pPr>
            <a:r>
              <a:rPr lang="tr-TR" sz="2000" dirty="0">
                <a:solidFill>
                  <a:srgbClr val="FF0000"/>
                </a:solidFill>
                <a:latin typeface="Times New Roman" panose="02020603050405020304" pitchFamily="18" charset="0"/>
                <a:cs typeface="Times New Roman" panose="02020603050405020304" pitchFamily="18" charset="0"/>
              </a:rPr>
              <a:t>Farmakolojinin Temel Amacı </a:t>
            </a:r>
          </a:p>
          <a:p>
            <a:pPr marL="0" indent="0">
              <a:buNone/>
            </a:pPr>
            <a:r>
              <a:rPr lang="tr-TR" sz="1800" dirty="0">
                <a:latin typeface="Times New Roman" panose="02020603050405020304" pitchFamily="18" charset="0"/>
                <a:cs typeface="Times New Roman" panose="02020603050405020304" pitchFamily="18" charset="0"/>
              </a:rPr>
              <a:t>- Hastalıkların tedavisi,</a:t>
            </a:r>
          </a:p>
          <a:p>
            <a:pPr marL="0" indent="0">
              <a:buNone/>
            </a:pPr>
            <a:r>
              <a:rPr lang="tr-TR" sz="1800" dirty="0">
                <a:latin typeface="Times New Roman" panose="02020603050405020304" pitchFamily="18" charset="0"/>
                <a:cs typeface="Times New Roman" panose="02020603050405020304" pitchFamily="18" charset="0"/>
              </a:rPr>
              <a:t>- Tanısı,</a:t>
            </a:r>
          </a:p>
          <a:p>
            <a:pPr marL="0" indent="0">
              <a:buNone/>
            </a:pPr>
            <a:r>
              <a:rPr lang="tr-TR" sz="1800" dirty="0">
                <a:latin typeface="Times New Roman" panose="02020603050405020304" pitchFamily="18" charset="0"/>
                <a:cs typeface="Times New Roman" panose="02020603050405020304" pitchFamily="18" charset="0"/>
              </a:rPr>
              <a:t>- Önlenmesi (</a:t>
            </a:r>
            <a:r>
              <a:rPr lang="tr-TR" sz="1800" dirty="0" err="1">
                <a:latin typeface="Times New Roman" panose="02020603050405020304" pitchFamily="18" charset="0"/>
                <a:cs typeface="Times New Roman" panose="02020603050405020304" pitchFamily="18" charset="0"/>
              </a:rPr>
              <a:t>profilaksisi</a:t>
            </a:r>
            <a:r>
              <a:rPr lang="tr-TR" sz="1800" dirty="0">
                <a:latin typeface="Times New Roman" panose="02020603050405020304" pitchFamily="18" charset="0"/>
                <a:cs typeface="Times New Roman" panose="02020603050405020304" pitchFamily="18" charset="0"/>
              </a:rPr>
              <a:t>)</a:t>
            </a:r>
          </a:p>
          <a:p>
            <a:pPr marL="0" indent="0">
              <a:buNone/>
            </a:pPr>
            <a:r>
              <a:rPr lang="tr-TR" sz="1800" dirty="0">
                <a:latin typeface="Times New Roman" panose="02020603050405020304" pitchFamily="18" charset="0"/>
                <a:cs typeface="Times New Roman" panose="02020603050405020304" pitchFamily="18" charset="0"/>
              </a:rPr>
              <a:t>- Tıbbi amaçlar (gebeliğin önlenmesi) için en</a:t>
            </a:r>
          </a:p>
          <a:p>
            <a:pPr marL="0" indent="0">
              <a:buNone/>
            </a:pPr>
            <a:r>
              <a:rPr lang="tr-TR" sz="1800" dirty="0">
                <a:latin typeface="Times New Roman" panose="02020603050405020304" pitchFamily="18" charset="0"/>
                <a:cs typeface="Times New Roman" panose="02020603050405020304" pitchFamily="18" charset="0"/>
              </a:rPr>
              <a:t>uygun kimyasal maddenin saptanması ve ilaç olarak</a:t>
            </a:r>
          </a:p>
          <a:p>
            <a:pPr marL="0" indent="0">
              <a:buNone/>
            </a:pPr>
            <a:r>
              <a:rPr lang="tr-TR" sz="1800" dirty="0">
                <a:latin typeface="Times New Roman" panose="02020603050405020304" pitchFamily="18" charset="0"/>
                <a:cs typeface="Times New Roman" panose="02020603050405020304" pitchFamily="18" charset="0"/>
              </a:rPr>
              <a:t>geliştirilmesidir.</a:t>
            </a:r>
          </a:p>
        </p:txBody>
      </p:sp>
    </p:spTree>
    <p:extLst>
      <p:ext uri="{BB962C8B-B14F-4D97-AF65-F5344CB8AC3E}">
        <p14:creationId xmlns:p14="http://schemas.microsoft.com/office/powerpoint/2010/main" val="153622836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A53799A2-CF0D-4349-9709-374FC49C09D8}"/>
              </a:ext>
            </a:extLst>
          </p:cNvPr>
          <p:cNvGraphicFramePr>
            <a:graphicFrameLocks noGrp="1"/>
          </p:cNvGraphicFramePr>
          <p:nvPr>
            <p:extLst>
              <p:ext uri="{D42A27DB-BD31-4B8C-83A1-F6EECF244321}">
                <p14:modId xmlns:p14="http://schemas.microsoft.com/office/powerpoint/2010/main" val="1667812001"/>
              </p:ext>
            </p:extLst>
          </p:nvPr>
        </p:nvGraphicFramePr>
        <p:xfrm>
          <a:off x="323527" y="1196752"/>
          <a:ext cx="8568950" cy="4878358"/>
        </p:xfrm>
        <a:graphic>
          <a:graphicData uri="http://schemas.openxmlformats.org/drawingml/2006/table">
            <a:tbl>
              <a:tblPr/>
              <a:tblGrid>
                <a:gridCol w="437796">
                  <a:extLst>
                    <a:ext uri="{9D8B030D-6E8A-4147-A177-3AD203B41FA5}">
                      <a16:colId xmlns:a16="http://schemas.microsoft.com/office/drawing/2014/main" xmlns="" val="1086051122"/>
                    </a:ext>
                  </a:extLst>
                </a:gridCol>
                <a:gridCol w="1918666">
                  <a:extLst>
                    <a:ext uri="{9D8B030D-6E8A-4147-A177-3AD203B41FA5}">
                      <a16:colId xmlns:a16="http://schemas.microsoft.com/office/drawing/2014/main" xmlns="" val="1927237540"/>
                    </a:ext>
                  </a:extLst>
                </a:gridCol>
                <a:gridCol w="2226717">
                  <a:extLst>
                    <a:ext uri="{9D8B030D-6E8A-4147-A177-3AD203B41FA5}">
                      <a16:colId xmlns:a16="http://schemas.microsoft.com/office/drawing/2014/main" xmlns="" val="3768490951"/>
                    </a:ext>
                  </a:extLst>
                </a:gridCol>
                <a:gridCol w="1851514">
                  <a:extLst>
                    <a:ext uri="{9D8B030D-6E8A-4147-A177-3AD203B41FA5}">
                      <a16:colId xmlns:a16="http://schemas.microsoft.com/office/drawing/2014/main" xmlns="" val="1318662040"/>
                    </a:ext>
                  </a:extLst>
                </a:gridCol>
                <a:gridCol w="2134257">
                  <a:extLst>
                    <a:ext uri="{9D8B030D-6E8A-4147-A177-3AD203B41FA5}">
                      <a16:colId xmlns:a16="http://schemas.microsoft.com/office/drawing/2014/main" xmlns="" val="3558129362"/>
                    </a:ext>
                  </a:extLst>
                </a:gridCol>
              </a:tblGrid>
              <a:tr h="158506">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dirty="0">
                          <a:solidFill>
                            <a:srgbClr val="000000"/>
                          </a:solidFill>
                          <a:effectLst/>
                          <a:latin typeface="Times New Roman" panose="02020603050405020304" pitchFamily="18" charset="0"/>
                        </a:rPr>
                        <a:t>İLAÇ</a:t>
                      </a:r>
                    </a:p>
                  </a:txBody>
                  <a:tcPr marL="8399" marR="8399" marT="83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a:solidFill>
                            <a:srgbClr val="000000"/>
                          </a:solidFill>
                          <a:effectLst/>
                          <a:latin typeface="Times New Roman" panose="02020603050405020304" pitchFamily="18" charset="0"/>
                        </a:rPr>
                        <a:t>ENDİKASYONLARI</a:t>
                      </a:r>
                    </a:p>
                  </a:txBody>
                  <a:tcPr marL="8399" marR="8399" marT="83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a:solidFill>
                            <a:srgbClr val="000000"/>
                          </a:solidFill>
                          <a:effectLst/>
                          <a:latin typeface="Times New Roman" panose="02020603050405020304" pitchFamily="18" charset="0"/>
                        </a:rPr>
                        <a:t>KONTRENDİKASYONLARI</a:t>
                      </a:r>
                    </a:p>
                  </a:txBody>
                  <a:tcPr marL="8399" marR="8399" marT="83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a:solidFill>
                            <a:srgbClr val="000000"/>
                          </a:solidFill>
                          <a:effectLst/>
                          <a:latin typeface="Times New Roman" panose="02020603050405020304" pitchFamily="18" charset="0"/>
                        </a:rPr>
                        <a:t>VERİLİŞ YOLU</a:t>
                      </a:r>
                    </a:p>
                  </a:txBody>
                  <a:tcPr marL="8399" marR="8399" marT="83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a:solidFill>
                            <a:srgbClr val="000000"/>
                          </a:solidFill>
                          <a:effectLst/>
                          <a:latin typeface="Times New Roman" panose="02020603050405020304" pitchFamily="18" charset="0"/>
                        </a:rPr>
                        <a:t>YAN ETKİLERİ</a:t>
                      </a:r>
                    </a:p>
                  </a:txBody>
                  <a:tcPr marL="8399" marR="8399" marT="83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789067751"/>
                  </a:ext>
                </a:extLst>
              </a:tr>
              <a:tr h="423398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Calibri" panose="020F0502020204030204" pitchFamily="34" charset="0"/>
                        </a:rPr>
                        <a:t>PRAZOSİN</a:t>
                      </a:r>
                    </a:p>
                  </a:txBody>
                  <a:tcPr marL="8399" marR="8399" marT="8399"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870364"/>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dirty="0">
                          <a:solidFill>
                            <a:srgbClr val="000000"/>
                          </a:solidFill>
                          <a:effectLst/>
                          <a:latin typeface="Times New Roman" panose="02020603050405020304" pitchFamily="18" charset="0"/>
                        </a:rPr>
                        <a:t>Yüksek tansiyon, Yüksek tansiyon</a:t>
                      </a:r>
                      <a:br>
                        <a:rPr lang="tr-TR" sz="1100" b="0" i="0" u="none" strike="noStrike" dirty="0">
                          <a:solidFill>
                            <a:srgbClr val="000000"/>
                          </a:solidFill>
                          <a:effectLst/>
                          <a:latin typeface="Times New Roman" panose="02020603050405020304" pitchFamily="18" charset="0"/>
                        </a:rPr>
                      </a:br>
                      <a:r>
                        <a:rPr lang="tr-TR" sz="1100" b="0" i="0" u="none" strike="noStrike" dirty="0">
                          <a:solidFill>
                            <a:srgbClr val="000000"/>
                          </a:solidFill>
                          <a:effectLst/>
                          <a:latin typeface="Times New Roman" panose="02020603050405020304" pitchFamily="18" charset="0"/>
                        </a:rPr>
                        <a:t>Kalp yetmezliği, Ağrılı soğuk parmaklar, Erkeklerde prostat bezi büyümesi</a:t>
                      </a:r>
                    </a:p>
                  </a:txBody>
                  <a:tcPr marL="8399" marR="8399" marT="83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a:solidFill>
                            <a:srgbClr val="000000"/>
                          </a:solidFill>
                          <a:effectLst/>
                          <a:latin typeface="Times New Roman" panose="02020603050405020304" pitchFamily="18" charset="0"/>
                        </a:rPr>
                        <a:t>Prazosin ilacına karşı aşırı duyarlılık bir kontrendikasyondur. Buna ek olarak, eğer aşağıdaki durumlardan birine sahipseniz Prazosin kullanmayın: Aşırı duyarlılık, Gebelik</a:t>
                      </a:r>
                      <a:br>
                        <a:rPr lang="tr-TR" sz="1100" b="0" i="0" u="none" strike="noStrike">
                          <a:solidFill>
                            <a:srgbClr val="000000"/>
                          </a:solidFill>
                          <a:effectLst/>
                          <a:latin typeface="Times New Roman" panose="02020603050405020304" pitchFamily="18" charset="0"/>
                        </a:rPr>
                      </a:br>
                      <a:r>
                        <a:rPr lang="tr-TR" sz="1100" b="0" i="0" u="none" strike="noStrike">
                          <a:solidFill>
                            <a:srgbClr val="000000"/>
                          </a:solidFill>
                          <a:effectLst/>
                          <a:latin typeface="Times New Roman" panose="02020603050405020304" pitchFamily="18" charset="0"/>
                        </a:rPr>
                        <a:t>Kalp yetersizliği, Emzirme,Feokromasitoma,</a:t>
                      </a:r>
                      <a:br>
                        <a:rPr lang="tr-TR" sz="1100" b="0" i="0" u="none" strike="noStrike">
                          <a:solidFill>
                            <a:srgbClr val="000000"/>
                          </a:solidFill>
                          <a:effectLst/>
                          <a:latin typeface="Times New Roman" panose="02020603050405020304" pitchFamily="18" charset="0"/>
                        </a:rPr>
                      </a:br>
                      <a:r>
                        <a:rPr lang="tr-TR" sz="1100" b="0" i="0" u="none" strike="noStrike">
                          <a:solidFill>
                            <a:srgbClr val="000000"/>
                          </a:solidFill>
                          <a:effectLst/>
                          <a:latin typeface="Times New Roman" panose="02020603050405020304" pitchFamily="18" charset="0"/>
                        </a:rPr>
                        <a:t>göğüs anjini, karaciğer yetmezliği</a:t>
                      </a:r>
                    </a:p>
                  </a:txBody>
                  <a:tcPr marL="8399" marR="8399" marT="83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a:solidFill>
                            <a:srgbClr val="000000"/>
                          </a:solidFill>
                          <a:effectLst/>
                          <a:latin typeface="Times New Roman" panose="02020603050405020304" pitchFamily="18" charset="0"/>
                        </a:rPr>
                        <a:t>Bu ilacı kullanmadan önce, doktorunuzu, güncel olarak kullandığınız ilaçlar, reçetesiz kullandığınız ilaçlar (örneğin, vitaminler, bitkisel takviyeler, vs.), alerjiler, geçmişte var olan hastalıklarınız ve güncel sağlık durumunuz (örneğin, hamilelik, yaklaşan bir ameliyat, vs.) hakkında bilgilendiriniz. Bazı sağlık koşulları sizi, ilacın yan etkilerine karşı daha duyarlı hale getirebilir. Doktorunuz tarafından yönlendirildiğiniz adımları atın ya da ürünün üzerinde yazılanları dikkate alın. Dozaj, sizin durumunuza bağlıdır. Durumunuz devam ederse ya da kötüleşirse, doktorunuza haber verin. Danışılacak önemli konular aşağıda listelenmiştir.</a:t>
                      </a:r>
                      <a:br>
                        <a:rPr lang="tr-TR" sz="1100" b="0" i="0" u="none" strike="noStrike">
                          <a:solidFill>
                            <a:srgbClr val="000000"/>
                          </a:solidFill>
                          <a:effectLst/>
                          <a:latin typeface="Times New Roman" panose="02020603050405020304" pitchFamily="18" charset="0"/>
                        </a:rPr>
                      </a:br>
                      <a:r>
                        <a:rPr lang="tr-TR" sz="1100" b="0" i="0" u="none" strike="noStrike">
                          <a:solidFill>
                            <a:srgbClr val="000000"/>
                          </a:solidFill>
                          <a:effectLst/>
                          <a:latin typeface="Times New Roman" panose="02020603050405020304" pitchFamily="18" charset="0"/>
                        </a:rPr>
                        <a:t>12 yaşın altındaki çocuklarda kullanmayın</a:t>
                      </a:r>
                      <a:br>
                        <a:rPr lang="tr-TR" sz="1100" b="0" i="0" u="none" strike="noStrike">
                          <a:solidFill>
                            <a:srgbClr val="000000"/>
                          </a:solidFill>
                          <a:effectLst/>
                          <a:latin typeface="Times New Roman" panose="02020603050405020304" pitchFamily="18" charset="0"/>
                        </a:rPr>
                      </a:br>
                      <a:r>
                        <a:rPr lang="tr-TR" sz="1100" b="0" i="0" u="none" strike="noStrike">
                          <a:solidFill>
                            <a:srgbClr val="000000"/>
                          </a:solidFill>
                          <a:effectLst/>
                          <a:latin typeface="Times New Roman" panose="02020603050405020304" pitchFamily="18" charset="0"/>
                        </a:rPr>
                        <a:t>sürücü ve ağır makineyi çalıştırmayın</a:t>
                      </a:r>
                      <a:br>
                        <a:rPr lang="tr-TR" sz="1100" b="0" i="0" u="none" strike="noStrike">
                          <a:solidFill>
                            <a:srgbClr val="000000"/>
                          </a:solidFill>
                          <a:effectLst/>
                          <a:latin typeface="Times New Roman" panose="02020603050405020304" pitchFamily="18" charset="0"/>
                        </a:rPr>
                      </a:br>
                      <a:r>
                        <a:rPr lang="tr-TR" sz="1100" b="0" i="0" u="none" strike="noStrike">
                          <a:solidFill>
                            <a:srgbClr val="000000"/>
                          </a:solidFill>
                          <a:effectLst/>
                          <a:latin typeface="Times New Roman" panose="02020603050405020304" pitchFamily="18" charset="0"/>
                        </a:rPr>
                        <a:t/>
                      </a:r>
                      <a:br>
                        <a:rPr lang="tr-TR" sz="1100" b="0" i="0" u="none" strike="noStrike">
                          <a:solidFill>
                            <a:srgbClr val="000000"/>
                          </a:solidFill>
                          <a:effectLst/>
                          <a:latin typeface="Times New Roman" panose="02020603050405020304" pitchFamily="18" charset="0"/>
                        </a:rPr>
                      </a:br>
                      <a:r>
                        <a:rPr lang="tr-TR" sz="1100" b="0" i="0" u="none" strike="noStrike">
                          <a:solidFill>
                            <a:srgbClr val="000000"/>
                          </a:solidFill>
                          <a:effectLst/>
                          <a:latin typeface="Times New Roman" panose="02020603050405020304" pitchFamily="18" charset="0"/>
                        </a:rPr>
                        <a:t> </a:t>
                      </a:r>
                    </a:p>
                  </a:txBody>
                  <a:tcPr marL="8399" marR="8399" marT="83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dirty="0">
                          <a:solidFill>
                            <a:srgbClr val="000000"/>
                          </a:solidFill>
                          <a:effectLst/>
                          <a:latin typeface="Times New Roman" panose="02020603050405020304" pitchFamily="18" charset="0"/>
                        </a:rPr>
                        <a:t>Bulanık görme, Burun tıkanıklığı ,Terlemek</a:t>
                      </a:r>
                      <a:br>
                        <a:rPr lang="tr-TR" sz="1100" b="0" i="0" u="none" strike="noStrike" dirty="0">
                          <a:solidFill>
                            <a:srgbClr val="000000"/>
                          </a:solidFill>
                          <a:effectLst/>
                          <a:latin typeface="Times New Roman" panose="02020603050405020304" pitchFamily="18" charset="0"/>
                        </a:rPr>
                      </a:br>
                      <a:r>
                        <a:rPr lang="tr-TR" sz="1100" b="0" i="0" u="none" strike="noStrike" dirty="0">
                          <a:solidFill>
                            <a:srgbClr val="000000"/>
                          </a:solidFill>
                          <a:effectLst/>
                          <a:latin typeface="Times New Roman" panose="02020603050405020304" pitchFamily="18" charset="0"/>
                        </a:rPr>
                        <a:t>Uyku hali ya da zayıflık, Nefes,</a:t>
                      </a:r>
                      <a:br>
                        <a:rPr lang="tr-TR" sz="1100" b="0" i="0" u="none" strike="noStrike" dirty="0">
                          <a:solidFill>
                            <a:srgbClr val="000000"/>
                          </a:solidFill>
                          <a:effectLst/>
                          <a:latin typeface="Times New Roman" panose="02020603050405020304" pitchFamily="18" charset="0"/>
                        </a:rPr>
                      </a:br>
                      <a:r>
                        <a:rPr lang="tr-TR" sz="1100" b="0" i="0" u="none" strike="noStrike" dirty="0">
                          <a:solidFill>
                            <a:srgbClr val="000000"/>
                          </a:solidFill>
                          <a:effectLst/>
                          <a:latin typeface="Times New Roman" panose="02020603050405020304" pitchFamily="18" charset="0"/>
                        </a:rPr>
                        <a:t>Mide rahatsızlığı veya ağrısı, Hissi veya uyuşukluk karıncalanma, Enerji eksikliği</a:t>
                      </a:r>
                      <a:br>
                        <a:rPr lang="tr-TR" sz="1100" b="0" i="0" u="none" strike="noStrike" dirty="0">
                          <a:solidFill>
                            <a:srgbClr val="000000"/>
                          </a:solidFill>
                          <a:effectLst/>
                          <a:latin typeface="Times New Roman" panose="02020603050405020304" pitchFamily="18" charset="0"/>
                        </a:rPr>
                      </a:br>
                      <a:r>
                        <a:rPr lang="tr-TR" sz="1100" b="0" i="0" u="none" strike="noStrike" dirty="0" err="1">
                          <a:solidFill>
                            <a:srgbClr val="000000"/>
                          </a:solidFill>
                          <a:effectLst/>
                          <a:latin typeface="Times New Roman" panose="02020603050405020304" pitchFamily="18" charset="0"/>
                        </a:rPr>
                        <a:t>Depresyon,Kabızlık</a:t>
                      </a:r>
                      <a:endParaRPr lang="tr-TR" sz="1100" b="0" i="0" u="none" strike="noStrike" dirty="0">
                        <a:solidFill>
                          <a:srgbClr val="000000"/>
                        </a:solidFill>
                        <a:effectLst/>
                        <a:latin typeface="Times New Roman" panose="02020603050405020304" pitchFamily="18" charset="0"/>
                      </a:endParaRPr>
                    </a:p>
                  </a:txBody>
                  <a:tcPr marL="8399" marR="8399" marT="83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65150293"/>
                  </a:ext>
                </a:extLst>
              </a:tr>
            </a:tbl>
          </a:graphicData>
        </a:graphic>
      </p:graphicFrame>
    </p:spTree>
    <p:extLst>
      <p:ext uri="{BB962C8B-B14F-4D97-AF65-F5344CB8AC3E}">
        <p14:creationId xmlns:p14="http://schemas.microsoft.com/office/powerpoint/2010/main" val="223073616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Nesne 3">
            <a:extLst>
              <a:ext uri="{FF2B5EF4-FFF2-40B4-BE49-F238E27FC236}">
                <a16:creationId xmlns:a16="http://schemas.microsoft.com/office/drawing/2014/main" xmlns="" id="{E9540D48-B92A-40DF-9B05-5A07D9BE7B4F}"/>
              </a:ext>
            </a:extLst>
          </p:cNvPr>
          <p:cNvGraphicFramePr>
            <a:graphicFrameLocks noChangeAspect="1"/>
          </p:cNvGraphicFramePr>
          <p:nvPr>
            <p:extLst>
              <p:ext uri="{D42A27DB-BD31-4B8C-83A1-F6EECF244321}">
                <p14:modId xmlns:p14="http://schemas.microsoft.com/office/powerpoint/2010/main" val="79175297"/>
              </p:ext>
            </p:extLst>
          </p:nvPr>
        </p:nvGraphicFramePr>
        <p:xfrm>
          <a:off x="251519" y="1268760"/>
          <a:ext cx="8640961" cy="4320480"/>
        </p:xfrm>
        <a:graphic>
          <a:graphicData uri="http://schemas.openxmlformats.org/presentationml/2006/ole">
            <mc:AlternateContent xmlns:mc="http://schemas.openxmlformats.org/markup-compatibility/2006">
              <mc:Choice xmlns:v="urn:schemas-microsoft-com:vml" Requires="v">
                <p:oleObj spid="_x0000_s2145" name="Worksheet" r:id="rId4" imgW="8985409" imgH="3575209" progId="Excel.Sheet.12">
                  <p:embed/>
                </p:oleObj>
              </mc:Choice>
              <mc:Fallback>
                <p:oleObj name="Worksheet" r:id="rId4" imgW="8985409" imgH="3575209" progId="Excel.Sheet.12">
                  <p:embed/>
                  <p:pic>
                    <p:nvPicPr>
                      <p:cNvPr id="0" name=""/>
                      <p:cNvPicPr/>
                      <p:nvPr/>
                    </p:nvPicPr>
                    <p:blipFill>
                      <a:blip r:embed="rId5"/>
                      <a:stretch>
                        <a:fillRect/>
                      </a:stretch>
                    </p:blipFill>
                    <p:spPr>
                      <a:xfrm>
                        <a:off x="251519" y="1268760"/>
                        <a:ext cx="8640961" cy="4320480"/>
                      </a:xfrm>
                      <a:prstGeom prst="rect">
                        <a:avLst/>
                      </a:prstGeom>
                    </p:spPr>
                  </p:pic>
                </p:oleObj>
              </mc:Fallback>
            </mc:AlternateContent>
          </a:graphicData>
        </a:graphic>
      </p:graphicFrame>
    </p:spTree>
    <p:extLst>
      <p:ext uri="{BB962C8B-B14F-4D97-AF65-F5344CB8AC3E}">
        <p14:creationId xmlns:p14="http://schemas.microsoft.com/office/powerpoint/2010/main" val="261279920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C9B9F9A8-2197-4960-9A17-9E92BBF74F93}"/>
              </a:ext>
            </a:extLst>
          </p:cNvPr>
          <p:cNvGraphicFramePr>
            <a:graphicFrameLocks noGrp="1"/>
          </p:cNvGraphicFramePr>
          <p:nvPr>
            <p:extLst>
              <p:ext uri="{D42A27DB-BD31-4B8C-83A1-F6EECF244321}">
                <p14:modId xmlns:p14="http://schemas.microsoft.com/office/powerpoint/2010/main" val="3055141879"/>
              </p:ext>
            </p:extLst>
          </p:nvPr>
        </p:nvGraphicFramePr>
        <p:xfrm>
          <a:off x="251520" y="1268761"/>
          <a:ext cx="8640959" cy="4320480"/>
        </p:xfrm>
        <a:graphic>
          <a:graphicData uri="http://schemas.openxmlformats.org/drawingml/2006/table">
            <a:tbl>
              <a:tblPr/>
              <a:tblGrid>
                <a:gridCol w="977793">
                  <a:extLst>
                    <a:ext uri="{9D8B030D-6E8A-4147-A177-3AD203B41FA5}">
                      <a16:colId xmlns:a16="http://schemas.microsoft.com/office/drawing/2014/main" xmlns="" val="744991666"/>
                    </a:ext>
                  </a:extLst>
                </a:gridCol>
                <a:gridCol w="1853258">
                  <a:extLst>
                    <a:ext uri="{9D8B030D-6E8A-4147-A177-3AD203B41FA5}">
                      <a16:colId xmlns:a16="http://schemas.microsoft.com/office/drawing/2014/main" xmlns="" val="2451849126"/>
                    </a:ext>
                  </a:extLst>
                </a:gridCol>
                <a:gridCol w="1887368">
                  <a:extLst>
                    <a:ext uri="{9D8B030D-6E8A-4147-A177-3AD203B41FA5}">
                      <a16:colId xmlns:a16="http://schemas.microsoft.com/office/drawing/2014/main" xmlns="" val="151642516"/>
                    </a:ext>
                  </a:extLst>
                </a:gridCol>
                <a:gridCol w="1694082">
                  <a:extLst>
                    <a:ext uri="{9D8B030D-6E8A-4147-A177-3AD203B41FA5}">
                      <a16:colId xmlns:a16="http://schemas.microsoft.com/office/drawing/2014/main" xmlns="" val="3011212235"/>
                    </a:ext>
                  </a:extLst>
                </a:gridCol>
                <a:gridCol w="2228458">
                  <a:extLst>
                    <a:ext uri="{9D8B030D-6E8A-4147-A177-3AD203B41FA5}">
                      <a16:colId xmlns:a16="http://schemas.microsoft.com/office/drawing/2014/main" xmlns="" val="985319267"/>
                    </a:ext>
                  </a:extLst>
                </a:gridCol>
              </a:tblGrid>
              <a:tr h="157756">
                <a:tc>
                  <a:txBody>
                    <a:bodyPr/>
                    <a:lstStyle/>
                    <a:p>
                      <a:pPr algn="l" fontAlgn="t"/>
                      <a:r>
                        <a:rPr lang="tr-TR" sz="1000" b="0" i="0" u="none" strike="noStrike">
                          <a:solidFill>
                            <a:srgbClr val="000000"/>
                          </a:solidFill>
                          <a:effectLst/>
                          <a:latin typeface="Times New Roman" panose="02020603050405020304" pitchFamily="18" charset="0"/>
                        </a:rPr>
                        <a:t>İLAÇ</a:t>
                      </a:r>
                    </a:p>
                  </a:txBody>
                  <a:tcPr marL="5331" marR="5331" marT="53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000" b="0" i="0" u="none" strike="noStrike">
                          <a:solidFill>
                            <a:srgbClr val="000000"/>
                          </a:solidFill>
                          <a:effectLst/>
                          <a:latin typeface="Times New Roman" panose="02020603050405020304" pitchFamily="18" charset="0"/>
                        </a:rPr>
                        <a:t>ENDİKASYONLARI</a:t>
                      </a:r>
                    </a:p>
                  </a:txBody>
                  <a:tcPr marL="5331" marR="5331" marT="53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000" b="0" i="0" u="none" strike="noStrike">
                          <a:solidFill>
                            <a:srgbClr val="000000"/>
                          </a:solidFill>
                          <a:effectLst/>
                          <a:latin typeface="Times New Roman" panose="02020603050405020304" pitchFamily="18" charset="0"/>
                        </a:rPr>
                        <a:t>KONTRENDİKASYONLARI</a:t>
                      </a:r>
                    </a:p>
                  </a:txBody>
                  <a:tcPr marL="5331" marR="5331" marT="53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000" b="0" i="0" u="none" strike="noStrike">
                          <a:solidFill>
                            <a:srgbClr val="000000"/>
                          </a:solidFill>
                          <a:effectLst/>
                          <a:latin typeface="Times New Roman" panose="02020603050405020304" pitchFamily="18" charset="0"/>
                        </a:rPr>
                        <a:t>VERİLİŞ YOLU</a:t>
                      </a:r>
                    </a:p>
                  </a:txBody>
                  <a:tcPr marL="5331" marR="5331" marT="53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000" b="0" i="0" u="none" strike="noStrike">
                          <a:solidFill>
                            <a:srgbClr val="000000"/>
                          </a:solidFill>
                          <a:effectLst/>
                          <a:latin typeface="Times New Roman" panose="02020603050405020304" pitchFamily="18" charset="0"/>
                        </a:rPr>
                        <a:t>YAN ETKİLERİ</a:t>
                      </a:r>
                    </a:p>
                  </a:txBody>
                  <a:tcPr marL="5331" marR="5331" marT="53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6435488"/>
                  </a:ext>
                </a:extLst>
              </a:tr>
              <a:tr h="4162724">
                <a:tc>
                  <a:txBody>
                    <a:bodyPr/>
                    <a:lstStyle/>
                    <a:p>
                      <a:pPr algn="ctr" fontAlgn="ctr"/>
                      <a:r>
                        <a:rPr lang="tr-TR" sz="900" b="0" i="0" u="none" strike="noStrike">
                          <a:solidFill>
                            <a:srgbClr val="000000"/>
                          </a:solidFill>
                          <a:effectLst/>
                          <a:latin typeface="Calibri" panose="020F0502020204030204" pitchFamily="34" charset="0"/>
                        </a:rPr>
                        <a:t>ATENOLOL</a:t>
                      </a:r>
                    </a:p>
                  </a:txBody>
                  <a:tcPr marL="5331" marR="5331" marT="5331"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ctr"/>
                      <a:r>
                        <a:rPr lang="tr-TR" sz="1000" b="0" i="0" u="none" strike="noStrike">
                          <a:solidFill>
                            <a:srgbClr val="000000"/>
                          </a:solidFill>
                          <a:effectLst/>
                          <a:latin typeface="Times New Roman" panose="02020603050405020304" pitchFamily="18" charset="0"/>
                        </a:rPr>
                        <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 Bir beta-bloker ve bir diüretik olmak üzere iki ajanın antihipertansif etkisini birleştirir. Hipertansiyonda endikedir.</a:t>
                      </a:r>
                    </a:p>
                  </a:txBody>
                  <a:tcPr marL="5331" marR="5331" marT="53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000" b="0" i="0" u="none" strike="noStrike" dirty="0">
                          <a:solidFill>
                            <a:srgbClr val="000000"/>
                          </a:solidFill>
                          <a:effectLst/>
                          <a:latin typeface="Times New Roman" panose="02020603050405020304" pitchFamily="18" charset="0"/>
                        </a:rPr>
                        <a:t>Her iki bileşene karşı bilinen aşırı duyarlılık; </a:t>
                      </a:r>
                      <a:r>
                        <a:rPr lang="tr-TR" sz="1000" b="0" i="0" u="none" strike="noStrike" dirty="0" err="1">
                          <a:solidFill>
                            <a:srgbClr val="000000"/>
                          </a:solidFill>
                          <a:effectLst/>
                          <a:latin typeface="Times New Roman" panose="02020603050405020304" pitchFamily="18" charset="0"/>
                        </a:rPr>
                        <a:t>bradikardi</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kardiyojenik</a:t>
                      </a:r>
                      <a:r>
                        <a:rPr lang="tr-TR" sz="1000" b="0" i="0" u="none" strike="noStrike" dirty="0">
                          <a:solidFill>
                            <a:srgbClr val="000000"/>
                          </a:solidFill>
                          <a:effectLst/>
                          <a:latin typeface="Times New Roman" panose="02020603050405020304" pitchFamily="18" charset="0"/>
                        </a:rPr>
                        <a:t> şok; hipotansiyon; </a:t>
                      </a:r>
                      <a:r>
                        <a:rPr lang="tr-TR" sz="1000" b="0" i="0" u="none" strike="noStrike" dirty="0" err="1">
                          <a:solidFill>
                            <a:srgbClr val="000000"/>
                          </a:solidFill>
                          <a:effectLst/>
                          <a:latin typeface="Times New Roman" panose="02020603050405020304" pitchFamily="18" charset="0"/>
                        </a:rPr>
                        <a:t>metabolik</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asidoz</a:t>
                      </a:r>
                      <a:r>
                        <a:rPr lang="tr-TR" sz="1000" b="0" i="0" u="none" strike="noStrike" dirty="0">
                          <a:solidFill>
                            <a:srgbClr val="000000"/>
                          </a:solidFill>
                          <a:effectLst/>
                          <a:latin typeface="Times New Roman" panose="02020603050405020304" pitchFamily="18" charset="0"/>
                        </a:rPr>
                        <a:t>; ağır </a:t>
                      </a:r>
                      <a:r>
                        <a:rPr lang="tr-TR" sz="1000" b="0" i="0" u="none" strike="noStrike" dirty="0" err="1">
                          <a:solidFill>
                            <a:srgbClr val="000000"/>
                          </a:solidFill>
                          <a:effectLst/>
                          <a:latin typeface="Times New Roman" panose="02020603050405020304" pitchFamily="18" charset="0"/>
                        </a:rPr>
                        <a:t>periferik</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arteryel</a:t>
                      </a:r>
                      <a:r>
                        <a:rPr lang="tr-TR" sz="1000" b="0" i="0" u="none" strike="noStrike" dirty="0">
                          <a:solidFill>
                            <a:srgbClr val="000000"/>
                          </a:solidFill>
                          <a:effectLst/>
                          <a:latin typeface="Times New Roman" panose="02020603050405020304" pitchFamily="18" charset="0"/>
                        </a:rPr>
                        <a:t> dolaşım bozuklukları; ikinci ve üçüncü derece kalp bloğu; hasta sinüs sendromu; tedavi edilmemiş </a:t>
                      </a:r>
                      <a:r>
                        <a:rPr lang="tr-TR" sz="1000" b="0" i="0" u="none" strike="noStrike" dirty="0" err="1">
                          <a:solidFill>
                            <a:srgbClr val="000000"/>
                          </a:solidFill>
                          <a:effectLst/>
                          <a:latin typeface="Times New Roman" panose="02020603050405020304" pitchFamily="18" charset="0"/>
                        </a:rPr>
                        <a:t>feokromositoma</a:t>
                      </a:r>
                      <a:r>
                        <a:rPr lang="tr-TR" sz="1000" b="0" i="0" u="none" strike="noStrike" dirty="0">
                          <a:solidFill>
                            <a:srgbClr val="000000"/>
                          </a:solidFill>
                          <a:effectLst/>
                          <a:latin typeface="Times New Roman" panose="02020603050405020304" pitchFamily="18" charset="0"/>
                        </a:rPr>
                        <a:t>; kontrol edilmeyen kalp yetmezliğinde kullanılmamalıdır.</a:t>
                      </a:r>
                    </a:p>
                  </a:txBody>
                  <a:tcPr marL="5331" marR="5331" marT="53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000" b="0" i="0" u="none" strike="noStrike">
                          <a:solidFill>
                            <a:srgbClr val="000000"/>
                          </a:solidFill>
                          <a:effectLst/>
                          <a:latin typeface="Times New Roman" panose="02020603050405020304" pitchFamily="18" charset="0"/>
                        </a:rPr>
                        <a:t>Tedaviye günde 1 defa 50 mg atenolol/12.5 mg klortalidon  ile başlanır. Optimal cevap alınmazsa  doz 100 mg atenolol/25 mg klortalidona çıkarılır. Tablet yemeklerden önce, çiğnenmeden alınır. Tedavi süresi doktor tarafından belirlenir. Özellikle koroner arter hastalığı olanlarda tedavi aniden kesilmemeli, doz yavaş yavaş azaltılmalıdır.</a:t>
                      </a:r>
                    </a:p>
                  </a:txBody>
                  <a:tcPr marL="5331" marR="5331" marT="53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000" b="0" i="0" u="none" strike="noStrike" dirty="0">
                          <a:solidFill>
                            <a:srgbClr val="000000"/>
                          </a:solidFill>
                          <a:effectLst/>
                          <a:latin typeface="Times New Roman" panose="02020603050405020304" pitchFamily="18" charset="0"/>
                        </a:rPr>
                        <a:t>Rapor edilen istenmeyen olgular, genellikle bileşenlerinin farmakolojik etkilerine bağlanabilir. </a:t>
                      </a:r>
                      <a:r>
                        <a:rPr lang="tr-TR" sz="1000" b="0" i="0" u="none" strike="noStrike" dirty="0" err="1">
                          <a:solidFill>
                            <a:srgbClr val="000000"/>
                          </a:solidFill>
                          <a:effectLst/>
                          <a:latin typeface="Times New Roman" panose="02020603050405020304" pitchFamily="18" charset="0"/>
                        </a:rPr>
                        <a:t>Hiperürisemi</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hipokalemi</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glukoz</a:t>
                      </a:r>
                      <a:r>
                        <a:rPr lang="tr-TR" sz="1000" b="0" i="0" u="none" strike="noStrike" dirty="0">
                          <a:solidFill>
                            <a:srgbClr val="000000"/>
                          </a:solidFill>
                          <a:effectLst/>
                          <a:latin typeface="Times New Roman" panose="02020603050405020304" pitchFamily="18" charset="0"/>
                        </a:rPr>
                        <a:t> tolerans bozukluğu, </a:t>
                      </a:r>
                      <a:r>
                        <a:rPr lang="tr-TR" sz="1000" b="0" i="0" u="none" strike="noStrike" dirty="0" err="1">
                          <a:solidFill>
                            <a:srgbClr val="000000"/>
                          </a:solidFill>
                          <a:effectLst/>
                          <a:latin typeface="Times New Roman" panose="02020603050405020304" pitchFamily="18" charset="0"/>
                        </a:rPr>
                        <a:t>bradikardi</a:t>
                      </a:r>
                      <a:r>
                        <a:rPr lang="tr-TR" sz="1000" b="0" i="0" u="none" strike="noStrike" dirty="0">
                          <a:solidFill>
                            <a:srgbClr val="000000"/>
                          </a:solidFill>
                          <a:effectLst/>
                          <a:latin typeface="Times New Roman" panose="02020603050405020304" pitchFamily="18" charset="0"/>
                        </a:rPr>
                        <a:t>, kalp yetmezliğinin kötüleşmesi, </a:t>
                      </a:r>
                      <a:r>
                        <a:rPr lang="tr-TR" sz="1000" b="0" i="0" u="none" strike="noStrike" dirty="0" err="1">
                          <a:solidFill>
                            <a:srgbClr val="000000"/>
                          </a:solidFill>
                          <a:effectLst/>
                          <a:latin typeface="Times New Roman" panose="02020603050405020304" pitchFamily="18" charset="0"/>
                        </a:rPr>
                        <a:t>senkopla</a:t>
                      </a:r>
                      <a:r>
                        <a:rPr lang="tr-TR" sz="1000" b="0" i="0" u="none" strike="noStrike" dirty="0">
                          <a:solidFill>
                            <a:srgbClr val="000000"/>
                          </a:solidFill>
                          <a:effectLst/>
                          <a:latin typeface="Times New Roman" panose="02020603050405020304" pitchFamily="18" charset="0"/>
                        </a:rPr>
                        <a:t> sonuçlanabilen </a:t>
                      </a:r>
                      <a:r>
                        <a:rPr lang="tr-TR" sz="1000" b="0" i="0" u="none" strike="noStrike" dirty="0" err="1">
                          <a:solidFill>
                            <a:srgbClr val="000000"/>
                          </a:solidFill>
                          <a:effectLst/>
                          <a:latin typeface="Times New Roman" panose="02020603050405020304" pitchFamily="18" charset="0"/>
                        </a:rPr>
                        <a:t>postüral</a:t>
                      </a:r>
                      <a:r>
                        <a:rPr lang="tr-TR" sz="1000" b="0" i="0" u="none" strike="noStrike" dirty="0">
                          <a:solidFill>
                            <a:srgbClr val="000000"/>
                          </a:solidFill>
                          <a:effectLst/>
                          <a:latin typeface="Times New Roman" panose="02020603050405020304" pitchFamily="18" charset="0"/>
                        </a:rPr>
                        <a:t> hipotansiyon, soğuk </a:t>
                      </a:r>
                      <a:r>
                        <a:rPr lang="tr-TR" sz="1000" b="0" i="0" u="none" strike="noStrike" dirty="0" err="1">
                          <a:solidFill>
                            <a:srgbClr val="000000"/>
                          </a:solidFill>
                          <a:effectLst/>
                          <a:latin typeface="Times New Roman" panose="02020603050405020304" pitchFamily="18" charset="0"/>
                        </a:rPr>
                        <a:t>ekstremiteler</a:t>
                      </a:r>
                      <a:r>
                        <a:rPr lang="tr-TR" sz="1000" b="0" i="0" u="none" strike="noStrike" dirty="0">
                          <a:solidFill>
                            <a:srgbClr val="000000"/>
                          </a:solidFill>
                          <a:effectLst/>
                          <a:latin typeface="Times New Roman" panose="02020603050405020304" pitchFamily="18" charset="0"/>
                        </a:rPr>
                        <a:t>, kalp bloğunun hızlanması, </a:t>
                      </a:r>
                      <a:r>
                        <a:rPr lang="tr-TR" sz="1000" b="0" i="0" u="none" strike="noStrike" dirty="0" err="1">
                          <a:solidFill>
                            <a:srgbClr val="000000"/>
                          </a:solidFill>
                          <a:effectLst/>
                          <a:latin typeface="Times New Roman" panose="02020603050405020304" pitchFamily="18" charset="0"/>
                        </a:rPr>
                        <a:t>klaudikasyo</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intermittan</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Raynaud</a:t>
                      </a:r>
                      <a:r>
                        <a:rPr lang="tr-TR" sz="1000" b="0" i="0" u="none" strike="noStrike" dirty="0">
                          <a:solidFill>
                            <a:srgbClr val="000000"/>
                          </a:solidFill>
                          <a:effectLst/>
                          <a:latin typeface="Times New Roman" panose="02020603050405020304" pitchFamily="18" charset="0"/>
                        </a:rPr>
                        <a:t> fenomeni, </a:t>
                      </a:r>
                      <a:r>
                        <a:rPr lang="tr-TR" sz="1000" b="0" i="0" u="none" strike="noStrike" dirty="0" err="1">
                          <a:solidFill>
                            <a:srgbClr val="000000"/>
                          </a:solidFill>
                          <a:effectLst/>
                          <a:latin typeface="Times New Roman" panose="02020603050405020304" pitchFamily="18" charset="0"/>
                        </a:rPr>
                        <a:t>konvüzyon</a:t>
                      </a:r>
                      <a:r>
                        <a:rPr lang="tr-TR" sz="1000" b="0" i="0" u="none" strike="noStrike" dirty="0">
                          <a:solidFill>
                            <a:srgbClr val="000000"/>
                          </a:solidFill>
                          <a:effectLst/>
                          <a:latin typeface="Times New Roman" panose="02020603050405020304" pitchFamily="18" charset="0"/>
                        </a:rPr>
                        <a:t>, baş dönmesi, baş ağrısı, ruh hali değişiklikleri, kabuslar, psikozlar ve halüsinasyonlar, diğer beta-</a:t>
                      </a:r>
                      <a:r>
                        <a:rPr lang="tr-TR" sz="1000" b="0" i="0" u="none" strike="noStrike" dirty="0" err="1">
                          <a:solidFill>
                            <a:srgbClr val="000000"/>
                          </a:solidFill>
                          <a:effectLst/>
                          <a:latin typeface="Times New Roman" panose="02020603050405020304" pitchFamily="18" charset="0"/>
                        </a:rPr>
                        <a:t>blokerlerle</a:t>
                      </a:r>
                      <a:r>
                        <a:rPr lang="tr-TR" sz="1000" b="0" i="0" u="none" strike="noStrike" dirty="0">
                          <a:solidFill>
                            <a:srgbClr val="000000"/>
                          </a:solidFill>
                          <a:effectLst/>
                          <a:latin typeface="Times New Roman" panose="02020603050405020304" pitchFamily="18" charset="0"/>
                        </a:rPr>
                        <a:t> görülen tipte uyku bozuklukları, ağız kuruluğu , </a:t>
                      </a:r>
                      <a:r>
                        <a:rPr lang="tr-TR" sz="1000" b="0" i="0" u="none" strike="noStrike" dirty="0" err="1">
                          <a:solidFill>
                            <a:srgbClr val="000000"/>
                          </a:solidFill>
                          <a:effectLst/>
                          <a:latin typeface="Times New Roman" panose="02020603050405020304" pitchFamily="18" charset="0"/>
                        </a:rPr>
                        <a:t>gastrointestinal</a:t>
                      </a:r>
                      <a:r>
                        <a:rPr lang="tr-TR" sz="1000" b="0" i="0" u="none" strike="noStrike" dirty="0">
                          <a:solidFill>
                            <a:srgbClr val="000000"/>
                          </a:solidFill>
                          <a:effectLst/>
                          <a:latin typeface="Times New Roman" panose="02020603050405020304" pitchFamily="18" charset="0"/>
                        </a:rPr>
                        <a:t> rahatsızlıklar, bulantı, </a:t>
                      </a:r>
                      <a:r>
                        <a:rPr lang="tr-TR" sz="1000" b="0" i="0" u="none" strike="noStrike" dirty="0" err="1">
                          <a:solidFill>
                            <a:srgbClr val="000000"/>
                          </a:solidFill>
                          <a:effectLst/>
                          <a:latin typeface="Times New Roman" panose="02020603050405020304" pitchFamily="18" charset="0"/>
                        </a:rPr>
                        <a:t>lökopeni</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purpura</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trombositopeni</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alopesi</a:t>
                      </a:r>
                      <a:r>
                        <a:rPr lang="tr-TR" sz="1000" b="0" i="0" u="none" strike="noStrike" dirty="0">
                          <a:solidFill>
                            <a:srgbClr val="000000"/>
                          </a:solidFill>
                          <a:effectLst/>
                          <a:latin typeface="Times New Roman" panose="02020603050405020304" pitchFamily="18" charset="0"/>
                        </a:rPr>
                        <a:t>, göz kuruluğu, </a:t>
                      </a:r>
                      <a:r>
                        <a:rPr lang="tr-TR" sz="1000" b="0" i="0" u="none" strike="noStrike" dirty="0" err="1">
                          <a:solidFill>
                            <a:srgbClr val="000000"/>
                          </a:solidFill>
                          <a:effectLst/>
                          <a:latin typeface="Times New Roman" panose="02020603050405020304" pitchFamily="18" charset="0"/>
                        </a:rPr>
                        <a:t>psoriazis</a:t>
                      </a:r>
                      <a:r>
                        <a:rPr lang="tr-TR" sz="1000" b="0" i="0" u="none" strike="noStrike" dirty="0">
                          <a:solidFill>
                            <a:srgbClr val="000000"/>
                          </a:solidFill>
                          <a:effectLst/>
                          <a:latin typeface="Times New Roman" panose="02020603050405020304" pitchFamily="18" charset="0"/>
                        </a:rPr>
                        <a:t> benzeri deri reaksiyonları, </a:t>
                      </a:r>
                      <a:r>
                        <a:rPr lang="tr-TR" sz="1000" b="0" i="0" u="none" strike="noStrike" dirty="0" err="1">
                          <a:solidFill>
                            <a:srgbClr val="000000"/>
                          </a:solidFill>
                          <a:effectLst/>
                          <a:latin typeface="Times New Roman" panose="02020603050405020304" pitchFamily="18" charset="0"/>
                        </a:rPr>
                        <a:t>psoriazisin</a:t>
                      </a:r>
                      <a:r>
                        <a:rPr lang="tr-TR" sz="1000" b="0" i="0" u="none" strike="noStrike" dirty="0">
                          <a:solidFill>
                            <a:srgbClr val="000000"/>
                          </a:solidFill>
                          <a:effectLst/>
                          <a:latin typeface="Times New Roman" panose="02020603050405020304" pitchFamily="18" charset="0"/>
                        </a:rPr>
                        <a:t> ağırlaşması, cilt döküntüleri, </a:t>
                      </a:r>
                      <a:r>
                        <a:rPr lang="tr-TR" sz="1000" b="0" i="0" u="none" strike="noStrike" dirty="0" err="1">
                          <a:solidFill>
                            <a:srgbClr val="000000"/>
                          </a:solidFill>
                          <a:effectLst/>
                          <a:latin typeface="Times New Roman" panose="02020603050405020304" pitchFamily="18" charset="0"/>
                        </a:rPr>
                        <a:t>parestezi</a:t>
                      </a:r>
                      <a:r>
                        <a:rPr lang="tr-TR" sz="1000" b="0" i="0" u="none" strike="noStrike" dirty="0">
                          <a:solidFill>
                            <a:srgbClr val="000000"/>
                          </a:solidFill>
                          <a:effectLst/>
                          <a:latin typeface="Times New Roman" panose="02020603050405020304" pitchFamily="18" charset="0"/>
                        </a:rPr>
                        <a:t>, geçmişinde astımla ilgili şikayetleri olan hastalarda veya </a:t>
                      </a:r>
                      <a:r>
                        <a:rPr lang="tr-TR" sz="1000" b="0" i="0" u="none" strike="noStrike" dirty="0" err="1">
                          <a:solidFill>
                            <a:srgbClr val="000000"/>
                          </a:solidFill>
                          <a:effectLst/>
                          <a:latin typeface="Times New Roman" panose="02020603050405020304" pitchFamily="18" charset="0"/>
                        </a:rPr>
                        <a:t>bronşiyal</a:t>
                      </a:r>
                      <a:r>
                        <a:rPr lang="tr-TR" sz="1000" b="0" i="0" u="none" strike="noStrike" dirty="0">
                          <a:solidFill>
                            <a:srgbClr val="000000"/>
                          </a:solidFill>
                          <a:effectLst/>
                          <a:latin typeface="Times New Roman" panose="02020603050405020304" pitchFamily="18" charset="0"/>
                        </a:rPr>
                        <a:t> astımı olan hastalarda </a:t>
                      </a:r>
                      <a:r>
                        <a:rPr lang="tr-TR" sz="1000" b="0" i="0" u="none" strike="noStrike" dirty="0" err="1">
                          <a:solidFill>
                            <a:srgbClr val="000000"/>
                          </a:solidFill>
                          <a:effectLst/>
                          <a:latin typeface="Times New Roman" panose="02020603050405020304" pitchFamily="18" charset="0"/>
                        </a:rPr>
                        <a:t>bronkospazm</a:t>
                      </a:r>
                      <a:r>
                        <a:rPr lang="tr-TR" sz="1000" b="0" i="0" u="none" strike="noStrike" dirty="0">
                          <a:solidFill>
                            <a:srgbClr val="000000"/>
                          </a:solidFill>
                          <a:effectLst/>
                          <a:latin typeface="Times New Roman" panose="02020603050405020304" pitchFamily="18" charset="0"/>
                        </a:rPr>
                        <a:t>, görme bozuklukları, yorgunluk; </a:t>
                      </a:r>
                      <a:r>
                        <a:rPr lang="tr-TR" sz="1000" b="0" i="0" u="none" strike="noStrike" dirty="0" err="1">
                          <a:solidFill>
                            <a:srgbClr val="000000"/>
                          </a:solidFill>
                          <a:effectLst/>
                          <a:latin typeface="Times New Roman" panose="02020603050405020304" pitchFamily="18" charset="0"/>
                        </a:rPr>
                        <a:t>ANA'da</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antinükleer</a:t>
                      </a:r>
                      <a:r>
                        <a:rPr lang="tr-TR" sz="1000" b="0" i="0" u="none" strike="noStrike" dirty="0">
                          <a:solidFill>
                            <a:srgbClr val="000000"/>
                          </a:solidFill>
                          <a:effectLst/>
                          <a:latin typeface="Times New Roman" panose="02020603050405020304" pitchFamily="18" charset="0"/>
                        </a:rPr>
                        <a:t> antikor) artış gözlemlenmiştir.</a:t>
                      </a:r>
                    </a:p>
                  </a:txBody>
                  <a:tcPr marL="5331" marR="5331" marT="53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309031558"/>
                  </a:ext>
                </a:extLst>
              </a:tr>
            </a:tbl>
          </a:graphicData>
        </a:graphic>
      </p:graphicFrame>
    </p:spTree>
    <p:extLst>
      <p:ext uri="{BB962C8B-B14F-4D97-AF65-F5344CB8AC3E}">
        <p14:creationId xmlns:p14="http://schemas.microsoft.com/office/powerpoint/2010/main" val="38238764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DE1F5E96-C543-472F-9529-1A34613D667A}"/>
              </a:ext>
            </a:extLst>
          </p:cNvPr>
          <p:cNvGraphicFramePr>
            <a:graphicFrameLocks noGrp="1"/>
          </p:cNvGraphicFramePr>
          <p:nvPr>
            <p:extLst>
              <p:ext uri="{D42A27DB-BD31-4B8C-83A1-F6EECF244321}">
                <p14:modId xmlns:p14="http://schemas.microsoft.com/office/powerpoint/2010/main" val="1882689155"/>
              </p:ext>
            </p:extLst>
          </p:nvPr>
        </p:nvGraphicFramePr>
        <p:xfrm>
          <a:off x="251520" y="1268760"/>
          <a:ext cx="8640959" cy="4273593"/>
        </p:xfrm>
        <a:graphic>
          <a:graphicData uri="http://schemas.openxmlformats.org/drawingml/2006/table">
            <a:tbl>
              <a:tblPr/>
              <a:tblGrid>
                <a:gridCol w="756745">
                  <a:extLst>
                    <a:ext uri="{9D8B030D-6E8A-4147-A177-3AD203B41FA5}">
                      <a16:colId xmlns:a16="http://schemas.microsoft.com/office/drawing/2014/main" xmlns="" val="4043263837"/>
                    </a:ext>
                  </a:extLst>
                </a:gridCol>
                <a:gridCol w="2367025">
                  <a:extLst>
                    <a:ext uri="{9D8B030D-6E8A-4147-A177-3AD203B41FA5}">
                      <a16:colId xmlns:a16="http://schemas.microsoft.com/office/drawing/2014/main" xmlns="" val="2413144921"/>
                    </a:ext>
                  </a:extLst>
                </a:gridCol>
                <a:gridCol w="1803866">
                  <a:extLst>
                    <a:ext uri="{9D8B030D-6E8A-4147-A177-3AD203B41FA5}">
                      <a16:colId xmlns:a16="http://schemas.microsoft.com/office/drawing/2014/main" xmlns="" val="4186370603"/>
                    </a:ext>
                  </a:extLst>
                </a:gridCol>
                <a:gridCol w="1812664">
                  <a:extLst>
                    <a:ext uri="{9D8B030D-6E8A-4147-A177-3AD203B41FA5}">
                      <a16:colId xmlns:a16="http://schemas.microsoft.com/office/drawing/2014/main" xmlns="" val="558256632"/>
                    </a:ext>
                  </a:extLst>
                </a:gridCol>
                <a:gridCol w="1900659">
                  <a:extLst>
                    <a:ext uri="{9D8B030D-6E8A-4147-A177-3AD203B41FA5}">
                      <a16:colId xmlns:a16="http://schemas.microsoft.com/office/drawing/2014/main" xmlns="" val="1023681324"/>
                    </a:ext>
                  </a:extLst>
                </a:gridCol>
              </a:tblGrid>
              <a:tr h="288032">
                <a:tc>
                  <a:txBody>
                    <a:bodyPr/>
                    <a:lstStyle/>
                    <a:p>
                      <a:pPr algn="l" fontAlgn="t"/>
                      <a:r>
                        <a:rPr lang="tr-TR" sz="1100" b="0" i="0" u="none" strike="noStrike" dirty="0">
                          <a:solidFill>
                            <a:srgbClr val="000000"/>
                          </a:solidFill>
                          <a:effectLst/>
                          <a:latin typeface="Times New Roman" panose="02020603050405020304" pitchFamily="18" charset="0"/>
                        </a:rPr>
                        <a:t>İLAÇ</a:t>
                      </a:r>
                    </a:p>
                  </a:txBody>
                  <a:tcPr marL="4190" marR="4190" marT="4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dirty="0">
                          <a:solidFill>
                            <a:srgbClr val="000000"/>
                          </a:solidFill>
                          <a:effectLst/>
                          <a:latin typeface="Times New Roman" panose="02020603050405020304" pitchFamily="18" charset="0"/>
                        </a:rPr>
                        <a:t>ENDİKASYONLARI</a:t>
                      </a:r>
                    </a:p>
                  </a:txBody>
                  <a:tcPr marL="4190" marR="4190" marT="4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dirty="0">
                          <a:solidFill>
                            <a:srgbClr val="000000"/>
                          </a:solidFill>
                          <a:effectLst/>
                          <a:latin typeface="Times New Roman" panose="02020603050405020304" pitchFamily="18" charset="0"/>
                        </a:rPr>
                        <a:t>KONTRENDİKASYONLARI</a:t>
                      </a:r>
                    </a:p>
                  </a:txBody>
                  <a:tcPr marL="4190" marR="4190" marT="4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dirty="0">
                          <a:solidFill>
                            <a:srgbClr val="000000"/>
                          </a:solidFill>
                          <a:effectLst/>
                          <a:latin typeface="Times New Roman" panose="02020603050405020304" pitchFamily="18" charset="0"/>
                        </a:rPr>
                        <a:t>VERİLİŞ YOLU</a:t>
                      </a:r>
                    </a:p>
                  </a:txBody>
                  <a:tcPr marL="4190" marR="4190" marT="4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dirty="0">
                          <a:solidFill>
                            <a:srgbClr val="000000"/>
                          </a:solidFill>
                          <a:effectLst/>
                          <a:latin typeface="Times New Roman" panose="02020603050405020304" pitchFamily="18" charset="0"/>
                        </a:rPr>
                        <a:t>YAN ETKİLERİ</a:t>
                      </a:r>
                    </a:p>
                  </a:txBody>
                  <a:tcPr marL="4190" marR="4190" marT="4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40968343"/>
                  </a:ext>
                </a:extLst>
              </a:tr>
              <a:tr h="3985561">
                <a:tc>
                  <a:txBody>
                    <a:bodyPr/>
                    <a:lstStyle/>
                    <a:p>
                      <a:pPr algn="ctr" fontAlgn="ctr"/>
                      <a:r>
                        <a:rPr lang="tr-TR" sz="1100" b="0" i="0" u="none" strike="noStrike" dirty="0">
                          <a:solidFill>
                            <a:srgbClr val="000000"/>
                          </a:solidFill>
                          <a:effectLst/>
                          <a:latin typeface="Times New Roman" panose="02020603050405020304" pitchFamily="18" charset="0"/>
                          <a:cs typeface="Times New Roman" panose="02020603050405020304" pitchFamily="18" charset="0"/>
                        </a:rPr>
                        <a:t>ALPRENOLOL</a:t>
                      </a:r>
                    </a:p>
                  </a:txBody>
                  <a:tcPr marL="4190" marR="4190" marT="4190"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ctr"/>
                      <a:r>
                        <a:rPr lang="tr-TR" sz="800" b="0" i="0" u="none" strike="noStrike" dirty="0" err="1">
                          <a:solidFill>
                            <a:srgbClr val="000000"/>
                          </a:solidFill>
                          <a:effectLst/>
                          <a:latin typeface="Times New Roman" panose="02020603050405020304" pitchFamily="18" charset="0"/>
                        </a:rPr>
                        <a:t>Romatoid</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artrit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juvenil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romatizmal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artrit</a:t>
                      </a:r>
                      <a:r>
                        <a:rPr lang="tr-TR" sz="800" b="0" i="0" u="none" strike="noStrike" dirty="0">
                          <a:solidFill>
                            <a:srgbClr val="000000"/>
                          </a:solidFill>
                          <a:effectLst/>
                          <a:latin typeface="Times New Roman" panose="02020603050405020304" pitchFamily="18" charset="0"/>
                        </a:rPr>
                        <a:t> dahil) </a:t>
                      </a:r>
                      <a:r>
                        <a:rPr lang="tr-TR" sz="800" b="0" i="0" u="none" strike="noStrike" dirty="0" err="1">
                          <a:solidFill>
                            <a:srgbClr val="000000"/>
                          </a:solidFill>
                          <a:effectLst/>
                          <a:latin typeface="Times New Roman" panose="02020603050405020304" pitchFamily="18" charset="0"/>
                        </a:rPr>
                        <a:t>psöriatik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artrit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ankilozan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spondilit</a:t>
                      </a:r>
                      <a:r>
                        <a:rPr lang="tr-TR" sz="800" b="0" i="0" u="none" strike="noStrike" dirty="0">
                          <a:solidFill>
                            <a:srgbClr val="000000"/>
                          </a:solidFill>
                          <a:effectLst/>
                          <a:latin typeface="Times New Roman" panose="02020603050405020304" pitchFamily="18" charset="0"/>
                        </a:rPr>
                        <a:t>, akut gut </a:t>
                      </a:r>
                      <a:r>
                        <a:rPr lang="tr-TR" sz="800" b="0" i="0" u="none" strike="noStrike" dirty="0" err="1">
                          <a:solidFill>
                            <a:srgbClr val="000000"/>
                          </a:solidFill>
                          <a:effectLst/>
                          <a:latin typeface="Times New Roman" panose="02020603050405020304" pitchFamily="18" charset="0"/>
                        </a:rPr>
                        <a:t>artriti</a:t>
                      </a:r>
                      <a:r>
                        <a:rPr lang="tr-TR" sz="800" b="0" i="0" u="none" strike="noStrike" dirty="0">
                          <a:solidFill>
                            <a:srgbClr val="000000"/>
                          </a:solidFill>
                          <a:effectLst/>
                          <a:latin typeface="Times New Roman" panose="02020603050405020304" pitchFamily="18" charset="0"/>
                        </a:rPr>
                        <a:t>, post-</a:t>
                      </a:r>
                      <a:r>
                        <a:rPr lang="tr-TR" sz="800" b="0" i="0" u="none" strike="noStrike" dirty="0" err="1">
                          <a:solidFill>
                            <a:srgbClr val="000000"/>
                          </a:solidFill>
                          <a:effectLst/>
                          <a:latin typeface="Times New Roman" panose="02020603050405020304" pitchFamily="18" charset="0"/>
                        </a:rPr>
                        <a:t>travmatik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osteoartrit</a:t>
                      </a:r>
                      <a:r>
                        <a:rPr lang="tr-TR" sz="800" b="0" i="0" u="none" strike="noStrike" dirty="0">
                          <a:solidFill>
                            <a:srgbClr val="000000"/>
                          </a:solidFill>
                          <a:effectLst/>
                          <a:latin typeface="Times New Roman" panose="02020603050405020304" pitchFamily="18" charset="0"/>
                        </a:rPr>
                        <a:t>, akut </a:t>
                      </a:r>
                      <a:r>
                        <a:rPr lang="tr-TR" sz="800" b="0" i="0" u="none" strike="noStrike" dirty="0" err="1">
                          <a:solidFill>
                            <a:srgbClr val="000000"/>
                          </a:solidFill>
                          <a:effectLst/>
                          <a:latin typeface="Times New Roman" panose="02020603050405020304" pitchFamily="18" charset="0"/>
                        </a:rPr>
                        <a:t>non</a:t>
                      </a:r>
                      <a:r>
                        <a:rPr lang="tr-TR" sz="800" b="0" i="0" u="none" strike="noStrike" dirty="0">
                          <a:solidFill>
                            <a:srgbClr val="000000"/>
                          </a:solidFill>
                          <a:effectLst/>
                          <a:latin typeface="Times New Roman" panose="02020603050405020304" pitchFamily="18" charset="0"/>
                        </a:rPr>
                        <a:t>-spesifik </a:t>
                      </a:r>
                      <a:r>
                        <a:rPr lang="tr-TR" sz="800" b="0" i="0" u="none" strike="noStrike" dirty="0" err="1">
                          <a:solidFill>
                            <a:srgbClr val="000000"/>
                          </a:solidFill>
                          <a:effectLst/>
                          <a:latin typeface="Times New Roman" panose="02020603050405020304" pitchFamily="18" charset="0"/>
                        </a:rPr>
                        <a:t>tendosinovit</a:t>
                      </a:r>
                      <a:r>
                        <a:rPr lang="tr-TR" sz="800" b="0" i="0" u="none" strike="noStrike" dirty="0">
                          <a:solidFill>
                            <a:srgbClr val="000000"/>
                          </a:solidFill>
                          <a:effectLst/>
                          <a:latin typeface="Times New Roman" panose="02020603050405020304" pitchFamily="18" charset="0"/>
                        </a:rPr>
                        <a:t>, akut/</a:t>
                      </a:r>
                      <a:r>
                        <a:rPr lang="tr-TR" sz="800" b="0" i="0" u="none" strike="noStrike" dirty="0" err="1">
                          <a:solidFill>
                            <a:srgbClr val="000000"/>
                          </a:solidFill>
                          <a:effectLst/>
                          <a:latin typeface="Times New Roman" panose="02020603050405020304" pitchFamily="18" charset="0"/>
                        </a:rPr>
                        <a:t>subakut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bursit</a:t>
                      </a:r>
                      <a:r>
                        <a:rPr lang="tr-TR" sz="800" b="0" i="0" u="none" strike="noStrike" dirty="0">
                          <a:solidFill>
                            <a:srgbClr val="000000"/>
                          </a:solidFill>
                          <a:effectLst/>
                          <a:latin typeface="Times New Roman" panose="02020603050405020304" pitchFamily="18" charset="0"/>
                        </a:rPr>
                        <a:t> ve </a:t>
                      </a:r>
                      <a:r>
                        <a:rPr lang="tr-TR" sz="800" b="0" i="0" u="none" strike="noStrike" dirty="0" err="1">
                          <a:solidFill>
                            <a:srgbClr val="000000"/>
                          </a:solidFill>
                          <a:effectLst/>
                          <a:latin typeface="Times New Roman" panose="02020603050405020304" pitchFamily="18" charset="0"/>
                        </a:rPr>
                        <a:t>epikondilit</a:t>
                      </a:r>
                      <a:r>
                        <a:rPr lang="tr-TR" sz="800" b="0" i="0" u="none" strike="noStrike" dirty="0">
                          <a:solidFill>
                            <a:srgbClr val="000000"/>
                          </a:solidFill>
                          <a:effectLst/>
                          <a:latin typeface="Times New Roman" panose="02020603050405020304" pitchFamily="18" charset="0"/>
                        </a:rPr>
                        <a:t>, sistemik </a:t>
                      </a:r>
                      <a:r>
                        <a:rPr lang="tr-TR" sz="800" b="0" i="0" u="none" strike="noStrike" dirty="0" err="1">
                          <a:solidFill>
                            <a:srgbClr val="000000"/>
                          </a:solidFill>
                          <a:effectLst/>
                          <a:latin typeface="Times New Roman" panose="02020603050405020304" pitchFamily="18" charset="0"/>
                        </a:rPr>
                        <a:t>lupus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eritematosus</a:t>
                      </a:r>
                      <a:r>
                        <a:rPr lang="tr-TR" sz="800" b="0" i="0" u="none" strike="noStrike" dirty="0">
                          <a:solidFill>
                            <a:srgbClr val="000000"/>
                          </a:solidFill>
                          <a:effectLst/>
                          <a:latin typeface="Times New Roman" panose="02020603050405020304" pitchFamily="18" charset="0"/>
                        </a:rPr>
                        <a:t>, sistemik </a:t>
                      </a:r>
                      <a:r>
                        <a:rPr lang="tr-TR" sz="800" b="0" i="0" u="none" strike="noStrike" dirty="0" err="1">
                          <a:solidFill>
                            <a:srgbClr val="000000"/>
                          </a:solidFill>
                          <a:effectLst/>
                          <a:latin typeface="Times New Roman" panose="02020603050405020304" pitchFamily="18" charset="0"/>
                        </a:rPr>
                        <a:t>dermatomiyosit</a:t>
                      </a:r>
                      <a:r>
                        <a:rPr lang="tr-TR" sz="800" b="0" i="0" u="none" strike="noStrike" dirty="0">
                          <a:solidFill>
                            <a:srgbClr val="000000"/>
                          </a:solidFill>
                          <a:effectLst/>
                          <a:latin typeface="Times New Roman" panose="02020603050405020304" pitchFamily="18" charset="0"/>
                        </a:rPr>
                        <a:t> ve akut </a:t>
                      </a:r>
                      <a:r>
                        <a:rPr lang="tr-TR" sz="800" b="0" i="0" u="none" strike="noStrike" dirty="0" err="1">
                          <a:solidFill>
                            <a:srgbClr val="000000"/>
                          </a:solidFill>
                          <a:effectLst/>
                          <a:latin typeface="Times New Roman" panose="02020603050405020304" pitchFamily="18" charset="0"/>
                        </a:rPr>
                        <a:t>romatoid</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kardit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pemfigus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eritema</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multiform</a:t>
                      </a:r>
                      <a:r>
                        <a:rPr lang="tr-TR" sz="800" b="0" i="0" u="none" strike="noStrike" dirty="0">
                          <a:solidFill>
                            <a:srgbClr val="000000"/>
                          </a:solidFill>
                          <a:effectLst/>
                          <a:latin typeface="Times New Roman" panose="02020603050405020304" pitchFamily="18" charset="0"/>
                        </a:rPr>
                        <a:t> (Stevens-Johnson sendromu) </a:t>
                      </a:r>
                      <a:r>
                        <a:rPr lang="tr-TR" sz="800" b="0" i="0" u="none" strike="noStrike" dirty="0" err="1">
                          <a:solidFill>
                            <a:srgbClr val="000000"/>
                          </a:solidFill>
                          <a:effectLst/>
                          <a:latin typeface="Times New Roman" panose="02020603050405020304" pitchFamily="18" charset="0"/>
                        </a:rPr>
                        <a:t>eksfolyatif</a:t>
                      </a:r>
                      <a:r>
                        <a:rPr lang="tr-TR" sz="800" b="0" i="0" u="none" strike="noStrike" dirty="0">
                          <a:solidFill>
                            <a:srgbClr val="000000"/>
                          </a:solidFill>
                          <a:effectLst/>
                          <a:latin typeface="Times New Roman" panose="02020603050405020304" pitchFamily="18" charset="0"/>
                        </a:rPr>
                        <a:t> dermatit, </a:t>
                      </a:r>
                      <a:r>
                        <a:rPr lang="tr-TR" sz="800" b="0" i="0" u="none" strike="noStrike" dirty="0" err="1">
                          <a:solidFill>
                            <a:srgbClr val="000000"/>
                          </a:solidFill>
                          <a:effectLst/>
                          <a:latin typeface="Times New Roman" panose="02020603050405020304" pitchFamily="18" charset="0"/>
                        </a:rPr>
                        <a:t>büllü</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dermatitis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herpetiformis</a:t>
                      </a:r>
                      <a:r>
                        <a:rPr lang="tr-TR" sz="800" b="0" i="0" u="none" strike="noStrike" dirty="0">
                          <a:solidFill>
                            <a:srgbClr val="000000"/>
                          </a:solidFill>
                          <a:effectLst/>
                          <a:latin typeface="Times New Roman" panose="02020603050405020304" pitchFamily="18" charset="0"/>
                        </a:rPr>
                        <a:t>, ağır seyreden </a:t>
                      </a:r>
                      <a:r>
                        <a:rPr lang="tr-TR" sz="800" b="0" i="0" u="none" strike="noStrike" dirty="0" err="1">
                          <a:solidFill>
                            <a:srgbClr val="000000"/>
                          </a:solidFill>
                          <a:effectLst/>
                          <a:latin typeface="Times New Roman" panose="02020603050405020304" pitchFamily="18" charset="0"/>
                        </a:rPr>
                        <a:t>psoriasis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seboreik</a:t>
                      </a:r>
                      <a:r>
                        <a:rPr lang="tr-TR" sz="800" b="0" i="0" u="none" strike="noStrike" dirty="0">
                          <a:solidFill>
                            <a:srgbClr val="000000"/>
                          </a:solidFill>
                          <a:effectLst/>
                          <a:latin typeface="Times New Roman" panose="02020603050405020304" pitchFamily="18" charset="0"/>
                        </a:rPr>
                        <a:t> dermatit ve </a:t>
                      </a:r>
                      <a:r>
                        <a:rPr lang="tr-TR" sz="800" b="0" i="0" u="none" strike="noStrike" dirty="0" err="1">
                          <a:solidFill>
                            <a:srgbClr val="000000"/>
                          </a:solidFill>
                          <a:effectLst/>
                          <a:latin typeface="Times New Roman" panose="02020603050405020304" pitchFamily="18" charset="0"/>
                        </a:rPr>
                        <a:t>mikozis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fungoides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herpes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zoster</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oftalmikus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iritis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iridosiklitis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korioretinitis</a:t>
                      </a:r>
                      <a:r>
                        <a:rPr lang="tr-TR" sz="800" b="0" i="0" u="none" strike="noStrike" dirty="0">
                          <a:solidFill>
                            <a:srgbClr val="000000"/>
                          </a:solidFill>
                          <a:effectLst/>
                          <a:latin typeface="Times New Roman" panose="02020603050405020304" pitchFamily="18" charset="0"/>
                        </a:rPr>
                        <a:t>, yaygın </a:t>
                      </a:r>
                      <a:r>
                        <a:rPr lang="tr-TR" sz="800" b="0" i="0" u="none" strike="noStrike" dirty="0" err="1">
                          <a:solidFill>
                            <a:srgbClr val="000000"/>
                          </a:solidFill>
                          <a:effectLst/>
                          <a:latin typeface="Times New Roman" panose="02020603050405020304" pitchFamily="18" charset="0"/>
                        </a:rPr>
                        <a:t>posterior</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uveitis</a:t>
                      </a:r>
                      <a:r>
                        <a:rPr lang="tr-TR" sz="800" b="0" i="0" u="none" strike="noStrike" dirty="0">
                          <a:solidFill>
                            <a:srgbClr val="000000"/>
                          </a:solidFill>
                          <a:effectLst/>
                          <a:latin typeface="Times New Roman" panose="02020603050405020304" pitchFamily="18" charset="0"/>
                        </a:rPr>
                        <a:t> ve </a:t>
                      </a:r>
                      <a:r>
                        <a:rPr lang="tr-TR" sz="800" b="0" i="0" u="none" strike="noStrike" dirty="0" err="1">
                          <a:solidFill>
                            <a:srgbClr val="000000"/>
                          </a:solidFill>
                          <a:effectLst/>
                          <a:latin typeface="Times New Roman" panose="02020603050405020304" pitchFamily="18" charset="0"/>
                        </a:rPr>
                        <a:t>koroiditis</a:t>
                      </a:r>
                      <a:r>
                        <a:rPr lang="tr-TR" sz="800" b="0" i="0" u="none" strike="noStrike" dirty="0">
                          <a:solidFill>
                            <a:srgbClr val="000000"/>
                          </a:solidFill>
                          <a:effectLst/>
                          <a:latin typeface="Times New Roman" panose="02020603050405020304" pitchFamily="18" charset="0"/>
                        </a:rPr>
                        <a:t>, optik </a:t>
                      </a:r>
                      <a:r>
                        <a:rPr lang="tr-TR" sz="800" b="0" i="0" u="none" strike="noStrike" dirty="0" err="1">
                          <a:solidFill>
                            <a:srgbClr val="000000"/>
                          </a:solidFill>
                          <a:effectLst/>
                          <a:latin typeface="Times New Roman" panose="02020603050405020304" pitchFamily="18" charset="0"/>
                        </a:rPr>
                        <a:t>nevrit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sempatetik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oftalmi</a:t>
                      </a:r>
                      <a:r>
                        <a:rPr lang="tr-TR" sz="800" b="0" i="0" u="none" strike="noStrike" dirty="0">
                          <a:solidFill>
                            <a:srgbClr val="000000"/>
                          </a:solidFill>
                          <a:effectLst/>
                          <a:latin typeface="Times New Roman" panose="02020603050405020304" pitchFamily="18" charset="0"/>
                        </a:rPr>
                        <a:t>, ön </a:t>
                      </a:r>
                      <a:r>
                        <a:rPr lang="tr-TR" sz="800" b="0" i="0" u="none" strike="noStrike" dirty="0" err="1">
                          <a:solidFill>
                            <a:srgbClr val="000000"/>
                          </a:solidFill>
                          <a:effectLst/>
                          <a:latin typeface="Times New Roman" panose="02020603050405020304" pitchFamily="18" charset="0"/>
                        </a:rPr>
                        <a:t>segment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enflamasyonu</a:t>
                      </a:r>
                      <a:r>
                        <a:rPr lang="tr-TR" sz="800" b="0" i="0" u="none" strike="noStrike" dirty="0">
                          <a:solidFill>
                            <a:srgbClr val="000000"/>
                          </a:solidFill>
                          <a:effectLst/>
                          <a:latin typeface="Times New Roman" panose="02020603050405020304" pitchFamily="18" charset="0"/>
                        </a:rPr>
                        <a:t>, alerjik </a:t>
                      </a:r>
                      <a:r>
                        <a:rPr lang="tr-TR" sz="800" b="0" i="0" u="none" strike="noStrike" dirty="0" err="1">
                          <a:solidFill>
                            <a:srgbClr val="000000"/>
                          </a:solidFill>
                          <a:effectLst/>
                          <a:latin typeface="Times New Roman" panose="02020603050405020304" pitchFamily="18" charset="0"/>
                        </a:rPr>
                        <a:t>konjonktivit</a:t>
                      </a:r>
                      <a:r>
                        <a:rPr lang="tr-TR" sz="800" b="0" i="0" u="none" strike="noStrike" dirty="0">
                          <a:solidFill>
                            <a:srgbClr val="000000"/>
                          </a:solidFill>
                          <a:effectLst/>
                          <a:latin typeface="Times New Roman" panose="02020603050405020304" pitchFamily="18" charset="0"/>
                        </a:rPr>
                        <a:t>, alerjik </a:t>
                      </a:r>
                      <a:r>
                        <a:rPr lang="tr-TR" sz="800" b="0" i="0" u="none" strike="noStrike" dirty="0" err="1">
                          <a:solidFill>
                            <a:srgbClr val="000000"/>
                          </a:solidFill>
                          <a:effectLst/>
                          <a:latin typeface="Times New Roman" panose="02020603050405020304" pitchFamily="18" charset="0"/>
                        </a:rPr>
                        <a:t>korneal</a:t>
                      </a:r>
                      <a:r>
                        <a:rPr lang="tr-TR" sz="800" b="0" i="0" u="none" strike="noStrike" dirty="0">
                          <a:solidFill>
                            <a:srgbClr val="000000"/>
                          </a:solidFill>
                          <a:effectLst/>
                          <a:latin typeface="Times New Roman" panose="02020603050405020304" pitchFamily="18" charset="0"/>
                        </a:rPr>
                        <a:t> marjinal ülser ve </a:t>
                      </a:r>
                      <a:r>
                        <a:rPr lang="tr-TR" sz="800" b="0" i="0" u="none" strike="noStrike" dirty="0" err="1">
                          <a:solidFill>
                            <a:srgbClr val="000000"/>
                          </a:solidFill>
                          <a:effectLst/>
                          <a:latin typeface="Times New Roman" panose="02020603050405020304" pitchFamily="18" charset="0"/>
                        </a:rPr>
                        <a:t>keratit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bronşiyal</a:t>
                      </a:r>
                      <a:r>
                        <a:rPr lang="tr-TR" sz="800" b="0" i="0" u="none" strike="noStrike" dirty="0">
                          <a:solidFill>
                            <a:srgbClr val="000000"/>
                          </a:solidFill>
                          <a:effectLst/>
                          <a:latin typeface="Times New Roman" panose="02020603050405020304" pitchFamily="18" charset="0"/>
                        </a:rPr>
                        <a:t> astım, </a:t>
                      </a:r>
                      <a:r>
                        <a:rPr lang="tr-TR" sz="800" b="0" i="0" u="none" strike="noStrike" dirty="0" err="1">
                          <a:solidFill>
                            <a:srgbClr val="000000"/>
                          </a:solidFill>
                          <a:effectLst/>
                          <a:latin typeface="Times New Roman" panose="02020603050405020304" pitchFamily="18" charset="0"/>
                        </a:rPr>
                        <a:t>kontakt</a:t>
                      </a:r>
                      <a:r>
                        <a:rPr lang="tr-TR" sz="800" b="0" i="0" u="none" strike="noStrike" dirty="0">
                          <a:solidFill>
                            <a:srgbClr val="000000"/>
                          </a:solidFill>
                          <a:effectLst/>
                          <a:latin typeface="Times New Roman" panose="02020603050405020304" pitchFamily="18" charset="0"/>
                        </a:rPr>
                        <a:t> dermatit, </a:t>
                      </a:r>
                      <a:r>
                        <a:rPr lang="tr-TR" sz="800" b="0" i="0" u="none" strike="noStrike" dirty="0" err="1">
                          <a:solidFill>
                            <a:srgbClr val="000000"/>
                          </a:solidFill>
                          <a:effectLst/>
                          <a:latin typeface="Times New Roman" panose="02020603050405020304" pitchFamily="18" charset="0"/>
                        </a:rPr>
                        <a:t>atopik</a:t>
                      </a:r>
                      <a:r>
                        <a:rPr lang="tr-TR" sz="800" b="0" i="0" u="none" strike="noStrike" dirty="0">
                          <a:solidFill>
                            <a:srgbClr val="000000"/>
                          </a:solidFill>
                          <a:effectLst/>
                          <a:latin typeface="Times New Roman" panose="02020603050405020304" pitchFamily="18" charset="0"/>
                        </a:rPr>
                        <a:t> dermatit, serum hastalığı, mevsimsel ya da uzun süreli alerjik </a:t>
                      </a:r>
                      <a:r>
                        <a:rPr lang="tr-TR" sz="800" b="0" i="0" u="none" strike="noStrike" dirty="0" err="1">
                          <a:solidFill>
                            <a:srgbClr val="000000"/>
                          </a:solidFill>
                          <a:effectLst/>
                          <a:latin typeface="Times New Roman" panose="02020603050405020304" pitchFamily="18" charset="0"/>
                        </a:rPr>
                        <a:t>rinit</a:t>
                      </a:r>
                      <a:r>
                        <a:rPr lang="tr-TR" sz="800" b="0" i="0" u="none" strike="noStrike" dirty="0">
                          <a:solidFill>
                            <a:srgbClr val="000000"/>
                          </a:solidFill>
                          <a:effectLst/>
                          <a:latin typeface="Times New Roman" panose="02020603050405020304" pitchFamily="18" charset="0"/>
                        </a:rPr>
                        <a:t>, aşırı ilaç duyarlılığı, </a:t>
                      </a:r>
                      <a:r>
                        <a:rPr lang="tr-TR" sz="800" b="0" i="0" u="none" strike="noStrike" dirty="0" err="1">
                          <a:solidFill>
                            <a:srgbClr val="000000"/>
                          </a:solidFill>
                          <a:effectLst/>
                          <a:latin typeface="Times New Roman" panose="02020603050405020304" pitchFamily="18" charset="0"/>
                        </a:rPr>
                        <a:t>ürtikeriyel</a:t>
                      </a:r>
                      <a:r>
                        <a:rPr lang="tr-TR" sz="800" b="0" i="0" u="none" strike="noStrike" dirty="0">
                          <a:solidFill>
                            <a:srgbClr val="000000"/>
                          </a:solidFill>
                          <a:effectLst/>
                          <a:latin typeface="Times New Roman" panose="02020603050405020304" pitchFamily="18" charset="0"/>
                        </a:rPr>
                        <a:t> transfüzyon reaksiyonları ve akut </a:t>
                      </a:r>
                      <a:r>
                        <a:rPr lang="tr-TR" sz="800" b="0" i="0" u="none" strike="noStrike" dirty="0" err="1">
                          <a:solidFill>
                            <a:srgbClr val="000000"/>
                          </a:solidFill>
                          <a:effectLst/>
                          <a:latin typeface="Times New Roman" panose="02020603050405020304" pitchFamily="18" charset="0"/>
                        </a:rPr>
                        <a:t>non-enfeksiyöz</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larenks</a:t>
                      </a:r>
                      <a:r>
                        <a:rPr lang="tr-TR" sz="800" b="0" i="0" u="none" strike="noStrike" dirty="0">
                          <a:solidFill>
                            <a:srgbClr val="000000"/>
                          </a:solidFill>
                          <a:effectLst/>
                          <a:latin typeface="Times New Roman" panose="02020603050405020304" pitchFamily="18" charset="0"/>
                        </a:rPr>
                        <a:t> ödemi, </a:t>
                      </a:r>
                      <a:r>
                        <a:rPr lang="tr-TR" sz="800" b="0" i="0" u="none" strike="noStrike" dirty="0" err="1">
                          <a:solidFill>
                            <a:srgbClr val="000000"/>
                          </a:solidFill>
                          <a:effectLst/>
                          <a:latin typeface="Times New Roman" panose="02020603050405020304" pitchFamily="18" charset="0"/>
                        </a:rPr>
                        <a:t>semptomatik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sarkoidoz</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berilliosis</a:t>
                      </a:r>
                      <a:r>
                        <a:rPr lang="tr-TR" sz="800" b="0" i="0" u="none" strike="noStrike" dirty="0">
                          <a:solidFill>
                            <a:srgbClr val="000000"/>
                          </a:solidFill>
                          <a:effectLst/>
                          <a:latin typeface="Times New Roman" panose="02020603050405020304" pitchFamily="18" charset="0"/>
                        </a:rPr>
                        <a:t>, tedavi edilemeyen </a:t>
                      </a:r>
                      <a:r>
                        <a:rPr lang="tr-TR" sz="800" b="0" i="0" u="none" strike="noStrike" dirty="0" err="1">
                          <a:solidFill>
                            <a:srgbClr val="000000"/>
                          </a:solidFill>
                          <a:effectLst/>
                          <a:latin typeface="Times New Roman" panose="02020603050405020304" pitchFamily="18" charset="0"/>
                        </a:rPr>
                        <a:t>Löffler</a:t>
                      </a:r>
                      <a:r>
                        <a:rPr lang="tr-TR" sz="800" b="0" i="0" u="none" strike="noStrike" dirty="0">
                          <a:solidFill>
                            <a:srgbClr val="000000"/>
                          </a:solidFill>
                          <a:effectLst/>
                          <a:latin typeface="Times New Roman" panose="02020603050405020304" pitchFamily="18" charset="0"/>
                        </a:rPr>
                        <a:t> sendromu, </a:t>
                      </a:r>
                      <a:r>
                        <a:rPr lang="tr-TR" sz="800" b="0" i="0" u="none" strike="noStrike" dirty="0" err="1">
                          <a:solidFill>
                            <a:srgbClr val="000000"/>
                          </a:solidFill>
                          <a:effectLst/>
                          <a:latin typeface="Times New Roman" panose="02020603050405020304" pitchFamily="18" charset="0"/>
                        </a:rPr>
                        <a:t>aspirasyon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pnömonisi</a:t>
                      </a:r>
                      <a:r>
                        <a:rPr lang="tr-TR" sz="800" b="0" i="0" u="none" strike="noStrike" dirty="0">
                          <a:solidFill>
                            <a:srgbClr val="000000"/>
                          </a:solidFill>
                          <a:effectLst/>
                          <a:latin typeface="Times New Roman" panose="02020603050405020304" pitchFamily="18" charset="0"/>
                        </a:rPr>
                        <a:t> ve gerekli anti-tüberküloz tedavi ile birlikte </a:t>
                      </a:r>
                      <a:r>
                        <a:rPr lang="tr-TR" sz="800" b="0" i="0" u="none" strike="noStrike" dirty="0" err="1">
                          <a:solidFill>
                            <a:srgbClr val="000000"/>
                          </a:solidFill>
                          <a:effectLst/>
                          <a:latin typeface="Times New Roman" panose="02020603050405020304" pitchFamily="18" charset="0"/>
                        </a:rPr>
                        <a:t>fülmine</a:t>
                      </a:r>
                      <a:r>
                        <a:rPr lang="tr-TR" sz="800" b="0" i="0" u="none" strike="noStrike" dirty="0">
                          <a:solidFill>
                            <a:srgbClr val="000000"/>
                          </a:solidFill>
                          <a:effectLst/>
                          <a:latin typeface="Times New Roman" panose="02020603050405020304" pitchFamily="18" charset="0"/>
                        </a:rPr>
                        <a:t> ya da </a:t>
                      </a:r>
                      <a:r>
                        <a:rPr lang="tr-TR" sz="800" b="0" i="0" u="none" strike="noStrike" dirty="0" err="1">
                          <a:solidFill>
                            <a:srgbClr val="000000"/>
                          </a:solidFill>
                          <a:effectLst/>
                          <a:latin typeface="Times New Roman" panose="02020603050405020304" pitchFamily="18" charset="0"/>
                        </a:rPr>
                        <a:t>dissemine</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pulmoner</a:t>
                      </a:r>
                      <a:r>
                        <a:rPr lang="tr-TR" sz="800" b="0" i="0" u="none" strike="noStrike" dirty="0">
                          <a:solidFill>
                            <a:srgbClr val="000000"/>
                          </a:solidFill>
                          <a:effectLst/>
                          <a:latin typeface="Times New Roman" panose="02020603050405020304" pitchFamily="18" charset="0"/>
                        </a:rPr>
                        <a:t> tüberküloz, kazanılmış (</a:t>
                      </a:r>
                      <a:r>
                        <a:rPr lang="tr-TR" sz="800" b="0" i="0" u="none" strike="noStrike" dirty="0" err="1">
                          <a:solidFill>
                            <a:srgbClr val="000000"/>
                          </a:solidFill>
                          <a:effectLst/>
                          <a:latin typeface="Times New Roman" panose="02020603050405020304" pitchFamily="18" charset="0"/>
                        </a:rPr>
                        <a:t>otoimmun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hemolitik</a:t>
                      </a:r>
                      <a:r>
                        <a:rPr lang="tr-TR" sz="800" b="0" i="0" u="none" strike="noStrike" dirty="0">
                          <a:solidFill>
                            <a:srgbClr val="000000"/>
                          </a:solidFill>
                          <a:effectLst/>
                          <a:latin typeface="Times New Roman" panose="02020603050405020304" pitchFamily="18" charset="0"/>
                        </a:rPr>
                        <a:t> anemi, erişkinlerdeki </a:t>
                      </a:r>
                      <a:r>
                        <a:rPr lang="tr-TR" sz="800" b="0" i="0" u="none" strike="noStrike" dirty="0" err="1">
                          <a:solidFill>
                            <a:srgbClr val="000000"/>
                          </a:solidFill>
                          <a:effectLst/>
                          <a:latin typeface="Times New Roman" panose="02020603050405020304" pitchFamily="18" charset="0"/>
                        </a:rPr>
                        <a:t>sekonder</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trombositopeni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eritroblastopeni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konjenital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hipoplastik</a:t>
                      </a:r>
                      <a:r>
                        <a:rPr lang="tr-TR" sz="800" b="0" i="0" u="none" strike="noStrike" dirty="0">
                          <a:solidFill>
                            <a:srgbClr val="000000"/>
                          </a:solidFill>
                          <a:effectLst/>
                          <a:latin typeface="Times New Roman" panose="02020603050405020304" pitchFamily="18" charset="0"/>
                        </a:rPr>
                        <a:t> anemi, </a:t>
                      </a:r>
                      <a:r>
                        <a:rPr lang="tr-TR" sz="800" b="0" i="0" u="none" strike="noStrike" dirty="0" err="1">
                          <a:solidFill>
                            <a:srgbClr val="000000"/>
                          </a:solidFill>
                          <a:effectLst/>
                          <a:latin typeface="Times New Roman" panose="02020603050405020304" pitchFamily="18" charset="0"/>
                        </a:rPr>
                        <a:t>multipl</a:t>
                      </a:r>
                      <a:r>
                        <a:rPr lang="tr-TR" sz="800" b="0" i="0" u="none" strike="noStrike" dirty="0">
                          <a:solidFill>
                            <a:srgbClr val="000000"/>
                          </a:solidFill>
                          <a:effectLst/>
                          <a:latin typeface="Times New Roman" panose="02020603050405020304" pitchFamily="18" charset="0"/>
                        </a:rPr>
                        <a:t> skleroz, </a:t>
                      </a:r>
                      <a:r>
                        <a:rPr lang="tr-TR" sz="800" b="0" i="0" u="none" strike="noStrike" dirty="0" err="1">
                          <a:solidFill>
                            <a:srgbClr val="000000"/>
                          </a:solidFill>
                          <a:effectLst/>
                          <a:latin typeface="Times New Roman" panose="02020603050405020304" pitchFamily="18" charset="0"/>
                        </a:rPr>
                        <a:t>ülseratif</a:t>
                      </a:r>
                      <a:r>
                        <a:rPr lang="tr-TR" sz="800" b="0" i="0" u="none" strike="noStrike" dirty="0">
                          <a:solidFill>
                            <a:srgbClr val="000000"/>
                          </a:solidFill>
                          <a:effectLst/>
                          <a:latin typeface="Times New Roman" panose="02020603050405020304" pitchFamily="18" charset="0"/>
                        </a:rPr>
                        <a:t> kolit ve </a:t>
                      </a:r>
                      <a:r>
                        <a:rPr lang="tr-TR" sz="800" b="0" i="0" u="none" strike="noStrike" dirty="0" err="1">
                          <a:solidFill>
                            <a:srgbClr val="000000"/>
                          </a:solidFill>
                          <a:effectLst/>
                          <a:latin typeface="Times New Roman" panose="02020603050405020304" pitchFamily="18" charset="0"/>
                        </a:rPr>
                        <a:t>rejyonel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enterit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kardiyojenik</a:t>
                      </a:r>
                      <a:r>
                        <a:rPr lang="tr-TR" sz="800" b="0" i="0" u="none" strike="noStrike" dirty="0">
                          <a:solidFill>
                            <a:srgbClr val="000000"/>
                          </a:solidFill>
                          <a:effectLst/>
                          <a:latin typeface="Times New Roman" panose="02020603050405020304" pitchFamily="18" charset="0"/>
                        </a:rPr>
                        <a:t> şok, septik şok, </a:t>
                      </a:r>
                      <a:r>
                        <a:rPr lang="tr-TR" sz="800" b="0" i="0" u="none" strike="noStrike" dirty="0" err="1">
                          <a:solidFill>
                            <a:srgbClr val="000000"/>
                          </a:solidFill>
                          <a:effectLst/>
                          <a:latin typeface="Times New Roman" panose="02020603050405020304" pitchFamily="18" charset="0"/>
                        </a:rPr>
                        <a:t>anafilaktik</a:t>
                      </a:r>
                      <a:r>
                        <a:rPr lang="tr-TR" sz="800" b="0" i="0" u="none" strike="noStrike" dirty="0">
                          <a:solidFill>
                            <a:srgbClr val="000000"/>
                          </a:solidFill>
                          <a:effectLst/>
                          <a:latin typeface="Times New Roman" panose="02020603050405020304" pitchFamily="18" charset="0"/>
                        </a:rPr>
                        <a:t> şok, </a:t>
                      </a:r>
                      <a:r>
                        <a:rPr lang="tr-TR" sz="800" b="0" i="0" u="none" strike="noStrike" dirty="0" err="1">
                          <a:solidFill>
                            <a:srgbClr val="000000"/>
                          </a:solidFill>
                          <a:effectLst/>
                          <a:latin typeface="Times New Roman" panose="02020603050405020304" pitchFamily="18" charset="0"/>
                        </a:rPr>
                        <a:t>hipovolemik</a:t>
                      </a:r>
                      <a:r>
                        <a:rPr lang="tr-TR" sz="800" b="0" i="0" u="none" strike="noStrike" dirty="0">
                          <a:solidFill>
                            <a:srgbClr val="000000"/>
                          </a:solidFill>
                          <a:effectLst/>
                          <a:latin typeface="Times New Roman" panose="02020603050405020304" pitchFamily="18" charset="0"/>
                        </a:rPr>
                        <a:t> şok, travma, yanıklar, çeşitli </a:t>
                      </a:r>
                      <a:r>
                        <a:rPr lang="tr-TR" sz="800" b="0" i="0" u="none" strike="noStrike" dirty="0" err="1">
                          <a:solidFill>
                            <a:srgbClr val="000000"/>
                          </a:solidFill>
                          <a:effectLst/>
                          <a:latin typeface="Times New Roman" panose="02020603050405020304" pitchFamily="18" charset="0"/>
                        </a:rPr>
                        <a:t>etyolojik</a:t>
                      </a:r>
                      <a:r>
                        <a:rPr lang="tr-TR" sz="800" b="0" i="0" u="none" strike="noStrike" dirty="0">
                          <a:solidFill>
                            <a:srgbClr val="000000"/>
                          </a:solidFill>
                          <a:effectLst/>
                          <a:latin typeface="Times New Roman" panose="02020603050405020304" pitchFamily="18" charset="0"/>
                        </a:rPr>
                        <a:t> nedenli geç şoklar.</a:t>
                      </a:r>
                    </a:p>
                  </a:txBody>
                  <a:tcPr marL="4190" marR="4190" marT="419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800" b="0" i="0" u="none" strike="noStrike" dirty="0">
                          <a:solidFill>
                            <a:srgbClr val="000000"/>
                          </a:solidFill>
                          <a:effectLst/>
                          <a:latin typeface="Times New Roman" panose="02020603050405020304" pitchFamily="18" charset="0"/>
                        </a:rPr>
                        <a:t>Uzun süreli tedavilerde; </a:t>
                      </a:r>
                      <a:r>
                        <a:rPr lang="tr-TR" sz="800" b="0" i="0" u="none" strike="noStrike" dirty="0" err="1">
                          <a:solidFill>
                            <a:srgbClr val="000000"/>
                          </a:solidFill>
                          <a:effectLst/>
                          <a:latin typeface="Times New Roman" panose="02020603050405020304" pitchFamily="18" charset="0"/>
                        </a:rPr>
                        <a:t>herpes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simpleks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kratitis</a:t>
                      </a:r>
                      <a:r>
                        <a:rPr lang="tr-TR" sz="800" b="0" i="0" u="none" strike="noStrike" dirty="0">
                          <a:solidFill>
                            <a:srgbClr val="000000"/>
                          </a:solidFill>
                          <a:effectLst/>
                          <a:latin typeface="Times New Roman" panose="02020603050405020304" pitchFamily="18" charset="0"/>
                        </a:rPr>
                        <a:t>, akut psikoz, </a:t>
                      </a:r>
                      <a:r>
                        <a:rPr lang="tr-TR" sz="800" b="0" i="0" u="none" strike="noStrike" dirty="0" err="1">
                          <a:solidFill>
                            <a:srgbClr val="000000"/>
                          </a:solidFill>
                          <a:effectLst/>
                          <a:latin typeface="Times New Roman" panose="02020603050405020304" pitchFamily="18" charset="0"/>
                        </a:rPr>
                        <a:t>latent</a:t>
                      </a:r>
                      <a:r>
                        <a:rPr lang="tr-TR" sz="800" b="0" i="0" u="none" strike="noStrike" dirty="0">
                          <a:solidFill>
                            <a:srgbClr val="000000"/>
                          </a:solidFill>
                          <a:effectLst/>
                          <a:latin typeface="Times New Roman" panose="02020603050405020304" pitchFamily="18" charset="0"/>
                        </a:rPr>
                        <a:t> veya aktif tüberkülozlu hastalarda (buna rağmen bazı akciğer ve menenjit tüberküloz vakalarında anti-</a:t>
                      </a:r>
                      <a:r>
                        <a:rPr lang="tr-TR" sz="800" b="0" i="0" u="none" strike="noStrike" dirty="0" err="1">
                          <a:solidFill>
                            <a:srgbClr val="000000"/>
                          </a:solidFill>
                          <a:effectLst/>
                          <a:latin typeface="Times New Roman" panose="02020603050405020304" pitchFamily="18" charset="0"/>
                        </a:rPr>
                        <a:t>tüberküloid</a:t>
                      </a:r>
                      <a:r>
                        <a:rPr lang="tr-TR" sz="800" b="0" i="0" u="none" strike="noStrike" dirty="0">
                          <a:solidFill>
                            <a:srgbClr val="000000"/>
                          </a:solidFill>
                          <a:effectLst/>
                          <a:latin typeface="Times New Roman" panose="02020603050405020304" pitchFamily="18" charset="0"/>
                        </a:rPr>
                        <a:t> ajanlarla beraber uygulanması hayat kurtarıcı olabilir); </a:t>
                      </a:r>
                      <a:r>
                        <a:rPr lang="tr-TR" sz="800" b="0" i="0" u="none" strike="noStrike" dirty="0" err="1">
                          <a:solidFill>
                            <a:srgbClr val="000000"/>
                          </a:solidFill>
                          <a:effectLst/>
                          <a:latin typeface="Times New Roman" panose="02020603050405020304" pitchFamily="18" charset="0"/>
                        </a:rPr>
                        <a:t>relatif</a:t>
                      </a:r>
                      <a:r>
                        <a:rPr lang="tr-TR" sz="800" b="0" i="0" u="none" strike="noStrike" dirty="0">
                          <a:solidFill>
                            <a:srgbClr val="000000"/>
                          </a:solidFill>
                          <a:effectLst/>
                          <a:latin typeface="Times New Roman" panose="02020603050405020304" pitchFamily="18" charset="0"/>
                        </a:rPr>
                        <a:t> olarak, </a:t>
                      </a:r>
                      <a:r>
                        <a:rPr lang="tr-TR" sz="800" b="0" i="0" u="none" strike="noStrike" dirty="0" err="1">
                          <a:solidFill>
                            <a:srgbClr val="000000"/>
                          </a:solidFill>
                          <a:effectLst/>
                          <a:latin typeface="Times New Roman" panose="02020603050405020304" pitchFamily="18" charset="0"/>
                        </a:rPr>
                        <a:t>peptik</a:t>
                      </a:r>
                      <a:r>
                        <a:rPr lang="tr-TR" sz="800" b="0" i="0" u="none" strike="noStrike" dirty="0">
                          <a:solidFill>
                            <a:srgbClr val="000000"/>
                          </a:solidFill>
                          <a:effectLst/>
                          <a:latin typeface="Times New Roman" panose="02020603050405020304" pitchFamily="18" charset="0"/>
                        </a:rPr>
                        <a:t> ülser, </a:t>
                      </a:r>
                      <a:r>
                        <a:rPr lang="tr-TR" sz="800" b="0" i="0" u="none" strike="noStrike" dirty="0" err="1">
                          <a:solidFill>
                            <a:srgbClr val="000000"/>
                          </a:solidFill>
                          <a:effectLst/>
                          <a:latin typeface="Times New Roman" panose="02020603050405020304" pitchFamily="18" charset="0"/>
                        </a:rPr>
                        <a:t>Cushing</a:t>
                      </a:r>
                      <a:r>
                        <a:rPr lang="tr-TR" sz="800" b="0" i="0" u="none" strike="noStrike" dirty="0">
                          <a:solidFill>
                            <a:srgbClr val="000000"/>
                          </a:solidFill>
                          <a:effectLst/>
                          <a:latin typeface="Times New Roman" panose="02020603050405020304" pitchFamily="18" charset="0"/>
                        </a:rPr>
                        <a:t> sendromu, </a:t>
                      </a:r>
                      <a:r>
                        <a:rPr lang="tr-TR" sz="800" b="0" i="0" u="none" strike="noStrike" dirty="0" err="1">
                          <a:solidFill>
                            <a:srgbClr val="000000"/>
                          </a:solidFill>
                          <a:effectLst/>
                          <a:latin typeface="Times New Roman" panose="02020603050405020304" pitchFamily="18" charset="0"/>
                        </a:rPr>
                        <a:t>divertikülit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barsakta</a:t>
                      </a:r>
                      <a:r>
                        <a:rPr lang="tr-TR" sz="800" b="0" i="0" u="none" strike="noStrike" dirty="0">
                          <a:solidFill>
                            <a:srgbClr val="000000"/>
                          </a:solidFill>
                          <a:effectLst/>
                          <a:latin typeface="Times New Roman" panose="02020603050405020304" pitchFamily="18" charset="0"/>
                        </a:rPr>
                        <a:t> yeni oluşmuş </a:t>
                      </a:r>
                      <a:r>
                        <a:rPr lang="tr-TR" sz="800" b="0" i="0" u="none" strike="noStrike" dirty="0" err="1">
                          <a:solidFill>
                            <a:srgbClr val="000000"/>
                          </a:solidFill>
                          <a:effectLst/>
                          <a:latin typeface="Times New Roman" panose="02020603050405020304" pitchFamily="18" charset="0"/>
                        </a:rPr>
                        <a:t>anastomoz</a:t>
                      </a:r>
                      <a:r>
                        <a:rPr lang="tr-TR" sz="800" b="0" i="0" u="none" strike="noStrike" dirty="0">
                          <a:solidFill>
                            <a:srgbClr val="000000"/>
                          </a:solidFill>
                          <a:effectLst/>
                          <a:latin typeface="Times New Roman" panose="02020603050405020304" pitchFamily="18" charset="0"/>
                        </a:rPr>
                        <a:t>, osteoporoz, </a:t>
                      </a:r>
                      <a:r>
                        <a:rPr lang="tr-TR" sz="800" b="0" i="0" u="none" strike="noStrike" dirty="0" err="1">
                          <a:solidFill>
                            <a:srgbClr val="000000"/>
                          </a:solidFill>
                          <a:effectLst/>
                          <a:latin typeface="Times New Roman" panose="02020603050405020304" pitchFamily="18" charset="0"/>
                        </a:rPr>
                        <a:t>renal</a:t>
                      </a:r>
                      <a:r>
                        <a:rPr lang="tr-TR" sz="800" b="0" i="0" u="none" strike="noStrike" dirty="0">
                          <a:solidFill>
                            <a:srgbClr val="000000"/>
                          </a:solidFill>
                          <a:effectLst/>
                          <a:latin typeface="Times New Roman" panose="02020603050405020304" pitchFamily="18" charset="0"/>
                        </a:rPr>
                        <a:t> yetmezlik, </a:t>
                      </a:r>
                      <a:r>
                        <a:rPr lang="tr-TR" sz="800" b="0" i="0" u="none" strike="noStrike" dirty="0" err="1">
                          <a:solidFill>
                            <a:srgbClr val="000000"/>
                          </a:solidFill>
                          <a:effectLst/>
                          <a:latin typeface="Times New Roman" panose="02020603050405020304" pitchFamily="18" charset="0"/>
                        </a:rPr>
                        <a:t>tromboembolik</a:t>
                      </a:r>
                      <a:r>
                        <a:rPr lang="tr-TR" sz="800" b="0" i="0" u="none" strike="noStrike" dirty="0">
                          <a:solidFill>
                            <a:srgbClr val="000000"/>
                          </a:solidFill>
                          <a:effectLst/>
                          <a:latin typeface="Times New Roman" panose="02020603050405020304" pitchFamily="18" charset="0"/>
                        </a:rPr>
                        <a:t> temayüllerde, kronik </a:t>
                      </a:r>
                      <a:r>
                        <a:rPr lang="tr-TR" sz="800" b="0" i="0" u="none" strike="noStrike" dirty="0" err="1">
                          <a:solidFill>
                            <a:srgbClr val="000000"/>
                          </a:solidFill>
                          <a:effectLst/>
                          <a:latin typeface="Times New Roman" panose="02020603050405020304" pitchFamily="18" charset="0"/>
                        </a:rPr>
                        <a:t>psikotik</a:t>
                      </a:r>
                      <a:r>
                        <a:rPr lang="tr-TR" sz="800" b="0" i="0" u="none" strike="noStrike" dirty="0">
                          <a:solidFill>
                            <a:srgbClr val="000000"/>
                          </a:solidFill>
                          <a:effectLst/>
                          <a:latin typeface="Times New Roman" panose="02020603050405020304" pitchFamily="18" charset="0"/>
                        </a:rPr>
                        <a:t> reaksiyonlarda, </a:t>
                      </a:r>
                      <a:r>
                        <a:rPr lang="tr-TR" sz="800" b="0" i="0" u="none" strike="noStrike" dirty="0" err="1">
                          <a:solidFill>
                            <a:srgbClr val="000000"/>
                          </a:solidFill>
                          <a:effectLst/>
                          <a:latin typeface="Times New Roman" panose="02020603050405020304" pitchFamily="18" charset="0"/>
                        </a:rPr>
                        <a:t>varisella</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fungal</a:t>
                      </a:r>
                      <a:r>
                        <a:rPr lang="tr-TR" sz="800" b="0" i="0" u="none" strike="noStrike" dirty="0">
                          <a:solidFill>
                            <a:srgbClr val="000000"/>
                          </a:solidFill>
                          <a:effectLst/>
                          <a:latin typeface="Times New Roman" panose="02020603050405020304" pitchFamily="18" charset="0"/>
                        </a:rPr>
                        <a:t> hastalıklar ve diğer </a:t>
                      </a:r>
                      <a:r>
                        <a:rPr lang="tr-TR" sz="800" b="0" i="0" u="none" strike="noStrike" dirty="0" err="1">
                          <a:solidFill>
                            <a:srgbClr val="000000"/>
                          </a:solidFill>
                          <a:effectLst/>
                          <a:latin typeface="Times New Roman" panose="02020603050405020304" pitchFamily="18" charset="0"/>
                        </a:rPr>
                        <a:t>ekzamatöz</a:t>
                      </a:r>
                      <a:r>
                        <a:rPr lang="tr-TR" sz="800" b="0" i="0" u="none" strike="noStrike" dirty="0">
                          <a:solidFill>
                            <a:srgbClr val="000000"/>
                          </a:solidFill>
                          <a:effectLst/>
                          <a:latin typeface="Times New Roman" panose="02020603050405020304" pitchFamily="18" charset="0"/>
                        </a:rPr>
                        <a:t> hastalıklarda </a:t>
                      </a:r>
                      <a:r>
                        <a:rPr lang="tr-TR" sz="800" b="0" i="0" u="none" strike="noStrike" dirty="0" err="1">
                          <a:solidFill>
                            <a:srgbClr val="000000"/>
                          </a:solidFill>
                          <a:effectLst/>
                          <a:latin typeface="Times New Roman" panose="02020603050405020304" pitchFamily="18" charset="0"/>
                        </a:rPr>
                        <a:t>kontrendikedir</a:t>
                      </a:r>
                      <a:r>
                        <a:rPr lang="tr-TR" sz="800" b="0" i="0" u="none" strike="noStrike" dirty="0">
                          <a:solidFill>
                            <a:srgbClr val="000000"/>
                          </a:solidFill>
                          <a:effectLst/>
                          <a:latin typeface="Times New Roman" panose="02020603050405020304" pitchFamily="18" charset="0"/>
                        </a:rPr>
                        <a:t>.</a:t>
                      </a:r>
                    </a:p>
                  </a:txBody>
                  <a:tcPr marL="4190" marR="4190" marT="419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800" b="0" i="0" u="none" strike="noStrike" dirty="0">
                          <a:solidFill>
                            <a:srgbClr val="000000"/>
                          </a:solidFill>
                          <a:effectLst/>
                          <a:latin typeface="Times New Roman" panose="02020603050405020304" pitchFamily="18" charset="0"/>
                        </a:rPr>
                        <a:t>İV ve İM kullanılabilir. Başlangıç dozları İV uygulanır; sonraki dozlar , hastanın durumuna göre İV ve İM verilebilir. 48-72 saat sonra tedavi durdurulmalı ya da dozlar giderek azaltılmalıdır.</a:t>
                      </a:r>
                      <a:br>
                        <a:rPr lang="tr-TR" sz="800" b="0" i="0" u="none" strike="noStrike" dirty="0">
                          <a:solidFill>
                            <a:srgbClr val="000000"/>
                          </a:solidFill>
                          <a:effectLst/>
                          <a:latin typeface="Times New Roman" panose="02020603050405020304" pitchFamily="18" charset="0"/>
                        </a:rPr>
                      </a:br>
                      <a:r>
                        <a:rPr lang="tr-TR" sz="800" b="0" i="0" u="none" strike="noStrike" dirty="0">
                          <a:solidFill>
                            <a:srgbClr val="000000"/>
                          </a:solidFill>
                          <a:effectLst/>
                          <a:latin typeface="Times New Roman" panose="02020603050405020304" pitchFamily="18" charset="0"/>
                        </a:rPr>
                        <a:t>Çeşitli </a:t>
                      </a:r>
                      <a:r>
                        <a:rPr lang="tr-TR" sz="800" b="0" i="0" u="none" strike="noStrike" dirty="0" err="1">
                          <a:solidFill>
                            <a:srgbClr val="000000"/>
                          </a:solidFill>
                          <a:effectLst/>
                          <a:latin typeface="Times New Roman" panose="02020603050405020304" pitchFamily="18" charset="0"/>
                        </a:rPr>
                        <a:t>endikasyonlarda</a:t>
                      </a:r>
                      <a:r>
                        <a:rPr lang="tr-TR" sz="800" b="0" i="0" u="none" strike="noStrike" dirty="0">
                          <a:solidFill>
                            <a:srgbClr val="000000"/>
                          </a:solidFill>
                          <a:effectLst/>
                          <a:latin typeface="Times New Roman" panose="02020603050405020304" pitchFamily="18" charset="0"/>
                        </a:rPr>
                        <a:t> günlük başlangıç dozları;</a:t>
                      </a:r>
                      <a:br>
                        <a:rPr lang="tr-TR" sz="800" b="0" i="0" u="none" strike="noStrike" dirty="0">
                          <a:solidFill>
                            <a:srgbClr val="000000"/>
                          </a:solidFill>
                          <a:effectLst/>
                          <a:latin typeface="Times New Roman" panose="02020603050405020304" pitchFamily="18" charset="0"/>
                        </a:rPr>
                      </a:br>
                      <a:r>
                        <a:rPr lang="tr-TR" sz="800" b="0" i="0" u="none" strike="noStrike" dirty="0">
                          <a:solidFill>
                            <a:srgbClr val="000000"/>
                          </a:solidFill>
                          <a:effectLst/>
                          <a:latin typeface="Times New Roman" panose="02020603050405020304" pitchFamily="18" charset="0"/>
                        </a:rPr>
                        <a:t>Şoklar 30 mg/kg (Gerekirse 4-6 saatte bir) Ödemler 80-200 </a:t>
                      </a:r>
                      <a:r>
                        <a:rPr lang="tr-TR" sz="800" b="0" i="0" u="none" strike="noStrike" dirty="0" err="1">
                          <a:solidFill>
                            <a:srgbClr val="000000"/>
                          </a:solidFill>
                          <a:effectLst/>
                          <a:latin typeface="Times New Roman" panose="02020603050405020304" pitchFamily="18" charset="0"/>
                        </a:rPr>
                        <a:t>mg.Çok</a:t>
                      </a:r>
                      <a:r>
                        <a:rPr lang="tr-TR" sz="800" b="0" i="0" u="none" strike="noStrike" dirty="0">
                          <a:solidFill>
                            <a:srgbClr val="000000"/>
                          </a:solidFill>
                          <a:effectLst/>
                          <a:latin typeface="Times New Roman" panose="02020603050405020304" pitchFamily="18" charset="0"/>
                        </a:rPr>
                        <a:t> ciddi enfeksiyonlar 40-80 mg </a:t>
                      </a:r>
                      <a:r>
                        <a:rPr lang="tr-TR" sz="800" b="0" i="0" u="none" strike="noStrike" dirty="0" err="1">
                          <a:solidFill>
                            <a:srgbClr val="000000"/>
                          </a:solidFill>
                          <a:effectLst/>
                          <a:latin typeface="Times New Roman" panose="02020603050405020304" pitchFamily="18" charset="0"/>
                        </a:rPr>
                        <a:t>Status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astmatikus</a:t>
                      </a:r>
                      <a:r>
                        <a:rPr lang="tr-TR" sz="800" b="0" i="0" u="none" strike="noStrike" dirty="0">
                          <a:solidFill>
                            <a:srgbClr val="000000"/>
                          </a:solidFill>
                          <a:effectLst/>
                          <a:latin typeface="Times New Roman" panose="02020603050405020304" pitchFamily="18" charset="0"/>
                        </a:rPr>
                        <a:t> 80 mg (Gerekirse saatte bir)</a:t>
                      </a:r>
                      <a:br>
                        <a:rPr lang="tr-TR" sz="800" b="0" i="0" u="none" strike="noStrike" dirty="0">
                          <a:solidFill>
                            <a:srgbClr val="000000"/>
                          </a:solidFill>
                          <a:effectLst/>
                          <a:latin typeface="Times New Roman" panose="02020603050405020304" pitchFamily="18" charset="0"/>
                        </a:rPr>
                      </a:br>
                      <a:r>
                        <a:rPr lang="tr-TR" sz="800" b="0" i="0" u="none" strike="noStrike" dirty="0" err="1">
                          <a:solidFill>
                            <a:srgbClr val="000000"/>
                          </a:solidFill>
                          <a:effectLst/>
                          <a:latin typeface="Times New Roman" panose="02020603050405020304" pitchFamily="18" charset="0"/>
                        </a:rPr>
                        <a:t>Kollajen</a:t>
                      </a:r>
                      <a:r>
                        <a:rPr lang="tr-TR" sz="800" b="0" i="0" u="none" strike="noStrike" dirty="0">
                          <a:solidFill>
                            <a:srgbClr val="000000"/>
                          </a:solidFill>
                          <a:effectLst/>
                          <a:latin typeface="Times New Roman" panose="02020603050405020304" pitchFamily="18" charset="0"/>
                        </a:rPr>
                        <a:t> hastalıklar 40-200 mg</a:t>
                      </a:r>
                      <a:br>
                        <a:rPr lang="tr-TR" sz="800" b="0" i="0" u="none" strike="noStrike" dirty="0">
                          <a:solidFill>
                            <a:srgbClr val="000000"/>
                          </a:solidFill>
                          <a:effectLst/>
                          <a:latin typeface="Times New Roman" panose="02020603050405020304" pitchFamily="18" charset="0"/>
                        </a:rPr>
                      </a:br>
                      <a:r>
                        <a:rPr lang="tr-TR" sz="800" b="0" i="0" u="none" strike="noStrike" dirty="0" err="1">
                          <a:solidFill>
                            <a:srgbClr val="000000"/>
                          </a:solidFill>
                          <a:effectLst/>
                          <a:latin typeface="Times New Roman" panose="02020603050405020304" pitchFamily="18" charset="0"/>
                        </a:rPr>
                        <a:t>Pemfigus</a:t>
                      </a:r>
                      <a:r>
                        <a:rPr lang="tr-TR" sz="800" b="0" i="0" u="none" strike="noStrike" dirty="0">
                          <a:solidFill>
                            <a:srgbClr val="000000"/>
                          </a:solidFill>
                          <a:effectLst/>
                          <a:latin typeface="Times New Roman" panose="02020603050405020304" pitchFamily="18" charset="0"/>
                        </a:rPr>
                        <a:t> 80-200 mg</a:t>
                      </a:r>
                      <a:br>
                        <a:rPr lang="tr-TR" sz="800" b="0" i="0" u="none" strike="noStrike" dirty="0">
                          <a:solidFill>
                            <a:srgbClr val="000000"/>
                          </a:solidFill>
                          <a:effectLst/>
                          <a:latin typeface="Times New Roman" panose="02020603050405020304" pitchFamily="18" charset="0"/>
                        </a:rPr>
                      </a:br>
                      <a:r>
                        <a:rPr lang="tr-TR" sz="800" b="0" i="0" u="none" strike="noStrike" dirty="0" err="1">
                          <a:solidFill>
                            <a:srgbClr val="000000"/>
                          </a:solidFill>
                          <a:effectLst/>
                          <a:latin typeface="Times New Roman" panose="02020603050405020304" pitchFamily="18" charset="0"/>
                        </a:rPr>
                        <a:t>Anafilaktik</a:t>
                      </a:r>
                      <a:r>
                        <a:rPr lang="tr-TR" sz="800" b="0" i="0" u="none" strike="noStrike" dirty="0">
                          <a:solidFill>
                            <a:srgbClr val="000000"/>
                          </a:solidFill>
                          <a:effectLst/>
                          <a:latin typeface="Times New Roman" panose="02020603050405020304" pitchFamily="18" charset="0"/>
                        </a:rPr>
                        <a:t> reaksiyonlar 80-200 mg Böbrek transplantasyonu 120-200 mg</a:t>
                      </a:r>
                    </a:p>
                  </a:txBody>
                  <a:tcPr marL="4190" marR="4190" marT="419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800" b="0" i="0" u="none" strike="noStrike" dirty="0" err="1">
                          <a:solidFill>
                            <a:srgbClr val="000000"/>
                          </a:solidFill>
                          <a:effectLst/>
                          <a:latin typeface="Times New Roman" panose="02020603050405020304" pitchFamily="18" charset="0"/>
                        </a:rPr>
                        <a:t>Miyopati</a:t>
                      </a:r>
                      <a:r>
                        <a:rPr lang="tr-TR" sz="800" b="0" i="0" u="none" strike="noStrike" dirty="0">
                          <a:solidFill>
                            <a:srgbClr val="000000"/>
                          </a:solidFill>
                          <a:effectLst/>
                          <a:latin typeface="Times New Roman" panose="02020603050405020304" pitchFamily="18" charset="0"/>
                        </a:rPr>
                        <a:t>, adale güçsüzlüğü, osteoporoz, patolojik uzun kemik kırılmaları, su ve elektrolit dengesi sodyum ve su </a:t>
                      </a:r>
                      <a:r>
                        <a:rPr lang="tr-TR" sz="800" b="0" i="0" u="none" strike="noStrike" dirty="0" err="1">
                          <a:solidFill>
                            <a:srgbClr val="000000"/>
                          </a:solidFill>
                          <a:effectLst/>
                          <a:latin typeface="Times New Roman" panose="02020603050405020304" pitchFamily="18" charset="0"/>
                        </a:rPr>
                        <a:t>retansiyonu</a:t>
                      </a:r>
                      <a:r>
                        <a:rPr lang="tr-TR" sz="800" b="0" i="0" u="none" strike="noStrike" dirty="0">
                          <a:solidFill>
                            <a:srgbClr val="000000"/>
                          </a:solidFill>
                          <a:effectLst/>
                          <a:latin typeface="Times New Roman" panose="02020603050405020304" pitchFamily="18" charset="0"/>
                        </a:rPr>
                        <a:t>, potasyum kaybı, </a:t>
                      </a:r>
                      <a:r>
                        <a:rPr lang="tr-TR" sz="800" b="0" i="0" u="none" strike="noStrike" dirty="0" err="1">
                          <a:solidFill>
                            <a:srgbClr val="000000"/>
                          </a:solidFill>
                          <a:effectLst/>
                          <a:latin typeface="Times New Roman" panose="02020603050405020304" pitchFamily="18" charset="0"/>
                        </a:rPr>
                        <a:t>hipokalemik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alkaloz</a:t>
                      </a:r>
                      <a:r>
                        <a:rPr lang="tr-TR" sz="800" b="0" i="0" u="none" strike="noStrike" dirty="0">
                          <a:solidFill>
                            <a:srgbClr val="000000"/>
                          </a:solidFill>
                          <a:effectLst/>
                          <a:latin typeface="Times New Roman" panose="02020603050405020304" pitchFamily="18" charset="0"/>
                        </a:rPr>
                        <a:t> hipertansiyon ve duyarlı kişilerde </a:t>
                      </a:r>
                      <a:r>
                        <a:rPr lang="tr-TR" sz="800" b="0" i="0" u="none" strike="noStrike" dirty="0" err="1">
                          <a:solidFill>
                            <a:srgbClr val="000000"/>
                          </a:solidFill>
                          <a:effectLst/>
                          <a:latin typeface="Times New Roman" panose="02020603050405020304" pitchFamily="18" charset="0"/>
                        </a:rPr>
                        <a:t>konjestif</a:t>
                      </a:r>
                      <a:r>
                        <a:rPr lang="tr-TR" sz="800" b="0" i="0" u="none" strike="noStrike" dirty="0">
                          <a:solidFill>
                            <a:srgbClr val="000000"/>
                          </a:solidFill>
                          <a:effectLst/>
                          <a:latin typeface="Times New Roman" panose="02020603050405020304" pitchFamily="18" charset="0"/>
                        </a:rPr>
                        <a:t> kalp yetmezliği, </a:t>
                      </a:r>
                      <a:r>
                        <a:rPr lang="tr-TR" sz="800" b="0" i="0" u="none" strike="noStrike" dirty="0" err="1">
                          <a:solidFill>
                            <a:srgbClr val="000000"/>
                          </a:solidFill>
                          <a:effectLst/>
                          <a:latin typeface="Times New Roman" panose="02020603050405020304" pitchFamily="18" charset="0"/>
                        </a:rPr>
                        <a:t>peptik</a:t>
                      </a:r>
                      <a:r>
                        <a:rPr lang="tr-TR" sz="800" b="0" i="0" u="none" strike="noStrike" dirty="0">
                          <a:solidFill>
                            <a:srgbClr val="000000"/>
                          </a:solidFill>
                          <a:effectLst/>
                          <a:latin typeface="Times New Roman" panose="02020603050405020304" pitchFamily="18" charset="0"/>
                        </a:rPr>
                        <a:t> ülser, ülser </a:t>
                      </a:r>
                      <a:r>
                        <a:rPr lang="tr-TR" sz="800" b="0" i="0" u="none" strike="noStrike" dirty="0" err="1">
                          <a:solidFill>
                            <a:srgbClr val="000000"/>
                          </a:solidFill>
                          <a:effectLst/>
                          <a:latin typeface="Times New Roman" panose="02020603050405020304" pitchFamily="18" charset="0"/>
                        </a:rPr>
                        <a:t>perferasyonu</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melena</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hematemez</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pankreatit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konvülsiyon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vertigo</a:t>
                      </a:r>
                      <a:r>
                        <a:rPr lang="tr-TR" sz="800" b="0" i="0" u="none" strike="noStrike" dirty="0">
                          <a:solidFill>
                            <a:srgbClr val="000000"/>
                          </a:solidFill>
                          <a:effectLst/>
                          <a:latin typeface="Times New Roman" panose="02020603050405020304" pitchFamily="18" charset="0"/>
                        </a:rPr>
                        <a:t>, baş ağrısı, </a:t>
                      </a:r>
                      <a:r>
                        <a:rPr lang="tr-TR" sz="800" b="0" i="0" u="none" strike="noStrike" dirty="0" err="1">
                          <a:solidFill>
                            <a:srgbClr val="000000"/>
                          </a:solidFill>
                          <a:effectLst/>
                          <a:latin typeface="Times New Roman" panose="02020603050405020304" pitchFamily="18" charset="0"/>
                        </a:rPr>
                        <a:t>intrakraniyel</a:t>
                      </a:r>
                      <a:r>
                        <a:rPr lang="tr-TR" sz="800" b="0" i="0" u="none" strike="noStrike" dirty="0">
                          <a:solidFill>
                            <a:srgbClr val="000000"/>
                          </a:solidFill>
                          <a:effectLst/>
                          <a:latin typeface="Times New Roman" panose="02020603050405020304" pitchFamily="18" charset="0"/>
                        </a:rPr>
                        <a:t> basınç yükselmesi </a:t>
                      </a:r>
                      <a:r>
                        <a:rPr lang="tr-TR" sz="800" b="0" i="0" u="none" strike="noStrike" dirty="0" err="1">
                          <a:solidFill>
                            <a:srgbClr val="000000"/>
                          </a:solidFill>
                          <a:effectLst/>
                          <a:latin typeface="Times New Roman" panose="02020603050405020304" pitchFamily="18" charset="0"/>
                        </a:rPr>
                        <a:t>pupilla</a:t>
                      </a:r>
                      <a:r>
                        <a:rPr lang="tr-TR" sz="800" b="0" i="0" u="none" strike="noStrike" dirty="0">
                          <a:solidFill>
                            <a:srgbClr val="000000"/>
                          </a:solidFill>
                          <a:effectLst/>
                          <a:latin typeface="Times New Roman" panose="02020603050405020304" pitchFamily="18" charset="0"/>
                        </a:rPr>
                        <a:t> ödemi, </a:t>
                      </a:r>
                      <a:r>
                        <a:rPr lang="tr-TR" sz="800" b="0" i="0" u="none" strike="noStrike" dirty="0" err="1">
                          <a:solidFill>
                            <a:srgbClr val="000000"/>
                          </a:solidFill>
                          <a:effectLst/>
                          <a:latin typeface="Times New Roman" panose="02020603050405020304" pitchFamily="18" charset="0"/>
                        </a:rPr>
                        <a:t>öfori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insomnia</a:t>
                      </a:r>
                      <a:r>
                        <a:rPr lang="tr-TR" sz="800" b="0" i="0" u="none" strike="noStrike" dirty="0">
                          <a:solidFill>
                            <a:srgbClr val="000000"/>
                          </a:solidFill>
                          <a:effectLst/>
                          <a:latin typeface="Times New Roman" panose="02020603050405020304" pitchFamily="18" charset="0"/>
                        </a:rPr>
                        <a:t>, şahsiyet değişikliği, depresyon gibi çeşitli psişik bozukluklar, </a:t>
                      </a:r>
                      <a:r>
                        <a:rPr lang="tr-TR" sz="800" b="0" i="0" u="none" strike="noStrike" dirty="0" err="1">
                          <a:solidFill>
                            <a:srgbClr val="000000"/>
                          </a:solidFill>
                          <a:effectLst/>
                          <a:latin typeface="Times New Roman" panose="02020603050405020304" pitchFamily="18" charset="0"/>
                        </a:rPr>
                        <a:t>menstrual</a:t>
                      </a:r>
                      <a:r>
                        <a:rPr lang="tr-TR" sz="800" b="0" i="0" u="none" strike="noStrike" dirty="0">
                          <a:solidFill>
                            <a:srgbClr val="000000"/>
                          </a:solidFill>
                          <a:effectLst/>
                          <a:latin typeface="Times New Roman" panose="02020603050405020304" pitchFamily="18" charset="0"/>
                        </a:rPr>
                        <a:t> bozukluk, </a:t>
                      </a:r>
                      <a:r>
                        <a:rPr lang="tr-TR" sz="800" b="0" i="0" u="none" strike="noStrike" dirty="0" err="1">
                          <a:solidFill>
                            <a:srgbClr val="000000"/>
                          </a:solidFill>
                          <a:effectLst/>
                          <a:latin typeface="Times New Roman" panose="02020603050405020304" pitchFamily="18" charset="0"/>
                        </a:rPr>
                        <a:t>Cushing</a:t>
                      </a:r>
                      <a:r>
                        <a:rPr lang="tr-TR" sz="800" b="0" i="0" u="none" strike="noStrike" dirty="0">
                          <a:solidFill>
                            <a:srgbClr val="000000"/>
                          </a:solidFill>
                          <a:effectLst/>
                          <a:latin typeface="Times New Roman" panose="02020603050405020304" pitchFamily="18" charset="0"/>
                        </a:rPr>
                        <a:t> sendromu, çocuklarda büyüme yavaşlaması </a:t>
                      </a:r>
                      <a:r>
                        <a:rPr lang="tr-TR" sz="800" b="0" i="0" u="none" strike="noStrike" dirty="0" err="1">
                          <a:solidFill>
                            <a:srgbClr val="000000"/>
                          </a:solidFill>
                          <a:effectLst/>
                          <a:latin typeface="Times New Roman" panose="02020603050405020304" pitchFamily="18" charset="0"/>
                        </a:rPr>
                        <a:t>latent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diabetes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mellitus</a:t>
                      </a:r>
                      <a:r>
                        <a:rPr lang="tr-TR" sz="800" b="0" i="0" u="none" strike="noStrike" dirty="0">
                          <a:solidFill>
                            <a:srgbClr val="000000"/>
                          </a:solidFill>
                          <a:effectLst/>
                          <a:latin typeface="Times New Roman" panose="02020603050405020304" pitchFamily="18" charset="0"/>
                        </a:rPr>
                        <a:t> belirtisi ve </a:t>
                      </a:r>
                      <a:r>
                        <a:rPr lang="tr-TR" sz="800" b="0" i="0" u="none" strike="noStrike" dirty="0" err="1">
                          <a:solidFill>
                            <a:srgbClr val="000000"/>
                          </a:solidFill>
                          <a:effectLst/>
                          <a:latin typeface="Times New Roman" panose="02020603050405020304" pitchFamily="18" charset="0"/>
                        </a:rPr>
                        <a:t>diabetli</a:t>
                      </a:r>
                      <a:r>
                        <a:rPr lang="tr-TR" sz="800" b="0" i="0" u="none" strike="noStrike" dirty="0">
                          <a:solidFill>
                            <a:srgbClr val="000000"/>
                          </a:solidFill>
                          <a:effectLst/>
                          <a:latin typeface="Times New Roman" panose="02020603050405020304" pitchFamily="18" charset="0"/>
                        </a:rPr>
                        <a:t> hastalarda insülin ya da oral </a:t>
                      </a:r>
                      <a:r>
                        <a:rPr lang="tr-TR" sz="800" b="0" i="0" u="none" strike="noStrike" dirty="0" err="1">
                          <a:solidFill>
                            <a:srgbClr val="000000"/>
                          </a:solidFill>
                          <a:effectLst/>
                          <a:latin typeface="Times New Roman" panose="02020603050405020304" pitchFamily="18" charset="0"/>
                        </a:rPr>
                        <a:t>glisemiklere</a:t>
                      </a:r>
                      <a:r>
                        <a:rPr lang="tr-TR" sz="800" b="0" i="0" u="none" strike="noStrike" dirty="0">
                          <a:solidFill>
                            <a:srgbClr val="000000"/>
                          </a:solidFill>
                          <a:effectLst/>
                          <a:latin typeface="Times New Roman" panose="02020603050405020304" pitchFamily="18" charset="0"/>
                        </a:rPr>
                        <a:t> gereksinimin artması, yaraların iyileşmesinde gecikme, derinin incelmesi ve kolayca çatlaması, </a:t>
                      </a:r>
                      <a:r>
                        <a:rPr lang="tr-TR" sz="800" b="0" i="0" u="none" strike="noStrike" dirty="0" err="1">
                          <a:solidFill>
                            <a:srgbClr val="000000"/>
                          </a:solidFill>
                          <a:effectLst/>
                          <a:latin typeface="Times New Roman" panose="02020603050405020304" pitchFamily="18" charset="0"/>
                        </a:rPr>
                        <a:t>ekimoz</a:t>
                      </a:r>
                      <a:r>
                        <a:rPr lang="tr-TR" sz="800" b="0" i="0" u="none" strike="noStrike" dirty="0">
                          <a:solidFill>
                            <a:srgbClr val="000000"/>
                          </a:solidFill>
                          <a:effectLst/>
                          <a:latin typeface="Times New Roman" panose="02020603050405020304" pitchFamily="18" charset="0"/>
                        </a:rPr>
                        <a:t> ve </a:t>
                      </a:r>
                      <a:r>
                        <a:rPr lang="tr-TR" sz="800" b="0" i="0" u="none" strike="noStrike" dirty="0" err="1">
                          <a:solidFill>
                            <a:srgbClr val="000000"/>
                          </a:solidFill>
                          <a:effectLst/>
                          <a:latin typeface="Times New Roman" panose="02020603050405020304" pitchFamily="18" charset="0"/>
                        </a:rPr>
                        <a:t>peteşi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fasyal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eritem</a:t>
                      </a:r>
                      <a:r>
                        <a:rPr lang="tr-TR" sz="800" b="0" i="0" u="none" strike="noStrike" dirty="0">
                          <a:solidFill>
                            <a:srgbClr val="000000"/>
                          </a:solidFill>
                          <a:effectLst/>
                          <a:latin typeface="Times New Roman" panose="02020603050405020304" pitchFamily="18" charset="0"/>
                        </a:rPr>
                        <a:t>, aşırı terleme gelişebilir.</a:t>
                      </a:r>
                      <a:br>
                        <a:rPr lang="tr-TR" sz="800" b="0" i="0" u="none" strike="noStrike" dirty="0">
                          <a:solidFill>
                            <a:srgbClr val="000000"/>
                          </a:solidFill>
                          <a:effectLst/>
                          <a:latin typeface="Times New Roman" panose="02020603050405020304" pitchFamily="18" charset="0"/>
                        </a:rPr>
                      </a:br>
                      <a:endParaRPr lang="tr-TR" sz="800" b="0" i="0" u="none" strike="noStrike" dirty="0">
                        <a:solidFill>
                          <a:srgbClr val="000000"/>
                        </a:solidFill>
                        <a:effectLst/>
                        <a:latin typeface="Times New Roman" panose="02020603050405020304" pitchFamily="18" charset="0"/>
                      </a:endParaRPr>
                    </a:p>
                  </a:txBody>
                  <a:tcPr marL="4190" marR="4190" marT="419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91149748"/>
                  </a:ext>
                </a:extLst>
              </a:tr>
            </a:tbl>
          </a:graphicData>
        </a:graphic>
      </p:graphicFrame>
    </p:spTree>
    <p:extLst>
      <p:ext uri="{BB962C8B-B14F-4D97-AF65-F5344CB8AC3E}">
        <p14:creationId xmlns:p14="http://schemas.microsoft.com/office/powerpoint/2010/main" val="137411526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a:extLst>
              <a:ext uri="{FF2B5EF4-FFF2-40B4-BE49-F238E27FC236}">
                <a16:creationId xmlns:a16="http://schemas.microsoft.com/office/drawing/2014/main" xmlns="" id="{FE634A05-315F-48A7-9070-6024B70E2349}"/>
              </a:ext>
            </a:extLst>
          </p:cNvPr>
          <p:cNvGraphicFramePr>
            <a:graphicFrameLocks noGrp="1"/>
          </p:cNvGraphicFramePr>
          <p:nvPr>
            <p:extLst>
              <p:ext uri="{D42A27DB-BD31-4B8C-83A1-F6EECF244321}">
                <p14:modId xmlns:p14="http://schemas.microsoft.com/office/powerpoint/2010/main" val="2651136599"/>
              </p:ext>
            </p:extLst>
          </p:nvPr>
        </p:nvGraphicFramePr>
        <p:xfrm>
          <a:off x="251520" y="1268760"/>
          <a:ext cx="8640961" cy="4320480"/>
        </p:xfrm>
        <a:graphic>
          <a:graphicData uri="http://schemas.openxmlformats.org/drawingml/2006/table">
            <a:tbl>
              <a:tblPr/>
              <a:tblGrid>
                <a:gridCol w="769278">
                  <a:extLst>
                    <a:ext uri="{9D8B030D-6E8A-4147-A177-3AD203B41FA5}">
                      <a16:colId xmlns:a16="http://schemas.microsoft.com/office/drawing/2014/main" xmlns="" val="2747199710"/>
                    </a:ext>
                  </a:extLst>
                </a:gridCol>
                <a:gridCol w="2263109">
                  <a:extLst>
                    <a:ext uri="{9D8B030D-6E8A-4147-A177-3AD203B41FA5}">
                      <a16:colId xmlns:a16="http://schemas.microsoft.com/office/drawing/2014/main" xmlns="" val="160004373"/>
                    </a:ext>
                  </a:extLst>
                </a:gridCol>
                <a:gridCol w="1833744">
                  <a:extLst>
                    <a:ext uri="{9D8B030D-6E8A-4147-A177-3AD203B41FA5}">
                      <a16:colId xmlns:a16="http://schemas.microsoft.com/office/drawing/2014/main" xmlns="" val="2096611665"/>
                    </a:ext>
                  </a:extLst>
                </a:gridCol>
                <a:gridCol w="1842689">
                  <a:extLst>
                    <a:ext uri="{9D8B030D-6E8A-4147-A177-3AD203B41FA5}">
                      <a16:colId xmlns:a16="http://schemas.microsoft.com/office/drawing/2014/main" xmlns="" val="3878360916"/>
                    </a:ext>
                  </a:extLst>
                </a:gridCol>
                <a:gridCol w="1932141">
                  <a:extLst>
                    <a:ext uri="{9D8B030D-6E8A-4147-A177-3AD203B41FA5}">
                      <a16:colId xmlns:a16="http://schemas.microsoft.com/office/drawing/2014/main" xmlns="" val="3613529744"/>
                    </a:ext>
                  </a:extLst>
                </a:gridCol>
              </a:tblGrid>
              <a:tr h="191335">
                <a:tc>
                  <a:txBody>
                    <a:bodyPr/>
                    <a:lstStyle/>
                    <a:p>
                      <a:pPr algn="l" fontAlgn="t"/>
                      <a:r>
                        <a:rPr lang="tr-TR" sz="800" b="0" i="0" u="none" strike="noStrike">
                          <a:solidFill>
                            <a:srgbClr val="000000"/>
                          </a:solidFill>
                          <a:effectLst/>
                          <a:latin typeface="Times New Roman" panose="02020603050405020304" pitchFamily="18" charset="0"/>
                        </a:rPr>
                        <a:t>İLAÇ</a:t>
                      </a:r>
                    </a:p>
                  </a:txBody>
                  <a:tcPr marL="4260" marR="4260" marT="42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800" b="0" i="0" u="none" strike="noStrike">
                          <a:solidFill>
                            <a:srgbClr val="000000"/>
                          </a:solidFill>
                          <a:effectLst/>
                          <a:latin typeface="Times New Roman" panose="02020603050405020304" pitchFamily="18" charset="0"/>
                        </a:rPr>
                        <a:t>ENDİKASYONLARI</a:t>
                      </a:r>
                    </a:p>
                  </a:txBody>
                  <a:tcPr marL="4260" marR="4260" marT="42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800" b="0" i="0" u="none" strike="noStrike">
                          <a:solidFill>
                            <a:srgbClr val="000000"/>
                          </a:solidFill>
                          <a:effectLst/>
                          <a:latin typeface="Times New Roman" panose="02020603050405020304" pitchFamily="18" charset="0"/>
                        </a:rPr>
                        <a:t>KONTRENDİKASYONLARI</a:t>
                      </a:r>
                    </a:p>
                  </a:txBody>
                  <a:tcPr marL="4260" marR="4260" marT="42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800" b="0" i="0" u="none" strike="noStrike">
                          <a:solidFill>
                            <a:srgbClr val="000000"/>
                          </a:solidFill>
                          <a:effectLst/>
                          <a:latin typeface="Times New Roman" panose="02020603050405020304" pitchFamily="18" charset="0"/>
                        </a:rPr>
                        <a:t>VERİLİŞ YOLU</a:t>
                      </a:r>
                    </a:p>
                  </a:txBody>
                  <a:tcPr marL="4260" marR="4260" marT="42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800" b="0" i="0" u="none" strike="noStrike">
                          <a:solidFill>
                            <a:srgbClr val="000000"/>
                          </a:solidFill>
                          <a:effectLst/>
                          <a:latin typeface="Times New Roman" panose="02020603050405020304" pitchFamily="18" charset="0"/>
                        </a:rPr>
                        <a:t>YAN ETKİLERİ</a:t>
                      </a:r>
                    </a:p>
                  </a:txBody>
                  <a:tcPr marL="4260" marR="4260" marT="426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77355573"/>
                  </a:ext>
                </a:extLst>
              </a:tr>
              <a:tr h="4129145">
                <a:tc>
                  <a:txBody>
                    <a:bodyPr/>
                    <a:lstStyle/>
                    <a:p>
                      <a:pPr algn="ctr" fontAlgn="ctr"/>
                      <a:r>
                        <a:rPr lang="tr-TR" sz="700" b="0" i="0" u="none" strike="noStrike" dirty="0">
                          <a:solidFill>
                            <a:srgbClr val="000000"/>
                          </a:solidFill>
                          <a:effectLst/>
                          <a:latin typeface="Calibri" panose="020F0502020204030204" pitchFamily="34" charset="0"/>
                        </a:rPr>
                        <a:t>BETAKSOLOL</a:t>
                      </a:r>
                    </a:p>
                  </a:txBody>
                  <a:tcPr marL="4260" marR="4260" marT="4260"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ctr"/>
                      <a:r>
                        <a:rPr lang="tr-TR" sz="800" b="0" i="0" u="none" strike="noStrike" dirty="0" err="1">
                          <a:solidFill>
                            <a:srgbClr val="5A5A5A"/>
                          </a:solidFill>
                          <a:effectLst/>
                          <a:latin typeface="Times New Roman" panose="02020603050405020304" pitchFamily="18" charset="0"/>
                        </a:rPr>
                        <a:t>Betaksolol</a:t>
                      </a:r>
                      <a:r>
                        <a:rPr lang="tr-TR" sz="800" b="0" i="0" u="none" strike="noStrike" dirty="0">
                          <a:solidFill>
                            <a:srgbClr val="5A5A5A"/>
                          </a:solidFill>
                          <a:effectLst/>
                          <a:latin typeface="Times New Roman" panose="02020603050405020304" pitchFamily="18" charset="0"/>
                        </a:rPr>
                        <a:t>, </a:t>
                      </a:r>
                      <a:r>
                        <a:rPr lang="tr-TR" sz="800" b="0" i="0" u="none" strike="noStrike" dirty="0" err="1">
                          <a:solidFill>
                            <a:srgbClr val="5A5A5A"/>
                          </a:solidFill>
                          <a:effectLst/>
                          <a:latin typeface="Times New Roman" panose="02020603050405020304" pitchFamily="18" charset="0"/>
                        </a:rPr>
                        <a:t>kardiyoselektif</a:t>
                      </a:r>
                      <a:r>
                        <a:rPr lang="tr-TR" sz="800" b="0" i="0" u="none" strike="noStrike" dirty="0">
                          <a:solidFill>
                            <a:srgbClr val="5A5A5A"/>
                          </a:solidFill>
                          <a:effectLst/>
                          <a:latin typeface="Times New Roman" panose="02020603050405020304" pitchFamily="18" charset="0"/>
                        </a:rPr>
                        <a:t> (Beta-1 </a:t>
                      </a:r>
                      <a:r>
                        <a:rPr lang="tr-TR" sz="800" b="0" i="0" u="none" strike="noStrike" dirty="0" err="1">
                          <a:solidFill>
                            <a:srgbClr val="5A5A5A"/>
                          </a:solidFill>
                          <a:effectLst/>
                          <a:latin typeface="Times New Roman" panose="02020603050405020304" pitchFamily="18" charset="0"/>
                        </a:rPr>
                        <a:t>adrenerjik</a:t>
                      </a:r>
                      <a:r>
                        <a:rPr lang="tr-TR" sz="800" b="0" i="0" u="none" strike="noStrike" dirty="0">
                          <a:solidFill>
                            <a:srgbClr val="5A5A5A"/>
                          </a:solidFill>
                          <a:effectLst/>
                          <a:latin typeface="Times New Roman" panose="02020603050405020304" pitchFamily="18" charset="0"/>
                        </a:rPr>
                        <a:t>) reseptör </a:t>
                      </a:r>
                      <a:r>
                        <a:rPr lang="tr-TR" sz="800" b="0" i="0" u="none" strike="noStrike" dirty="0" err="1">
                          <a:solidFill>
                            <a:srgbClr val="5A5A5A"/>
                          </a:solidFill>
                          <a:effectLst/>
                          <a:latin typeface="Times New Roman" panose="02020603050405020304" pitchFamily="18" charset="0"/>
                        </a:rPr>
                        <a:t>blokeridir</a:t>
                      </a:r>
                      <a:r>
                        <a:rPr lang="tr-TR" sz="800" b="0" i="0" u="none" strike="noStrike" dirty="0">
                          <a:solidFill>
                            <a:srgbClr val="5A5A5A"/>
                          </a:solidFill>
                          <a:effectLst/>
                          <a:latin typeface="Times New Roman" panose="02020603050405020304" pitchFamily="18" charset="0"/>
                        </a:rPr>
                        <a:t>. </a:t>
                      </a:r>
                      <a:r>
                        <a:rPr lang="tr-TR" sz="800" b="0" i="0" u="none" strike="noStrike" dirty="0" err="1">
                          <a:solidFill>
                            <a:srgbClr val="5A5A5A"/>
                          </a:solidFill>
                          <a:effectLst/>
                          <a:latin typeface="Times New Roman" panose="02020603050405020304" pitchFamily="18" charset="0"/>
                        </a:rPr>
                        <a:t>İntraoküler</a:t>
                      </a:r>
                      <a:r>
                        <a:rPr lang="tr-TR" sz="800" b="0" i="0" u="none" strike="noStrike" dirty="0">
                          <a:solidFill>
                            <a:srgbClr val="5A5A5A"/>
                          </a:solidFill>
                          <a:effectLst/>
                          <a:latin typeface="Times New Roman" panose="02020603050405020304" pitchFamily="18" charset="0"/>
                        </a:rPr>
                        <a:t> basınç azaltıcı etkiye sahiptir. Kronik açık açılı glokomlu hastalar, yüksek </a:t>
                      </a:r>
                      <a:r>
                        <a:rPr lang="tr-TR" sz="800" b="0" i="0" u="none" strike="noStrike" dirty="0" err="1">
                          <a:solidFill>
                            <a:srgbClr val="5A5A5A"/>
                          </a:solidFill>
                          <a:effectLst/>
                          <a:latin typeface="Times New Roman" panose="02020603050405020304" pitchFamily="18" charset="0"/>
                        </a:rPr>
                        <a:t>intraoküler</a:t>
                      </a:r>
                      <a:r>
                        <a:rPr lang="tr-TR" sz="800" b="0" i="0" u="none" strike="noStrike" dirty="0">
                          <a:solidFill>
                            <a:srgbClr val="5A5A5A"/>
                          </a:solidFill>
                          <a:effectLst/>
                          <a:latin typeface="Times New Roman" panose="02020603050405020304" pitchFamily="18" charset="0"/>
                        </a:rPr>
                        <a:t> basınçlı (oküler </a:t>
                      </a:r>
                      <a:r>
                        <a:rPr lang="tr-TR" sz="800" b="0" i="0" u="none" strike="noStrike" dirty="0" err="1">
                          <a:solidFill>
                            <a:srgbClr val="5A5A5A"/>
                          </a:solidFill>
                          <a:effectLst/>
                          <a:latin typeface="Times New Roman" panose="02020603050405020304" pitchFamily="18" charset="0"/>
                        </a:rPr>
                        <a:t>hipertansif</a:t>
                      </a:r>
                      <a:r>
                        <a:rPr lang="tr-TR" sz="800" b="0" i="0" u="none" strike="noStrike" dirty="0">
                          <a:solidFill>
                            <a:srgbClr val="5A5A5A"/>
                          </a:solidFill>
                          <a:effectLst/>
                          <a:latin typeface="Times New Roman" panose="02020603050405020304" pitchFamily="18" charset="0"/>
                        </a:rPr>
                        <a:t>) hastalar, beraberinde solunum yolu hastalığı da bulunan glokomlu veya oküler hipertansiyonlu hastalar, çeşitli ilaçlarla </a:t>
                      </a:r>
                      <a:r>
                        <a:rPr lang="tr-TR" sz="800" b="0" i="0" u="none" strike="noStrike" dirty="0" err="1">
                          <a:solidFill>
                            <a:srgbClr val="5A5A5A"/>
                          </a:solidFill>
                          <a:effectLst/>
                          <a:latin typeface="Times New Roman" panose="02020603050405020304" pitchFamily="18" charset="0"/>
                        </a:rPr>
                        <a:t>antiglokom</a:t>
                      </a:r>
                      <a:r>
                        <a:rPr lang="tr-TR" sz="800" b="0" i="0" u="none" strike="noStrike" dirty="0">
                          <a:solidFill>
                            <a:srgbClr val="5A5A5A"/>
                          </a:solidFill>
                          <a:effectLst/>
                          <a:latin typeface="Times New Roman" panose="02020603050405020304" pitchFamily="18" charset="0"/>
                        </a:rPr>
                        <a:t> tedavi gören glokomlu veya oküler hipertansiyonlu hastaların tedavisinde </a:t>
                      </a:r>
                      <a:r>
                        <a:rPr lang="tr-TR" sz="800" b="0" i="0" u="none" strike="noStrike" dirty="0" err="1">
                          <a:solidFill>
                            <a:srgbClr val="5A5A5A"/>
                          </a:solidFill>
                          <a:effectLst/>
                          <a:latin typeface="Times New Roman" panose="02020603050405020304" pitchFamily="18" charset="0"/>
                        </a:rPr>
                        <a:t>endikedir</a:t>
                      </a:r>
                      <a:r>
                        <a:rPr lang="tr-TR" sz="800" b="0" i="0" u="none" strike="noStrike" dirty="0">
                          <a:solidFill>
                            <a:srgbClr val="5A5A5A"/>
                          </a:solidFill>
                          <a:effectLst/>
                          <a:latin typeface="Times New Roman" panose="02020603050405020304" pitchFamily="18" charset="0"/>
                        </a:rPr>
                        <a:t>.</a:t>
                      </a:r>
                    </a:p>
                  </a:txBody>
                  <a:tcPr marL="4260" marR="4260" marT="42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800" b="0" i="0" u="none" strike="noStrike">
                          <a:solidFill>
                            <a:srgbClr val="5A5A5A"/>
                          </a:solidFill>
                          <a:effectLst/>
                          <a:latin typeface="Times New Roman" panose="02020603050405020304" pitchFamily="18" charset="0"/>
                        </a:rPr>
                        <a:t>Betaksolola karşı aşırı duyarlılığı olanlarda, birinci derece bloktan daha ağır sinüs bradikardisi olan hastalarda, kardiyojenik şok veya belirgin kalp yetmezliği öyküsü bulunan hastalarda kontrendikedir.</a:t>
                      </a:r>
                    </a:p>
                  </a:txBody>
                  <a:tcPr marL="4260" marR="4260" marT="42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800" b="0" i="0" u="none" strike="noStrike">
                          <a:solidFill>
                            <a:srgbClr val="5A5A5A"/>
                          </a:solidFill>
                          <a:effectLst/>
                          <a:latin typeface="Times New Roman" panose="02020603050405020304" pitchFamily="18" charset="0"/>
                        </a:rPr>
                        <a:t>Günlük doz hasta göz/gözlere 2 kez 1 damladır. Benzalkonyum klorür içermesi nedeniyle yumuşak lens bulunan gözlere uygulanmamalıdır.</a:t>
                      </a:r>
                    </a:p>
                  </a:txBody>
                  <a:tcPr marL="4260" marR="4260" marT="42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800" b="0" i="0" u="none" strike="noStrike" dirty="0">
                          <a:solidFill>
                            <a:srgbClr val="5A5A5A"/>
                          </a:solidFill>
                          <a:effectLst/>
                          <a:latin typeface="Times New Roman" panose="02020603050405020304" pitchFamily="18" charset="0"/>
                        </a:rPr>
                        <a:t>Bazı hastalarda göze damlatılması sırasında kısa süreli rahatsızlık olabilmektedir ve nadiren gözde yaşarma bildirilmiştir. Çok nadir olarak </a:t>
                      </a:r>
                      <a:r>
                        <a:rPr lang="tr-TR" sz="800" b="0" i="0" u="none" strike="noStrike" dirty="0" err="1">
                          <a:solidFill>
                            <a:srgbClr val="5A5A5A"/>
                          </a:solidFill>
                          <a:effectLst/>
                          <a:latin typeface="Times New Roman" panose="02020603050405020304" pitchFamily="18" charset="0"/>
                        </a:rPr>
                        <a:t>korneal</a:t>
                      </a:r>
                      <a:r>
                        <a:rPr lang="tr-TR" sz="800" b="0" i="0" u="none" strike="noStrike" dirty="0">
                          <a:solidFill>
                            <a:srgbClr val="5A5A5A"/>
                          </a:solidFill>
                          <a:effectLst/>
                          <a:latin typeface="Times New Roman" panose="02020603050405020304" pitchFamily="18" charset="0"/>
                        </a:rPr>
                        <a:t> duyarlılıkta azalma, </a:t>
                      </a:r>
                      <a:r>
                        <a:rPr lang="tr-TR" sz="800" b="0" i="0" u="none" strike="noStrike" dirty="0" err="1">
                          <a:solidFill>
                            <a:srgbClr val="5A5A5A"/>
                          </a:solidFill>
                          <a:effectLst/>
                          <a:latin typeface="Times New Roman" panose="02020603050405020304" pitchFamily="18" charset="0"/>
                        </a:rPr>
                        <a:t>eritem</a:t>
                      </a:r>
                      <a:r>
                        <a:rPr lang="tr-TR" sz="800" b="0" i="0" u="none" strike="noStrike" dirty="0">
                          <a:solidFill>
                            <a:srgbClr val="5A5A5A"/>
                          </a:solidFill>
                          <a:effectLst/>
                          <a:latin typeface="Times New Roman" panose="02020603050405020304" pitchFamily="18" charset="0"/>
                        </a:rPr>
                        <a:t>, kaşınma hissi, </a:t>
                      </a:r>
                      <a:r>
                        <a:rPr lang="tr-TR" sz="800" b="0" i="0" u="none" strike="noStrike" dirty="0" err="1">
                          <a:solidFill>
                            <a:srgbClr val="5A5A5A"/>
                          </a:solidFill>
                          <a:effectLst/>
                          <a:latin typeface="Times New Roman" panose="02020603050405020304" pitchFamily="18" charset="0"/>
                        </a:rPr>
                        <a:t>korneal</a:t>
                      </a:r>
                      <a:r>
                        <a:rPr lang="tr-TR" sz="800" b="0" i="0" u="none" strike="noStrike" dirty="0">
                          <a:solidFill>
                            <a:srgbClr val="5A5A5A"/>
                          </a:solidFill>
                          <a:effectLst/>
                          <a:latin typeface="Times New Roman" panose="02020603050405020304" pitchFamily="18" charset="0"/>
                        </a:rPr>
                        <a:t> batma-yanma, </a:t>
                      </a:r>
                      <a:r>
                        <a:rPr lang="tr-TR" sz="800" b="0" i="0" u="none" strike="noStrike" dirty="0" err="1">
                          <a:solidFill>
                            <a:srgbClr val="5A5A5A"/>
                          </a:solidFill>
                          <a:effectLst/>
                          <a:latin typeface="Times New Roman" panose="02020603050405020304" pitchFamily="18" charset="0"/>
                        </a:rPr>
                        <a:t>keratit</a:t>
                      </a:r>
                      <a:r>
                        <a:rPr lang="tr-TR" sz="800" b="0" i="0" u="none" strike="noStrike" dirty="0">
                          <a:solidFill>
                            <a:srgbClr val="5A5A5A"/>
                          </a:solidFill>
                          <a:effectLst/>
                          <a:latin typeface="Times New Roman" panose="02020603050405020304" pitchFamily="18" charset="0"/>
                        </a:rPr>
                        <a:t>, </a:t>
                      </a:r>
                      <a:r>
                        <a:rPr lang="tr-TR" sz="800" b="0" i="0" u="none" strike="noStrike" dirty="0" err="1">
                          <a:solidFill>
                            <a:srgbClr val="5A5A5A"/>
                          </a:solidFill>
                          <a:effectLst/>
                          <a:latin typeface="Times New Roman" panose="02020603050405020304" pitchFamily="18" charset="0"/>
                        </a:rPr>
                        <a:t>anizokori</a:t>
                      </a:r>
                      <a:r>
                        <a:rPr lang="tr-TR" sz="800" b="0" i="0" u="none" strike="noStrike" dirty="0">
                          <a:solidFill>
                            <a:srgbClr val="5A5A5A"/>
                          </a:solidFill>
                          <a:effectLst/>
                          <a:latin typeface="Times New Roman" panose="02020603050405020304" pitchFamily="18" charset="0"/>
                        </a:rPr>
                        <a:t> ve </a:t>
                      </a:r>
                      <a:r>
                        <a:rPr lang="tr-TR" sz="800" b="0" i="0" u="none" strike="noStrike" dirty="0" err="1">
                          <a:solidFill>
                            <a:srgbClr val="5A5A5A"/>
                          </a:solidFill>
                          <a:effectLst/>
                          <a:latin typeface="Times New Roman" panose="02020603050405020304" pitchFamily="18" charset="0"/>
                        </a:rPr>
                        <a:t>fotofobi</a:t>
                      </a:r>
                      <a:r>
                        <a:rPr lang="tr-TR" sz="800" b="0" i="0" u="none" strike="noStrike" dirty="0">
                          <a:solidFill>
                            <a:srgbClr val="5A5A5A"/>
                          </a:solidFill>
                          <a:effectLst/>
                          <a:latin typeface="Times New Roman" panose="02020603050405020304" pitchFamily="18" charset="0"/>
                        </a:rPr>
                        <a:t>; lokal uygulamanın ardından çok nadiren </a:t>
                      </a:r>
                      <a:r>
                        <a:rPr lang="tr-TR" sz="800" b="0" i="0" u="none" strike="noStrike" dirty="0" err="1">
                          <a:solidFill>
                            <a:srgbClr val="5A5A5A"/>
                          </a:solidFill>
                          <a:effectLst/>
                          <a:latin typeface="Times New Roman" panose="02020603050405020304" pitchFamily="18" charset="0"/>
                        </a:rPr>
                        <a:t>insomnia</a:t>
                      </a:r>
                      <a:r>
                        <a:rPr lang="tr-TR" sz="800" b="0" i="0" u="none" strike="noStrike" dirty="0">
                          <a:solidFill>
                            <a:srgbClr val="5A5A5A"/>
                          </a:solidFill>
                          <a:effectLst/>
                          <a:latin typeface="Times New Roman" panose="02020603050405020304" pitchFamily="18" charset="0"/>
                        </a:rPr>
                        <a:t> ve depresif </a:t>
                      </a:r>
                      <a:r>
                        <a:rPr lang="tr-TR" sz="800" b="0" i="0" u="none" strike="noStrike" dirty="0" err="1">
                          <a:solidFill>
                            <a:srgbClr val="5A5A5A"/>
                          </a:solidFill>
                          <a:effectLst/>
                          <a:latin typeface="Times New Roman" panose="02020603050405020304" pitchFamily="18" charset="0"/>
                        </a:rPr>
                        <a:t>nöroz</a:t>
                      </a:r>
                      <a:r>
                        <a:rPr lang="tr-TR" sz="800" b="0" i="0" u="none" strike="noStrike" dirty="0">
                          <a:solidFill>
                            <a:srgbClr val="5A5A5A"/>
                          </a:solidFill>
                          <a:effectLst/>
                          <a:latin typeface="Times New Roman" panose="02020603050405020304" pitchFamily="18" charset="0"/>
                        </a:rPr>
                        <a:t> gibi sistemik yan etkiler bildirilmiştir.</a:t>
                      </a:r>
                    </a:p>
                  </a:txBody>
                  <a:tcPr marL="4260" marR="4260" marT="42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79078291"/>
                  </a:ext>
                </a:extLst>
              </a:tr>
            </a:tbl>
          </a:graphicData>
        </a:graphic>
      </p:graphicFrame>
    </p:spTree>
    <p:extLst>
      <p:ext uri="{BB962C8B-B14F-4D97-AF65-F5344CB8AC3E}">
        <p14:creationId xmlns:p14="http://schemas.microsoft.com/office/powerpoint/2010/main" val="196572767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49DDDF3E-75E5-4D21-AAEE-5D0682E32EE6}"/>
              </a:ext>
            </a:extLst>
          </p:cNvPr>
          <p:cNvGraphicFramePr>
            <a:graphicFrameLocks noGrp="1"/>
          </p:cNvGraphicFramePr>
          <p:nvPr>
            <p:extLst>
              <p:ext uri="{D42A27DB-BD31-4B8C-83A1-F6EECF244321}">
                <p14:modId xmlns:p14="http://schemas.microsoft.com/office/powerpoint/2010/main" val="1536968767"/>
              </p:ext>
            </p:extLst>
          </p:nvPr>
        </p:nvGraphicFramePr>
        <p:xfrm>
          <a:off x="251520" y="1268760"/>
          <a:ext cx="8640960" cy="4320480"/>
        </p:xfrm>
        <a:graphic>
          <a:graphicData uri="http://schemas.openxmlformats.org/drawingml/2006/table">
            <a:tbl>
              <a:tblPr/>
              <a:tblGrid>
                <a:gridCol w="822038">
                  <a:extLst>
                    <a:ext uri="{9D8B030D-6E8A-4147-A177-3AD203B41FA5}">
                      <a16:colId xmlns:a16="http://schemas.microsoft.com/office/drawing/2014/main" xmlns="" val="2568031627"/>
                    </a:ext>
                  </a:extLst>
                </a:gridCol>
                <a:gridCol w="1663194">
                  <a:extLst>
                    <a:ext uri="{9D8B030D-6E8A-4147-A177-3AD203B41FA5}">
                      <a16:colId xmlns:a16="http://schemas.microsoft.com/office/drawing/2014/main" xmlns="" val="47678714"/>
                    </a:ext>
                  </a:extLst>
                </a:gridCol>
                <a:gridCol w="2026420">
                  <a:extLst>
                    <a:ext uri="{9D8B030D-6E8A-4147-A177-3AD203B41FA5}">
                      <a16:colId xmlns:a16="http://schemas.microsoft.com/office/drawing/2014/main" xmlns="" val="3459029698"/>
                    </a:ext>
                  </a:extLst>
                </a:gridCol>
                <a:gridCol w="2035978">
                  <a:extLst>
                    <a:ext uri="{9D8B030D-6E8A-4147-A177-3AD203B41FA5}">
                      <a16:colId xmlns:a16="http://schemas.microsoft.com/office/drawing/2014/main" xmlns="" val="3726532550"/>
                    </a:ext>
                  </a:extLst>
                </a:gridCol>
                <a:gridCol w="2093330">
                  <a:extLst>
                    <a:ext uri="{9D8B030D-6E8A-4147-A177-3AD203B41FA5}">
                      <a16:colId xmlns:a16="http://schemas.microsoft.com/office/drawing/2014/main" xmlns="" val="4015243917"/>
                    </a:ext>
                  </a:extLst>
                </a:gridCol>
              </a:tblGrid>
              <a:tr h="158186">
                <a:tc>
                  <a:txBody>
                    <a:bodyPr/>
                    <a:lstStyle/>
                    <a:p>
                      <a:pPr algn="l" fontAlgn="t"/>
                      <a:r>
                        <a:rPr lang="tr-TR" sz="900" b="0" i="0" u="none" strike="noStrike">
                          <a:solidFill>
                            <a:srgbClr val="000000"/>
                          </a:solidFill>
                          <a:effectLst/>
                          <a:latin typeface="Times New Roman" panose="02020603050405020304" pitchFamily="18" charset="0"/>
                        </a:rPr>
                        <a:t>İLAÇ</a:t>
                      </a:r>
                    </a:p>
                  </a:txBody>
                  <a:tcPr marL="4552" marR="4552" marT="455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900" b="0" i="0" u="none" strike="noStrike">
                          <a:solidFill>
                            <a:srgbClr val="000000"/>
                          </a:solidFill>
                          <a:effectLst/>
                          <a:latin typeface="Times New Roman" panose="02020603050405020304" pitchFamily="18" charset="0"/>
                        </a:rPr>
                        <a:t>ENDİKASYONLARI</a:t>
                      </a:r>
                    </a:p>
                  </a:txBody>
                  <a:tcPr marL="4552" marR="4552" marT="455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900" b="0" i="0" u="none" strike="noStrike">
                          <a:solidFill>
                            <a:srgbClr val="000000"/>
                          </a:solidFill>
                          <a:effectLst/>
                          <a:latin typeface="Times New Roman" panose="02020603050405020304" pitchFamily="18" charset="0"/>
                        </a:rPr>
                        <a:t>KONTRENDİKASYONLARI</a:t>
                      </a:r>
                    </a:p>
                  </a:txBody>
                  <a:tcPr marL="4552" marR="4552" marT="455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900" b="0" i="0" u="sng" strike="noStrike">
                          <a:solidFill>
                            <a:srgbClr val="000000"/>
                          </a:solidFill>
                          <a:effectLst/>
                          <a:latin typeface="Times New Roman" panose="02020603050405020304" pitchFamily="18" charset="0"/>
                        </a:rPr>
                        <a:t>VERİLİŞ YOLU</a:t>
                      </a:r>
                    </a:p>
                  </a:txBody>
                  <a:tcPr marL="4552" marR="4552" marT="455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900" b="0" i="0" u="none" strike="noStrike">
                          <a:solidFill>
                            <a:srgbClr val="000000"/>
                          </a:solidFill>
                          <a:effectLst/>
                          <a:latin typeface="Times New Roman" panose="02020603050405020304" pitchFamily="18" charset="0"/>
                        </a:rPr>
                        <a:t>YAN ETKİLERİ</a:t>
                      </a:r>
                    </a:p>
                  </a:txBody>
                  <a:tcPr marL="4552" marR="4552" marT="455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62411435"/>
                  </a:ext>
                </a:extLst>
              </a:tr>
              <a:tr h="4162294">
                <a:tc>
                  <a:txBody>
                    <a:bodyPr/>
                    <a:lstStyle/>
                    <a:p>
                      <a:pPr algn="ctr" fontAlgn="ctr"/>
                      <a:r>
                        <a:rPr lang="tr-TR" sz="800" b="0" i="0" u="none" strike="noStrike" dirty="0">
                          <a:solidFill>
                            <a:schemeClr val="tx1"/>
                          </a:solidFill>
                          <a:effectLst/>
                          <a:latin typeface="Calibri" panose="020F0502020204030204" pitchFamily="34" charset="0"/>
                        </a:rPr>
                        <a:t>LABETOLOL</a:t>
                      </a:r>
                    </a:p>
                  </a:txBody>
                  <a:tcPr marL="4552" marR="4552" marT="4552"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l" fontAlgn="ctr"/>
                      <a:r>
                        <a:rPr lang="tr-TR" sz="900" b="0" i="0" u="none" strike="noStrike">
                          <a:solidFill>
                            <a:srgbClr val="000000"/>
                          </a:solidFill>
                          <a:effectLst/>
                          <a:latin typeface="Times New Roman" panose="02020603050405020304" pitchFamily="18" charset="0"/>
                        </a:rPr>
                        <a:t>Beta1-selektif beta-blokerdir. Hipertansiyon (kan basıncını düşürmek, kardiyovasküler ve koroner mortalite ile morbidite riskini azaltmak), angina pektoris, supraventriküler taşikardi dahil olmak üzere kalp ritim bozuklukları, miyokard enfarktüsünün idame tedavisi, palpitasyonlu fonksiyonel kalp hastalıkları, migren proflaksisinde endikedir.</a:t>
                      </a:r>
                    </a:p>
                  </a:txBody>
                  <a:tcPr marL="4552" marR="4552" marT="45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İkinci ya da üçüncü derece atriyoventriküler blok, kompanse olmayan kalp yetmezliği, klinik olarak belirgin sinüs bradikardisi, hasta sinüs sendromu, kardiyojenik şok, ağır periferik arteriyel dolaşım bozukluğunda kontrendikedir. Kalp hızı dakikada 45'in altında, P-Q aralığı 0.24 saniyenin üzerinde, sistolik kan basıncı 100 mm Hg'nin altında ve/veya ağır kalp yetmezliği olan akut miyokard enfarktüsü geçirdiğinden kuşkulanılan hastalara metoprolol verilmemelidir. Bileşimindeki maddelerden herhangi birine ya da diğer beta-blokerlere aşırı duyarlı hastalarda kontrendikedir.</a:t>
                      </a:r>
                    </a:p>
                  </a:txBody>
                  <a:tcPr marL="4552" marR="4552" marT="45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Kalp aritmileri: İlk başta 5 mg’a kadar metoprolol dakikada 1-2 mg hızında i.v. yoldan uygulanır. Bu uygulama yanıt alınana kadar 5’er dakika aralıkla tekrarlanabilir. Toplam 10-15 mg’lık doz yeterli olmaktadır. Miyokard enfarktüsü: Miyokard enfarktüsünü düşündüren semptomların ortaya çıkmasından sonra en kısa zamanda i.v. yoldan kullanılmalıdır. Bu tedavi hastanın hemodinamik durumu göz önüne alınarak ikişer dakika arayla 3 kez 5 mg’lık bolus tarzında enjekte edilir. Tam i.v. doz olan 15 mg’ı tolere eden hastalarda son ıv enjeksiyondan 15 sonra günde 4 defa 50 mg tablet ile tedavi 48 saat sürdürülmelidir. Daha sonra 100-200 mg tabletler ile idame tedavisine devam edilir. Macrodex solüsyonuna katılmamalıdır.</a:t>
                      </a:r>
                    </a:p>
                  </a:txBody>
                  <a:tcPr marL="4552" marR="4552" marT="45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dirty="0">
                          <a:solidFill>
                            <a:srgbClr val="000000"/>
                          </a:solidFill>
                          <a:effectLst/>
                          <a:latin typeface="Times New Roman" panose="02020603050405020304" pitchFamily="18" charset="0"/>
                        </a:rPr>
                        <a:t>Halsizlik. Sık: </a:t>
                      </a:r>
                      <a:r>
                        <a:rPr lang="tr-TR" sz="900" b="0" i="0" u="none" strike="noStrike" dirty="0" err="1">
                          <a:solidFill>
                            <a:srgbClr val="000000"/>
                          </a:solidFill>
                          <a:effectLst/>
                          <a:latin typeface="Times New Roman" panose="02020603050405020304" pitchFamily="18" charset="0"/>
                        </a:rPr>
                        <a:t>Bradikardi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postüral</a:t>
                      </a:r>
                      <a:r>
                        <a:rPr lang="tr-TR" sz="900" b="0" i="0" u="none" strike="noStrike" dirty="0">
                          <a:solidFill>
                            <a:srgbClr val="000000"/>
                          </a:solidFill>
                          <a:effectLst/>
                          <a:latin typeface="Times New Roman" panose="02020603050405020304" pitchFamily="18" charset="0"/>
                        </a:rPr>
                        <a:t> bozukluklar (çok ender olarak </a:t>
                      </a:r>
                      <a:r>
                        <a:rPr lang="tr-TR" sz="900" b="0" i="0" u="none" strike="noStrike" dirty="0" err="1">
                          <a:solidFill>
                            <a:srgbClr val="000000"/>
                          </a:solidFill>
                          <a:effectLst/>
                          <a:latin typeface="Times New Roman" panose="02020603050405020304" pitchFamily="18" charset="0"/>
                        </a:rPr>
                        <a:t>senkopla</a:t>
                      </a:r>
                      <a:r>
                        <a:rPr lang="tr-TR" sz="900" b="0" i="0" u="none" strike="noStrike" dirty="0">
                          <a:solidFill>
                            <a:srgbClr val="000000"/>
                          </a:solidFill>
                          <a:effectLst/>
                          <a:latin typeface="Times New Roman" panose="02020603050405020304" pitchFamily="18" charset="0"/>
                        </a:rPr>
                        <a:t> birlikte), </a:t>
                      </a:r>
                      <a:r>
                        <a:rPr lang="tr-TR" sz="900" b="0" i="0" u="none" strike="noStrike" dirty="0" err="1">
                          <a:solidFill>
                            <a:srgbClr val="000000"/>
                          </a:solidFill>
                          <a:effectLst/>
                          <a:latin typeface="Times New Roman" panose="02020603050405020304" pitchFamily="18" charset="0"/>
                        </a:rPr>
                        <a:t>ekstremitelerde</a:t>
                      </a:r>
                      <a:r>
                        <a:rPr lang="tr-TR" sz="900" b="0" i="0" u="none" strike="noStrike" dirty="0">
                          <a:solidFill>
                            <a:srgbClr val="000000"/>
                          </a:solidFill>
                          <a:effectLst/>
                          <a:latin typeface="Times New Roman" panose="02020603050405020304" pitchFamily="18" charset="0"/>
                        </a:rPr>
                        <a:t> soğuma, </a:t>
                      </a:r>
                      <a:r>
                        <a:rPr lang="tr-TR" sz="900" b="0" i="0" u="none" strike="noStrike" dirty="0" err="1">
                          <a:solidFill>
                            <a:srgbClr val="000000"/>
                          </a:solidFill>
                          <a:effectLst/>
                          <a:latin typeface="Times New Roman" panose="02020603050405020304" pitchFamily="18" charset="0"/>
                        </a:rPr>
                        <a:t>palpitasyon</a:t>
                      </a:r>
                      <a:r>
                        <a:rPr lang="tr-TR" sz="900" b="0" i="0" u="none" strike="noStrike" dirty="0">
                          <a:solidFill>
                            <a:srgbClr val="000000"/>
                          </a:solidFill>
                          <a:effectLst/>
                          <a:latin typeface="Times New Roman" panose="02020603050405020304" pitchFamily="18" charset="0"/>
                        </a:rPr>
                        <a:t>, sersemlik, </a:t>
                      </a:r>
                      <a:r>
                        <a:rPr lang="tr-TR" sz="900" b="0" i="0" u="none" strike="noStrike" dirty="0" err="1">
                          <a:solidFill>
                            <a:srgbClr val="000000"/>
                          </a:solidFill>
                          <a:effectLst/>
                          <a:latin typeface="Times New Roman" panose="02020603050405020304" pitchFamily="18" charset="0"/>
                        </a:rPr>
                        <a:t>başağrısı</a:t>
                      </a:r>
                      <a:r>
                        <a:rPr lang="tr-TR" sz="900" b="0" i="0" u="none" strike="noStrike" dirty="0">
                          <a:solidFill>
                            <a:srgbClr val="000000"/>
                          </a:solidFill>
                          <a:effectLst/>
                          <a:latin typeface="Times New Roman" panose="02020603050405020304" pitchFamily="18" charset="0"/>
                        </a:rPr>
                        <a:t>, bulantı, karın ağrısı, </a:t>
                      </a:r>
                      <a:r>
                        <a:rPr lang="tr-TR" sz="900" b="0" i="0" u="none" strike="noStrike" dirty="0" err="1">
                          <a:solidFill>
                            <a:srgbClr val="000000"/>
                          </a:solidFill>
                          <a:effectLst/>
                          <a:latin typeface="Times New Roman" panose="02020603050405020304" pitchFamily="18" charset="0"/>
                        </a:rPr>
                        <a:t>diyare</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konstipasyon</a:t>
                      </a:r>
                      <a:r>
                        <a:rPr lang="tr-TR" sz="900" b="0" i="0" u="none" strike="noStrike" dirty="0">
                          <a:solidFill>
                            <a:srgbClr val="000000"/>
                          </a:solidFill>
                          <a:effectLst/>
                          <a:latin typeface="Times New Roman" panose="02020603050405020304" pitchFamily="18" charset="0"/>
                        </a:rPr>
                        <a:t>, egzersiz sırasında </a:t>
                      </a:r>
                      <a:r>
                        <a:rPr lang="tr-TR" sz="900" b="0" i="0" u="none" strike="noStrike" dirty="0" err="1">
                          <a:solidFill>
                            <a:srgbClr val="000000"/>
                          </a:solidFill>
                          <a:effectLst/>
                          <a:latin typeface="Times New Roman" panose="02020603050405020304" pitchFamily="18" charset="0"/>
                        </a:rPr>
                        <a:t>dispne</a:t>
                      </a:r>
                      <a:r>
                        <a:rPr lang="tr-TR" sz="900" b="0" i="0" u="none" strike="noStrike" dirty="0">
                          <a:solidFill>
                            <a:srgbClr val="000000"/>
                          </a:solidFill>
                          <a:effectLst/>
                          <a:latin typeface="Times New Roman" panose="02020603050405020304" pitchFamily="18" charset="0"/>
                        </a:rPr>
                        <a:t>. Seyrek: Kalp yetmezliği belirtilerinde geçici ağırlaşma, birinci derece </a:t>
                      </a:r>
                      <a:r>
                        <a:rPr lang="tr-TR" sz="900" b="0" i="0" u="none" strike="noStrike" dirty="0" err="1">
                          <a:solidFill>
                            <a:srgbClr val="000000"/>
                          </a:solidFill>
                          <a:effectLst/>
                          <a:latin typeface="Times New Roman" panose="02020603050405020304" pitchFamily="18" charset="0"/>
                        </a:rPr>
                        <a:t>atriyoventriküler</a:t>
                      </a:r>
                      <a:r>
                        <a:rPr lang="tr-TR" sz="900" b="0" i="0" u="none" strike="noStrike" dirty="0">
                          <a:solidFill>
                            <a:srgbClr val="000000"/>
                          </a:solidFill>
                          <a:effectLst/>
                          <a:latin typeface="Times New Roman" panose="02020603050405020304" pitchFamily="18" charset="0"/>
                        </a:rPr>
                        <a:t> blok, ödem, </a:t>
                      </a:r>
                      <a:r>
                        <a:rPr lang="tr-TR" sz="900" b="0" i="0" u="none" strike="noStrike" dirty="0" err="1">
                          <a:solidFill>
                            <a:srgbClr val="000000"/>
                          </a:solidFill>
                          <a:effectLst/>
                          <a:latin typeface="Times New Roman" panose="02020603050405020304" pitchFamily="18" charset="0"/>
                        </a:rPr>
                        <a:t>perikordiyal</a:t>
                      </a:r>
                      <a:r>
                        <a:rPr lang="tr-TR" sz="900" b="0" i="0" u="none" strike="noStrike" dirty="0">
                          <a:solidFill>
                            <a:srgbClr val="000000"/>
                          </a:solidFill>
                          <a:effectLst/>
                          <a:latin typeface="Times New Roman" panose="02020603050405020304" pitchFamily="18" charset="0"/>
                        </a:rPr>
                        <a:t> ağrı, </a:t>
                      </a:r>
                      <a:r>
                        <a:rPr lang="tr-TR" sz="900" b="0" i="0" u="none" strike="noStrike" dirty="0" err="1">
                          <a:solidFill>
                            <a:srgbClr val="000000"/>
                          </a:solidFill>
                          <a:effectLst/>
                          <a:latin typeface="Times New Roman" panose="02020603050405020304" pitchFamily="18" charset="0"/>
                        </a:rPr>
                        <a:t>parestezi</a:t>
                      </a:r>
                      <a:r>
                        <a:rPr lang="tr-TR" sz="900" b="0" i="0" u="none" strike="noStrike" dirty="0">
                          <a:solidFill>
                            <a:srgbClr val="000000"/>
                          </a:solidFill>
                          <a:effectLst/>
                          <a:latin typeface="Times New Roman" panose="02020603050405020304" pitchFamily="18" charset="0"/>
                        </a:rPr>
                        <a:t>, kas krampı , kusma, kilo alma, depresyon, konsantrasyon güçlüğü, uykusuzluk ya da uyku artışı, kabus, </a:t>
                      </a:r>
                      <a:r>
                        <a:rPr lang="tr-TR" sz="900" b="0" i="0" u="none" strike="noStrike" dirty="0" err="1">
                          <a:solidFill>
                            <a:srgbClr val="000000"/>
                          </a:solidFill>
                          <a:effectLst/>
                          <a:latin typeface="Times New Roman" panose="02020603050405020304" pitchFamily="18" charset="0"/>
                        </a:rPr>
                        <a:t>bronkospazm</a:t>
                      </a:r>
                      <a:r>
                        <a:rPr lang="tr-TR" sz="900" b="0" i="0" u="none" strike="noStrike" dirty="0">
                          <a:solidFill>
                            <a:srgbClr val="000000"/>
                          </a:solidFill>
                          <a:effectLst/>
                          <a:latin typeface="Times New Roman" panose="02020603050405020304" pitchFamily="18" charset="0"/>
                        </a:rPr>
                        <a:t>, deri döküntüsü (</a:t>
                      </a:r>
                      <a:r>
                        <a:rPr lang="tr-TR" sz="900" b="0" i="0" u="none" strike="noStrike" dirty="0" err="1">
                          <a:solidFill>
                            <a:srgbClr val="000000"/>
                          </a:solidFill>
                          <a:effectLst/>
                          <a:latin typeface="Times New Roman" panose="02020603050405020304" pitchFamily="18" charset="0"/>
                        </a:rPr>
                        <a:t>psoriasiform</a:t>
                      </a:r>
                      <a:r>
                        <a:rPr lang="tr-TR" sz="900" b="0" i="0" u="none" strike="noStrike" dirty="0">
                          <a:solidFill>
                            <a:srgbClr val="000000"/>
                          </a:solidFill>
                          <a:effectLst/>
                          <a:latin typeface="Times New Roman" panose="02020603050405020304" pitchFamily="18" charset="0"/>
                        </a:rPr>
                        <a:t> ürtiker ve </a:t>
                      </a:r>
                      <a:r>
                        <a:rPr lang="tr-TR" sz="900" b="0" i="0" u="none" strike="noStrike" dirty="0" err="1">
                          <a:solidFill>
                            <a:srgbClr val="000000"/>
                          </a:solidFill>
                          <a:effectLst/>
                          <a:latin typeface="Times New Roman" panose="02020603050405020304" pitchFamily="18" charset="0"/>
                        </a:rPr>
                        <a:t>distrofik</a:t>
                      </a:r>
                      <a:r>
                        <a:rPr lang="tr-TR" sz="900" b="0" i="0" u="none" strike="noStrike" dirty="0">
                          <a:solidFill>
                            <a:srgbClr val="000000"/>
                          </a:solidFill>
                          <a:effectLst/>
                          <a:latin typeface="Times New Roman" panose="02020603050405020304" pitchFamily="18" charset="0"/>
                        </a:rPr>
                        <a:t> deri lezyonları tarzında), terleme artışı. Ender: Kalp ileti bozuklukları, aritmi, ağız kuruluğu , karaciğer fonksiyon testlerinde bozukluklar, sinirlilik, </a:t>
                      </a:r>
                      <a:r>
                        <a:rPr lang="tr-TR" sz="900" b="0" i="0" u="none" strike="noStrike" dirty="0" err="1">
                          <a:solidFill>
                            <a:srgbClr val="000000"/>
                          </a:solidFill>
                          <a:effectLst/>
                          <a:latin typeface="Times New Roman" panose="02020603050405020304" pitchFamily="18" charset="0"/>
                        </a:rPr>
                        <a:t>anksiyete</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empotans</a:t>
                      </a:r>
                      <a:r>
                        <a:rPr lang="tr-TR" sz="900" b="0" i="0" u="none" strike="noStrike" dirty="0">
                          <a:solidFill>
                            <a:srgbClr val="000000"/>
                          </a:solidFill>
                          <a:effectLst/>
                          <a:latin typeface="Times New Roman" panose="02020603050405020304" pitchFamily="18" charset="0"/>
                        </a:rPr>
                        <a:t>/seksüel </a:t>
                      </a:r>
                      <a:r>
                        <a:rPr lang="tr-TR" sz="900" b="0" i="0" u="none" strike="noStrike" dirty="0" err="1">
                          <a:solidFill>
                            <a:srgbClr val="000000"/>
                          </a:solidFill>
                          <a:effectLst/>
                          <a:latin typeface="Times New Roman" panose="02020603050405020304" pitchFamily="18" charset="0"/>
                        </a:rPr>
                        <a:t>disfonksiyon</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rinit</a:t>
                      </a:r>
                      <a:r>
                        <a:rPr lang="tr-TR" sz="900" b="0" i="0" u="none" strike="noStrike" dirty="0">
                          <a:solidFill>
                            <a:srgbClr val="000000"/>
                          </a:solidFill>
                          <a:effectLst/>
                          <a:latin typeface="Times New Roman" panose="02020603050405020304" pitchFamily="18" charset="0"/>
                        </a:rPr>
                        <a:t>, görme bozukluğu, gözlerde kuruma ve/veya </a:t>
                      </a:r>
                      <a:r>
                        <a:rPr lang="tr-TR" sz="900" b="0" i="0" u="none" strike="noStrike" dirty="0" err="1">
                          <a:solidFill>
                            <a:srgbClr val="000000"/>
                          </a:solidFill>
                          <a:effectLst/>
                          <a:latin typeface="Times New Roman" panose="02020603050405020304" pitchFamily="18" charset="0"/>
                        </a:rPr>
                        <a:t>iritasyon</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konjunktivit</a:t>
                      </a:r>
                      <a:r>
                        <a:rPr lang="tr-TR" sz="900" b="0" i="0" u="none" strike="noStrike" dirty="0">
                          <a:solidFill>
                            <a:srgbClr val="000000"/>
                          </a:solidFill>
                          <a:effectLst/>
                          <a:latin typeface="Times New Roman" panose="02020603050405020304" pitchFamily="18" charset="0"/>
                        </a:rPr>
                        <a:t>, saç dökülmesi. Çok ender: Ağır </a:t>
                      </a:r>
                      <a:r>
                        <a:rPr lang="tr-TR" sz="900" b="0" i="0" u="none" strike="noStrike" dirty="0" err="1">
                          <a:solidFill>
                            <a:srgbClr val="000000"/>
                          </a:solidFill>
                          <a:effectLst/>
                          <a:latin typeface="Times New Roman" panose="02020603050405020304" pitchFamily="18" charset="0"/>
                        </a:rPr>
                        <a:t>periferik</a:t>
                      </a:r>
                      <a:r>
                        <a:rPr lang="tr-TR" sz="900" b="0" i="0" u="none" strike="noStrike" dirty="0">
                          <a:solidFill>
                            <a:srgbClr val="000000"/>
                          </a:solidFill>
                          <a:effectLst/>
                          <a:latin typeface="Times New Roman" panose="02020603050405020304" pitchFamily="18" charset="0"/>
                        </a:rPr>
                        <a:t> dolaşım bozukluğu olan hastalarda </a:t>
                      </a:r>
                      <a:r>
                        <a:rPr lang="tr-TR" sz="900" b="0" i="0" u="none" strike="noStrike" dirty="0" err="1">
                          <a:solidFill>
                            <a:srgbClr val="000000"/>
                          </a:solidFill>
                          <a:effectLst/>
                          <a:latin typeface="Times New Roman" panose="02020603050405020304" pitchFamily="18" charset="0"/>
                        </a:rPr>
                        <a:t>gangren</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trombositopeni</a:t>
                      </a:r>
                      <a:r>
                        <a:rPr lang="tr-TR" sz="900" b="0" i="0" u="none" strike="noStrike" dirty="0">
                          <a:solidFill>
                            <a:srgbClr val="000000"/>
                          </a:solidFill>
                          <a:effectLst/>
                          <a:latin typeface="Times New Roman" panose="02020603050405020304" pitchFamily="18" charset="0"/>
                        </a:rPr>
                        <a:t>, amnezi/hafıza güçlüğü, </a:t>
                      </a:r>
                      <a:r>
                        <a:rPr lang="tr-TR" sz="900" b="0" i="0" u="none" strike="noStrike" dirty="0" err="1">
                          <a:solidFill>
                            <a:srgbClr val="000000"/>
                          </a:solidFill>
                          <a:effectLst/>
                          <a:latin typeface="Times New Roman" panose="02020603050405020304" pitchFamily="18" charset="0"/>
                        </a:rPr>
                        <a:t>konfüzyon</a:t>
                      </a:r>
                      <a:r>
                        <a:rPr lang="tr-TR" sz="900" b="0" i="0" u="none" strike="noStrike" dirty="0">
                          <a:solidFill>
                            <a:srgbClr val="000000"/>
                          </a:solidFill>
                          <a:effectLst/>
                          <a:latin typeface="Times New Roman" panose="02020603050405020304" pitchFamily="18" charset="0"/>
                        </a:rPr>
                        <a:t>, halüsinasyon, kulak çınlaması, tat duyusu bozuklukları, </a:t>
                      </a:r>
                      <a:r>
                        <a:rPr lang="tr-TR" sz="900" b="0" i="0" u="none" strike="noStrike" dirty="0" err="1">
                          <a:solidFill>
                            <a:srgbClr val="000000"/>
                          </a:solidFill>
                          <a:effectLst/>
                          <a:latin typeface="Times New Roman" panose="02020603050405020304" pitchFamily="18" charset="0"/>
                        </a:rPr>
                        <a:t>fotosensitivite</a:t>
                      </a:r>
                      <a:r>
                        <a:rPr lang="tr-TR" sz="900" b="0" i="0" u="none" strike="noStrike" dirty="0">
                          <a:solidFill>
                            <a:srgbClr val="000000"/>
                          </a:solidFill>
                          <a:effectLst/>
                          <a:latin typeface="Times New Roman" panose="02020603050405020304" pitchFamily="18" charset="0"/>
                        </a:rPr>
                        <a:t> reaksiyonları, </a:t>
                      </a:r>
                      <a:r>
                        <a:rPr lang="tr-TR" sz="900" b="0" i="0" u="none" strike="noStrike" dirty="0" err="1">
                          <a:solidFill>
                            <a:srgbClr val="000000"/>
                          </a:solidFill>
                          <a:effectLst/>
                          <a:latin typeface="Times New Roman" panose="02020603050405020304" pitchFamily="18" charset="0"/>
                        </a:rPr>
                        <a:t>psoriasisde</a:t>
                      </a:r>
                      <a:r>
                        <a:rPr lang="tr-TR" sz="900" b="0" i="0" u="none" strike="noStrike" dirty="0">
                          <a:solidFill>
                            <a:srgbClr val="000000"/>
                          </a:solidFill>
                          <a:effectLst/>
                          <a:latin typeface="Times New Roman" panose="02020603050405020304" pitchFamily="18" charset="0"/>
                        </a:rPr>
                        <a:t> ağırlaşma.</a:t>
                      </a:r>
                    </a:p>
                  </a:txBody>
                  <a:tcPr marL="4552" marR="4552" marT="45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32340130"/>
                  </a:ext>
                </a:extLst>
              </a:tr>
            </a:tbl>
          </a:graphicData>
        </a:graphic>
      </p:graphicFrame>
    </p:spTree>
    <p:extLst>
      <p:ext uri="{BB962C8B-B14F-4D97-AF65-F5344CB8AC3E}">
        <p14:creationId xmlns:p14="http://schemas.microsoft.com/office/powerpoint/2010/main" val="41165141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67E06BCB-9DE6-4218-887B-8E02F3AC06D5}"/>
              </a:ext>
            </a:extLst>
          </p:cNvPr>
          <p:cNvGraphicFramePr>
            <a:graphicFrameLocks noGrp="1"/>
          </p:cNvGraphicFramePr>
          <p:nvPr>
            <p:extLst>
              <p:ext uri="{D42A27DB-BD31-4B8C-83A1-F6EECF244321}">
                <p14:modId xmlns:p14="http://schemas.microsoft.com/office/powerpoint/2010/main" val="2184100483"/>
              </p:ext>
            </p:extLst>
          </p:nvPr>
        </p:nvGraphicFramePr>
        <p:xfrm>
          <a:off x="251520" y="1294815"/>
          <a:ext cx="8640960" cy="4294425"/>
        </p:xfrm>
        <a:graphic>
          <a:graphicData uri="http://schemas.openxmlformats.org/drawingml/2006/table">
            <a:tbl>
              <a:tblPr/>
              <a:tblGrid>
                <a:gridCol w="819402">
                  <a:extLst>
                    <a:ext uri="{9D8B030D-6E8A-4147-A177-3AD203B41FA5}">
                      <a16:colId xmlns:a16="http://schemas.microsoft.com/office/drawing/2014/main" xmlns="" val="3634518846"/>
                    </a:ext>
                  </a:extLst>
                </a:gridCol>
                <a:gridCol w="1638802">
                  <a:extLst>
                    <a:ext uri="{9D8B030D-6E8A-4147-A177-3AD203B41FA5}">
                      <a16:colId xmlns:a16="http://schemas.microsoft.com/office/drawing/2014/main" xmlns="" val="478935625"/>
                    </a:ext>
                  </a:extLst>
                </a:gridCol>
                <a:gridCol w="1936766">
                  <a:extLst>
                    <a:ext uri="{9D8B030D-6E8A-4147-A177-3AD203B41FA5}">
                      <a16:colId xmlns:a16="http://schemas.microsoft.com/office/drawing/2014/main" xmlns="" val="2523587767"/>
                    </a:ext>
                  </a:extLst>
                </a:gridCol>
                <a:gridCol w="2011258">
                  <a:extLst>
                    <a:ext uri="{9D8B030D-6E8A-4147-A177-3AD203B41FA5}">
                      <a16:colId xmlns:a16="http://schemas.microsoft.com/office/drawing/2014/main" xmlns="" val="1671454030"/>
                    </a:ext>
                  </a:extLst>
                </a:gridCol>
                <a:gridCol w="2234732">
                  <a:extLst>
                    <a:ext uri="{9D8B030D-6E8A-4147-A177-3AD203B41FA5}">
                      <a16:colId xmlns:a16="http://schemas.microsoft.com/office/drawing/2014/main" xmlns="" val="2228093512"/>
                    </a:ext>
                  </a:extLst>
                </a:gridCol>
              </a:tblGrid>
              <a:tr h="285339">
                <a:tc>
                  <a:txBody>
                    <a:bodyPr/>
                    <a:lstStyle/>
                    <a:p>
                      <a:pPr algn="l" fontAlgn="t"/>
                      <a:r>
                        <a:rPr lang="tr-TR" sz="900" b="0" i="0" u="none" strike="noStrike">
                          <a:solidFill>
                            <a:srgbClr val="000000"/>
                          </a:solidFill>
                          <a:effectLst/>
                          <a:latin typeface="Times New Roman" panose="02020603050405020304" pitchFamily="18" charset="0"/>
                        </a:rPr>
                        <a:t>İLAÇ</a:t>
                      </a:r>
                    </a:p>
                  </a:txBody>
                  <a:tcPr marL="4644" marR="4644" marT="464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900" b="0" i="0" u="none" strike="noStrike">
                          <a:solidFill>
                            <a:srgbClr val="000000"/>
                          </a:solidFill>
                          <a:effectLst/>
                          <a:latin typeface="Times New Roman" panose="02020603050405020304" pitchFamily="18" charset="0"/>
                        </a:rPr>
                        <a:t>ENDİKASYONLARI</a:t>
                      </a:r>
                    </a:p>
                  </a:txBody>
                  <a:tcPr marL="4644" marR="4644" marT="464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900" b="0" i="0" u="none" strike="noStrike" dirty="0">
                          <a:solidFill>
                            <a:srgbClr val="000000"/>
                          </a:solidFill>
                          <a:effectLst/>
                          <a:latin typeface="Times New Roman" panose="02020603050405020304" pitchFamily="18" charset="0"/>
                        </a:rPr>
                        <a:t>KONTRENDİKASYONLARI</a:t>
                      </a:r>
                    </a:p>
                  </a:txBody>
                  <a:tcPr marL="4644" marR="4644" marT="464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900" b="0" i="0" u="none" strike="noStrike">
                          <a:solidFill>
                            <a:srgbClr val="000000"/>
                          </a:solidFill>
                          <a:effectLst/>
                          <a:latin typeface="Times New Roman" panose="02020603050405020304" pitchFamily="18" charset="0"/>
                        </a:rPr>
                        <a:t>VERİLİŞ YOLU</a:t>
                      </a:r>
                    </a:p>
                  </a:txBody>
                  <a:tcPr marL="4644" marR="4644" marT="464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900" b="0" i="0" u="none" strike="noStrike">
                          <a:solidFill>
                            <a:srgbClr val="000000"/>
                          </a:solidFill>
                          <a:effectLst/>
                          <a:latin typeface="Times New Roman" panose="02020603050405020304" pitchFamily="18" charset="0"/>
                        </a:rPr>
                        <a:t>YAN ETKİLERİ</a:t>
                      </a:r>
                    </a:p>
                  </a:txBody>
                  <a:tcPr marL="4644" marR="4644" marT="464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84118742"/>
                  </a:ext>
                </a:extLst>
              </a:tr>
              <a:tr h="4009086">
                <a:tc>
                  <a:txBody>
                    <a:bodyPr/>
                    <a:lstStyle/>
                    <a:p>
                      <a:pPr algn="ctr" fontAlgn="ctr"/>
                      <a:r>
                        <a:rPr lang="tr-TR" sz="800" b="0" i="0" u="none" strike="noStrike">
                          <a:solidFill>
                            <a:srgbClr val="000000"/>
                          </a:solidFill>
                          <a:effectLst/>
                          <a:latin typeface="Calibri" panose="020F0502020204030204" pitchFamily="34" charset="0"/>
                        </a:rPr>
                        <a:t>LABETOLOL</a:t>
                      </a:r>
                    </a:p>
                  </a:txBody>
                  <a:tcPr marL="4644" marR="4644" marT="4644"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ctr"/>
                      <a:r>
                        <a:rPr lang="tr-TR" sz="900" b="0" i="0" u="none" strike="noStrike">
                          <a:solidFill>
                            <a:srgbClr val="5A5A5A"/>
                          </a:solidFill>
                          <a:effectLst/>
                          <a:latin typeface="Times New Roman" panose="02020603050405020304" pitchFamily="18" charset="0"/>
                        </a:rPr>
                        <a:t>Angina pektoris, esansiyel hipertansiyon, feokromasitoma ve variant anginada endikedir.</a:t>
                      </a:r>
                    </a:p>
                  </a:txBody>
                  <a:tcPr marL="4644" marR="4644" marT="46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dirty="0">
                          <a:solidFill>
                            <a:srgbClr val="5A5A5A"/>
                          </a:solidFill>
                          <a:effectLst/>
                          <a:latin typeface="Times New Roman" panose="02020603050405020304" pitchFamily="18" charset="0"/>
                        </a:rPr>
                        <a:t>Glokom, prostat </a:t>
                      </a:r>
                      <a:r>
                        <a:rPr lang="tr-TR" sz="900" b="0" i="0" u="none" strike="noStrike" dirty="0" err="1">
                          <a:solidFill>
                            <a:srgbClr val="5A5A5A"/>
                          </a:solidFill>
                          <a:effectLst/>
                          <a:latin typeface="Times New Roman" panose="02020603050405020304" pitchFamily="18" charset="0"/>
                        </a:rPr>
                        <a:t>hipertrofisi</a:t>
                      </a:r>
                      <a:r>
                        <a:rPr lang="tr-TR" sz="900" b="0" i="0" u="none" strike="noStrike" dirty="0">
                          <a:solidFill>
                            <a:srgbClr val="5A5A5A"/>
                          </a:solidFill>
                          <a:effectLst/>
                          <a:latin typeface="Times New Roman" panose="02020603050405020304" pitchFamily="18" charset="0"/>
                        </a:rPr>
                        <a:t> ve </a:t>
                      </a:r>
                      <a:r>
                        <a:rPr lang="tr-TR" sz="900" b="0" i="0" u="none" strike="noStrike" dirty="0" err="1">
                          <a:solidFill>
                            <a:srgbClr val="5A5A5A"/>
                          </a:solidFill>
                          <a:effectLst/>
                          <a:latin typeface="Times New Roman" panose="02020603050405020304" pitchFamily="18" charset="0"/>
                        </a:rPr>
                        <a:t>pilorik</a:t>
                      </a:r>
                      <a:r>
                        <a:rPr lang="tr-TR" sz="900" b="0" i="0" u="none" strike="noStrike" dirty="0">
                          <a:solidFill>
                            <a:srgbClr val="5A5A5A"/>
                          </a:solidFill>
                          <a:effectLst/>
                          <a:latin typeface="Times New Roman" panose="02020603050405020304" pitchFamily="18" charset="0"/>
                        </a:rPr>
                        <a:t> </a:t>
                      </a:r>
                      <a:r>
                        <a:rPr lang="tr-TR" sz="900" b="0" i="0" u="none" strike="noStrike" dirty="0" err="1">
                          <a:solidFill>
                            <a:srgbClr val="5A5A5A"/>
                          </a:solidFill>
                          <a:effectLst/>
                          <a:latin typeface="Times New Roman" panose="02020603050405020304" pitchFamily="18" charset="0"/>
                        </a:rPr>
                        <a:t>stenozda</a:t>
                      </a:r>
                      <a:r>
                        <a:rPr lang="tr-TR" sz="900" b="0" i="0" u="none" strike="noStrike" dirty="0">
                          <a:solidFill>
                            <a:srgbClr val="5A5A5A"/>
                          </a:solidFill>
                          <a:effectLst/>
                          <a:latin typeface="Times New Roman" panose="02020603050405020304" pitchFamily="18" charset="0"/>
                        </a:rPr>
                        <a:t> </a:t>
                      </a:r>
                      <a:r>
                        <a:rPr lang="tr-TR" sz="900" b="0" i="0" u="none" strike="noStrike" dirty="0" err="1">
                          <a:solidFill>
                            <a:srgbClr val="5A5A5A"/>
                          </a:solidFill>
                          <a:effectLst/>
                          <a:latin typeface="Times New Roman" panose="02020603050405020304" pitchFamily="18" charset="0"/>
                        </a:rPr>
                        <a:t>kontrendikedir</a:t>
                      </a:r>
                      <a:r>
                        <a:rPr lang="tr-TR" sz="900" b="0" i="0" u="none" strike="noStrike" dirty="0">
                          <a:solidFill>
                            <a:srgbClr val="5A5A5A"/>
                          </a:solidFill>
                          <a:effectLst/>
                          <a:latin typeface="Times New Roman" panose="02020603050405020304" pitchFamily="18" charset="0"/>
                        </a:rPr>
                        <a:t> </a:t>
                      </a:r>
                      <a:r>
                        <a:rPr lang="tr-TR" sz="900" b="0" i="0" u="none" strike="noStrike" dirty="0" err="1">
                          <a:solidFill>
                            <a:srgbClr val="5A5A5A"/>
                          </a:solidFill>
                          <a:effectLst/>
                          <a:latin typeface="Times New Roman" panose="02020603050405020304" pitchFamily="18" charset="0"/>
                        </a:rPr>
                        <a:t>Akol</a:t>
                      </a:r>
                      <a:r>
                        <a:rPr lang="tr-TR" sz="900" b="0" i="0" u="none" strike="noStrike" dirty="0">
                          <a:solidFill>
                            <a:srgbClr val="5A5A5A"/>
                          </a:solidFill>
                          <a:effectLst/>
                          <a:latin typeface="Times New Roman" panose="02020603050405020304" pitchFamily="18" charset="0"/>
                        </a:rPr>
                        <a:t> ve santral sinir sistemi </a:t>
                      </a:r>
                      <a:r>
                        <a:rPr lang="tr-TR" sz="900" b="0" i="0" u="none" strike="noStrike" dirty="0" err="1">
                          <a:solidFill>
                            <a:srgbClr val="5A5A5A"/>
                          </a:solidFill>
                          <a:effectLst/>
                          <a:latin typeface="Times New Roman" panose="02020603050405020304" pitchFamily="18" charset="0"/>
                        </a:rPr>
                        <a:t>depresanları</a:t>
                      </a:r>
                      <a:r>
                        <a:rPr lang="tr-TR" sz="900" b="0" i="0" u="none" strike="noStrike" dirty="0">
                          <a:solidFill>
                            <a:srgbClr val="5A5A5A"/>
                          </a:solidFill>
                          <a:effectLst/>
                          <a:latin typeface="Times New Roman" panose="02020603050405020304" pitchFamily="18" charset="0"/>
                        </a:rPr>
                        <a:t> ile birlikte kullanılmaz.</a:t>
                      </a:r>
                    </a:p>
                  </a:txBody>
                  <a:tcPr marL="4644" marR="4644" marT="46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5A5A5A"/>
                          </a:solidFill>
                          <a:effectLst/>
                          <a:latin typeface="Times New Roman" panose="02020603050405020304" pitchFamily="18" charset="0"/>
                        </a:rPr>
                        <a:t>2x100mg/gün dozda başlanır. Eğer 1-2 hafta sonra kan basıncı istenen seviyeye düşmemişse günde 2x1 tablete çıkılabilir. Çocuklarda ve kesin gerekli görülmedikçe gebeliğin ilk trimesterinde kullanılmaz.</a:t>
                      </a:r>
                    </a:p>
                  </a:txBody>
                  <a:tcPr marL="4644" marR="4644" marT="46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dirty="0">
                          <a:solidFill>
                            <a:srgbClr val="5A5A5A"/>
                          </a:solidFill>
                          <a:effectLst/>
                          <a:latin typeface="Times New Roman" panose="02020603050405020304" pitchFamily="18" charset="0"/>
                        </a:rPr>
                        <a:t>Genizde tıkanıklık, canlı hayaller, </a:t>
                      </a:r>
                      <a:r>
                        <a:rPr lang="tr-TR" sz="900" b="0" i="0" u="none" strike="noStrike" dirty="0" err="1">
                          <a:solidFill>
                            <a:srgbClr val="5A5A5A"/>
                          </a:solidFill>
                          <a:effectLst/>
                          <a:latin typeface="Times New Roman" panose="02020603050405020304" pitchFamily="18" charset="0"/>
                        </a:rPr>
                        <a:t>ejakülasyon</a:t>
                      </a:r>
                      <a:r>
                        <a:rPr lang="tr-TR" sz="900" b="0" i="0" u="none" strike="noStrike" dirty="0">
                          <a:solidFill>
                            <a:srgbClr val="5A5A5A"/>
                          </a:solidFill>
                          <a:effectLst/>
                          <a:latin typeface="Times New Roman" panose="02020603050405020304" pitchFamily="18" charset="0"/>
                        </a:rPr>
                        <a:t> bozuklukları, </a:t>
                      </a:r>
                      <a:r>
                        <a:rPr lang="tr-TR" sz="900" b="0" i="0" u="none" strike="noStrike" dirty="0" err="1">
                          <a:solidFill>
                            <a:srgbClr val="5A5A5A"/>
                          </a:solidFill>
                          <a:effectLst/>
                          <a:latin typeface="Times New Roman" panose="02020603050405020304" pitchFamily="18" charset="0"/>
                        </a:rPr>
                        <a:t>epigasrik</a:t>
                      </a:r>
                      <a:r>
                        <a:rPr lang="tr-TR" sz="900" b="0" i="0" u="none" strike="noStrike" dirty="0">
                          <a:solidFill>
                            <a:srgbClr val="5A5A5A"/>
                          </a:solidFill>
                          <a:effectLst/>
                          <a:latin typeface="Times New Roman" panose="02020603050405020304" pitchFamily="18" charset="0"/>
                        </a:rPr>
                        <a:t> ağrı, baş ağrısı, bulantı, uyuşukluk, yorgunluk ve kramp gibi yan etkiler </a:t>
                      </a:r>
                      <a:r>
                        <a:rPr lang="tr-TR" sz="900" b="0" i="0" u="none" strike="noStrike" dirty="0" err="1">
                          <a:solidFill>
                            <a:srgbClr val="5A5A5A"/>
                          </a:solidFill>
                          <a:effectLst/>
                          <a:latin typeface="Times New Roman" panose="02020603050405020304" pitchFamily="18" charset="0"/>
                        </a:rPr>
                        <a:t>görülebillr</a:t>
                      </a:r>
                      <a:r>
                        <a:rPr lang="tr-TR" sz="900" b="0" i="0" u="none" strike="noStrike" dirty="0">
                          <a:solidFill>
                            <a:srgbClr val="5A5A5A"/>
                          </a:solidFill>
                          <a:effectLst/>
                          <a:latin typeface="Times New Roman" panose="02020603050405020304" pitchFamily="18" charset="0"/>
                        </a:rPr>
                        <a:t>.</a:t>
                      </a:r>
                    </a:p>
                  </a:txBody>
                  <a:tcPr marL="4644" marR="4644" marT="46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75420743"/>
                  </a:ext>
                </a:extLst>
              </a:tr>
            </a:tbl>
          </a:graphicData>
        </a:graphic>
      </p:graphicFrame>
    </p:spTree>
    <p:extLst>
      <p:ext uri="{BB962C8B-B14F-4D97-AF65-F5344CB8AC3E}">
        <p14:creationId xmlns:p14="http://schemas.microsoft.com/office/powerpoint/2010/main" val="17611922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a:extLst>
              <a:ext uri="{FF2B5EF4-FFF2-40B4-BE49-F238E27FC236}">
                <a16:creationId xmlns:a16="http://schemas.microsoft.com/office/drawing/2014/main" xmlns="" id="{A400347D-2EA1-461C-8376-D19DCC76BDE8}"/>
              </a:ext>
            </a:extLst>
          </p:cNvPr>
          <p:cNvGraphicFramePr>
            <a:graphicFrameLocks noGrp="1"/>
          </p:cNvGraphicFramePr>
          <p:nvPr>
            <p:extLst>
              <p:ext uri="{D42A27DB-BD31-4B8C-83A1-F6EECF244321}">
                <p14:modId xmlns:p14="http://schemas.microsoft.com/office/powerpoint/2010/main" val="227062376"/>
              </p:ext>
            </p:extLst>
          </p:nvPr>
        </p:nvGraphicFramePr>
        <p:xfrm>
          <a:off x="251520" y="1268760"/>
          <a:ext cx="8640960" cy="4320480"/>
        </p:xfrm>
        <a:graphic>
          <a:graphicData uri="http://schemas.openxmlformats.org/drawingml/2006/table">
            <a:tbl>
              <a:tblPr/>
              <a:tblGrid>
                <a:gridCol w="823860">
                  <a:extLst>
                    <a:ext uri="{9D8B030D-6E8A-4147-A177-3AD203B41FA5}">
                      <a16:colId xmlns:a16="http://schemas.microsoft.com/office/drawing/2014/main" xmlns="" val="3231106337"/>
                    </a:ext>
                  </a:extLst>
                </a:gridCol>
                <a:gridCol w="1657302">
                  <a:extLst>
                    <a:ext uri="{9D8B030D-6E8A-4147-A177-3AD203B41FA5}">
                      <a16:colId xmlns:a16="http://schemas.microsoft.com/office/drawing/2014/main" xmlns="" val="1220235710"/>
                    </a:ext>
                  </a:extLst>
                </a:gridCol>
                <a:gridCol w="1963855">
                  <a:extLst>
                    <a:ext uri="{9D8B030D-6E8A-4147-A177-3AD203B41FA5}">
                      <a16:colId xmlns:a16="http://schemas.microsoft.com/office/drawing/2014/main" xmlns="" val="925095074"/>
                    </a:ext>
                  </a:extLst>
                </a:gridCol>
                <a:gridCol w="1963855">
                  <a:extLst>
                    <a:ext uri="{9D8B030D-6E8A-4147-A177-3AD203B41FA5}">
                      <a16:colId xmlns:a16="http://schemas.microsoft.com/office/drawing/2014/main" xmlns="" val="1073962055"/>
                    </a:ext>
                  </a:extLst>
                </a:gridCol>
                <a:gridCol w="2232088">
                  <a:extLst>
                    <a:ext uri="{9D8B030D-6E8A-4147-A177-3AD203B41FA5}">
                      <a16:colId xmlns:a16="http://schemas.microsoft.com/office/drawing/2014/main" xmlns="" val="4080309064"/>
                    </a:ext>
                  </a:extLst>
                </a:gridCol>
              </a:tblGrid>
              <a:tr h="160733">
                <a:tc>
                  <a:txBody>
                    <a:bodyPr/>
                    <a:lstStyle/>
                    <a:p>
                      <a:pPr algn="l" fontAlgn="t"/>
                      <a:r>
                        <a:rPr lang="tr-TR" sz="900" b="0" i="0" u="none" strike="noStrike">
                          <a:solidFill>
                            <a:srgbClr val="000000"/>
                          </a:solidFill>
                          <a:effectLst/>
                          <a:latin typeface="Times New Roman" panose="02020603050405020304" pitchFamily="18" charset="0"/>
                        </a:rPr>
                        <a:t>İLAÇ</a:t>
                      </a:r>
                    </a:p>
                  </a:txBody>
                  <a:tcPr marL="4562" marR="4562" marT="45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900" b="0" i="0" u="none" strike="noStrike">
                          <a:solidFill>
                            <a:srgbClr val="000000"/>
                          </a:solidFill>
                          <a:effectLst/>
                          <a:latin typeface="Times New Roman" panose="02020603050405020304" pitchFamily="18" charset="0"/>
                        </a:rPr>
                        <a:t>ENDİKASYONLARI</a:t>
                      </a:r>
                    </a:p>
                  </a:txBody>
                  <a:tcPr marL="4562" marR="4562" marT="45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900" b="0" i="0" u="none" strike="noStrike">
                          <a:solidFill>
                            <a:srgbClr val="000000"/>
                          </a:solidFill>
                          <a:effectLst/>
                          <a:latin typeface="Times New Roman" panose="02020603050405020304" pitchFamily="18" charset="0"/>
                        </a:rPr>
                        <a:t>KONTRENDİKASYONLARI</a:t>
                      </a:r>
                    </a:p>
                  </a:txBody>
                  <a:tcPr marL="4562" marR="4562" marT="45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900" b="0" i="0" u="none" strike="noStrike">
                          <a:solidFill>
                            <a:srgbClr val="000000"/>
                          </a:solidFill>
                          <a:effectLst/>
                          <a:latin typeface="Times New Roman" panose="02020603050405020304" pitchFamily="18" charset="0"/>
                        </a:rPr>
                        <a:t>VERİLİŞ YOLU</a:t>
                      </a:r>
                    </a:p>
                  </a:txBody>
                  <a:tcPr marL="4562" marR="4562" marT="45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900" b="0" i="0" u="none" strike="noStrike">
                          <a:solidFill>
                            <a:srgbClr val="000000"/>
                          </a:solidFill>
                          <a:effectLst/>
                          <a:latin typeface="Times New Roman" panose="02020603050405020304" pitchFamily="18" charset="0"/>
                        </a:rPr>
                        <a:t>YAN ETKİLERİ</a:t>
                      </a:r>
                    </a:p>
                  </a:txBody>
                  <a:tcPr marL="4562" marR="4562" marT="45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29064514"/>
                  </a:ext>
                </a:extLst>
              </a:tr>
              <a:tr h="4159747">
                <a:tc>
                  <a:txBody>
                    <a:bodyPr/>
                    <a:lstStyle/>
                    <a:p>
                      <a:pPr algn="ctr" fontAlgn="ctr"/>
                      <a:r>
                        <a:rPr lang="tr-TR" sz="800" b="0" i="0" u="none" strike="noStrike">
                          <a:solidFill>
                            <a:srgbClr val="000000"/>
                          </a:solidFill>
                          <a:effectLst/>
                          <a:latin typeface="Calibri" panose="020F0502020204030204" pitchFamily="34" charset="0"/>
                        </a:rPr>
                        <a:t>OKSPRENOLOL</a:t>
                      </a:r>
                    </a:p>
                  </a:txBody>
                  <a:tcPr marL="4562" marR="4562" marT="4562"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ctr"/>
                      <a:r>
                        <a:rPr lang="tr-TR" sz="900" b="0" i="0" u="none" strike="noStrike">
                          <a:solidFill>
                            <a:srgbClr val="5A5A5A"/>
                          </a:solidFill>
                          <a:effectLst/>
                          <a:latin typeface="Times New Roman" panose="02020603050405020304" pitchFamily="18" charset="0"/>
                        </a:rPr>
                        <a:t>Cerrahi girişimlerde veya kontrollü ventilasyon sırasında trakeal entübasyonu sağlamak ve iskelet kaslarını gevşetmek ve yoğun bakım ünitelerindeki (YBÜ) hastalarda mekanik ventilasyonu kolaylaştırmak amacıyla genel anesteziye ek olarak uygulanan, son derece selektif, kompetitif veya nondepolarizan bir nöromüsküler blokerdir.</a:t>
                      </a:r>
                    </a:p>
                  </a:txBody>
                  <a:tcPr marL="4562" marR="4562" marT="45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5A5A5A"/>
                          </a:solidFill>
                          <a:effectLst/>
                          <a:latin typeface="Times New Roman" panose="02020603050405020304" pitchFamily="18" charset="0"/>
                        </a:rPr>
                        <a:t>Atrakuryuma aşırı duyarlı olduğu bilinen hastalarda kontrendikedir</a:t>
                      </a:r>
                    </a:p>
                  </a:txBody>
                  <a:tcPr marL="4562" marR="4562" marT="45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5A5A5A"/>
                          </a:solidFill>
                          <a:effectLst/>
                          <a:latin typeface="Times New Roman" panose="02020603050405020304" pitchFamily="18" charset="0"/>
                        </a:rPr>
                        <a:t>İntravenöz yolla erişkinlerde gereken tam blok süresine bağlı olarak 0.3-0.6 mg/kg'dır ve 15-35 dakika süreyle yeterli gevşeme sağlar. Endotrakeal entübasyon genellikle 0.5-0.6 mg/kg'lık dozun i.v. enjeksiyonundan sonraki 90 saniye içinde gerçekleştirilebilir. Tam blok süresi, gerektikçe 0.1-0.2 mg/kg'lık ek dozların uygulanmasıyla uzatılabilir. Ardarda uygulanan ek dozlar birikmeye neden olmaz. Tam blok sonunda kendiliğinden düzelme, tetanik cevabın normal nöromüsküler fonksiyonun %95'ine ulaşması ölçü olarak alındığında, yaklaşık 35 dakikada gerçekleşir. İnfüzyon şeklinde, uzun süren cerrahi girişimlerde, bolus olarak uygulanan 0.3-0.6 mg/kg'lık ilk dozdan sonra nöromüsküler blokun sürdürülmesi için 0.3-0.6 mg/kg/saat hızında sürekli enfüzyon şeklinde uygulanabilir. 2-8°C arasında dondurulmadan saklanmalıdır.</a:t>
                      </a:r>
                    </a:p>
                  </a:txBody>
                  <a:tcPr marL="4562" marR="4562" marT="45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dirty="0">
                          <a:solidFill>
                            <a:srgbClr val="5A5A5A"/>
                          </a:solidFill>
                          <a:effectLst/>
                          <a:latin typeface="Times New Roman" panose="02020603050405020304" pitchFamily="18" charset="0"/>
                        </a:rPr>
                        <a:t>Uygulama ile ilgili olarak deride kızarıklık, hafif geçici hipotansiyon veya </a:t>
                      </a:r>
                      <a:r>
                        <a:rPr lang="tr-TR" sz="900" b="0" i="0" u="none" strike="noStrike" dirty="0" err="1">
                          <a:solidFill>
                            <a:srgbClr val="5A5A5A"/>
                          </a:solidFill>
                          <a:effectLst/>
                          <a:latin typeface="Times New Roman" panose="02020603050405020304" pitchFamily="18" charset="0"/>
                        </a:rPr>
                        <a:t>bronkospazm</a:t>
                      </a:r>
                      <a:r>
                        <a:rPr lang="tr-TR" sz="900" b="0" i="0" u="none" strike="noStrike" dirty="0">
                          <a:solidFill>
                            <a:srgbClr val="5A5A5A"/>
                          </a:solidFill>
                          <a:effectLst/>
                          <a:latin typeface="Times New Roman" panose="02020603050405020304" pitchFamily="18" charset="0"/>
                        </a:rPr>
                        <a:t> bildirilmiş ve bu </a:t>
                      </a:r>
                      <a:r>
                        <a:rPr lang="tr-TR" sz="900" b="0" i="0" u="none" strike="noStrike" dirty="0" err="1">
                          <a:solidFill>
                            <a:srgbClr val="5A5A5A"/>
                          </a:solidFill>
                          <a:effectLst/>
                          <a:latin typeface="Times New Roman" panose="02020603050405020304" pitchFamily="18" charset="0"/>
                        </a:rPr>
                        <a:t>histamin</a:t>
                      </a:r>
                      <a:r>
                        <a:rPr lang="tr-TR" sz="900" b="0" i="0" u="none" strike="noStrike" dirty="0">
                          <a:solidFill>
                            <a:srgbClr val="5A5A5A"/>
                          </a:solidFill>
                          <a:effectLst/>
                          <a:latin typeface="Times New Roman" panose="02020603050405020304" pitchFamily="18" charset="0"/>
                        </a:rPr>
                        <a:t> </a:t>
                      </a:r>
                      <a:r>
                        <a:rPr lang="tr-TR" sz="900" b="0" i="0" u="none" strike="noStrike" dirty="0" err="1">
                          <a:solidFill>
                            <a:srgbClr val="5A5A5A"/>
                          </a:solidFill>
                          <a:effectLst/>
                          <a:latin typeface="Times New Roman" panose="02020603050405020304" pitchFamily="18" charset="0"/>
                        </a:rPr>
                        <a:t>serbestlenmesine</a:t>
                      </a:r>
                      <a:r>
                        <a:rPr lang="tr-TR" sz="900" b="0" i="0" u="none" strike="noStrike" dirty="0">
                          <a:solidFill>
                            <a:srgbClr val="5A5A5A"/>
                          </a:solidFill>
                          <a:effectLst/>
                          <a:latin typeface="Times New Roman" panose="02020603050405020304" pitchFamily="18" charset="0"/>
                        </a:rPr>
                        <a:t> bağlanmıştır. </a:t>
                      </a:r>
                      <a:r>
                        <a:rPr lang="tr-TR" sz="900" b="0" i="0" u="none" strike="noStrike" dirty="0" err="1">
                          <a:solidFill>
                            <a:srgbClr val="5A5A5A"/>
                          </a:solidFill>
                          <a:effectLst/>
                          <a:latin typeface="Times New Roman" panose="02020603050405020304" pitchFamily="18" charset="0"/>
                        </a:rPr>
                        <a:t>Atrakuryum</a:t>
                      </a:r>
                      <a:r>
                        <a:rPr lang="tr-TR" sz="900" b="0" i="0" u="none" strike="noStrike" dirty="0">
                          <a:solidFill>
                            <a:srgbClr val="5A5A5A"/>
                          </a:solidFill>
                          <a:effectLst/>
                          <a:latin typeface="Times New Roman" panose="02020603050405020304" pitchFamily="18" charset="0"/>
                        </a:rPr>
                        <a:t> ile birlikte, bir ya da daha fazla </a:t>
                      </a:r>
                      <a:r>
                        <a:rPr lang="tr-TR" sz="900" b="0" i="0" u="none" strike="noStrike" dirty="0" err="1">
                          <a:solidFill>
                            <a:srgbClr val="5A5A5A"/>
                          </a:solidFill>
                          <a:effectLst/>
                          <a:latin typeface="Times New Roman" panose="02020603050405020304" pitchFamily="18" charset="0"/>
                        </a:rPr>
                        <a:t>anestezik</a:t>
                      </a:r>
                      <a:r>
                        <a:rPr lang="tr-TR" sz="900" b="0" i="0" u="none" strike="noStrike" dirty="0">
                          <a:solidFill>
                            <a:srgbClr val="5A5A5A"/>
                          </a:solidFill>
                          <a:effectLst/>
                          <a:latin typeface="Times New Roman" panose="02020603050405020304" pitchFamily="18" charset="0"/>
                        </a:rPr>
                        <a:t> ilaç verilen hastalarda çok nadir olarak </a:t>
                      </a:r>
                      <a:r>
                        <a:rPr lang="tr-TR" sz="900" b="0" i="0" u="none" strike="noStrike" dirty="0" err="1">
                          <a:solidFill>
                            <a:srgbClr val="5A5A5A"/>
                          </a:solidFill>
                          <a:effectLst/>
                          <a:latin typeface="Times New Roman" panose="02020603050405020304" pitchFamily="18" charset="0"/>
                        </a:rPr>
                        <a:t>anaflaksiye</a:t>
                      </a:r>
                      <a:r>
                        <a:rPr lang="tr-TR" sz="900" b="0" i="0" u="none" strike="noStrike" dirty="0">
                          <a:solidFill>
                            <a:srgbClr val="5A5A5A"/>
                          </a:solidFill>
                          <a:effectLst/>
                          <a:latin typeface="Times New Roman" panose="02020603050405020304" pitchFamily="18" charset="0"/>
                        </a:rPr>
                        <a:t> benzeyen reaksiyonlar bildirilmiştir. Nadiren </a:t>
                      </a:r>
                      <a:r>
                        <a:rPr lang="tr-TR" sz="900" b="0" i="0" u="none" strike="noStrike" dirty="0" err="1">
                          <a:solidFill>
                            <a:srgbClr val="5A5A5A"/>
                          </a:solidFill>
                          <a:effectLst/>
                          <a:latin typeface="Times New Roman" panose="02020603050405020304" pitchFamily="18" charset="0"/>
                        </a:rPr>
                        <a:t>atrakuryum</a:t>
                      </a:r>
                      <a:r>
                        <a:rPr lang="tr-TR" sz="900" b="0" i="0" u="none" strike="noStrike" dirty="0">
                          <a:solidFill>
                            <a:srgbClr val="5A5A5A"/>
                          </a:solidFill>
                          <a:effectLst/>
                          <a:latin typeface="Times New Roman" panose="02020603050405020304" pitchFamily="18" charset="0"/>
                        </a:rPr>
                        <a:t> ile birlikte birçok diğer ilaçlar alan YBÜ hastalarında nöbetler bildirilmiştir. Bu hastaların genellikle nöbetleri tetikleyen bir veya daha çok medikal durumları vardı (</a:t>
                      </a:r>
                      <a:r>
                        <a:rPr lang="tr-TR" sz="900" b="0" i="0" u="none" strike="noStrike" dirty="0" err="1">
                          <a:solidFill>
                            <a:srgbClr val="5A5A5A"/>
                          </a:solidFill>
                          <a:effectLst/>
                          <a:latin typeface="Times New Roman" panose="02020603050405020304" pitchFamily="18" charset="0"/>
                        </a:rPr>
                        <a:t>örn</a:t>
                      </a:r>
                      <a:r>
                        <a:rPr lang="tr-TR" sz="900" b="0" i="0" u="none" strike="noStrike" dirty="0">
                          <a:solidFill>
                            <a:srgbClr val="5A5A5A"/>
                          </a:solidFill>
                          <a:effectLst/>
                          <a:latin typeface="Times New Roman" panose="02020603050405020304" pitchFamily="18" charset="0"/>
                        </a:rPr>
                        <a:t>; </a:t>
                      </a:r>
                      <a:r>
                        <a:rPr lang="tr-TR" sz="900" b="0" i="0" u="none" strike="noStrike" dirty="0" err="1">
                          <a:solidFill>
                            <a:srgbClr val="5A5A5A"/>
                          </a:solidFill>
                          <a:effectLst/>
                          <a:latin typeface="Times New Roman" panose="02020603050405020304" pitchFamily="18" charset="0"/>
                        </a:rPr>
                        <a:t>kraniyel</a:t>
                      </a:r>
                      <a:r>
                        <a:rPr lang="tr-TR" sz="900" b="0" i="0" u="none" strike="noStrike" dirty="0">
                          <a:solidFill>
                            <a:srgbClr val="5A5A5A"/>
                          </a:solidFill>
                          <a:effectLst/>
                          <a:latin typeface="Times New Roman" panose="02020603050405020304" pitchFamily="18" charset="0"/>
                        </a:rPr>
                        <a:t> travma, </a:t>
                      </a:r>
                      <a:r>
                        <a:rPr lang="tr-TR" sz="900" b="0" i="0" u="none" strike="noStrike" dirty="0" err="1">
                          <a:solidFill>
                            <a:srgbClr val="5A5A5A"/>
                          </a:solidFill>
                          <a:effectLst/>
                          <a:latin typeface="Times New Roman" panose="02020603050405020304" pitchFamily="18" charset="0"/>
                        </a:rPr>
                        <a:t>serebral</a:t>
                      </a:r>
                      <a:r>
                        <a:rPr lang="tr-TR" sz="900" b="0" i="0" u="none" strike="noStrike" dirty="0">
                          <a:solidFill>
                            <a:srgbClr val="5A5A5A"/>
                          </a:solidFill>
                          <a:effectLst/>
                          <a:latin typeface="Times New Roman" panose="02020603050405020304" pitchFamily="18" charset="0"/>
                        </a:rPr>
                        <a:t> ödem, </a:t>
                      </a:r>
                      <a:r>
                        <a:rPr lang="tr-TR" sz="900" b="0" i="0" u="none" strike="noStrike" dirty="0" err="1">
                          <a:solidFill>
                            <a:srgbClr val="5A5A5A"/>
                          </a:solidFill>
                          <a:effectLst/>
                          <a:latin typeface="Times New Roman" panose="02020603050405020304" pitchFamily="18" charset="0"/>
                        </a:rPr>
                        <a:t>viral</a:t>
                      </a:r>
                      <a:r>
                        <a:rPr lang="tr-TR" sz="900" b="0" i="0" u="none" strike="noStrike" dirty="0">
                          <a:solidFill>
                            <a:srgbClr val="5A5A5A"/>
                          </a:solidFill>
                          <a:effectLst/>
                          <a:latin typeface="Times New Roman" panose="02020603050405020304" pitchFamily="18" charset="0"/>
                        </a:rPr>
                        <a:t> </a:t>
                      </a:r>
                      <a:r>
                        <a:rPr lang="tr-TR" sz="900" b="0" i="0" u="none" strike="noStrike" dirty="0" err="1">
                          <a:solidFill>
                            <a:srgbClr val="5A5A5A"/>
                          </a:solidFill>
                          <a:effectLst/>
                          <a:latin typeface="Times New Roman" panose="02020603050405020304" pitchFamily="18" charset="0"/>
                        </a:rPr>
                        <a:t>ensefalit</a:t>
                      </a:r>
                      <a:r>
                        <a:rPr lang="tr-TR" sz="900" b="0" i="0" u="none" strike="noStrike" dirty="0">
                          <a:solidFill>
                            <a:srgbClr val="5A5A5A"/>
                          </a:solidFill>
                          <a:effectLst/>
                          <a:latin typeface="Times New Roman" panose="02020603050405020304" pitchFamily="18" charset="0"/>
                        </a:rPr>
                        <a:t>, </a:t>
                      </a:r>
                      <a:r>
                        <a:rPr lang="tr-TR" sz="900" b="0" i="0" u="none" strike="noStrike" dirty="0" err="1">
                          <a:solidFill>
                            <a:srgbClr val="5A5A5A"/>
                          </a:solidFill>
                          <a:effectLst/>
                          <a:latin typeface="Times New Roman" panose="02020603050405020304" pitchFamily="18" charset="0"/>
                        </a:rPr>
                        <a:t>hipoksik</a:t>
                      </a:r>
                      <a:r>
                        <a:rPr lang="tr-TR" sz="900" b="0" i="0" u="none" strike="noStrike" dirty="0">
                          <a:solidFill>
                            <a:srgbClr val="5A5A5A"/>
                          </a:solidFill>
                          <a:effectLst/>
                          <a:latin typeface="Times New Roman" panose="02020603050405020304" pitchFamily="18" charset="0"/>
                        </a:rPr>
                        <a:t> </a:t>
                      </a:r>
                      <a:r>
                        <a:rPr lang="tr-TR" sz="900" b="0" i="0" u="none" strike="noStrike" dirty="0" err="1">
                          <a:solidFill>
                            <a:srgbClr val="5A5A5A"/>
                          </a:solidFill>
                          <a:effectLst/>
                          <a:latin typeface="Times New Roman" panose="02020603050405020304" pitchFamily="18" charset="0"/>
                        </a:rPr>
                        <a:t>ensefalopati</a:t>
                      </a:r>
                      <a:r>
                        <a:rPr lang="tr-TR" sz="900" b="0" i="0" u="none" strike="noStrike" dirty="0">
                          <a:solidFill>
                            <a:srgbClr val="5A5A5A"/>
                          </a:solidFill>
                          <a:effectLst/>
                          <a:latin typeface="Times New Roman" panose="02020603050405020304" pitchFamily="18" charset="0"/>
                        </a:rPr>
                        <a:t>, üremi). </a:t>
                      </a:r>
                      <a:r>
                        <a:rPr lang="tr-TR" sz="900" b="0" i="0" u="none" strike="noStrike" dirty="0" err="1">
                          <a:solidFill>
                            <a:srgbClr val="5A5A5A"/>
                          </a:solidFill>
                          <a:effectLst/>
                          <a:latin typeface="Times New Roman" panose="02020603050405020304" pitchFamily="18" charset="0"/>
                        </a:rPr>
                        <a:t>Atrakuryumun</a:t>
                      </a:r>
                      <a:r>
                        <a:rPr lang="tr-TR" sz="900" b="0" i="0" u="none" strike="noStrike" dirty="0">
                          <a:solidFill>
                            <a:srgbClr val="5A5A5A"/>
                          </a:solidFill>
                          <a:effectLst/>
                          <a:latin typeface="Times New Roman" panose="02020603050405020304" pitchFamily="18" charset="0"/>
                        </a:rPr>
                        <a:t> </a:t>
                      </a:r>
                      <a:r>
                        <a:rPr lang="tr-TR" sz="900" b="0" i="0" u="none" strike="noStrike" dirty="0" err="1">
                          <a:solidFill>
                            <a:srgbClr val="5A5A5A"/>
                          </a:solidFill>
                          <a:effectLst/>
                          <a:latin typeface="Times New Roman" panose="02020603050405020304" pitchFamily="18" charset="0"/>
                        </a:rPr>
                        <a:t>metaboliti</a:t>
                      </a:r>
                      <a:r>
                        <a:rPr lang="tr-TR" sz="900" b="0" i="0" u="none" strike="noStrike" dirty="0">
                          <a:solidFill>
                            <a:srgbClr val="5A5A5A"/>
                          </a:solidFill>
                          <a:effectLst/>
                          <a:latin typeface="Times New Roman" panose="02020603050405020304" pitchFamily="18" charset="0"/>
                        </a:rPr>
                        <a:t> olan </a:t>
                      </a:r>
                      <a:r>
                        <a:rPr lang="tr-TR" sz="900" b="0" i="0" u="none" strike="noStrike" dirty="0" err="1">
                          <a:solidFill>
                            <a:srgbClr val="5A5A5A"/>
                          </a:solidFill>
                          <a:effectLst/>
                          <a:latin typeface="Times New Roman" panose="02020603050405020304" pitchFamily="18" charset="0"/>
                        </a:rPr>
                        <a:t>laudanosin</a:t>
                      </a:r>
                      <a:r>
                        <a:rPr lang="tr-TR" sz="900" b="0" i="0" u="none" strike="noStrike" dirty="0">
                          <a:solidFill>
                            <a:srgbClr val="5A5A5A"/>
                          </a:solidFill>
                          <a:effectLst/>
                          <a:latin typeface="Times New Roman" panose="02020603050405020304" pitchFamily="18" charset="0"/>
                        </a:rPr>
                        <a:t> ile </a:t>
                      </a:r>
                      <a:r>
                        <a:rPr lang="tr-TR" sz="900" b="0" i="0" u="none" strike="noStrike" dirty="0" err="1">
                          <a:solidFill>
                            <a:srgbClr val="5A5A5A"/>
                          </a:solidFill>
                          <a:effectLst/>
                          <a:latin typeface="Times New Roman" panose="02020603050405020304" pitchFamily="18" charset="0"/>
                        </a:rPr>
                        <a:t>nedensel</a:t>
                      </a:r>
                      <a:r>
                        <a:rPr lang="tr-TR" sz="900" b="0" i="0" u="none" strike="noStrike" dirty="0">
                          <a:solidFill>
                            <a:srgbClr val="5A5A5A"/>
                          </a:solidFill>
                          <a:effectLst/>
                          <a:latin typeface="Times New Roman" panose="02020603050405020304" pitchFamily="18" charset="0"/>
                        </a:rPr>
                        <a:t> ilişkisi saptanmamıştır. Klinik çalışmalarda, plazma </a:t>
                      </a:r>
                      <a:r>
                        <a:rPr lang="tr-TR" sz="900" b="0" i="0" u="none" strike="noStrike" dirty="0" err="1">
                          <a:solidFill>
                            <a:srgbClr val="5A5A5A"/>
                          </a:solidFill>
                          <a:effectLst/>
                          <a:latin typeface="Times New Roman" panose="02020603050405020304" pitchFamily="18" charset="0"/>
                        </a:rPr>
                        <a:t>laudanosin</a:t>
                      </a:r>
                      <a:r>
                        <a:rPr lang="tr-TR" sz="900" b="0" i="0" u="none" strike="noStrike" dirty="0">
                          <a:solidFill>
                            <a:srgbClr val="5A5A5A"/>
                          </a:solidFill>
                          <a:effectLst/>
                          <a:latin typeface="Times New Roman" panose="02020603050405020304" pitchFamily="18" charset="0"/>
                        </a:rPr>
                        <a:t> konsantrasyonu ile nöbet oluşumu arasında herhangi bir korelasyon görülmemiştir. </a:t>
                      </a:r>
                      <a:r>
                        <a:rPr lang="tr-TR" sz="900" b="0" i="0" u="none" strike="noStrike" dirty="0" err="1">
                          <a:solidFill>
                            <a:srgbClr val="5A5A5A"/>
                          </a:solidFill>
                          <a:effectLst/>
                          <a:latin typeface="Times New Roman" panose="02020603050405020304" pitchFamily="18" charset="0"/>
                        </a:rPr>
                        <a:t>YBÜ'ndeki</a:t>
                      </a:r>
                      <a:r>
                        <a:rPr lang="tr-TR" sz="900" b="0" i="0" u="none" strike="noStrike" dirty="0">
                          <a:solidFill>
                            <a:srgbClr val="5A5A5A"/>
                          </a:solidFill>
                          <a:effectLst/>
                          <a:latin typeface="Times New Roman" panose="02020603050405020304" pitchFamily="18" charset="0"/>
                        </a:rPr>
                        <a:t> beraberinde </a:t>
                      </a:r>
                      <a:r>
                        <a:rPr lang="tr-TR" sz="900" b="0" i="0" u="none" strike="noStrike" dirty="0" err="1">
                          <a:solidFill>
                            <a:srgbClr val="5A5A5A"/>
                          </a:solidFill>
                          <a:effectLst/>
                          <a:latin typeface="Times New Roman" panose="02020603050405020304" pitchFamily="18" charset="0"/>
                        </a:rPr>
                        <a:t>kortikosteroid</a:t>
                      </a:r>
                      <a:r>
                        <a:rPr lang="tr-TR" sz="900" b="0" i="0" u="none" strike="noStrike" dirty="0">
                          <a:solidFill>
                            <a:srgbClr val="5A5A5A"/>
                          </a:solidFill>
                          <a:effectLst/>
                          <a:latin typeface="Times New Roman" panose="02020603050405020304" pitchFamily="18" charset="0"/>
                        </a:rPr>
                        <a:t> alan ciddi hastalarda kas gevşeticilerin uzun süreli kullanımını takiben bazı kas güçsüzlüğü ve/veya </a:t>
                      </a:r>
                      <a:r>
                        <a:rPr lang="tr-TR" sz="900" b="0" i="0" u="none" strike="noStrike" dirty="0" err="1">
                          <a:solidFill>
                            <a:srgbClr val="5A5A5A"/>
                          </a:solidFill>
                          <a:effectLst/>
                          <a:latin typeface="Times New Roman" panose="02020603050405020304" pitchFamily="18" charset="0"/>
                        </a:rPr>
                        <a:t>miyopati</a:t>
                      </a:r>
                      <a:r>
                        <a:rPr lang="tr-TR" sz="900" b="0" i="0" u="none" strike="noStrike" dirty="0">
                          <a:solidFill>
                            <a:srgbClr val="5A5A5A"/>
                          </a:solidFill>
                          <a:effectLst/>
                          <a:latin typeface="Times New Roman" panose="02020603050405020304" pitchFamily="18" charset="0"/>
                        </a:rPr>
                        <a:t> raporları vardır.</a:t>
                      </a:r>
                      <a:br>
                        <a:rPr lang="tr-TR" sz="900" b="0" i="0" u="none" strike="noStrike" dirty="0">
                          <a:solidFill>
                            <a:srgbClr val="5A5A5A"/>
                          </a:solidFill>
                          <a:effectLst/>
                          <a:latin typeface="Times New Roman" panose="02020603050405020304" pitchFamily="18" charset="0"/>
                        </a:rPr>
                      </a:br>
                      <a:r>
                        <a:rPr lang="tr-TR" sz="900" b="0" i="0" u="none" strike="noStrike" dirty="0">
                          <a:solidFill>
                            <a:srgbClr val="5A5A5A"/>
                          </a:solidFill>
                          <a:effectLst/>
                          <a:latin typeface="Times New Roman" panose="02020603050405020304" pitchFamily="18" charset="0"/>
                        </a:rPr>
                        <a:t/>
                      </a:r>
                      <a:br>
                        <a:rPr lang="tr-TR" sz="900" b="0" i="0" u="none" strike="noStrike" dirty="0">
                          <a:solidFill>
                            <a:srgbClr val="5A5A5A"/>
                          </a:solidFill>
                          <a:effectLst/>
                          <a:latin typeface="Times New Roman" panose="02020603050405020304" pitchFamily="18" charset="0"/>
                        </a:rPr>
                      </a:br>
                      <a:r>
                        <a:rPr lang="tr-TR" sz="900" b="0" i="0" u="none" strike="noStrike" dirty="0">
                          <a:solidFill>
                            <a:srgbClr val="5A5A5A"/>
                          </a:solidFill>
                          <a:effectLst/>
                          <a:latin typeface="Times New Roman" panose="02020603050405020304" pitchFamily="18" charset="0"/>
                        </a:rPr>
                        <a:t> </a:t>
                      </a:r>
                    </a:p>
                  </a:txBody>
                  <a:tcPr marL="4562" marR="4562" marT="45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33648916"/>
                  </a:ext>
                </a:extLst>
              </a:tr>
            </a:tbl>
          </a:graphicData>
        </a:graphic>
      </p:graphicFrame>
    </p:spTree>
    <p:extLst>
      <p:ext uri="{BB962C8B-B14F-4D97-AF65-F5344CB8AC3E}">
        <p14:creationId xmlns:p14="http://schemas.microsoft.com/office/powerpoint/2010/main" val="21936355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51D3B2E0-61E5-40E6-A879-9274A31F8FD5}"/>
              </a:ext>
            </a:extLst>
          </p:cNvPr>
          <p:cNvGraphicFramePr>
            <a:graphicFrameLocks noGrp="1"/>
          </p:cNvGraphicFramePr>
          <p:nvPr>
            <p:extLst>
              <p:ext uri="{D42A27DB-BD31-4B8C-83A1-F6EECF244321}">
                <p14:modId xmlns:p14="http://schemas.microsoft.com/office/powerpoint/2010/main" val="509526052"/>
              </p:ext>
            </p:extLst>
          </p:nvPr>
        </p:nvGraphicFramePr>
        <p:xfrm>
          <a:off x="251520" y="1268760"/>
          <a:ext cx="8640960" cy="4333929"/>
        </p:xfrm>
        <a:graphic>
          <a:graphicData uri="http://schemas.openxmlformats.org/drawingml/2006/table">
            <a:tbl>
              <a:tblPr/>
              <a:tblGrid>
                <a:gridCol w="918570">
                  <a:extLst>
                    <a:ext uri="{9D8B030D-6E8A-4147-A177-3AD203B41FA5}">
                      <a16:colId xmlns:a16="http://schemas.microsoft.com/office/drawing/2014/main" xmlns="" val="4224428863"/>
                    </a:ext>
                  </a:extLst>
                </a:gridCol>
                <a:gridCol w="1644880">
                  <a:extLst>
                    <a:ext uri="{9D8B030D-6E8A-4147-A177-3AD203B41FA5}">
                      <a16:colId xmlns:a16="http://schemas.microsoft.com/office/drawing/2014/main" xmlns="" val="3414951230"/>
                    </a:ext>
                  </a:extLst>
                </a:gridCol>
                <a:gridCol w="1997354">
                  <a:extLst>
                    <a:ext uri="{9D8B030D-6E8A-4147-A177-3AD203B41FA5}">
                      <a16:colId xmlns:a16="http://schemas.microsoft.com/office/drawing/2014/main" xmlns="" val="754531805"/>
                    </a:ext>
                  </a:extLst>
                </a:gridCol>
                <a:gridCol w="1965311">
                  <a:extLst>
                    <a:ext uri="{9D8B030D-6E8A-4147-A177-3AD203B41FA5}">
                      <a16:colId xmlns:a16="http://schemas.microsoft.com/office/drawing/2014/main" xmlns="" val="741913117"/>
                    </a:ext>
                  </a:extLst>
                </a:gridCol>
                <a:gridCol w="2114845">
                  <a:extLst>
                    <a:ext uri="{9D8B030D-6E8A-4147-A177-3AD203B41FA5}">
                      <a16:colId xmlns:a16="http://schemas.microsoft.com/office/drawing/2014/main" xmlns="" val="694288295"/>
                    </a:ext>
                  </a:extLst>
                </a:gridCol>
              </a:tblGrid>
              <a:tr h="196421">
                <a:tc>
                  <a:txBody>
                    <a:bodyPr/>
                    <a:lstStyle/>
                    <a:p>
                      <a:pPr algn="l" fontAlgn="t"/>
                      <a:r>
                        <a:rPr lang="tr-TR" sz="1000" b="0" i="0" u="none" strike="noStrike">
                          <a:solidFill>
                            <a:srgbClr val="000000"/>
                          </a:solidFill>
                          <a:effectLst/>
                          <a:latin typeface="Times New Roman" panose="02020603050405020304" pitchFamily="18" charset="0"/>
                        </a:rPr>
                        <a:t>İLAÇ</a:t>
                      </a:r>
                    </a:p>
                  </a:txBody>
                  <a:tcPr marL="5086" marR="5086" marT="50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000" b="0" i="0" u="none" strike="noStrike">
                          <a:solidFill>
                            <a:srgbClr val="000000"/>
                          </a:solidFill>
                          <a:effectLst/>
                          <a:latin typeface="Times New Roman" panose="02020603050405020304" pitchFamily="18" charset="0"/>
                        </a:rPr>
                        <a:t>ENDİKASYONLARI</a:t>
                      </a:r>
                    </a:p>
                  </a:txBody>
                  <a:tcPr marL="5086" marR="5086" marT="50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000" b="0" i="0" u="none" strike="noStrike">
                          <a:solidFill>
                            <a:srgbClr val="000000"/>
                          </a:solidFill>
                          <a:effectLst/>
                          <a:latin typeface="Times New Roman" panose="02020603050405020304" pitchFamily="18" charset="0"/>
                        </a:rPr>
                        <a:t>KONTRENDİKASYONLARI</a:t>
                      </a:r>
                    </a:p>
                  </a:txBody>
                  <a:tcPr marL="5086" marR="5086" marT="50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000" b="0" i="0" u="none" strike="noStrike">
                          <a:solidFill>
                            <a:srgbClr val="000000"/>
                          </a:solidFill>
                          <a:effectLst/>
                          <a:latin typeface="Times New Roman" panose="02020603050405020304" pitchFamily="18" charset="0"/>
                        </a:rPr>
                        <a:t>VERİLİŞ YOLU</a:t>
                      </a:r>
                    </a:p>
                  </a:txBody>
                  <a:tcPr marL="5086" marR="5086" marT="50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000" b="0" i="0" u="none" strike="noStrike">
                          <a:solidFill>
                            <a:srgbClr val="000000"/>
                          </a:solidFill>
                          <a:effectLst/>
                          <a:latin typeface="Times New Roman" panose="02020603050405020304" pitchFamily="18" charset="0"/>
                        </a:rPr>
                        <a:t>YAN ETKİLERİ</a:t>
                      </a:r>
                    </a:p>
                  </a:txBody>
                  <a:tcPr marL="5086" marR="5086" marT="50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24021874"/>
                  </a:ext>
                </a:extLst>
              </a:tr>
              <a:tr h="4137508">
                <a:tc>
                  <a:txBody>
                    <a:bodyPr/>
                    <a:lstStyle/>
                    <a:p>
                      <a:pPr algn="ctr" fontAlgn="ctr"/>
                      <a:r>
                        <a:rPr lang="tr-TR" sz="900" b="0" i="0" u="none" strike="noStrike">
                          <a:solidFill>
                            <a:srgbClr val="000000"/>
                          </a:solidFill>
                          <a:effectLst/>
                          <a:latin typeface="Calibri" panose="020F0502020204030204" pitchFamily="34" charset="0"/>
                        </a:rPr>
                        <a:t>PİNDOLOL</a:t>
                      </a:r>
                    </a:p>
                  </a:txBody>
                  <a:tcPr marL="5086" marR="5086" marT="5086"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ctr"/>
                      <a:r>
                        <a:rPr lang="tr-TR" sz="1000" b="0" i="0" u="none" strike="noStrike">
                          <a:solidFill>
                            <a:srgbClr val="5A5A5A"/>
                          </a:solidFill>
                          <a:effectLst/>
                          <a:latin typeface="Times New Roman" panose="02020603050405020304" pitchFamily="18" charset="0"/>
                        </a:rPr>
                        <a:t>Arteriyel hipertansiyon, angina pektoris, sinüs ve atrial taşikardi, paroksismal taşikardi, atrial flutter veya fibrilasyona bağlı taşikardi, supraventriküler ve ventriküler ekstrasistoller, ilaçlara bağlı ekstrasistoller (dijitalis) ve hiperkinetik kalp sendromunda endikedir.</a:t>
                      </a:r>
                    </a:p>
                  </a:txBody>
                  <a:tcPr marL="5086" marR="5086" marT="508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000" b="0" i="0" u="none" strike="noStrike">
                          <a:solidFill>
                            <a:srgbClr val="5A5A5A"/>
                          </a:solidFill>
                          <a:effectLst/>
                          <a:latin typeface="Times New Roman" panose="02020603050405020304" pitchFamily="18" charset="0"/>
                        </a:rPr>
                        <a:t>Digitale cevap vermeyen kalp yetmezliği, kor pulmonale, ileri derecede bradikardi, 2. ve 3. derece A.V. bloku ve bronşiyal astımda kontrendikedir.</a:t>
                      </a:r>
                    </a:p>
                  </a:txBody>
                  <a:tcPr marL="5086" marR="5086" marT="508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000" b="0" i="0" u="none" strike="noStrike">
                          <a:solidFill>
                            <a:srgbClr val="5A5A5A"/>
                          </a:solidFill>
                          <a:effectLst/>
                          <a:latin typeface="Times New Roman" panose="02020603050405020304" pitchFamily="18" charset="0"/>
                        </a:rPr>
                        <a:t>Günlük doz, arteryel hipertansiyonda sabahları tek doz halinde 5-15 mg veya 5 mg'lik dozlara bölünmüş olarak 2-3 kerede alınır. Maksimum tek veya bölünmüş dozlar halinde 45 mg'a yükseltilebilir. Anjina pektoris ve kardiyak aritmilerde alınacak yanıta bağlı olarak günlük bölünmüş dozlar halinde 10-15 mg alınmalıdır. Hiperkinetik kalp sendromunda günde 7.5 ila 20 mg'dir.</a:t>
                      </a:r>
                      <a:br>
                        <a:rPr lang="tr-TR" sz="1000" b="0" i="0" u="none" strike="noStrike">
                          <a:solidFill>
                            <a:srgbClr val="5A5A5A"/>
                          </a:solidFill>
                          <a:effectLst/>
                          <a:latin typeface="Times New Roman" panose="02020603050405020304" pitchFamily="18" charset="0"/>
                        </a:rPr>
                      </a:br>
                      <a:r>
                        <a:rPr lang="tr-TR" sz="1000" b="0" i="0" u="none" strike="noStrike">
                          <a:solidFill>
                            <a:srgbClr val="5A5A5A"/>
                          </a:solidFill>
                          <a:effectLst/>
                          <a:latin typeface="Times New Roman" panose="02020603050405020304" pitchFamily="18" charset="0"/>
                        </a:rPr>
                        <a:t/>
                      </a:r>
                      <a:br>
                        <a:rPr lang="tr-TR" sz="1000" b="0" i="0" u="none" strike="noStrike">
                          <a:solidFill>
                            <a:srgbClr val="5A5A5A"/>
                          </a:solidFill>
                          <a:effectLst/>
                          <a:latin typeface="Times New Roman" panose="02020603050405020304" pitchFamily="18" charset="0"/>
                        </a:rPr>
                      </a:br>
                      <a:r>
                        <a:rPr lang="tr-TR" sz="1000" b="0" i="0" u="none" strike="noStrike">
                          <a:solidFill>
                            <a:srgbClr val="5A5A5A"/>
                          </a:solidFill>
                          <a:effectLst/>
                          <a:latin typeface="Times New Roman" panose="02020603050405020304" pitchFamily="18" charset="0"/>
                        </a:rPr>
                        <a:t> </a:t>
                      </a:r>
                    </a:p>
                  </a:txBody>
                  <a:tcPr marL="5086" marR="5086" marT="508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000" b="0" i="0" u="none" strike="noStrike" dirty="0">
                          <a:solidFill>
                            <a:srgbClr val="5A5A5A"/>
                          </a:solidFill>
                          <a:effectLst/>
                          <a:latin typeface="Times New Roman" panose="02020603050405020304" pitchFamily="18" charset="0"/>
                        </a:rPr>
                        <a:t>Yorgunluk, baş dönmesi, bulantı, mide-barsak bozuklukları, baş ağrısı ve uyku bozukluğu gibi hafif ve geçici yan etkiler görülebilir. Tedaviyi kesmeyi gerektiren deri reaksiyonları ve psişik semptomlar (depresyon, halüsinasyon) çok nadir görülebilir.</a:t>
                      </a:r>
                      <a:br>
                        <a:rPr lang="tr-TR" sz="1000" b="0" i="0" u="none" strike="noStrike" dirty="0">
                          <a:solidFill>
                            <a:srgbClr val="5A5A5A"/>
                          </a:solidFill>
                          <a:effectLst/>
                          <a:latin typeface="Times New Roman" panose="02020603050405020304" pitchFamily="18" charset="0"/>
                        </a:rPr>
                      </a:br>
                      <a:r>
                        <a:rPr lang="tr-TR" sz="1000" b="0" i="0" u="none" strike="noStrike" dirty="0">
                          <a:solidFill>
                            <a:srgbClr val="5A5A5A"/>
                          </a:solidFill>
                          <a:effectLst/>
                          <a:latin typeface="Times New Roman" panose="02020603050405020304" pitchFamily="18" charset="0"/>
                        </a:rPr>
                        <a:t> </a:t>
                      </a:r>
                    </a:p>
                  </a:txBody>
                  <a:tcPr marL="5086" marR="5086" marT="508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14284818"/>
                  </a:ext>
                </a:extLst>
              </a:tr>
            </a:tbl>
          </a:graphicData>
        </a:graphic>
      </p:graphicFrame>
    </p:spTree>
    <p:extLst>
      <p:ext uri="{BB962C8B-B14F-4D97-AF65-F5344CB8AC3E}">
        <p14:creationId xmlns:p14="http://schemas.microsoft.com/office/powerpoint/2010/main" val="18109556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3F2D0DB0-AA93-445A-A175-1C18A684E702}"/>
              </a:ext>
            </a:extLst>
          </p:cNvPr>
          <p:cNvGraphicFramePr>
            <a:graphicFrameLocks noGrp="1"/>
          </p:cNvGraphicFramePr>
          <p:nvPr>
            <p:extLst>
              <p:ext uri="{D42A27DB-BD31-4B8C-83A1-F6EECF244321}">
                <p14:modId xmlns:p14="http://schemas.microsoft.com/office/powerpoint/2010/main" val="3471436373"/>
              </p:ext>
            </p:extLst>
          </p:nvPr>
        </p:nvGraphicFramePr>
        <p:xfrm>
          <a:off x="251520" y="1268760"/>
          <a:ext cx="8640959" cy="4320480"/>
        </p:xfrm>
        <a:graphic>
          <a:graphicData uri="http://schemas.openxmlformats.org/drawingml/2006/table">
            <a:tbl>
              <a:tblPr/>
              <a:tblGrid>
                <a:gridCol w="909575">
                  <a:extLst>
                    <a:ext uri="{9D8B030D-6E8A-4147-A177-3AD203B41FA5}">
                      <a16:colId xmlns:a16="http://schemas.microsoft.com/office/drawing/2014/main" xmlns="" val="2990490855"/>
                    </a:ext>
                  </a:extLst>
                </a:gridCol>
                <a:gridCol w="1628773">
                  <a:extLst>
                    <a:ext uri="{9D8B030D-6E8A-4147-A177-3AD203B41FA5}">
                      <a16:colId xmlns:a16="http://schemas.microsoft.com/office/drawing/2014/main" xmlns="" val="1763861269"/>
                    </a:ext>
                  </a:extLst>
                </a:gridCol>
                <a:gridCol w="1840302">
                  <a:extLst>
                    <a:ext uri="{9D8B030D-6E8A-4147-A177-3AD203B41FA5}">
                      <a16:colId xmlns:a16="http://schemas.microsoft.com/office/drawing/2014/main" xmlns="" val="2836940919"/>
                    </a:ext>
                  </a:extLst>
                </a:gridCol>
                <a:gridCol w="1946067">
                  <a:extLst>
                    <a:ext uri="{9D8B030D-6E8A-4147-A177-3AD203B41FA5}">
                      <a16:colId xmlns:a16="http://schemas.microsoft.com/office/drawing/2014/main" xmlns="" val="300706248"/>
                    </a:ext>
                  </a:extLst>
                </a:gridCol>
                <a:gridCol w="2316242">
                  <a:extLst>
                    <a:ext uri="{9D8B030D-6E8A-4147-A177-3AD203B41FA5}">
                      <a16:colId xmlns:a16="http://schemas.microsoft.com/office/drawing/2014/main" xmlns="" val="1283308691"/>
                    </a:ext>
                  </a:extLst>
                </a:gridCol>
              </a:tblGrid>
              <a:tr h="188030">
                <a:tc>
                  <a:txBody>
                    <a:bodyPr/>
                    <a:lstStyle/>
                    <a:p>
                      <a:pPr algn="l" fontAlgn="t"/>
                      <a:r>
                        <a:rPr lang="tr-TR" sz="1000" b="0" i="0" u="none" strike="noStrike">
                          <a:solidFill>
                            <a:srgbClr val="000000"/>
                          </a:solidFill>
                          <a:effectLst/>
                          <a:latin typeface="Times New Roman" panose="02020603050405020304" pitchFamily="18" charset="0"/>
                        </a:rPr>
                        <a:t>İLAÇ</a:t>
                      </a:r>
                    </a:p>
                  </a:txBody>
                  <a:tcPr marL="5036" marR="5036" marT="503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000" b="0" i="0" u="none" strike="noStrike">
                          <a:solidFill>
                            <a:srgbClr val="000000"/>
                          </a:solidFill>
                          <a:effectLst/>
                          <a:latin typeface="Times New Roman" panose="02020603050405020304" pitchFamily="18" charset="0"/>
                        </a:rPr>
                        <a:t>ENDİKASYONLARI</a:t>
                      </a:r>
                    </a:p>
                  </a:txBody>
                  <a:tcPr marL="5036" marR="5036" marT="503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000" b="0" i="0" u="none" strike="noStrike">
                          <a:solidFill>
                            <a:srgbClr val="000000"/>
                          </a:solidFill>
                          <a:effectLst/>
                          <a:latin typeface="Times New Roman" panose="02020603050405020304" pitchFamily="18" charset="0"/>
                        </a:rPr>
                        <a:t>KONTRENDİKASYONLARI</a:t>
                      </a:r>
                    </a:p>
                  </a:txBody>
                  <a:tcPr marL="5036" marR="5036" marT="503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000" b="0" i="0" u="none" strike="noStrike">
                          <a:solidFill>
                            <a:srgbClr val="000000"/>
                          </a:solidFill>
                          <a:effectLst/>
                          <a:latin typeface="Times New Roman" panose="02020603050405020304" pitchFamily="18" charset="0"/>
                        </a:rPr>
                        <a:t>VERİLİŞ YOLU</a:t>
                      </a:r>
                    </a:p>
                  </a:txBody>
                  <a:tcPr marL="5036" marR="5036" marT="503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000" b="0" i="0" u="none" strike="noStrike">
                          <a:solidFill>
                            <a:srgbClr val="000000"/>
                          </a:solidFill>
                          <a:effectLst/>
                          <a:latin typeface="Times New Roman" panose="02020603050405020304" pitchFamily="18" charset="0"/>
                        </a:rPr>
                        <a:t>YAN ETKİLERİ</a:t>
                      </a:r>
                    </a:p>
                  </a:txBody>
                  <a:tcPr marL="5036" marR="5036" marT="503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86859814"/>
                  </a:ext>
                </a:extLst>
              </a:tr>
              <a:tr h="4132450">
                <a:tc>
                  <a:txBody>
                    <a:bodyPr/>
                    <a:lstStyle/>
                    <a:p>
                      <a:pPr algn="ctr" fontAlgn="ctr"/>
                      <a:r>
                        <a:rPr lang="tr-TR" sz="900" b="0" i="0" u="none" strike="noStrike">
                          <a:solidFill>
                            <a:srgbClr val="000000"/>
                          </a:solidFill>
                          <a:effectLst/>
                          <a:latin typeface="Calibri" panose="020F0502020204030204" pitchFamily="34" charset="0"/>
                        </a:rPr>
                        <a:t>ROPRANALOL</a:t>
                      </a:r>
                    </a:p>
                  </a:txBody>
                  <a:tcPr marL="5036" marR="5036" marT="5036"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ctr"/>
                      <a:r>
                        <a:rPr lang="tr-TR" sz="1000" b="0" i="0" u="none" strike="noStrike">
                          <a:solidFill>
                            <a:srgbClr val="5A5A5A"/>
                          </a:solidFill>
                          <a:effectLst/>
                          <a:latin typeface="Times New Roman" panose="02020603050405020304" pitchFamily="18" charset="0"/>
                        </a:rPr>
                        <a:t>Bir Beta-bloker olarak esansiyel ve renal hipertansiyonun kontrolünde, angina pektorisin tedavisinde, akut miyokard enfarktüsü sonrasında uzun süre profilaktik olarak, kardiyak disritmilerinin çoğunda kontrol amacıyla, migren profilaksisinde, esansiyel tremorun tedavisinde, anksiyetenin ve anksiyeteye bağlı taşikardinin kontrolünde, tirotoksikoz ve tirotoksik krizin tedavisinde yardımcı olarak, hipertrofik obstrüktif kardiyomiyopatinin tedavisinde, feokromositomanın tedavisinde (bir Alfa-blokerle birlikte) endikedir.</a:t>
                      </a:r>
                    </a:p>
                  </a:txBody>
                  <a:tcPr marL="5036" marR="5036" marT="50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000" b="0" i="0" u="none" strike="noStrike" dirty="0">
                          <a:solidFill>
                            <a:srgbClr val="5A5A5A"/>
                          </a:solidFill>
                          <a:effectLst/>
                          <a:latin typeface="Times New Roman" panose="02020603050405020304" pitchFamily="18" charset="0"/>
                        </a:rPr>
                        <a:t>İkinci veya üçüncü derece kalp blokunda kullanılmamalıdır. </a:t>
                      </a:r>
                      <a:r>
                        <a:rPr lang="tr-TR" sz="1000" b="0" i="0" u="none" strike="noStrike" dirty="0" err="1">
                          <a:solidFill>
                            <a:srgbClr val="5A5A5A"/>
                          </a:solidFill>
                          <a:effectLst/>
                          <a:latin typeface="Times New Roman" panose="02020603050405020304" pitchFamily="18" charset="0"/>
                        </a:rPr>
                        <a:t>Kardiyojenik</a:t>
                      </a:r>
                      <a:r>
                        <a:rPr lang="tr-TR" sz="1000" b="0" i="0" u="none" strike="noStrike" dirty="0">
                          <a:solidFill>
                            <a:srgbClr val="5A5A5A"/>
                          </a:solidFill>
                          <a:effectLst/>
                          <a:latin typeface="Times New Roman" panose="02020603050405020304" pitchFamily="18" charset="0"/>
                        </a:rPr>
                        <a:t> şoktaki hastalarda kullanılmamalıdır. </a:t>
                      </a:r>
                      <a:r>
                        <a:rPr lang="tr-TR" sz="1000" b="0" i="0" u="none" strike="noStrike" dirty="0" err="1">
                          <a:solidFill>
                            <a:srgbClr val="5A5A5A"/>
                          </a:solidFill>
                          <a:effectLst/>
                          <a:latin typeface="Times New Roman" panose="02020603050405020304" pitchFamily="18" charset="0"/>
                        </a:rPr>
                        <a:t>Bronkospazm</a:t>
                      </a:r>
                      <a:r>
                        <a:rPr lang="tr-TR" sz="1000" b="0" i="0" u="none" strike="noStrike" dirty="0">
                          <a:solidFill>
                            <a:srgbClr val="5A5A5A"/>
                          </a:solidFill>
                          <a:effectLst/>
                          <a:latin typeface="Times New Roman" panose="02020603050405020304" pitchFamily="18" charset="0"/>
                        </a:rPr>
                        <a:t> geçirmiş kişilerde, uzun süre aç kalanlarda ve </a:t>
                      </a:r>
                      <a:r>
                        <a:rPr lang="tr-TR" sz="1000" b="0" i="0" u="none" strike="noStrike" dirty="0" err="1">
                          <a:solidFill>
                            <a:srgbClr val="5A5A5A"/>
                          </a:solidFill>
                          <a:effectLst/>
                          <a:latin typeface="Times New Roman" panose="02020603050405020304" pitchFamily="18" charset="0"/>
                        </a:rPr>
                        <a:t>metabolik</a:t>
                      </a:r>
                      <a:r>
                        <a:rPr lang="tr-TR" sz="1000" b="0" i="0" u="none" strike="noStrike" dirty="0">
                          <a:solidFill>
                            <a:srgbClr val="5A5A5A"/>
                          </a:solidFill>
                          <a:effectLst/>
                          <a:latin typeface="Times New Roman" panose="02020603050405020304" pitchFamily="18" charset="0"/>
                        </a:rPr>
                        <a:t> </a:t>
                      </a:r>
                      <a:r>
                        <a:rPr lang="tr-TR" sz="1000" b="0" i="0" u="none" strike="noStrike" dirty="0" err="1">
                          <a:solidFill>
                            <a:srgbClr val="5A5A5A"/>
                          </a:solidFill>
                          <a:effectLst/>
                          <a:latin typeface="Times New Roman" panose="02020603050405020304" pitchFamily="18" charset="0"/>
                        </a:rPr>
                        <a:t>asidozlu</a:t>
                      </a:r>
                      <a:r>
                        <a:rPr lang="tr-TR" sz="1000" b="0" i="0" u="none" strike="noStrike" dirty="0">
                          <a:solidFill>
                            <a:srgbClr val="5A5A5A"/>
                          </a:solidFill>
                          <a:effectLst/>
                          <a:latin typeface="Times New Roman" panose="02020603050405020304" pitchFamily="18" charset="0"/>
                        </a:rPr>
                        <a:t> hastalarda kullanılmamalıdır. </a:t>
                      </a:r>
                    </a:p>
                  </a:txBody>
                  <a:tcPr marL="5036" marR="5036" marT="50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000" b="0" i="0" u="none" strike="noStrike">
                          <a:solidFill>
                            <a:srgbClr val="5A5A5A"/>
                          </a:solidFill>
                          <a:effectLst/>
                          <a:latin typeface="Times New Roman" panose="02020603050405020304" pitchFamily="18" charset="0"/>
                        </a:rPr>
                        <a:t>Günlük doz 3-4x1 tablettir. Preparat yemeklerden önce ve gece yatarken kullanılmalıdır. Muhtemel bir blokaja engel olmak için feokromstoma dışındaki durumlarda ameliyattan 48 saat önce kullanılmamalıdır.</a:t>
                      </a:r>
                      <a:br>
                        <a:rPr lang="tr-TR" sz="1000" b="0" i="0" u="none" strike="noStrike">
                          <a:solidFill>
                            <a:srgbClr val="5A5A5A"/>
                          </a:solidFill>
                          <a:effectLst/>
                          <a:latin typeface="Times New Roman" panose="02020603050405020304" pitchFamily="18" charset="0"/>
                        </a:rPr>
                      </a:br>
                      <a:r>
                        <a:rPr lang="tr-TR" sz="1000" b="0" i="0" u="none" strike="noStrike">
                          <a:solidFill>
                            <a:srgbClr val="5A5A5A"/>
                          </a:solidFill>
                          <a:effectLst/>
                          <a:latin typeface="Times New Roman" panose="02020603050405020304" pitchFamily="18" charset="0"/>
                        </a:rPr>
                        <a:t/>
                      </a:r>
                      <a:br>
                        <a:rPr lang="tr-TR" sz="1000" b="0" i="0" u="none" strike="noStrike">
                          <a:solidFill>
                            <a:srgbClr val="5A5A5A"/>
                          </a:solidFill>
                          <a:effectLst/>
                          <a:latin typeface="Times New Roman" panose="02020603050405020304" pitchFamily="18" charset="0"/>
                        </a:rPr>
                      </a:br>
                      <a:r>
                        <a:rPr lang="tr-TR" sz="1000" b="0" i="0" u="none" strike="noStrike">
                          <a:solidFill>
                            <a:srgbClr val="5A5A5A"/>
                          </a:solidFill>
                          <a:effectLst/>
                          <a:latin typeface="Times New Roman" panose="02020603050405020304" pitchFamily="18" charset="0"/>
                        </a:rPr>
                        <a:t> </a:t>
                      </a:r>
                    </a:p>
                  </a:txBody>
                  <a:tcPr marL="5036" marR="5036" marT="50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000" b="0" i="0" u="none" strike="noStrike" dirty="0">
                          <a:solidFill>
                            <a:srgbClr val="5A5A5A"/>
                          </a:solidFill>
                          <a:effectLst/>
                          <a:latin typeface="Times New Roman" panose="02020603050405020304" pitchFamily="18" charset="0"/>
                        </a:rPr>
                        <a:t>Genellikle iyi </a:t>
                      </a:r>
                      <a:r>
                        <a:rPr lang="tr-TR" sz="1000" b="0" i="0" u="none" strike="noStrike" dirty="0" err="1">
                          <a:solidFill>
                            <a:srgbClr val="5A5A5A"/>
                          </a:solidFill>
                          <a:effectLst/>
                          <a:latin typeface="Times New Roman" panose="02020603050405020304" pitchFamily="18" charset="0"/>
                        </a:rPr>
                        <a:t>tolere</a:t>
                      </a:r>
                      <a:r>
                        <a:rPr lang="tr-TR" sz="1000" b="0" i="0" u="none" strike="noStrike" dirty="0">
                          <a:solidFill>
                            <a:srgbClr val="5A5A5A"/>
                          </a:solidFill>
                          <a:effectLst/>
                          <a:latin typeface="Times New Roman" panose="02020603050405020304" pitchFamily="18" charset="0"/>
                        </a:rPr>
                        <a:t> edilir. </a:t>
                      </a:r>
                      <a:r>
                        <a:rPr lang="tr-TR" sz="1000" b="0" i="0" u="none" strike="noStrike" dirty="0" err="1">
                          <a:solidFill>
                            <a:srgbClr val="5A5A5A"/>
                          </a:solidFill>
                          <a:effectLst/>
                          <a:latin typeface="Times New Roman" panose="02020603050405020304" pitchFamily="18" charset="0"/>
                        </a:rPr>
                        <a:t>Ekstremitelerde</a:t>
                      </a:r>
                      <a:r>
                        <a:rPr lang="tr-TR" sz="1000" b="0" i="0" u="none" strike="noStrike" dirty="0">
                          <a:solidFill>
                            <a:srgbClr val="5A5A5A"/>
                          </a:solidFill>
                          <a:effectLst/>
                          <a:latin typeface="Times New Roman" panose="02020603050405020304" pitchFamily="18" charset="0"/>
                        </a:rPr>
                        <a:t> soğukluk, bulantı, </a:t>
                      </a:r>
                      <a:r>
                        <a:rPr lang="tr-TR" sz="1000" b="0" i="0" u="none" strike="noStrike" dirty="0" err="1">
                          <a:solidFill>
                            <a:srgbClr val="5A5A5A"/>
                          </a:solidFill>
                          <a:effectLst/>
                          <a:latin typeface="Times New Roman" panose="02020603050405020304" pitchFamily="18" charset="0"/>
                        </a:rPr>
                        <a:t>diyare</a:t>
                      </a:r>
                      <a:r>
                        <a:rPr lang="tr-TR" sz="1000" b="0" i="0" u="none" strike="noStrike" dirty="0">
                          <a:solidFill>
                            <a:srgbClr val="5A5A5A"/>
                          </a:solidFill>
                          <a:effectLst/>
                          <a:latin typeface="Times New Roman" panose="02020603050405020304" pitchFamily="18" charset="0"/>
                        </a:rPr>
                        <a:t>, uyku bozuklukları, bitkinlik ve kas yorgunluğu gibi yan etkiler geçicidir. Bazı olgularda ellerde </a:t>
                      </a:r>
                      <a:r>
                        <a:rPr lang="tr-TR" sz="1000" b="0" i="0" u="none" strike="noStrike" dirty="0" err="1">
                          <a:solidFill>
                            <a:srgbClr val="5A5A5A"/>
                          </a:solidFill>
                          <a:effectLst/>
                          <a:latin typeface="Times New Roman" panose="02020603050405020304" pitchFamily="18" charset="0"/>
                        </a:rPr>
                        <a:t>parestezi</a:t>
                      </a:r>
                      <a:r>
                        <a:rPr lang="tr-TR" sz="1000" b="0" i="0" u="none" strike="noStrike" dirty="0">
                          <a:solidFill>
                            <a:srgbClr val="5A5A5A"/>
                          </a:solidFill>
                          <a:effectLst/>
                          <a:latin typeface="Times New Roman" panose="02020603050405020304" pitchFamily="18" charset="0"/>
                        </a:rPr>
                        <a:t> bildirilmiştir. Nadir olgularda </a:t>
                      </a:r>
                      <a:r>
                        <a:rPr lang="tr-TR" sz="1000" b="0" i="0" u="none" strike="noStrike" dirty="0" err="1">
                          <a:solidFill>
                            <a:srgbClr val="5A5A5A"/>
                          </a:solidFill>
                          <a:effectLst/>
                          <a:latin typeface="Times New Roman" panose="02020603050405020304" pitchFamily="18" charset="0"/>
                        </a:rPr>
                        <a:t>bradikardi</a:t>
                      </a:r>
                      <a:r>
                        <a:rPr lang="tr-TR" sz="1000" b="0" i="0" u="none" strike="noStrike" dirty="0">
                          <a:solidFill>
                            <a:srgbClr val="5A5A5A"/>
                          </a:solidFill>
                          <a:effectLst/>
                          <a:latin typeface="Times New Roman" panose="02020603050405020304" pitchFamily="18" charset="0"/>
                        </a:rPr>
                        <a:t>, </a:t>
                      </a:r>
                      <a:r>
                        <a:rPr lang="tr-TR" sz="1000" b="0" i="0" u="none" strike="noStrike" dirty="0" err="1">
                          <a:solidFill>
                            <a:srgbClr val="5A5A5A"/>
                          </a:solidFill>
                          <a:effectLst/>
                          <a:latin typeface="Times New Roman" panose="02020603050405020304" pitchFamily="18" charset="0"/>
                        </a:rPr>
                        <a:t>trombositopeni</a:t>
                      </a:r>
                      <a:r>
                        <a:rPr lang="tr-TR" sz="1000" b="0" i="0" u="none" strike="noStrike" dirty="0">
                          <a:solidFill>
                            <a:srgbClr val="5A5A5A"/>
                          </a:solidFill>
                          <a:effectLst/>
                          <a:latin typeface="Times New Roman" panose="02020603050405020304" pitchFamily="18" charset="0"/>
                        </a:rPr>
                        <a:t>, </a:t>
                      </a:r>
                      <a:r>
                        <a:rPr lang="tr-TR" sz="1000" b="0" i="0" u="none" strike="noStrike" dirty="0" err="1">
                          <a:solidFill>
                            <a:srgbClr val="5A5A5A"/>
                          </a:solidFill>
                          <a:effectLst/>
                          <a:latin typeface="Times New Roman" panose="02020603050405020304" pitchFamily="18" charset="0"/>
                        </a:rPr>
                        <a:t>purpura</a:t>
                      </a:r>
                      <a:r>
                        <a:rPr lang="tr-TR" sz="1000" b="0" i="0" u="none" strike="noStrike" dirty="0">
                          <a:solidFill>
                            <a:srgbClr val="5A5A5A"/>
                          </a:solidFill>
                          <a:effectLst/>
                          <a:latin typeface="Times New Roman" panose="02020603050405020304" pitchFamily="18" charset="0"/>
                        </a:rPr>
                        <a:t> ve </a:t>
                      </a:r>
                      <a:r>
                        <a:rPr lang="tr-TR" sz="1000" b="0" i="0" u="none" strike="noStrike" dirty="0" err="1">
                          <a:solidFill>
                            <a:srgbClr val="5A5A5A"/>
                          </a:solidFill>
                          <a:effectLst/>
                          <a:latin typeface="Times New Roman" panose="02020603050405020304" pitchFamily="18" charset="0"/>
                        </a:rPr>
                        <a:t>halusinasyonlar</a:t>
                      </a:r>
                      <a:r>
                        <a:rPr lang="tr-TR" sz="1000" b="0" i="0" u="none" strike="noStrike" dirty="0">
                          <a:solidFill>
                            <a:srgbClr val="5A5A5A"/>
                          </a:solidFill>
                          <a:effectLst/>
                          <a:latin typeface="Times New Roman" panose="02020603050405020304" pitchFamily="18" charset="0"/>
                        </a:rPr>
                        <a:t> gibi SSS semptomları saptanmıştır. Beta-</a:t>
                      </a:r>
                      <a:r>
                        <a:rPr lang="tr-TR" sz="1000" b="0" i="0" u="none" strike="noStrike" dirty="0" err="1">
                          <a:solidFill>
                            <a:srgbClr val="5A5A5A"/>
                          </a:solidFill>
                          <a:effectLst/>
                          <a:latin typeface="Times New Roman" panose="02020603050405020304" pitchFamily="18" charset="0"/>
                        </a:rPr>
                        <a:t>adrenerjik</a:t>
                      </a:r>
                      <a:r>
                        <a:rPr lang="tr-TR" sz="1000" b="0" i="0" u="none" strike="noStrike" dirty="0">
                          <a:solidFill>
                            <a:srgbClr val="5A5A5A"/>
                          </a:solidFill>
                          <a:effectLst/>
                          <a:latin typeface="Times New Roman" panose="02020603050405020304" pitchFamily="18" charset="0"/>
                        </a:rPr>
                        <a:t> </a:t>
                      </a:r>
                      <a:r>
                        <a:rPr lang="tr-TR" sz="1000" b="0" i="0" u="none" strike="noStrike" dirty="0" err="1">
                          <a:solidFill>
                            <a:srgbClr val="5A5A5A"/>
                          </a:solidFill>
                          <a:effectLst/>
                          <a:latin typeface="Times New Roman" panose="02020603050405020304" pitchFamily="18" charset="0"/>
                        </a:rPr>
                        <a:t>blokerlerin</a:t>
                      </a:r>
                      <a:r>
                        <a:rPr lang="tr-TR" sz="1000" b="0" i="0" u="none" strike="noStrike" dirty="0">
                          <a:solidFill>
                            <a:srgbClr val="5A5A5A"/>
                          </a:solidFill>
                          <a:effectLst/>
                          <a:latin typeface="Times New Roman" panose="02020603050405020304" pitchFamily="18" charset="0"/>
                        </a:rPr>
                        <a:t> kullanımına bağlı olarak deride kızarıklık ve/veya gözlerde kuruluk bildirilmiştir. Bu yan etkiler çok az kişide bildirilmiş olup çoğunda tedaviye son verildiğinde semptomlar ortadan kalkmıştır. Eğer bu reaksiyonlar başka bir nedene bağlı değilse tedavinin durdurulması düşünülmelidir. Bir Beta-</a:t>
                      </a:r>
                      <a:r>
                        <a:rPr lang="tr-TR" sz="1000" b="0" i="0" u="none" strike="noStrike" dirty="0" err="1">
                          <a:solidFill>
                            <a:srgbClr val="5A5A5A"/>
                          </a:solidFill>
                          <a:effectLst/>
                          <a:latin typeface="Times New Roman" panose="02020603050405020304" pitchFamily="18" charset="0"/>
                        </a:rPr>
                        <a:t>blokerle</a:t>
                      </a:r>
                      <a:r>
                        <a:rPr lang="tr-TR" sz="1000" b="0" i="0" u="none" strike="noStrike" dirty="0">
                          <a:solidFill>
                            <a:srgbClr val="5A5A5A"/>
                          </a:solidFill>
                          <a:effectLst/>
                          <a:latin typeface="Times New Roman" panose="02020603050405020304" pitchFamily="18" charset="0"/>
                        </a:rPr>
                        <a:t> yapılan tedaviye son verilirken bu, kademeli olarak gerçekleştirilmelidir. </a:t>
                      </a:r>
                      <a:r>
                        <a:rPr lang="tr-TR" sz="1000" b="0" i="0" u="none" strike="noStrike" dirty="0" err="1">
                          <a:solidFill>
                            <a:srgbClr val="5A5A5A"/>
                          </a:solidFill>
                          <a:effectLst/>
                          <a:latin typeface="Times New Roman" panose="02020603050405020304" pitchFamily="18" charset="0"/>
                        </a:rPr>
                        <a:t>Bradikardi</a:t>
                      </a:r>
                      <a:r>
                        <a:rPr lang="tr-TR" sz="1000" b="0" i="0" u="none" strike="noStrike" dirty="0">
                          <a:solidFill>
                            <a:srgbClr val="5A5A5A"/>
                          </a:solidFill>
                          <a:effectLst/>
                          <a:latin typeface="Times New Roman" panose="02020603050405020304" pitchFamily="18" charset="0"/>
                        </a:rPr>
                        <a:t> ve hipotansiyon şeklinde bir tahammülsüzlük görülürse, tedavi durdurulmalı ve eğer gerekiyorsa uygun tedavi yapılmalıdır.</a:t>
                      </a:r>
                    </a:p>
                  </a:txBody>
                  <a:tcPr marL="5036" marR="5036" marT="50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17880540"/>
                  </a:ext>
                </a:extLst>
              </a:tr>
            </a:tbl>
          </a:graphicData>
        </a:graphic>
      </p:graphicFrame>
    </p:spTree>
    <p:extLst>
      <p:ext uri="{BB962C8B-B14F-4D97-AF65-F5344CB8AC3E}">
        <p14:creationId xmlns:p14="http://schemas.microsoft.com/office/powerpoint/2010/main" val="2959911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Konuşma Balonu: Oval 57">
            <a:extLst>
              <a:ext uri="{FF2B5EF4-FFF2-40B4-BE49-F238E27FC236}">
                <a16:creationId xmlns:a16="http://schemas.microsoft.com/office/drawing/2014/main" xmlns="" id="{C53C950E-D3A5-4B2F-A06C-3A16F95F520A}"/>
              </a:ext>
            </a:extLst>
          </p:cNvPr>
          <p:cNvSpPr/>
          <p:nvPr/>
        </p:nvSpPr>
        <p:spPr>
          <a:xfrm>
            <a:off x="3445422" y="5689137"/>
            <a:ext cx="2253155" cy="807558"/>
          </a:xfrm>
          <a:prstGeom prst="wedgeEllipseCallout">
            <a:avLst/>
          </a:prstGeom>
          <a:solidFill>
            <a:srgbClr val="FCD9BC"/>
          </a:solidFill>
          <a:ln>
            <a:solidFill>
              <a:srgbClr val="F792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Klinik Farmakoloji</a:t>
            </a:r>
          </a:p>
        </p:txBody>
      </p:sp>
      <p:sp>
        <p:nvSpPr>
          <p:cNvPr id="2" name="Başlık 1">
            <a:extLst>
              <a:ext uri="{FF2B5EF4-FFF2-40B4-BE49-F238E27FC236}">
                <a16:creationId xmlns:a16="http://schemas.microsoft.com/office/drawing/2014/main" xmlns="" id="{7316433D-C350-4C54-98DD-F577B78B3025}"/>
              </a:ext>
            </a:extLst>
          </p:cNvPr>
          <p:cNvSpPr>
            <a:spLocks noGrp="1"/>
          </p:cNvSpPr>
          <p:nvPr>
            <p:ph type="title"/>
          </p:nvPr>
        </p:nvSpPr>
        <p:spPr>
          <a:xfrm>
            <a:off x="643489" y="130998"/>
            <a:ext cx="8229600" cy="562074"/>
          </a:xfrm>
        </p:spPr>
        <p:txBody>
          <a:bodyPr>
            <a:noAutofit/>
          </a:bodyPr>
          <a:lstStyle/>
          <a:p>
            <a:r>
              <a:rPr lang="tr-TR" dirty="0">
                <a:solidFill>
                  <a:srgbClr val="FF0000"/>
                </a:solidFill>
                <a:latin typeface="Times New Roman" panose="02020603050405020304" pitchFamily="18" charset="0"/>
                <a:cs typeface="Times New Roman" panose="02020603050405020304" pitchFamily="18" charset="0"/>
              </a:rPr>
              <a:t>Farmakolojinin Dalları</a:t>
            </a:r>
          </a:p>
        </p:txBody>
      </p:sp>
      <p:cxnSp>
        <p:nvCxnSpPr>
          <p:cNvPr id="24" name="Bağlayıcı: Eğri 23">
            <a:extLst>
              <a:ext uri="{FF2B5EF4-FFF2-40B4-BE49-F238E27FC236}">
                <a16:creationId xmlns:a16="http://schemas.microsoft.com/office/drawing/2014/main" xmlns="" id="{D92BB82D-4363-4797-9878-D866EDC6EB2D}"/>
              </a:ext>
            </a:extLst>
          </p:cNvPr>
          <p:cNvCxnSpPr>
            <a:cxnSpLocks/>
          </p:cNvCxnSpPr>
          <p:nvPr/>
        </p:nvCxnSpPr>
        <p:spPr>
          <a:xfrm flipV="1">
            <a:off x="6268273" y="2547200"/>
            <a:ext cx="581974" cy="562790"/>
          </a:xfrm>
          <a:prstGeom prst="curvedConnector3">
            <a:avLst/>
          </a:prstGeom>
          <a:ln>
            <a:solidFill>
              <a:srgbClr val="F7923F"/>
            </a:solidFill>
            <a:tailEnd type="triangle"/>
          </a:ln>
        </p:spPr>
        <p:style>
          <a:lnRef idx="1">
            <a:schemeClr val="accent1"/>
          </a:lnRef>
          <a:fillRef idx="0">
            <a:schemeClr val="accent1"/>
          </a:fillRef>
          <a:effectRef idx="0">
            <a:schemeClr val="accent1"/>
          </a:effectRef>
          <a:fontRef idx="minor">
            <a:schemeClr val="tx1"/>
          </a:fontRef>
        </p:style>
      </p:cxnSp>
      <p:sp>
        <p:nvSpPr>
          <p:cNvPr id="25" name="Konuşma Balonu: Oval 24">
            <a:extLst>
              <a:ext uri="{FF2B5EF4-FFF2-40B4-BE49-F238E27FC236}">
                <a16:creationId xmlns:a16="http://schemas.microsoft.com/office/drawing/2014/main" xmlns="" id="{21DFA29B-3536-47DC-B768-ED502190344E}"/>
              </a:ext>
            </a:extLst>
          </p:cNvPr>
          <p:cNvSpPr/>
          <p:nvPr/>
        </p:nvSpPr>
        <p:spPr>
          <a:xfrm>
            <a:off x="1580707" y="1109787"/>
            <a:ext cx="2297038" cy="827039"/>
          </a:xfrm>
          <a:prstGeom prst="wedgeEllipseCallout">
            <a:avLst/>
          </a:prstGeom>
          <a:solidFill>
            <a:srgbClr val="FCD9BC"/>
          </a:solidFill>
          <a:ln>
            <a:solidFill>
              <a:srgbClr val="F792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a:solidFill>
                  <a:schemeClr val="tx1"/>
                </a:solidFill>
                <a:latin typeface="Times New Roman" panose="02020603050405020304" pitchFamily="18" charset="0"/>
                <a:cs typeface="Times New Roman" panose="02020603050405020304" pitchFamily="18" charset="0"/>
              </a:rPr>
              <a:t>Nörofarmakloji</a:t>
            </a:r>
            <a:endParaRPr lang="tr-TR" dirty="0">
              <a:solidFill>
                <a:schemeClr val="tx1"/>
              </a:solidFill>
              <a:latin typeface="Times New Roman" panose="02020603050405020304" pitchFamily="18" charset="0"/>
              <a:cs typeface="Times New Roman" panose="02020603050405020304" pitchFamily="18" charset="0"/>
            </a:endParaRPr>
          </a:p>
        </p:txBody>
      </p:sp>
      <p:cxnSp>
        <p:nvCxnSpPr>
          <p:cNvPr id="27" name="Bağlayıcı: Eğri 26">
            <a:extLst>
              <a:ext uri="{FF2B5EF4-FFF2-40B4-BE49-F238E27FC236}">
                <a16:creationId xmlns:a16="http://schemas.microsoft.com/office/drawing/2014/main" xmlns="" id="{E4D50A40-3328-4535-85B6-930EC5FB02D0}"/>
              </a:ext>
            </a:extLst>
          </p:cNvPr>
          <p:cNvCxnSpPr>
            <a:cxnSpLocks/>
          </p:cNvCxnSpPr>
          <p:nvPr/>
        </p:nvCxnSpPr>
        <p:spPr>
          <a:xfrm>
            <a:off x="6079168" y="3678594"/>
            <a:ext cx="586373" cy="562728"/>
          </a:xfrm>
          <a:prstGeom prst="curvedConnector3">
            <a:avLst/>
          </a:prstGeom>
          <a:ln>
            <a:solidFill>
              <a:srgbClr val="F7923F"/>
            </a:solidFill>
            <a:tailEnd type="triangle"/>
          </a:ln>
        </p:spPr>
        <p:style>
          <a:lnRef idx="1">
            <a:schemeClr val="accent1"/>
          </a:lnRef>
          <a:fillRef idx="0">
            <a:schemeClr val="accent1"/>
          </a:fillRef>
          <a:effectRef idx="0">
            <a:schemeClr val="accent1"/>
          </a:effectRef>
          <a:fontRef idx="minor">
            <a:schemeClr val="tx1"/>
          </a:fontRef>
        </p:style>
      </p:cxnSp>
      <p:sp>
        <p:nvSpPr>
          <p:cNvPr id="28" name="Konuşma Balonu: Oval 27">
            <a:extLst>
              <a:ext uri="{FF2B5EF4-FFF2-40B4-BE49-F238E27FC236}">
                <a16:creationId xmlns:a16="http://schemas.microsoft.com/office/drawing/2014/main" xmlns="" id="{507C956A-349C-4D62-B323-3A48A832D7E8}"/>
              </a:ext>
            </a:extLst>
          </p:cNvPr>
          <p:cNvSpPr/>
          <p:nvPr/>
        </p:nvSpPr>
        <p:spPr>
          <a:xfrm>
            <a:off x="6434704" y="4220104"/>
            <a:ext cx="2297038" cy="827039"/>
          </a:xfrm>
          <a:prstGeom prst="wedgeEllipseCallout">
            <a:avLst/>
          </a:prstGeom>
          <a:solidFill>
            <a:srgbClr val="FCD9BC"/>
          </a:solidFill>
          <a:ln>
            <a:solidFill>
              <a:srgbClr val="F792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a:solidFill>
                  <a:schemeClr val="tx1"/>
                </a:solidFill>
                <a:latin typeface="Times New Roman" panose="02020603050405020304" pitchFamily="18" charset="0"/>
                <a:cs typeface="Times New Roman" panose="02020603050405020304" pitchFamily="18" charset="0"/>
              </a:rPr>
              <a:t>Biyofarmasotik</a:t>
            </a:r>
            <a:endParaRPr lang="tr-TR" dirty="0">
              <a:solidFill>
                <a:schemeClr val="tx1"/>
              </a:solidFill>
              <a:latin typeface="Times New Roman" panose="02020603050405020304" pitchFamily="18" charset="0"/>
              <a:cs typeface="Times New Roman" panose="02020603050405020304" pitchFamily="18" charset="0"/>
            </a:endParaRPr>
          </a:p>
        </p:txBody>
      </p:sp>
      <p:cxnSp>
        <p:nvCxnSpPr>
          <p:cNvPr id="30" name="Düz Ok Bağlayıcısı 29">
            <a:extLst>
              <a:ext uri="{FF2B5EF4-FFF2-40B4-BE49-F238E27FC236}">
                <a16:creationId xmlns:a16="http://schemas.microsoft.com/office/drawing/2014/main" xmlns="" id="{55A4FB8F-90BC-4767-997B-49D65E30623C}"/>
              </a:ext>
            </a:extLst>
          </p:cNvPr>
          <p:cNvCxnSpPr>
            <a:cxnSpLocks/>
          </p:cNvCxnSpPr>
          <p:nvPr/>
        </p:nvCxnSpPr>
        <p:spPr>
          <a:xfrm>
            <a:off x="6181669" y="3429000"/>
            <a:ext cx="483872" cy="0"/>
          </a:xfrm>
          <a:prstGeom prst="straightConnector1">
            <a:avLst/>
          </a:prstGeom>
          <a:ln>
            <a:solidFill>
              <a:srgbClr val="F7923F"/>
            </a:solidFill>
            <a:tailEnd type="triangle"/>
          </a:ln>
        </p:spPr>
        <p:style>
          <a:lnRef idx="1">
            <a:schemeClr val="accent1"/>
          </a:lnRef>
          <a:fillRef idx="0">
            <a:schemeClr val="accent1"/>
          </a:fillRef>
          <a:effectRef idx="0">
            <a:schemeClr val="accent1"/>
          </a:effectRef>
          <a:fontRef idx="minor">
            <a:schemeClr val="tx1"/>
          </a:fontRef>
        </p:style>
      </p:cxnSp>
      <p:sp>
        <p:nvSpPr>
          <p:cNvPr id="31" name="Konuşma Balonu: Oval 30">
            <a:extLst>
              <a:ext uri="{FF2B5EF4-FFF2-40B4-BE49-F238E27FC236}">
                <a16:creationId xmlns:a16="http://schemas.microsoft.com/office/drawing/2014/main" xmlns="" id="{295F6AB8-FEB8-4931-A207-1481A1D70C8D}"/>
              </a:ext>
            </a:extLst>
          </p:cNvPr>
          <p:cNvSpPr/>
          <p:nvPr/>
        </p:nvSpPr>
        <p:spPr>
          <a:xfrm>
            <a:off x="6675176" y="3155314"/>
            <a:ext cx="2297038" cy="827038"/>
          </a:xfrm>
          <a:prstGeom prst="wedgeEllipseCallout">
            <a:avLst/>
          </a:prstGeom>
          <a:solidFill>
            <a:srgbClr val="FCD9BC"/>
          </a:solidFill>
          <a:ln>
            <a:solidFill>
              <a:srgbClr val="F9A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Toksikoloji</a:t>
            </a:r>
            <a:endParaRPr lang="tr-TR" dirty="0"/>
          </a:p>
        </p:txBody>
      </p:sp>
      <p:cxnSp>
        <p:nvCxnSpPr>
          <p:cNvPr id="33" name="Bağlayıcı: Eğri 32">
            <a:extLst>
              <a:ext uri="{FF2B5EF4-FFF2-40B4-BE49-F238E27FC236}">
                <a16:creationId xmlns:a16="http://schemas.microsoft.com/office/drawing/2014/main" xmlns="" id="{90C50C93-049B-46FC-8BA0-4F785DC77361}"/>
              </a:ext>
            </a:extLst>
          </p:cNvPr>
          <p:cNvCxnSpPr>
            <a:cxnSpLocks/>
          </p:cNvCxnSpPr>
          <p:nvPr/>
        </p:nvCxnSpPr>
        <p:spPr>
          <a:xfrm rot="16200000" flipH="1">
            <a:off x="5175489" y="4304039"/>
            <a:ext cx="868436" cy="617776"/>
          </a:xfrm>
          <a:prstGeom prst="curvedConnector3">
            <a:avLst/>
          </a:prstGeom>
          <a:ln>
            <a:solidFill>
              <a:srgbClr val="F7923F"/>
            </a:solidFill>
            <a:tailEnd type="triangle"/>
          </a:ln>
        </p:spPr>
        <p:style>
          <a:lnRef idx="1">
            <a:schemeClr val="accent1"/>
          </a:lnRef>
          <a:fillRef idx="0">
            <a:schemeClr val="accent1"/>
          </a:fillRef>
          <a:effectRef idx="0">
            <a:schemeClr val="accent1"/>
          </a:effectRef>
          <a:fontRef idx="minor">
            <a:schemeClr val="tx1"/>
          </a:fontRef>
        </p:style>
      </p:cxnSp>
      <p:sp>
        <p:nvSpPr>
          <p:cNvPr id="35" name="Konuşma Balonu: Oval 34">
            <a:extLst>
              <a:ext uri="{FF2B5EF4-FFF2-40B4-BE49-F238E27FC236}">
                <a16:creationId xmlns:a16="http://schemas.microsoft.com/office/drawing/2014/main" xmlns="" id="{7683B62E-E106-40D9-A15A-68BB15ADBD49}"/>
              </a:ext>
            </a:extLst>
          </p:cNvPr>
          <p:cNvSpPr/>
          <p:nvPr/>
        </p:nvSpPr>
        <p:spPr>
          <a:xfrm>
            <a:off x="5634886" y="5182726"/>
            <a:ext cx="2142766" cy="827039"/>
          </a:xfrm>
          <a:prstGeom prst="wedgeEllipseCallout">
            <a:avLst/>
          </a:prstGeom>
          <a:solidFill>
            <a:srgbClr val="FCD9BC"/>
          </a:solidFill>
          <a:ln>
            <a:solidFill>
              <a:srgbClr val="F792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Biyokimyasal Farmakoloji</a:t>
            </a:r>
          </a:p>
          <a:p>
            <a:pPr algn="ctr"/>
            <a:endParaRPr lang="tr-TR" dirty="0"/>
          </a:p>
        </p:txBody>
      </p:sp>
      <p:cxnSp>
        <p:nvCxnSpPr>
          <p:cNvPr id="37" name="Düz Ok Bağlayıcısı 36">
            <a:extLst>
              <a:ext uri="{FF2B5EF4-FFF2-40B4-BE49-F238E27FC236}">
                <a16:creationId xmlns:a16="http://schemas.microsoft.com/office/drawing/2014/main" xmlns="" id="{7AE8F67E-E4FC-48D9-A173-9612F1F411D3}"/>
              </a:ext>
            </a:extLst>
          </p:cNvPr>
          <p:cNvCxnSpPr>
            <a:cxnSpLocks/>
          </p:cNvCxnSpPr>
          <p:nvPr/>
        </p:nvCxnSpPr>
        <p:spPr>
          <a:xfrm flipH="1">
            <a:off x="4571999" y="4469402"/>
            <a:ext cx="1" cy="803020"/>
          </a:xfrm>
          <a:prstGeom prst="straightConnector1">
            <a:avLst/>
          </a:prstGeom>
          <a:ln>
            <a:solidFill>
              <a:srgbClr val="F7923F"/>
            </a:solidFill>
            <a:tailEnd type="triangle"/>
          </a:ln>
        </p:spPr>
        <p:style>
          <a:lnRef idx="1">
            <a:schemeClr val="accent1"/>
          </a:lnRef>
          <a:fillRef idx="0">
            <a:schemeClr val="accent1"/>
          </a:fillRef>
          <a:effectRef idx="0">
            <a:schemeClr val="accent1"/>
          </a:effectRef>
          <a:fontRef idx="minor">
            <a:schemeClr val="tx1"/>
          </a:fontRef>
        </p:style>
      </p:cxnSp>
      <p:sp>
        <p:nvSpPr>
          <p:cNvPr id="38" name="Konuşma Balonu: Oval 37">
            <a:extLst>
              <a:ext uri="{FF2B5EF4-FFF2-40B4-BE49-F238E27FC236}">
                <a16:creationId xmlns:a16="http://schemas.microsoft.com/office/drawing/2014/main" xmlns="" id="{44ADA22D-02DB-4C27-A270-31CB076A3CBB}"/>
              </a:ext>
            </a:extLst>
          </p:cNvPr>
          <p:cNvSpPr/>
          <p:nvPr/>
        </p:nvSpPr>
        <p:spPr>
          <a:xfrm>
            <a:off x="6969747" y="2095439"/>
            <a:ext cx="1936985" cy="827039"/>
          </a:xfrm>
          <a:prstGeom prst="wedgeEllipseCallout">
            <a:avLst/>
          </a:prstGeom>
          <a:solidFill>
            <a:srgbClr val="FCD9BC"/>
          </a:solidFill>
          <a:ln>
            <a:solidFill>
              <a:srgbClr val="F792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Kemoterapi</a:t>
            </a:r>
          </a:p>
        </p:txBody>
      </p:sp>
      <p:cxnSp>
        <p:nvCxnSpPr>
          <p:cNvPr id="40" name="Bağlayıcı: Eğri 39">
            <a:extLst>
              <a:ext uri="{FF2B5EF4-FFF2-40B4-BE49-F238E27FC236}">
                <a16:creationId xmlns:a16="http://schemas.microsoft.com/office/drawing/2014/main" xmlns="" id="{D86CA30E-A9B6-4276-A94B-70A411FA4964}"/>
              </a:ext>
            </a:extLst>
          </p:cNvPr>
          <p:cNvCxnSpPr>
            <a:cxnSpLocks/>
          </p:cNvCxnSpPr>
          <p:nvPr/>
        </p:nvCxnSpPr>
        <p:spPr>
          <a:xfrm rot="5400000">
            <a:off x="3082328" y="4487703"/>
            <a:ext cx="744518" cy="660653"/>
          </a:xfrm>
          <a:prstGeom prst="curvedConnector3">
            <a:avLst/>
          </a:prstGeom>
          <a:ln>
            <a:solidFill>
              <a:srgbClr val="F7923F"/>
            </a:solidFill>
            <a:tailEnd type="triangle"/>
          </a:ln>
        </p:spPr>
        <p:style>
          <a:lnRef idx="1">
            <a:schemeClr val="accent1"/>
          </a:lnRef>
          <a:fillRef idx="0">
            <a:schemeClr val="accent1"/>
          </a:fillRef>
          <a:effectRef idx="0">
            <a:schemeClr val="accent1"/>
          </a:effectRef>
          <a:fontRef idx="minor">
            <a:schemeClr val="tx1"/>
          </a:fontRef>
        </p:style>
      </p:cxnSp>
      <p:sp>
        <p:nvSpPr>
          <p:cNvPr id="41" name="Konuşma Balonu: Oval 40">
            <a:extLst>
              <a:ext uri="{FF2B5EF4-FFF2-40B4-BE49-F238E27FC236}">
                <a16:creationId xmlns:a16="http://schemas.microsoft.com/office/drawing/2014/main" xmlns="" id="{BED0F19E-F77F-4DDA-81B2-D69A14C0A4CB}"/>
              </a:ext>
            </a:extLst>
          </p:cNvPr>
          <p:cNvSpPr/>
          <p:nvPr/>
        </p:nvSpPr>
        <p:spPr>
          <a:xfrm>
            <a:off x="275803" y="2084322"/>
            <a:ext cx="2863975" cy="807558"/>
          </a:xfrm>
          <a:prstGeom prst="wedgeEllipseCallout">
            <a:avLst/>
          </a:prstGeom>
          <a:solidFill>
            <a:srgbClr val="FCD9BC"/>
          </a:solidFill>
          <a:ln>
            <a:solidFill>
              <a:srgbClr val="F792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a:solidFill>
                  <a:schemeClr val="tx1"/>
                </a:solidFill>
                <a:latin typeface="Times New Roman" panose="02020603050405020304" pitchFamily="18" charset="0"/>
                <a:cs typeface="Times New Roman" panose="02020603050405020304" pitchFamily="18" charset="0"/>
              </a:rPr>
              <a:t>İmmünofarmakoloji</a:t>
            </a:r>
            <a:endParaRPr lang="tr-TR" dirty="0">
              <a:solidFill>
                <a:schemeClr val="tx1"/>
              </a:solidFill>
              <a:latin typeface="Times New Roman" panose="02020603050405020304" pitchFamily="18" charset="0"/>
              <a:cs typeface="Times New Roman" panose="02020603050405020304" pitchFamily="18" charset="0"/>
            </a:endParaRPr>
          </a:p>
          <a:p>
            <a:pPr algn="ctr"/>
            <a:endParaRPr lang="tr-TR" dirty="0"/>
          </a:p>
        </p:txBody>
      </p:sp>
      <p:sp>
        <p:nvSpPr>
          <p:cNvPr id="42" name="Konuşma Balonu: Oval 41">
            <a:extLst>
              <a:ext uri="{FF2B5EF4-FFF2-40B4-BE49-F238E27FC236}">
                <a16:creationId xmlns:a16="http://schemas.microsoft.com/office/drawing/2014/main" xmlns="" id="{00E7919F-595D-4A4D-8D25-07181C35404E}"/>
              </a:ext>
            </a:extLst>
          </p:cNvPr>
          <p:cNvSpPr/>
          <p:nvPr/>
        </p:nvSpPr>
        <p:spPr>
          <a:xfrm>
            <a:off x="1230844" y="5242876"/>
            <a:ext cx="2376265" cy="827039"/>
          </a:xfrm>
          <a:prstGeom prst="wedgeEllipseCallout">
            <a:avLst/>
          </a:prstGeom>
          <a:solidFill>
            <a:srgbClr val="FCD9BC"/>
          </a:solidFill>
          <a:ln>
            <a:solidFill>
              <a:srgbClr val="F792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a:solidFill>
                  <a:schemeClr val="tx1"/>
                </a:solidFill>
                <a:latin typeface="Times New Roman" panose="02020603050405020304" pitchFamily="18" charset="0"/>
                <a:cs typeface="Times New Roman" panose="02020603050405020304" pitchFamily="18" charset="0"/>
              </a:rPr>
              <a:t>Farmokokinetik</a:t>
            </a:r>
            <a:endParaRPr lang="tr-TR" dirty="0">
              <a:solidFill>
                <a:schemeClr val="tx1"/>
              </a:solidFill>
              <a:latin typeface="Times New Roman" panose="02020603050405020304" pitchFamily="18" charset="0"/>
              <a:cs typeface="Times New Roman" panose="02020603050405020304" pitchFamily="18" charset="0"/>
            </a:endParaRPr>
          </a:p>
        </p:txBody>
      </p:sp>
      <p:cxnSp>
        <p:nvCxnSpPr>
          <p:cNvPr id="44" name="Bağlayıcı: Eğri 43">
            <a:extLst>
              <a:ext uri="{FF2B5EF4-FFF2-40B4-BE49-F238E27FC236}">
                <a16:creationId xmlns:a16="http://schemas.microsoft.com/office/drawing/2014/main" xmlns="" id="{D8651791-C397-48A7-9B24-1AD59B3DE2ED}"/>
              </a:ext>
            </a:extLst>
          </p:cNvPr>
          <p:cNvCxnSpPr/>
          <p:nvPr/>
        </p:nvCxnSpPr>
        <p:spPr>
          <a:xfrm rot="10800000" flipV="1">
            <a:off x="2686666" y="3916933"/>
            <a:ext cx="534107" cy="514959"/>
          </a:xfrm>
          <a:prstGeom prst="curvedConnector3">
            <a:avLst/>
          </a:prstGeom>
          <a:ln>
            <a:solidFill>
              <a:srgbClr val="F7923F"/>
            </a:solidFill>
            <a:tailEnd type="triangle"/>
          </a:ln>
        </p:spPr>
        <p:style>
          <a:lnRef idx="1">
            <a:schemeClr val="accent1"/>
          </a:lnRef>
          <a:fillRef idx="0">
            <a:schemeClr val="accent1"/>
          </a:fillRef>
          <a:effectRef idx="0">
            <a:schemeClr val="accent1"/>
          </a:effectRef>
          <a:fontRef idx="minor">
            <a:schemeClr val="tx1"/>
          </a:fontRef>
        </p:style>
      </p:cxnSp>
      <p:sp>
        <p:nvSpPr>
          <p:cNvPr id="45" name="Konuşma Balonu: Oval 44">
            <a:extLst>
              <a:ext uri="{FF2B5EF4-FFF2-40B4-BE49-F238E27FC236}">
                <a16:creationId xmlns:a16="http://schemas.microsoft.com/office/drawing/2014/main" xmlns="" id="{99BB49C4-A157-4EE6-A024-AFBD956B3014}"/>
              </a:ext>
            </a:extLst>
          </p:cNvPr>
          <p:cNvSpPr/>
          <p:nvPr/>
        </p:nvSpPr>
        <p:spPr>
          <a:xfrm>
            <a:off x="428082" y="4325368"/>
            <a:ext cx="2232247" cy="827039"/>
          </a:xfrm>
          <a:prstGeom prst="wedgeEllipseCallout">
            <a:avLst/>
          </a:prstGeom>
          <a:solidFill>
            <a:srgbClr val="FCD9BC"/>
          </a:solidFill>
          <a:ln>
            <a:solidFill>
              <a:srgbClr val="F792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a:solidFill>
                  <a:schemeClr val="tx1"/>
                </a:solidFill>
                <a:latin typeface="Times New Roman" panose="02020603050405020304" pitchFamily="18" charset="0"/>
                <a:cs typeface="Times New Roman" panose="02020603050405020304" pitchFamily="18" charset="0"/>
              </a:rPr>
              <a:t>Farmakoterapi</a:t>
            </a:r>
            <a:endParaRPr lang="tr-TR" dirty="0">
              <a:solidFill>
                <a:schemeClr val="tx1"/>
              </a:solidFill>
              <a:latin typeface="Times New Roman" panose="02020603050405020304" pitchFamily="18" charset="0"/>
              <a:cs typeface="Times New Roman" panose="02020603050405020304" pitchFamily="18" charset="0"/>
            </a:endParaRPr>
          </a:p>
        </p:txBody>
      </p:sp>
      <p:cxnSp>
        <p:nvCxnSpPr>
          <p:cNvPr id="47" name="Bağlayıcı: Eğri 46">
            <a:extLst>
              <a:ext uri="{FF2B5EF4-FFF2-40B4-BE49-F238E27FC236}">
                <a16:creationId xmlns:a16="http://schemas.microsoft.com/office/drawing/2014/main" xmlns="" id="{D9C3439C-3483-4C15-B894-0939C0FC0AE1}"/>
              </a:ext>
            </a:extLst>
          </p:cNvPr>
          <p:cNvCxnSpPr>
            <a:cxnSpLocks/>
          </p:cNvCxnSpPr>
          <p:nvPr/>
        </p:nvCxnSpPr>
        <p:spPr>
          <a:xfrm rot="16200000" flipV="1">
            <a:off x="3026652" y="2777022"/>
            <a:ext cx="476393" cy="390676"/>
          </a:xfrm>
          <a:prstGeom prst="curvedConnector3">
            <a:avLst/>
          </a:prstGeom>
          <a:ln>
            <a:solidFill>
              <a:srgbClr val="F7923F"/>
            </a:solidFill>
            <a:tailEnd type="triangle"/>
          </a:ln>
        </p:spPr>
        <p:style>
          <a:lnRef idx="1">
            <a:schemeClr val="accent1"/>
          </a:lnRef>
          <a:fillRef idx="0">
            <a:schemeClr val="accent1"/>
          </a:fillRef>
          <a:effectRef idx="0">
            <a:schemeClr val="accent1"/>
          </a:effectRef>
          <a:fontRef idx="minor">
            <a:schemeClr val="tx1"/>
          </a:fontRef>
        </p:style>
      </p:cxnSp>
      <p:sp>
        <p:nvSpPr>
          <p:cNvPr id="48" name="Konuşma Balonu: Oval 47">
            <a:extLst>
              <a:ext uri="{FF2B5EF4-FFF2-40B4-BE49-F238E27FC236}">
                <a16:creationId xmlns:a16="http://schemas.microsoft.com/office/drawing/2014/main" xmlns="" id="{D1EF5B3C-9F29-4BF1-8709-10355E2BE38C}"/>
              </a:ext>
            </a:extLst>
          </p:cNvPr>
          <p:cNvSpPr/>
          <p:nvPr/>
        </p:nvSpPr>
        <p:spPr>
          <a:xfrm>
            <a:off x="109281" y="3236703"/>
            <a:ext cx="2556938" cy="784838"/>
          </a:xfrm>
          <a:prstGeom prst="wedgeEllipseCallout">
            <a:avLst/>
          </a:prstGeom>
          <a:solidFill>
            <a:srgbClr val="FCD9BC"/>
          </a:solidFill>
          <a:ln>
            <a:solidFill>
              <a:srgbClr val="F792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Farmakodinamik</a:t>
            </a:r>
          </a:p>
        </p:txBody>
      </p:sp>
      <p:cxnSp>
        <p:nvCxnSpPr>
          <p:cNvPr id="50" name="Düz Ok Bağlayıcısı 49">
            <a:extLst>
              <a:ext uri="{FF2B5EF4-FFF2-40B4-BE49-F238E27FC236}">
                <a16:creationId xmlns:a16="http://schemas.microsoft.com/office/drawing/2014/main" xmlns="" id="{2CA58066-C813-4B4A-AAB2-684D2775E5F2}"/>
              </a:ext>
            </a:extLst>
          </p:cNvPr>
          <p:cNvCxnSpPr/>
          <p:nvPr/>
        </p:nvCxnSpPr>
        <p:spPr>
          <a:xfrm flipH="1">
            <a:off x="2775706" y="3529375"/>
            <a:ext cx="587608" cy="0"/>
          </a:xfrm>
          <a:prstGeom prst="straightConnector1">
            <a:avLst/>
          </a:prstGeom>
          <a:ln>
            <a:solidFill>
              <a:srgbClr val="F7923F"/>
            </a:solidFill>
            <a:tailEnd type="triangle"/>
          </a:ln>
        </p:spPr>
        <p:style>
          <a:lnRef idx="1">
            <a:schemeClr val="accent1"/>
          </a:lnRef>
          <a:fillRef idx="0">
            <a:schemeClr val="accent1"/>
          </a:fillRef>
          <a:effectRef idx="0">
            <a:schemeClr val="accent1"/>
          </a:effectRef>
          <a:fontRef idx="minor">
            <a:schemeClr val="tx1"/>
          </a:fontRef>
        </p:style>
      </p:cxnSp>
      <p:sp>
        <p:nvSpPr>
          <p:cNvPr id="51" name="Konuşma Balonu: Oval 50">
            <a:extLst>
              <a:ext uri="{FF2B5EF4-FFF2-40B4-BE49-F238E27FC236}">
                <a16:creationId xmlns:a16="http://schemas.microsoft.com/office/drawing/2014/main" xmlns="" id="{6DA1C7D6-72E2-4E6C-9EDA-772115A9057D}"/>
              </a:ext>
            </a:extLst>
          </p:cNvPr>
          <p:cNvSpPr/>
          <p:nvPr/>
        </p:nvSpPr>
        <p:spPr>
          <a:xfrm>
            <a:off x="5918593" y="1084682"/>
            <a:ext cx="2559292" cy="969580"/>
          </a:xfrm>
          <a:prstGeom prst="wedgeEllipseCallout">
            <a:avLst/>
          </a:prstGeom>
          <a:solidFill>
            <a:srgbClr val="FCD9BC"/>
          </a:solidFill>
          <a:ln>
            <a:solidFill>
              <a:srgbClr val="F792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a:solidFill>
                  <a:schemeClr val="tx1"/>
                </a:solidFill>
                <a:latin typeface="Times New Roman" panose="02020603050405020304" pitchFamily="18" charset="0"/>
                <a:cs typeface="Times New Roman" panose="02020603050405020304" pitchFamily="18" charset="0"/>
              </a:rPr>
              <a:t>Farmasotikkimya</a:t>
            </a:r>
            <a:endParaRPr lang="tr-TR" dirty="0">
              <a:solidFill>
                <a:schemeClr val="tx1"/>
              </a:solidFill>
              <a:latin typeface="Times New Roman" panose="02020603050405020304" pitchFamily="18" charset="0"/>
              <a:cs typeface="Times New Roman" panose="02020603050405020304" pitchFamily="18" charset="0"/>
            </a:endParaRPr>
          </a:p>
          <a:p>
            <a:pPr algn="ctr"/>
            <a:endParaRPr lang="tr-TR" dirty="0"/>
          </a:p>
        </p:txBody>
      </p:sp>
      <p:cxnSp>
        <p:nvCxnSpPr>
          <p:cNvPr id="57" name="Bağlayıcı: Eğri 56">
            <a:extLst>
              <a:ext uri="{FF2B5EF4-FFF2-40B4-BE49-F238E27FC236}">
                <a16:creationId xmlns:a16="http://schemas.microsoft.com/office/drawing/2014/main" xmlns="" id="{6F0259F9-F878-421B-B95D-0B54C498D96D}"/>
              </a:ext>
            </a:extLst>
          </p:cNvPr>
          <p:cNvCxnSpPr>
            <a:cxnSpLocks/>
          </p:cNvCxnSpPr>
          <p:nvPr/>
        </p:nvCxnSpPr>
        <p:spPr>
          <a:xfrm rot="5400000" flipH="1" flipV="1">
            <a:off x="5596618" y="2240324"/>
            <a:ext cx="738839" cy="577844"/>
          </a:xfrm>
          <a:prstGeom prst="curvedConnector3">
            <a:avLst/>
          </a:prstGeom>
          <a:ln>
            <a:solidFill>
              <a:srgbClr val="F7923F"/>
            </a:solidFill>
            <a:tailEnd type="triangle"/>
          </a:ln>
        </p:spPr>
        <p:style>
          <a:lnRef idx="1">
            <a:schemeClr val="accent1"/>
          </a:lnRef>
          <a:fillRef idx="0">
            <a:schemeClr val="accent1"/>
          </a:fillRef>
          <a:effectRef idx="0">
            <a:schemeClr val="accent1"/>
          </a:effectRef>
          <a:fontRef idx="minor">
            <a:schemeClr val="tx1"/>
          </a:fontRef>
        </p:style>
      </p:cxnSp>
      <p:cxnSp>
        <p:nvCxnSpPr>
          <p:cNvPr id="60" name="Bağlayıcı: Eğri 59">
            <a:extLst>
              <a:ext uri="{FF2B5EF4-FFF2-40B4-BE49-F238E27FC236}">
                <a16:creationId xmlns:a16="http://schemas.microsoft.com/office/drawing/2014/main" xmlns="" id="{3C1FCD08-BBDC-42DA-9440-3A5B6822337A}"/>
              </a:ext>
            </a:extLst>
          </p:cNvPr>
          <p:cNvCxnSpPr/>
          <p:nvPr/>
        </p:nvCxnSpPr>
        <p:spPr>
          <a:xfrm rot="16200000" flipV="1">
            <a:off x="3431465" y="2138268"/>
            <a:ext cx="770847" cy="548392"/>
          </a:xfrm>
          <a:prstGeom prst="curvedConnector3">
            <a:avLst/>
          </a:prstGeom>
          <a:ln>
            <a:solidFill>
              <a:srgbClr val="F7923F"/>
            </a:solidFill>
            <a:tailEnd type="triangle"/>
          </a:ln>
        </p:spPr>
        <p:style>
          <a:lnRef idx="1">
            <a:schemeClr val="accent1"/>
          </a:lnRef>
          <a:fillRef idx="0">
            <a:schemeClr val="accent1"/>
          </a:fillRef>
          <a:effectRef idx="0">
            <a:schemeClr val="accent1"/>
          </a:effectRef>
          <a:fontRef idx="minor">
            <a:schemeClr val="tx1"/>
          </a:fontRef>
        </p:style>
      </p:cxnSp>
      <p:sp>
        <p:nvSpPr>
          <p:cNvPr id="61" name="Konuşma Balonu: Oval 60">
            <a:extLst>
              <a:ext uri="{FF2B5EF4-FFF2-40B4-BE49-F238E27FC236}">
                <a16:creationId xmlns:a16="http://schemas.microsoft.com/office/drawing/2014/main" xmlns="" id="{F10BAAE4-06B8-4DE5-8FCB-964792B619EA}"/>
              </a:ext>
            </a:extLst>
          </p:cNvPr>
          <p:cNvSpPr/>
          <p:nvPr/>
        </p:nvSpPr>
        <p:spPr>
          <a:xfrm>
            <a:off x="3913463" y="949989"/>
            <a:ext cx="1936985" cy="831478"/>
          </a:xfrm>
          <a:prstGeom prst="wedgeEllipseCallout">
            <a:avLst/>
          </a:prstGeom>
          <a:solidFill>
            <a:srgbClr val="FCD9BC"/>
          </a:solidFill>
          <a:ln>
            <a:solidFill>
              <a:srgbClr val="F792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latin typeface="Times New Roman" panose="02020603050405020304" pitchFamily="18" charset="0"/>
                <a:cs typeface="Times New Roman" panose="02020603050405020304" pitchFamily="18" charset="0"/>
              </a:rPr>
              <a:t>Moleküler Farmakoloji</a:t>
            </a:r>
          </a:p>
        </p:txBody>
      </p:sp>
      <p:cxnSp>
        <p:nvCxnSpPr>
          <p:cNvPr id="63" name="Düz Ok Bağlayıcısı 62">
            <a:extLst>
              <a:ext uri="{FF2B5EF4-FFF2-40B4-BE49-F238E27FC236}">
                <a16:creationId xmlns:a16="http://schemas.microsoft.com/office/drawing/2014/main" xmlns="" id="{E488F64A-A25D-4046-8213-52CD3A095309}"/>
              </a:ext>
            </a:extLst>
          </p:cNvPr>
          <p:cNvCxnSpPr>
            <a:cxnSpLocks/>
          </p:cNvCxnSpPr>
          <p:nvPr/>
        </p:nvCxnSpPr>
        <p:spPr>
          <a:xfrm flipV="1">
            <a:off x="4572000" y="2006681"/>
            <a:ext cx="0" cy="625062"/>
          </a:xfrm>
          <a:prstGeom prst="straightConnector1">
            <a:avLst/>
          </a:prstGeom>
          <a:ln>
            <a:solidFill>
              <a:srgbClr val="F7923F"/>
            </a:solidFill>
            <a:tailEnd type="triangle"/>
          </a:ln>
        </p:spPr>
        <p:style>
          <a:lnRef idx="1">
            <a:schemeClr val="accent1"/>
          </a:lnRef>
          <a:fillRef idx="0">
            <a:schemeClr val="accent1"/>
          </a:fillRef>
          <a:effectRef idx="0">
            <a:schemeClr val="accent1"/>
          </a:effectRef>
          <a:fontRef idx="minor">
            <a:schemeClr val="tx1"/>
          </a:fontRef>
        </p:style>
      </p:cxnSp>
      <p:sp>
        <p:nvSpPr>
          <p:cNvPr id="22" name="Bulut 21">
            <a:extLst>
              <a:ext uri="{FF2B5EF4-FFF2-40B4-BE49-F238E27FC236}">
                <a16:creationId xmlns:a16="http://schemas.microsoft.com/office/drawing/2014/main" xmlns="" id="{D3DB8B6B-A005-4AF5-84FD-89748E1B8A33}"/>
              </a:ext>
            </a:extLst>
          </p:cNvPr>
          <p:cNvSpPr/>
          <p:nvPr/>
        </p:nvSpPr>
        <p:spPr>
          <a:xfrm>
            <a:off x="3275811" y="2738590"/>
            <a:ext cx="3102798" cy="1635322"/>
          </a:xfrm>
          <a:prstGeom prst="cloud">
            <a:avLst/>
          </a:prstGeom>
          <a:solidFill>
            <a:srgbClr val="F9A66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a:solidFill>
                  <a:schemeClr val="tx1"/>
                </a:solidFill>
                <a:latin typeface="Times New Roman" panose="02020603050405020304" pitchFamily="18" charset="0"/>
                <a:cs typeface="Times New Roman" panose="02020603050405020304" pitchFamily="18" charset="0"/>
              </a:rPr>
              <a:t>FARMAKOLOJİ</a:t>
            </a:r>
            <a:endParaRPr lang="tr-TR" sz="2000" dirty="0">
              <a:solidFill>
                <a:schemeClr val="tx1"/>
              </a:solidFill>
            </a:endParaRPr>
          </a:p>
        </p:txBody>
      </p:sp>
    </p:spTree>
    <p:extLst>
      <p:ext uri="{BB962C8B-B14F-4D97-AF65-F5344CB8AC3E}">
        <p14:creationId xmlns:p14="http://schemas.microsoft.com/office/powerpoint/2010/main" val="120126894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B77EAF1C-FA9C-4FF8-A01E-F0562D2BE230}"/>
              </a:ext>
            </a:extLst>
          </p:cNvPr>
          <p:cNvGraphicFramePr>
            <a:graphicFrameLocks noGrp="1"/>
          </p:cNvGraphicFramePr>
          <p:nvPr>
            <p:extLst>
              <p:ext uri="{D42A27DB-BD31-4B8C-83A1-F6EECF244321}">
                <p14:modId xmlns:p14="http://schemas.microsoft.com/office/powerpoint/2010/main" val="4270511196"/>
              </p:ext>
            </p:extLst>
          </p:nvPr>
        </p:nvGraphicFramePr>
        <p:xfrm>
          <a:off x="251520" y="1268761"/>
          <a:ext cx="8640959" cy="4320479"/>
        </p:xfrm>
        <a:graphic>
          <a:graphicData uri="http://schemas.openxmlformats.org/drawingml/2006/table">
            <a:tbl>
              <a:tblPr/>
              <a:tblGrid>
                <a:gridCol w="859101">
                  <a:extLst>
                    <a:ext uri="{9D8B030D-6E8A-4147-A177-3AD203B41FA5}">
                      <a16:colId xmlns:a16="http://schemas.microsoft.com/office/drawing/2014/main" xmlns="" val="3728870847"/>
                    </a:ext>
                  </a:extLst>
                </a:gridCol>
                <a:gridCol w="1538390">
                  <a:extLst>
                    <a:ext uri="{9D8B030D-6E8A-4147-A177-3AD203B41FA5}">
                      <a16:colId xmlns:a16="http://schemas.microsoft.com/office/drawing/2014/main" xmlns="" val="35370761"/>
                    </a:ext>
                  </a:extLst>
                </a:gridCol>
                <a:gridCol w="1738182">
                  <a:extLst>
                    <a:ext uri="{9D8B030D-6E8A-4147-A177-3AD203B41FA5}">
                      <a16:colId xmlns:a16="http://schemas.microsoft.com/office/drawing/2014/main" xmlns="" val="4252578953"/>
                    </a:ext>
                  </a:extLst>
                </a:gridCol>
                <a:gridCol w="2317575">
                  <a:extLst>
                    <a:ext uri="{9D8B030D-6E8A-4147-A177-3AD203B41FA5}">
                      <a16:colId xmlns:a16="http://schemas.microsoft.com/office/drawing/2014/main" xmlns="" val="3589055959"/>
                    </a:ext>
                  </a:extLst>
                </a:gridCol>
                <a:gridCol w="2187711">
                  <a:extLst>
                    <a:ext uri="{9D8B030D-6E8A-4147-A177-3AD203B41FA5}">
                      <a16:colId xmlns:a16="http://schemas.microsoft.com/office/drawing/2014/main" xmlns="" val="3542103108"/>
                    </a:ext>
                  </a:extLst>
                </a:gridCol>
              </a:tblGrid>
              <a:tr h="157571">
                <a:tc>
                  <a:txBody>
                    <a:bodyPr/>
                    <a:lstStyle/>
                    <a:p>
                      <a:pPr algn="l" fontAlgn="t"/>
                      <a:r>
                        <a:rPr lang="tr-TR" sz="900" b="0" i="0" u="none" strike="noStrike">
                          <a:solidFill>
                            <a:srgbClr val="000000"/>
                          </a:solidFill>
                          <a:effectLst/>
                          <a:latin typeface="Times New Roman" panose="02020603050405020304" pitchFamily="18" charset="0"/>
                        </a:rPr>
                        <a:t>İLAÇ</a:t>
                      </a:r>
                    </a:p>
                  </a:txBody>
                  <a:tcPr marL="4757" marR="4757" marT="4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900" b="0" i="0" u="none" strike="noStrike">
                          <a:solidFill>
                            <a:srgbClr val="000000"/>
                          </a:solidFill>
                          <a:effectLst/>
                          <a:latin typeface="Times New Roman" panose="02020603050405020304" pitchFamily="18" charset="0"/>
                        </a:rPr>
                        <a:t>ENDİKASYONLARI</a:t>
                      </a:r>
                    </a:p>
                  </a:txBody>
                  <a:tcPr marL="4757" marR="4757" marT="4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900" b="0" i="0" u="none" strike="noStrike">
                          <a:solidFill>
                            <a:srgbClr val="000000"/>
                          </a:solidFill>
                          <a:effectLst/>
                          <a:latin typeface="Times New Roman" panose="02020603050405020304" pitchFamily="18" charset="0"/>
                        </a:rPr>
                        <a:t>KONTRENDİKASYONLARI</a:t>
                      </a:r>
                    </a:p>
                  </a:txBody>
                  <a:tcPr marL="4757" marR="4757" marT="4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900" b="0" i="0" u="sng" strike="noStrike">
                          <a:solidFill>
                            <a:srgbClr val="000000"/>
                          </a:solidFill>
                          <a:effectLst/>
                          <a:latin typeface="Times New Roman" panose="02020603050405020304" pitchFamily="18" charset="0"/>
                        </a:rPr>
                        <a:t>VERİLİŞ YOLU</a:t>
                      </a:r>
                    </a:p>
                  </a:txBody>
                  <a:tcPr marL="4757" marR="4757" marT="4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900" b="0" i="0" u="none" strike="noStrike">
                          <a:solidFill>
                            <a:srgbClr val="000000"/>
                          </a:solidFill>
                          <a:effectLst/>
                          <a:latin typeface="Times New Roman" panose="02020603050405020304" pitchFamily="18" charset="0"/>
                        </a:rPr>
                        <a:t>YAN ETKİLERİ</a:t>
                      </a:r>
                    </a:p>
                  </a:txBody>
                  <a:tcPr marL="4757" marR="4757" marT="4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114329136"/>
                  </a:ext>
                </a:extLst>
              </a:tr>
              <a:tr h="4162908">
                <a:tc>
                  <a:txBody>
                    <a:bodyPr/>
                    <a:lstStyle/>
                    <a:p>
                      <a:pPr algn="ctr" fontAlgn="ctr"/>
                      <a:r>
                        <a:rPr lang="tr-TR" sz="800" b="0" i="0" u="none" strike="noStrike">
                          <a:solidFill>
                            <a:srgbClr val="000000"/>
                          </a:solidFill>
                          <a:effectLst/>
                          <a:latin typeface="Calibri" panose="020F0502020204030204" pitchFamily="34" charset="0"/>
                        </a:rPr>
                        <a:t>TİMOLOL</a:t>
                      </a:r>
                    </a:p>
                  </a:txBody>
                  <a:tcPr marL="4757" marR="4757" marT="4757"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ctr"/>
                      <a:r>
                        <a:rPr lang="tr-TR" sz="900" b="0" i="0" u="none" strike="noStrike">
                          <a:solidFill>
                            <a:srgbClr val="000000"/>
                          </a:solidFill>
                          <a:effectLst/>
                          <a:latin typeface="Times New Roman" panose="02020603050405020304" pitchFamily="18" charset="0"/>
                        </a:rPr>
                        <a:t>İntraoküler basıncı düşürmede etkilidir. Oküler hipertansiyon, kronik geniş açılı glokom (afakik hastalar dahil) ve sekonder glokomun belirli durumlarında yükselmiş göz içi basıncını düşürerek etki gösterir.</a:t>
                      </a:r>
                    </a:p>
                  </a:txBody>
                  <a:tcPr marL="4757" marR="4757" marT="4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dirty="0" err="1">
                          <a:solidFill>
                            <a:srgbClr val="000000"/>
                          </a:solidFill>
                          <a:effectLst/>
                          <a:latin typeface="Times New Roman" panose="02020603050405020304" pitchFamily="18" charset="0"/>
                        </a:rPr>
                        <a:t>Timolole</a:t>
                      </a:r>
                      <a:r>
                        <a:rPr lang="tr-TR" sz="900" b="0" i="0" u="none" strike="noStrike" dirty="0">
                          <a:solidFill>
                            <a:srgbClr val="000000"/>
                          </a:solidFill>
                          <a:effectLst/>
                          <a:latin typeface="Times New Roman" panose="02020603050405020304" pitchFamily="18" charset="0"/>
                        </a:rPr>
                        <a:t> karşı aşırı duyarlılık, </a:t>
                      </a:r>
                      <a:r>
                        <a:rPr lang="tr-TR" sz="900" b="0" i="0" u="none" strike="noStrike" dirty="0" err="1">
                          <a:solidFill>
                            <a:srgbClr val="000000"/>
                          </a:solidFill>
                          <a:effectLst/>
                          <a:latin typeface="Times New Roman" panose="02020603050405020304" pitchFamily="18" charset="0"/>
                        </a:rPr>
                        <a:t>bronşiyal</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astma</a:t>
                      </a:r>
                      <a:r>
                        <a:rPr lang="tr-TR" sz="900" b="0" i="0" u="none" strike="noStrike" dirty="0">
                          <a:solidFill>
                            <a:srgbClr val="000000"/>
                          </a:solidFill>
                          <a:effectLst/>
                          <a:latin typeface="Times New Roman" panose="02020603050405020304" pitchFamily="18" charset="0"/>
                        </a:rPr>
                        <a:t>, ağır kronik </a:t>
                      </a:r>
                      <a:r>
                        <a:rPr lang="tr-TR" sz="900" b="0" i="0" u="none" strike="noStrike" dirty="0" err="1">
                          <a:solidFill>
                            <a:srgbClr val="000000"/>
                          </a:solidFill>
                          <a:effectLst/>
                          <a:latin typeface="Times New Roman" panose="02020603050405020304" pitchFamily="18" charset="0"/>
                        </a:rPr>
                        <a:t>obstrüktif</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pulmoner</a:t>
                      </a:r>
                      <a:r>
                        <a:rPr lang="tr-TR" sz="900" b="0" i="0" u="none" strike="noStrike" dirty="0">
                          <a:solidFill>
                            <a:srgbClr val="000000"/>
                          </a:solidFill>
                          <a:effectLst/>
                          <a:latin typeface="Times New Roman" panose="02020603050405020304" pitchFamily="18" charset="0"/>
                        </a:rPr>
                        <a:t> rahatsızlıklar, </a:t>
                      </a:r>
                      <a:r>
                        <a:rPr lang="tr-TR" sz="900" b="0" i="0" u="none" strike="noStrike" dirty="0" err="1">
                          <a:solidFill>
                            <a:srgbClr val="000000"/>
                          </a:solidFill>
                          <a:effectLst/>
                          <a:latin typeface="Times New Roman" panose="02020603050405020304" pitchFamily="18" charset="0"/>
                        </a:rPr>
                        <a:t>sinüziyal</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bradikardiyle</a:t>
                      </a:r>
                      <a:r>
                        <a:rPr lang="tr-TR" sz="900" b="0" i="0" u="none" strike="noStrike" dirty="0">
                          <a:solidFill>
                            <a:srgbClr val="000000"/>
                          </a:solidFill>
                          <a:effectLst/>
                          <a:latin typeface="Times New Roman" panose="02020603050405020304" pitchFamily="18" charset="0"/>
                        </a:rPr>
                        <a:t> ikinci ve üçüncü derece AV blok, belirgin kalp yetmezliği, kardiyak şok durumlarında </a:t>
                      </a:r>
                      <a:r>
                        <a:rPr lang="tr-TR" sz="900" b="0" i="0" u="none" strike="noStrike" dirty="0" err="1">
                          <a:solidFill>
                            <a:srgbClr val="000000"/>
                          </a:solidFill>
                          <a:effectLst/>
                          <a:latin typeface="Times New Roman" panose="02020603050405020304" pitchFamily="18" charset="0"/>
                        </a:rPr>
                        <a:t>kontrendikedir</a:t>
                      </a:r>
                      <a:r>
                        <a:rPr lang="tr-TR" sz="900" b="0" i="0" u="none" strike="noStrike" dirty="0">
                          <a:solidFill>
                            <a:srgbClr val="000000"/>
                          </a:solidFill>
                          <a:effectLst/>
                          <a:latin typeface="Times New Roman" panose="02020603050405020304" pitchFamily="18" charset="0"/>
                        </a:rPr>
                        <a:t>.</a:t>
                      </a:r>
                    </a:p>
                  </a:txBody>
                  <a:tcPr marL="4757" marR="4757" marT="4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Hastalıklı göze Timabak %0,25 göz damlasından günde 2 kez bir damla damlatılmak yoluyla tedaviye başlanması önerilir. Etkinlik yeterli değilse, hastalıklı göze Timabak %0,50 göz damlasından günde 2 kez bir damla damlatılmalıdır. Bazı vakalarda, özellikle intraoküler basınç tatminkar düzeylerde kaldığı zaman göz damlalarının günde tek damla olarak kullanımı yeterli olabilir. Gerekli görülürse, topikal ve/veya sistemik yolla kullanılabilen bir veya daha fazla diğer antiglokom ilaçlarla kombine edilebilir. Daha önceki tedavinin yerine kullanılması: Başka beta-bloker göz damlalarının yerine kullanıldığı zaman, önceki tedavi tam günlük tedavinin sonunda kesilmeli ve bir sonraki gün hastalıklı göze günde iki kez bir damla olarak verilmelidir. Çeşitli antiglokom ajanların kombinasyonu yerine kullanılacaksa herhangi bir anda sadece bir ajan kesilmelidir. Timabak göz damlaları, miyotik göz damlalarının yerine kullanılacaksa miyotik etkiler kaybolduğu zaman refraksiyonun test edilmesi gerekli olabilir. İlaç kullanımına, özellikle tedavinin başlangıcında, intraoküler basınç değerlerinin kontrolü eşlik etmelidir.</a:t>
                      </a:r>
                    </a:p>
                  </a:txBody>
                  <a:tcPr marL="4757" marR="4757" marT="4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dirty="0" err="1">
                          <a:solidFill>
                            <a:srgbClr val="000000"/>
                          </a:solidFill>
                          <a:effectLst/>
                          <a:latin typeface="Times New Roman" panose="02020603050405020304" pitchFamily="18" charset="0"/>
                        </a:rPr>
                        <a:t>Timolol</a:t>
                      </a:r>
                      <a:r>
                        <a:rPr lang="tr-TR" sz="900" b="0" i="0" u="none" strike="noStrike" dirty="0">
                          <a:solidFill>
                            <a:srgbClr val="000000"/>
                          </a:solidFill>
                          <a:effectLst/>
                          <a:latin typeface="Times New Roman" panose="02020603050405020304" pitchFamily="18" charset="0"/>
                        </a:rPr>
                        <a:t> genelde iyi </a:t>
                      </a:r>
                      <a:r>
                        <a:rPr lang="tr-TR" sz="900" b="0" i="0" u="none" strike="noStrike" dirty="0" err="1">
                          <a:solidFill>
                            <a:srgbClr val="000000"/>
                          </a:solidFill>
                          <a:effectLst/>
                          <a:latin typeface="Times New Roman" panose="02020603050405020304" pitchFamily="18" charset="0"/>
                        </a:rPr>
                        <a:t>tolere</a:t>
                      </a:r>
                      <a:r>
                        <a:rPr lang="tr-TR" sz="900" b="0" i="0" u="none" strike="noStrike" dirty="0">
                          <a:solidFill>
                            <a:srgbClr val="000000"/>
                          </a:solidFill>
                          <a:effectLst/>
                          <a:latin typeface="Times New Roman" panose="02020603050405020304" pitchFamily="18" charset="0"/>
                        </a:rPr>
                        <a:t> edilir. Ender olarak oküler </a:t>
                      </a:r>
                      <a:r>
                        <a:rPr lang="tr-TR" sz="900" b="0" i="0" u="none" strike="noStrike" dirty="0" err="1">
                          <a:solidFill>
                            <a:srgbClr val="000000"/>
                          </a:solidFill>
                          <a:effectLst/>
                          <a:latin typeface="Times New Roman" panose="02020603050405020304" pitchFamily="18" charset="0"/>
                        </a:rPr>
                        <a:t>irritasyon</a:t>
                      </a:r>
                      <a:r>
                        <a:rPr lang="tr-TR" sz="900" b="0" i="0" u="none" strike="noStrike" dirty="0">
                          <a:solidFill>
                            <a:srgbClr val="000000"/>
                          </a:solidFill>
                          <a:effectLst/>
                          <a:latin typeface="Times New Roman" panose="02020603050405020304" pitchFamily="18" charset="0"/>
                        </a:rPr>
                        <a:t> belirtileri, </a:t>
                      </a:r>
                      <a:r>
                        <a:rPr lang="tr-TR" sz="900" b="0" i="0" u="none" strike="noStrike" dirty="0" err="1">
                          <a:solidFill>
                            <a:srgbClr val="000000"/>
                          </a:solidFill>
                          <a:effectLst/>
                          <a:latin typeface="Times New Roman" panose="02020603050405020304" pitchFamily="18" charset="0"/>
                        </a:rPr>
                        <a:t>konjunktivit</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blefarit</a:t>
                      </a:r>
                      <a:r>
                        <a:rPr lang="tr-TR" sz="900" b="0" i="0" u="none" strike="noStrike" dirty="0">
                          <a:solidFill>
                            <a:srgbClr val="000000"/>
                          </a:solidFill>
                          <a:effectLst/>
                          <a:latin typeface="Times New Roman" panose="02020603050405020304" pitchFamily="18" charset="0"/>
                        </a:rPr>
                        <a:t>, bazı görme değişiklikleri, </a:t>
                      </a:r>
                      <a:r>
                        <a:rPr lang="tr-TR" sz="900" b="0" i="0" u="none" strike="noStrike" dirty="0" err="1">
                          <a:solidFill>
                            <a:srgbClr val="000000"/>
                          </a:solidFill>
                          <a:effectLst/>
                          <a:latin typeface="Times New Roman" panose="02020603050405020304" pitchFamily="18" charset="0"/>
                        </a:rPr>
                        <a:t>refraktiviteye</a:t>
                      </a:r>
                      <a:r>
                        <a:rPr lang="tr-TR" sz="900" b="0" i="0" u="none" strike="noStrike" dirty="0">
                          <a:solidFill>
                            <a:srgbClr val="000000"/>
                          </a:solidFill>
                          <a:effectLst/>
                          <a:latin typeface="Times New Roman" panose="02020603050405020304" pitchFamily="18" charset="0"/>
                        </a:rPr>
                        <a:t> ilişkin değişiklikler görülebilir. Daha nadir olarak aşırı duyarlılık, ürtiker, lokal ya da genel döküntüler rapor edilmiştir. Sistemik etkilerine çok ender rastlanmıştır. Bu etkiler hafif </a:t>
                      </a:r>
                      <a:r>
                        <a:rPr lang="tr-TR" sz="900" b="0" i="0" u="none" strike="noStrike" dirty="0" err="1">
                          <a:solidFill>
                            <a:srgbClr val="000000"/>
                          </a:solidFill>
                          <a:effectLst/>
                          <a:latin typeface="Times New Roman" panose="02020603050405020304" pitchFamily="18" charset="0"/>
                        </a:rPr>
                        <a:t>bradikardi</a:t>
                      </a:r>
                      <a:r>
                        <a:rPr lang="tr-TR" sz="900" b="0" i="0" u="none" strike="noStrike" dirty="0">
                          <a:solidFill>
                            <a:srgbClr val="000000"/>
                          </a:solidFill>
                          <a:effectLst/>
                          <a:latin typeface="Times New Roman" panose="02020603050405020304" pitchFamily="18" charset="0"/>
                        </a:rPr>
                        <a:t>, hipotansiyon, </a:t>
                      </a:r>
                      <a:r>
                        <a:rPr lang="tr-TR" sz="900" b="0" i="0" u="none" strike="noStrike" dirty="0" err="1">
                          <a:solidFill>
                            <a:srgbClr val="000000"/>
                          </a:solidFill>
                          <a:effectLst/>
                          <a:latin typeface="Times New Roman" panose="02020603050405020304" pitchFamily="18" charset="0"/>
                        </a:rPr>
                        <a:t>bronkospazm</a:t>
                      </a:r>
                      <a:r>
                        <a:rPr lang="tr-TR" sz="900" b="0" i="0" u="none" strike="noStrike" dirty="0">
                          <a:solidFill>
                            <a:srgbClr val="000000"/>
                          </a:solidFill>
                          <a:effectLst/>
                          <a:latin typeface="Times New Roman" panose="02020603050405020304" pitchFamily="18" charset="0"/>
                        </a:rPr>
                        <a:t>, (özellikle </a:t>
                      </a:r>
                      <a:r>
                        <a:rPr lang="tr-TR" sz="900" b="0" i="0" u="none" strike="noStrike" dirty="0" err="1">
                          <a:solidFill>
                            <a:srgbClr val="000000"/>
                          </a:solidFill>
                          <a:effectLst/>
                          <a:latin typeface="Times New Roman" panose="02020603050405020304" pitchFamily="18" charset="0"/>
                        </a:rPr>
                        <a:t>astmatiklerde</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konjestif</a:t>
                      </a:r>
                      <a:r>
                        <a:rPr lang="tr-TR" sz="900" b="0" i="0" u="none" strike="noStrike" dirty="0">
                          <a:solidFill>
                            <a:srgbClr val="000000"/>
                          </a:solidFill>
                          <a:effectLst/>
                          <a:latin typeface="Times New Roman" panose="02020603050405020304" pitchFamily="18" charset="0"/>
                        </a:rPr>
                        <a:t> kalp yetmezliği ve insülin kullanan diyabetiklerde </a:t>
                      </a:r>
                      <a:r>
                        <a:rPr lang="tr-TR" sz="900" b="0" i="0" u="none" strike="noStrike" dirty="0" err="1">
                          <a:solidFill>
                            <a:srgbClr val="000000"/>
                          </a:solidFill>
                          <a:effectLst/>
                          <a:latin typeface="Times New Roman" panose="02020603050405020304" pitchFamily="18" charset="0"/>
                        </a:rPr>
                        <a:t>hipoglisemik</a:t>
                      </a:r>
                      <a:r>
                        <a:rPr lang="tr-TR" sz="900" b="0" i="0" u="none" strike="noStrike" dirty="0">
                          <a:solidFill>
                            <a:srgbClr val="000000"/>
                          </a:solidFill>
                          <a:effectLst/>
                          <a:latin typeface="Times New Roman" panose="02020603050405020304" pitchFamily="18" charset="0"/>
                        </a:rPr>
                        <a:t> semptomların maskelenmesidir. Ayrıca ağız kuruluğu , baş ağrısı, </a:t>
                      </a:r>
                      <a:r>
                        <a:rPr lang="tr-TR" sz="900" b="0" i="0" u="none" strike="noStrike" dirty="0" err="1">
                          <a:solidFill>
                            <a:srgbClr val="000000"/>
                          </a:solidFill>
                          <a:effectLst/>
                          <a:latin typeface="Times New Roman" panose="02020603050405020304" pitchFamily="18" charset="0"/>
                        </a:rPr>
                        <a:t>anoreksi</a:t>
                      </a:r>
                      <a:r>
                        <a:rPr lang="tr-TR" sz="900" b="0" i="0" u="none" strike="noStrike" dirty="0">
                          <a:solidFill>
                            <a:srgbClr val="000000"/>
                          </a:solidFill>
                          <a:effectLst/>
                          <a:latin typeface="Times New Roman" panose="02020603050405020304" pitchFamily="18" charset="0"/>
                        </a:rPr>
                        <a:t> ve bulantı da bildirilmiştir.</a:t>
                      </a:r>
                    </a:p>
                  </a:txBody>
                  <a:tcPr marL="4757" marR="4757" marT="4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25149487"/>
                  </a:ext>
                </a:extLst>
              </a:tr>
            </a:tbl>
          </a:graphicData>
        </a:graphic>
      </p:graphicFrame>
    </p:spTree>
    <p:extLst>
      <p:ext uri="{BB962C8B-B14F-4D97-AF65-F5344CB8AC3E}">
        <p14:creationId xmlns:p14="http://schemas.microsoft.com/office/powerpoint/2010/main" val="18895565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E899FC6F-3745-4611-8246-183E369990D5}"/>
              </a:ext>
            </a:extLst>
          </p:cNvPr>
          <p:cNvGraphicFramePr>
            <a:graphicFrameLocks noGrp="1"/>
          </p:cNvGraphicFramePr>
          <p:nvPr>
            <p:extLst>
              <p:ext uri="{D42A27DB-BD31-4B8C-83A1-F6EECF244321}">
                <p14:modId xmlns:p14="http://schemas.microsoft.com/office/powerpoint/2010/main" val="2138883758"/>
              </p:ext>
            </p:extLst>
          </p:nvPr>
        </p:nvGraphicFramePr>
        <p:xfrm>
          <a:off x="251520" y="1268760"/>
          <a:ext cx="8640961" cy="4320480"/>
        </p:xfrm>
        <a:graphic>
          <a:graphicData uri="http://schemas.openxmlformats.org/drawingml/2006/table">
            <a:tbl>
              <a:tblPr/>
              <a:tblGrid>
                <a:gridCol w="360667">
                  <a:extLst>
                    <a:ext uri="{9D8B030D-6E8A-4147-A177-3AD203B41FA5}">
                      <a16:colId xmlns:a16="http://schemas.microsoft.com/office/drawing/2014/main" xmlns="" val="601892226"/>
                    </a:ext>
                  </a:extLst>
                </a:gridCol>
                <a:gridCol w="1870956">
                  <a:extLst>
                    <a:ext uri="{9D8B030D-6E8A-4147-A177-3AD203B41FA5}">
                      <a16:colId xmlns:a16="http://schemas.microsoft.com/office/drawing/2014/main" xmlns="" val="2087979080"/>
                    </a:ext>
                  </a:extLst>
                </a:gridCol>
                <a:gridCol w="1630512">
                  <a:extLst>
                    <a:ext uri="{9D8B030D-6E8A-4147-A177-3AD203B41FA5}">
                      <a16:colId xmlns:a16="http://schemas.microsoft.com/office/drawing/2014/main" xmlns="" val="2833773909"/>
                    </a:ext>
                  </a:extLst>
                </a:gridCol>
                <a:gridCol w="2284219">
                  <a:extLst>
                    <a:ext uri="{9D8B030D-6E8A-4147-A177-3AD203B41FA5}">
                      <a16:colId xmlns:a16="http://schemas.microsoft.com/office/drawing/2014/main" xmlns="" val="3588815902"/>
                    </a:ext>
                  </a:extLst>
                </a:gridCol>
                <a:gridCol w="2494607">
                  <a:extLst>
                    <a:ext uri="{9D8B030D-6E8A-4147-A177-3AD203B41FA5}">
                      <a16:colId xmlns:a16="http://schemas.microsoft.com/office/drawing/2014/main" xmlns="" val="3523482682"/>
                    </a:ext>
                  </a:extLst>
                </a:gridCol>
              </a:tblGrid>
              <a:tr h="235000">
                <a:tc>
                  <a:txBody>
                    <a:bodyPr/>
                    <a:lstStyle/>
                    <a:p>
                      <a:pPr algn="l" fontAlgn="ctr"/>
                      <a:r>
                        <a:rPr lang="tr-TR" sz="900" b="0" i="0" u="none" strike="noStrike">
                          <a:solidFill>
                            <a:srgbClr val="000000"/>
                          </a:solidFill>
                          <a:effectLst/>
                          <a:latin typeface="Times New Roman" panose="02020603050405020304" pitchFamily="18" charset="0"/>
                        </a:rPr>
                        <a:t>İLAÇ</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ENDİKASYONLARI</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KONTRENDİKASYONLARI</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VERİLİŞ YOLU</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YAN ETKİLERİ</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89224033"/>
                  </a:ext>
                </a:extLst>
              </a:tr>
              <a:tr h="4085480">
                <a:tc>
                  <a:txBody>
                    <a:bodyPr/>
                    <a:lstStyle/>
                    <a:p>
                      <a:pPr algn="ctr" fontAlgn="ctr"/>
                      <a:r>
                        <a:rPr lang="tr-TR" sz="900" b="0" i="0" u="none" strike="noStrike">
                          <a:solidFill>
                            <a:srgbClr val="000000"/>
                          </a:solidFill>
                          <a:effectLst/>
                          <a:latin typeface="Times New Roman" panose="02020603050405020304" pitchFamily="18" charset="0"/>
                        </a:rPr>
                        <a:t>PİLOKARPİN</a:t>
                      </a:r>
                    </a:p>
                  </a:txBody>
                  <a:tcPr marL="6858" marR="6858" marT="685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DBDB"/>
                    </a:solidFill>
                  </a:tcPr>
                </a:tc>
                <a:tc>
                  <a:txBody>
                    <a:bodyPr/>
                    <a:lstStyle/>
                    <a:p>
                      <a:pPr algn="l" fontAlgn="ctr"/>
                      <a:r>
                        <a:rPr lang="tr-TR" sz="900" b="0" i="0" u="none" strike="noStrike" dirty="0">
                          <a:solidFill>
                            <a:srgbClr val="000000"/>
                          </a:solidFill>
                          <a:effectLst/>
                          <a:latin typeface="Times New Roman" panose="02020603050405020304" pitchFamily="18" charset="0"/>
                        </a:rPr>
                        <a:t>                                                                                                                                                                                                                                                                      Eğer baş ya da boyun kanseri için radyoterapi görüyorsanız ve ağzınızda şiddetli bir kuruma (</a:t>
                      </a:r>
                      <a:r>
                        <a:rPr lang="tr-TR" sz="900" b="0" i="0" u="none" strike="noStrike" dirty="0" err="1">
                          <a:solidFill>
                            <a:srgbClr val="000000"/>
                          </a:solidFill>
                          <a:effectLst/>
                          <a:latin typeface="Times New Roman" panose="02020603050405020304" pitchFamily="18" charset="0"/>
                        </a:rPr>
                        <a:t>kserostomi</a:t>
                      </a:r>
                      <a:r>
                        <a:rPr lang="tr-TR" sz="900" b="0" i="0" u="none" strike="noStrike" dirty="0">
                          <a:solidFill>
                            <a:srgbClr val="000000"/>
                          </a:solidFill>
                          <a:effectLst/>
                          <a:latin typeface="Times New Roman" panose="02020603050405020304" pitchFamily="18" charset="0"/>
                        </a:rPr>
                        <a:t>) varsa, ağız kuruluğunun azalması için, tükürük bezlerinin daha fazla tükürük üretmesini uyarmaktadır. Gözyaşı bezlerinin daha fazla gözyaşı üretmesini uyarmak üzere reçete etmiştir.</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endParaRPr lang="tr-TR" sz="900" b="0" i="0" u="none" strike="noStrike" dirty="0">
                        <a:solidFill>
                          <a:srgbClr val="000000"/>
                        </a:solidFill>
                        <a:effectLst/>
                        <a:latin typeface="Times New Roman" panose="02020603050405020304" pitchFamily="18" charset="0"/>
                      </a:endParaRP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Pilokarpin ya da diğer bileşenlerine karşı alerjiniz varsa (aşın duyarlılığınız varsa), Tedavi edilmeyen astımımz varsa, Tedavi edilmeyen kalp ya da böbrek hastalığınız varsa, Pilokarpin gibi etki gösteren bir ilaç ürünü ile tedavi edilen bir hastalığınız varsa İritisiniz varsa (göz irisinin enflamasyonu), Dar açılı (açı kapanması) glokomunuz (özel bir glokom türü) varsa</a:t>
                      </a:r>
                      <a:br>
                        <a:rPr lang="tr-TR" sz="900" b="0" i="0" u="none" strike="noStrike">
                          <a:solidFill>
                            <a:srgbClr val="000000"/>
                          </a:solidFill>
                          <a:effectLst/>
                          <a:latin typeface="Times New Roman" panose="02020603050405020304" pitchFamily="18" charset="0"/>
                        </a:rPr>
                      </a:br>
                      <a:endParaRPr lang="tr-TR" sz="900" b="0" i="0" u="none" strike="noStrike">
                        <a:solidFill>
                          <a:srgbClr val="000000"/>
                        </a:solidFill>
                        <a:effectLst/>
                        <a:latin typeface="Times New Roman" panose="02020603050405020304" pitchFamily="18" charset="0"/>
                      </a:endParaRP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dirty="0">
                          <a:solidFill>
                            <a:srgbClr val="000000"/>
                          </a:solidFill>
                          <a:effectLst/>
                          <a:latin typeface="Times New Roman" panose="02020603050405020304" pitchFamily="18" charset="0"/>
                        </a:rPr>
                        <a:t>Baş ve boyun kanseri için radyoterapi gördüyseniz:</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Yetişkinlerde önerilen doz günde üç kere bir adet 5 mg </a:t>
                      </a:r>
                      <a:r>
                        <a:rPr lang="tr-TR" sz="900" b="0" i="0" u="none" strike="noStrike" dirty="0" err="1">
                          <a:solidFill>
                            <a:srgbClr val="000000"/>
                          </a:solidFill>
                          <a:effectLst/>
                          <a:latin typeface="Times New Roman" panose="02020603050405020304" pitchFamily="18" charset="0"/>
                        </a:rPr>
                        <a:t>tablettir.Tedaviye</a:t>
                      </a:r>
                      <a:r>
                        <a:rPr lang="tr-TR" sz="900" b="0" i="0" u="none" strike="noStrike" dirty="0">
                          <a:solidFill>
                            <a:srgbClr val="000000"/>
                          </a:solidFill>
                          <a:effectLst/>
                          <a:latin typeface="Times New Roman" panose="02020603050405020304" pitchFamily="18" charset="0"/>
                        </a:rPr>
                        <a:t> nasıl yanıt verdiğinize bağlı olarak, doktorunuz daha yüksek ya da daha düşük bir doz önerebilir. Doz günde 5 </a:t>
                      </a:r>
                      <a:r>
                        <a:rPr lang="tr-TR" sz="900" b="0" i="0" u="none" strike="noStrike" dirty="0" err="1">
                          <a:solidFill>
                            <a:srgbClr val="000000"/>
                          </a:solidFill>
                          <a:effectLst/>
                          <a:latin typeface="Times New Roman" panose="02020603050405020304" pitchFamily="18" charset="0"/>
                        </a:rPr>
                        <a:t>mg'lık</a:t>
                      </a:r>
                      <a:r>
                        <a:rPr lang="tr-TR" sz="900" b="0" i="0" u="none" strike="noStrike" dirty="0">
                          <a:solidFill>
                            <a:srgbClr val="000000"/>
                          </a:solidFill>
                          <a:effectLst/>
                          <a:latin typeface="Times New Roman" panose="02020603050405020304" pitchFamily="18" charset="0"/>
                        </a:rPr>
                        <a:t> 6 tablete kadar </a:t>
                      </a:r>
                      <a:r>
                        <a:rPr lang="tr-TR" sz="900" b="0" i="0" u="none" strike="noStrike" dirty="0" err="1">
                          <a:solidFill>
                            <a:srgbClr val="000000"/>
                          </a:solidFill>
                          <a:effectLst/>
                          <a:latin typeface="Times New Roman" panose="02020603050405020304" pitchFamily="18" charset="0"/>
                        </a:rPr>
                        <a:t>artırabilir.Size</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Sjögren</a:t>
                      </a:r>
                      <a:r>
                        <a:rPr lang="tr-TR" sz="900" b="0" i="0" u="none" strike="noStrike" dirty="0">
                          <a:solidFill>
                            <a:srgbClr val="000000"/>
                          </a:solidFill>
                          <a:effectLst/>
                          <a:latin typeface="Times New Roman" panose="02020603050405020304" pitchFamily="18" charset="0"/>
                        </a:rPr>
                        <a:t> sendromu tanısı </a:t>
                      </a:r>
                      <a:r>
                        <a:rPr lang="tr-TR" sz="900" b="0" i="0" u="none" strike="noStrike" dirty="0" err="1">
                          <a:solidFill>
                            <a:srgbClr val="000000"/>
                          </a:solidFill>
                          <a:effectLst/>
                          <a:latin typeface="Times New Roman" panose="02020603050405020304" pitchFamily="18" charset="0"/>
                        </a:rPr>
                        <a:t>konduysa:Yetişkinlerde</a:t>
                      </a:r>
                      <a:r>
                        <a:rPr lang="tr-TR" sz="900" b="0" i="0" u="none" strike="noStrike" dirty="0">
                          <a:solidFill>
                            <a:srgbClr val="000000"/>
                          </a:solidFill>
                          <a:effectLst/>
                          <a:latin typeface="Times New Roman" panose="02020603050405020304" pitchFamily="18" charset="0"/>
                        </a:rPr>
                        <a:t> önerilen doz günde dört kere bir adet 5 mg tablettir. Tedaviye nasıl yanıt verdiğinize bağlı olarak, doktorunuz daha yüksek ya da daha düşük bir doz önerebilir. Doz günde 5 </a:t>
                      </a:r>
                      <a:r>
                        <a:rPr lang="tr-TR" sz="900" b="0" i="0" u="none" strike="noStrike" dirty="0" err="1">
                          <a:solidFill>
                            <a:srgbClr val="000000"/>
                          </a:solidFill>
                          <a:effectLst/>
                          <a:latin typeface="Times New Roman" panose="02020603050405020304" pitchFamily="18" charset="0"/>
                        </a:rPr>
                        <a:t>mg'lık</a:t>
                      </a:r>
                      <a:r>
                        <a:rPr lang="tr-TR" sz="900" b="0" i="0" u="none" strike="noStrike" dirty="0">
                          <a:solidFill>
                            <a:srgbClr val="000000"/>
                          </a:solidFill>
                          <a:effectLst/>
                          <a:latin typeface="Times New Roman" panose="02020603050405020304" pitchFamily="18" charset="0"/>
                        </a:rPr>
                        <a:t> 6 tablete kadar artırılabilir.</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Uygulama yolu ve metodu: yalnızca ağız yoluyla kullanılır.</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Gün içerisinde, tabletlerinizin dozunu eşit olarak dağıtmaya çalışınız; örneğin, ilk tableti sabah, İkincisini öğleden sonra ve diğerini akşam </a:t>
                      </a:r>
                      <a:r>
                        <a:rPr lang="tr-TR" sz="900" b="0" i="0" u="none" strike="noStrike" dirty="0" err="1">
                          <a:solidFill>
                            <a:srgbClr val="000000"/>
                          </a:solidFill>
                          <a:effectLst/>
                          <a:latin typeface="Times New Roman" panose="02020603050405020304" pitchFamily="18" charset="0"/>
                        </a:rPr>
                        <a:t>alınız.Tabletleri</a:t>
                      </a:r>
                      <a:r>
                        <a:rPr lang="tr-TR" sz="900" b="0" i="0" u="none" strike="noStrike" dirty="0">
                          <a:solidFill>
                            <a:srgbClr val="000000"/>
                          </a:solidFill>
                          <a:effectLst/>
                          <a:latin typeface="Times New Roman" panose="02020603050405020304" pitchFamily="18" charset="0"/>
                        </a:rPr>
                        <a:t> çiğnemeyiniz ya da ısırmayınız, yeterince sıvı ile yutunuz.</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Değişik yaş grupları:</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Çocuklarda kullanım (2-17 yaş arası):</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Çocuklarda ya da ergenlik çağındaki hastalarda bu ürünün güvenliliği ve etkililiği saptanmamıştır.</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Yaşlılarda kullanım:</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65 yaş ve üzeri hastalar için özel doz gereksinimi yoktur.</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dirty="0">
                          <a:solidFill>
                            <a:srgbClr val="000000"/>
                          </a:solidFill>
                          <a:effectLst/>
                          <a:latin typeface="Times New Roman" panose="02020603050405020304" pitchFamily="18" charset="0"/>
                        </a:rPr>
                        <a:t>Hafif ila orta dereceli terleme; baş ağrısı; daha sık idrara çıkma; grip benzeri belirtiler, Kan basıncında yükselme, bulantı, baş dönmesi, yüz kızarması (</a:t>
                      </a:r>
                      <a:r>
                        <a:rPr lang="tr-TR" sz="900" b="0" i="0" u="none" strike="noStrike" dirty="0" err="1">
                          <a:solidFill>
                            <a:srgbClr val="000000"/>
                          </a:solidFill>
                          <a:effectLst/>
                          <a:latin typeface="Times New Roman" panose="02020603050405020304" pitchFamily="18" charset="0"/>
                        </a:rPr>
                        <a:t>vazodilatasyon</a:t>
                      </a:r>
                      <a:r>
                        <a:rPr lang="tr-TR" sz="900" b="0" i="0" u="none" strike="noStrike" dirty="0">
                          <a:solidFill>
                            <a:srgbClr val="000000"/>
                          </a:solidFill>
                          <a:effectLst/>
                          <a:latin typeface="Times New Roman" panose="02020603050405020304" pitchFamily="18" charset="0"/>
                        </a:rPr>
                        <a:t>), ürperme, hazımsızlık, yorgunluk, </a:t>
                      </a:r>
                      <a:r>
                        <a:rPr lang="tr-TR" sz="900" b="0" i="0" u="none" strike="noStrike" dirty="0" err="1">
                          <a:solidFill>
                            <a:srgbClr val="000000"/>
                          </a:solidFill>
                          <a:effectLst/>
                          <a:latin typeface="Times New Roman" panose="02020603050405020304" pitchFamily="18" charset="0"/>
                        </a:rPr>
                        <a:t>diyare</a:t>
                      </a:r>
                      <a:r>
                        <a:rPr lang="tr-TR" sz="900" b="0" i="0" u="none" strike="noStrike" dirty="0">
                          <a:solidFill>
                            <a:srgbClr val="000000"/>
                          </a:solidFill>
                          <a:effectLst/>
                          <a:latin typeface="Times New Roman" panose="02020603050405020304" pitchFamily="18" charset="0"/>
                        </a:rPr>
                        <a:t>, gözlerde sulanma, karın ağrısı, kusma, görme bulanıklığı, kabızlık, anormal görme, aşın </a:t>
                      </a:r>
                      <a:r>
                        <a:rPr lang="tr-TR" sz="900" b="0" i="0" u="none" strike="noStrike" dirty="0" err="1">
                          <a:solidFill>
                            <a:srgbClr val="000000"/>
                          </a:solidFill>
                          <a:effectLst/>
                          <a:latin typeface="Times New Roman" panose="02020603050405020304" pitchFamily="18" charset="0"/>
                        </a:rPr>
                        <a:t>tükrük</a:t>
                      </a:r>
                      <a:r>
                        <a:rPr lang="tr-TR" sz="900" b="0" i="0" u="none" strike="noStrike" dirty="0">
                          <a:solidFill>
                            <a:srgbClr val="000000"/>
                          </a:solidFill>
                          <a:effectLst/>
                          <a:latin typeface="Times New Roman" panose="02020603050405020304" pitchFamily="18" charset="0"/>
                        </a:rPr>
                        <a:t> salgısı, çarpıntı (hızlı kalp atışları), kızarıklık, kaşıntı ve kaşıntılı döküntü dahil </a:t>
                      </a:r>
                      <a:r>
                        <a:rPr lang="tr-TR" sz="900" b="0" i="0" u="none" strike="noStrike" dirty="0" err="1">
                          <a:solidFill>
                            <a:srgbClr val="000000"/>
                          </a:solidFill>
                          <a:effectLst/>
                          <a:latin typeface="Times New Roman" panose="02020603050405020304" pitchFamily="18" charset="0"/>
                        </a:rPr>
                        <a:t>allerjik</a:t>
                      </a:r>
                      <a:r>
                        <a:rPr lang="tr-TR" sz="900" b="0" i="0" u="none" strike="noStrike" dirty="0">
                          <a:solidFill>
                            <a:srgbClr val="000000"/>
                          </a:solidFill>
                          <a:effectLst/>
                          <a:latin typeface="Times New Roman" panose="02020603050405020304" pitchFamily="18" charset="0"/>
                        </a:rPr>
                        <a:t> reaksiyonlar, kaşıntılı kızarıklık ve şişme ile birlikte gözde akıntı (</a:t>
                      </a:r>
                      <a:r>
                        <a:rPr lang="tr-TR" sz="900" b="0" i="0" u="none" strike="noStrike" dirty="0" err="1">
                          <a:solidFill>
                            <a:srgbClr val="000000"/>
                          </a:solidFill>
                          <a:effectLst/>
                          <a:latin typeface="Times New Roman" panose="02020603050405020304" pitchFamily="18" charset="0"/>
                        </a:rPr>
                        <a:t>konjonktivit</a:t>
                      </a:r>
                      <a:r>
                        <a:rPr lang="tr-TR" sz="900" b="0" i="0" u="none" strike="noStrike" dirty="0">
                          <a:solidFill>
                            <a:srgbClr val="000000"/>
                          </a:solidFill>
                          <a:effectLst/>
                          <a:latin typeface="Times New Roman" panose="02020603050405020304" pitchFamily="18" charset="0"/>
                        </a:rPr>
                        <a:t>), göz ağrısı, burun </a:t>
                      </a:r>
                      <a:r>
                        <a:rPr lang="tr-TR" sz="900" b="0" i="0" u="none" strike="noStrike" dirty="0" err="1">
                          <a:solidFill>
                            <a:srgbClr val="000000"/>
                          </a:solidFill>
                          <a:effectLst/>
                          <a:latin typeface="Times New Roman" panose="02020603050405020304" pitchFamily="18" charset="0"/>
                        </a:rPr>
                        <a:t>akıntısı.İdrar</a:t>
                      </a:r>
                      <a:r>
                        <a:rPr lang="tr-TR" sz="900" b="0" i="0" u="none" strike="noStrike" dirty="0">
                          <a:solidFill>
                            <a:srgbClr val="000000"/>
                          </a:solidFill>
                          <a:effectLst/>
                          <a:latin typeface="Times New Roman" panose="02020603050405020304" pitchFamily="18" charset="0"/>
                        </a:rPr>
                        <a:t> sıkışması, </a:t>
                      </a:r>
                      <a:r>
                        <a:rPr lang="tr-TR" sz="900" b="0" i="0" u="none" strike="noStrike" dirty="0" err="1">
                          <a:solidFill>
                            <a:srgbClr val="000000"/>
                          </a:solidFill>
                          <a:effectLst/>
                          <a:latin typeface="Times New Roman" panose="02020603050405020304" pitchFamily="18" charset="0"/>
                        </a:rPr>
                        <a:t>gaz.Nefes</a:t>
                      </a:r>
                      <a:r>
                        <a:rPr lang="tr-TR" sz="900" b="0" i="0" u="none" strike="noStrike" dirty="0">
                          <a:solidFill>
                            <a:srgbClr val="000000"/>
                          </a:solidFill>
                          <a:effectLst/>
                          <a:latin typeface="Times New Roman" panose="02020603050405020304" pitchFamily="18" charset="0"/>
                        </a:rPr>
                        <a:t> alma güçlükleri, şiddetli mide ya da karın </a:t>
                      </a:r>
                      <a:r>
                        <a:rPr lang="tr-TR" sz="900" b="0" i="0" u="none" strike="noStrike" dirty="0" err="1">
                          <a:solidFill>
                            <a:srgbClr val="000000"/>
                          </a:solidFill>
                          <a:effectLst/>
                          <a:latin typeface="Times New Roman" panose="02020603050405020304" pitchFamily="18" charset="0"/>
                        </a:rPr>
                        <a:t>ağrısı,düzensiz</a:t>
                      </a:r>
                      <a:r>
                        <a:rPr lang="tr-TR" sz="900" b="0" i="0" u="none" strike="noStrike" dirty="0">
                          <a:solidFill>
                            <a:srgbClr val="000000"/>
                          </a:solidFill>
                          <a:effectLst/>
                          <a:latin typeface="Times New Roman" panose="02020603050405020304" pitchFamily="18" charset="0"/>
                        </a:rPr>
                        <a:t> kalp atışı, kalp atışlarının ritminde ya da hızında değişiklik, düşük kan basıncı, bayılma, gerçekte olmayan şeyleri görme, hissetme ya da duyma (halüsinasyon), hafıza kaybı, zihin karışıklığı, ajitasyon (huzursuzluk), titreme.</a:t>
                      </a:r>
                      <a:br>
                        <a:rPr lang="tr-TR" sz="900" b="0" i="0" u="none" strike="noStrike" dirty="0">
                          <a:solidFill>
                            <a:srgbClr val="000000"/>
                          </a:solidFill>
                          <a:effectLst/>
                          <a:latin typeface="Times New Roman" panose="02020603050405020304" pitchFamily="18" charset="0"/>
                        </a:rPr>
                      </a:br>
                      <a:endParaRPr lang="tr-TR" sz="900" b="0" i="0" u="none" strike="noStrike" dirty="0">
                        <a:solidFill>
                          <a:srgbClr val="000000"/>
                        </a:solidFill>
                        <a:effectLst/>
                        <a:latin typeface="Times New Roman" panose="02020603050405020304" pitchFamily="18" charset="0"/>
                      </a:endParaRP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27361803"/>
                  </a:ext>
                </a:extLst>
              </a:tr>
            </a:tbl>
          </a:graphicData>
        </a:graphic>
      </p:graphicFrame>
    </p:spTree>
    <p:extLst>
      <p:ext uri="{BB962C8B-B14F-4D97-AF65-F5344CB8AC3E}">
        <p14:creationId xmlns:p14="http://schemas.microsoft.com/office/powerpoint/2010/main" val="84643782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4D9F3AEA-6DBD-44A3-A3CF-667D4A7985A4}"/>
              </a:ext>
            </a:extLst>
          </p:cNvPr>
          <p:cNvGraphicFramePr>
            <a:graphicFrameLocks noGrp="1"/>
          </p:cNvGraphicFramePr>
          <p:nvPr>
            <p:extLst>
              <p:ext uri="{D42A27DB-BD31-4B8C-83A1-F6EECF244321}">
                <p14:modId xmlns:p14="http://schemas.microsoft.com/office/powerpoint/2010/main" val="3979348418"/>
              </p:ext>
            </p:extLst>
          </p:nvPr>
        </p:nvGraphicFramePr>
        <p:xfrm>
          <a:off x="251520" y="1268760"/>
          <a:ext cx="8640961" cy="4320479"/>
        </p:xfrm>
        <a:graphic>
          <a:graphicData uri="http://schemas.openxmlformats.org/drawingml/2006/table">
            <a:tbl>
              <a:tblPr/>
              <a:tblGrid>
                <a:gridCol w="356558">
                  <a:extLst>
                    <a:ext uri="{9D8B030D-6E8A-4147-A177-3AD203B41FA5}">
                      <a16:colId xmlns:a16="http://schemas.microsoft.com/office/drawing/2014/main" xmlns="" val="2205587008"/>
                    </a:ext>
                  </a:extLst>
                </a:gridCol>
                <a:gridCol w="2044638">
                  <a:extLst>
                    <a:ext uri="{9D8B030D-6E8A-4147-A177-3AD203B41FA5}">
                      <a16:colId xmlns:a16="http://schemas.microsoft.com/office/drawing/2014/main" xmlns="" val="3736387596"/>
                    </a:ext>
                  </a:extLst>
                </a:gridCol>
                <a:gridCol w="1961069">
                  <a:extLst>
                    <a:ext uri="{9D8B030D-6E8A-4147-A177-3AD203B41FA5}">
                      <a16:colId xmlns:a16="http://schemas.microsoft.com/office/drawing/2014/main" xmlns="" val="2329725049"/>
                    </a:ext>
                  </a:extLst>
                </a:gridCol>
                <a:gridCol w="1812503">
                  <a:extLst>
                    <a:ext uri="{9D8B030D-6E8A-4147-A177-3AD203B41FA5}">
                      <a16:colId xmlns:a16="http://schemas.microsoft.com/office/drawing/2014/main" xmlns="" val="3461907210"/>
                    </a:ext>
                  </a:extLst>
                </a:gridCol>
                <a:gridCol w="2466193">
                  <a:extLst>
                    <a:ext uri="{9D8B030D-6E8A-4147-A177-3AD203B41FA5}">
                      <a16:colId xmlns:a16="http://schemas.microsoft.com/office/drawing/2014/main" xmlns="" val="2105034356"/>
                    </a:ext>
                  </a:extLst>
                </a:gridCol>
              </a:tblGrid>
              <a:tr h="253707">
                <a:tc>
                  <a:txBody>
                    <a:bodyPr/>
                    <a:lstStyle/>
                    <a:p>
                      <a:pPr algn="l" fontAlgn="ctr"/>
                      <a:r>
                        <a:rPr lang="tr-TR" sz="900" b="0" i="0" u="none" strike="noStrike">
                          <a:solidFill>
                            <a:srgbClr val="000000"/>
                          </a:solidFill>
                          <a:effectLst/>
                          <a:latin typeface="Times New Roman" panose="02020603050405020304" pitchFamily="18" charset="0"/>
                        </a:rPr>
                        <a:t>İLAÇ</a:t>
                      </a: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ENDİKASYONLARI</a:t>
                      </a: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KONTRENDİKASYONLARI</a:t>
                      </a: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VERİLİŞ YOLU</a:t>
                      </a: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YAN ETKİLERİ</a:t>
                      </a: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58081868"/>
                  </a:ext>
                </a:extLst>
              </a:tr>
              <a:tr h="4066772">
                <a:tc>
                  <a:txBody>
                    <a:bodyPr/>
                    <a:lstStyle/>
                    <a:p>
                      <a:pPr algn="ctr" fontAlgn="ctr"/>
                      <a:r>
                        <a:rPr lang="tr-TR" sz="900" b="0" i="0" u="none" strike="noStrike">
                          <a:solidFill>
                            <a:srgbClr val="000000"/>
                          </a:solidFill>
                          <a:effectLst/>
                          <a:latin typeface="Times New Roman" panose="02020603050405020304" pitchFamily="18" charset="0"/>
                        </a:rPr>
                        <a:t>KARBAKOL</a:t>
                      </a:r>
                    </a:p>
                  </a:txBody>
                  <a:tcPr marL="6781" marR="6781" marT="6781"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DBDB"/>
                    </a:solidFill>
                  </a:tcPr>
                </a:tc>
                <a:tc>
                  <a:txBody>
                    <a:bodyPr/>
                    <a:lstStyle/>
                    <a:p>
                      <a:pPr algn="l" fontAlgn="ctr"/>
                      <a:r>
                        <a:rPr lang="tr-TR" sz="900" b="0" i="0" u="none" strike="noStrike" dirty="0">
                          <a:solidFill>
                            <a:srgbClr val="000000"/>
                          </a:solidFill>
                          <a:effectLst/>
                          <a:latin typeface="Times New Roman" panose="02020603050405020304" pitchFamily="18" charset="0"/>
                        </a:rPr>
                        <a:t>Hızlı ve tam gözbebeği büzüşmesinin istenildiği göz ameliyatları esnasında kullanılır. Maksimum büzüşme genellikle uygulamadan sonraki bir kaç dakika içinde olur.</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Sadece göz ameliyatları esnasında kullanılan berrak, renksiz bir çözeltidir.                                      </a:t>
                      </a:r>
                      <a:r>
                        <a:rPr lang="tr-TR" sz="900" b="0" i="0" u="none" strike="noStrike" dirty="0" err="1">
                          <a:solidFill>
                            <a:srgbClr val="000000"/>
                          </a:solidFill>
                          <a:effectLst/>
                          <a:latin typeface="Times New Roman" panose="02020603050405020304" pitchFamily="18" charset="0"/>
                        </a:rPr>
                        <a:t>Farmakoterapotik</a:t>
                      </a:r>
                      <a:r>
                        <a:rPr lang="tr-TR" sz="900" b="0" i="0" u="none" strike="noStrike" dirty="0">
                          <a:solidFill>
                            <a:srgbClr val="000000"/>
                          </a:solidFill>
                          <a:effectLst/>
                          <a:latin typeface="Times New Roman" panose="02020603050405020304" pitchFamily="18" charset="0"/>
                        </a:rPr>
                        <a:t> grup: </a:t>
                      </a:r>
                      <a:r>
                        <a:rPr lang="tr-TR" sz="900" b="0" i="0" u="none" strike="noStrike" dirty="0" err="1">
                          <a:solidFill>
                            <a:srgbClr val="000000"/>
                          </a:solidFill>
                          <a:effectLst/>
                          <a:latin typeface="Times New Roman" panose="02020603050405020304" pitchFamily="18" charset="0"/>
                        </a:rPr>
                        <a:t>Antiglokom</a:t>
                      </a:r>
                      <a:r>
                        <a:rPr lang="tr-TR" sz="900" b="0" i="0" u="none" strike="noStrike" dirty="0">
                          <a:solidFill>
                            <a:srgbClr val="000000"/>
                          </a:solidFill>
                          <a:effectLst/>
                          <a:latin typeface="Times New Roman" panose="02020603050405020304" pitchFamily="18" charset="0"/>
                        </a:rPr>
                        <a:t> ürünü ve </a:t>
                      </a:r>
                      <a:r>
                        <a:rPr lang="tr-TR" sz="900" b="0" i="0" u="none" strike="noStrike" dirty="0" err="1">
                          <a:solidFill>
                            <a:srgbClr val="000000"/>
                          </a:solidFill>
                          <a:effectLst/>
                          <a:latin typeface="Times New Roman" panose="02020603050405020304" pitchFamily="18" charset="0"/>
                        </a:rPr>
                        <a:t>miyotik</a:t>
                      </a: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Her bir kutuda 1 </a:t>
                      </a:r>
                      <a:r>
                        <a:rPr lang="tr-TR" sz="900" b="0" i="0" u="none" strike="noStrike" dirty="0" err="1">
                          <a:solidFill>
                            <a:srgbClr val="000000"/>
                          </a:solidFill>
                          <a:effectLst/>
                          <a:latin typeface="Times New Roman" panose="02020603050405020304" pitchFamily="18" charset="0"/>
                        </a:rPr>
                        <a:t>flakon</a:t>
                      </a:r>
                      <a:r>
                        <a:rPr lang="tr-TR" sz="900" b="0" i="0" u="none" strike="noStrike" dirty="0">
                          <a:solidFill>
                            <a:srgbClr val="000000"/>
                          </a:solidFill>
                          <a:effectLst/>
                          <a:latin typeface="Times New Roman" panose="02020603050405020304" pitchFamily="18" charset="0"/>
                        </a:rPr>
                        <a:t> bulunur.</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Her bir hastane ambalajında 12 </a:t>
                      </a:r>
                      <a:r>
                        <a:rPr lang="tr-TR" sz="900" b="0" i="0" u="none" strike="noStrike" dirty="0" err="1">
                          <a:solidFill>
                            <a:srgbClr val="000000"/>
                          </a:solidFill>
                          <a:effectLst/>
                          <a:latin typeface="Times New Roman" panose="02020603050405020304" pitchFamily="18" charset="0"/>
                        </a:rPr>
                        <a:t>flakon</a:t>
                      </a:r>
                      <a:r>
                        <a:rPr lang="tr-TR" sz="900" b="0" i="0" u="none" strike="noStrike" dirty="0">
                          <a:solidFill>
                            <a:srgbClr val="000000"/>
                          </a:solidFill>
                          <a:effectLst/>
                          <a:latin typeface="Times New Roman" panose="02020603050405020304" pitchFamily="18" charset="0"/>
                        </a:rPr>
                        <a:t> bulunur.</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endParaRPr lang="tr-TR" sz="900" b="0" i="0" u="none" strike="noStrike" dirty="0">
                        <a:solidFill>
                          <a:srgbClr val="000000"/>
                        </a:solidFill>
                        <a:effectLst/>
                        <a:latin typeface="Times New Roman" panose="02020603050405020304" pitchFamily="18" charset="0"/>
                      </a:endParaRP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Eğer karbakol veya  içerdiği diğer yardımcı maddelere karşı hassasiyetiniz (alerjiniz) var ise</a:t>
                      </a:r>
                      <a:br>
                        <a:rPr lang="tr-TR" sz="900" b="0" i="0" u="none" strike="noStrike">
                          <a:solidFill>
                            <a:srgbClr val="000000"/>
                          </a:solidFill>
                          <a:effectLst/>
                          <a:latin typeface="Times New Roman" panose="02020603050405020304" pitchFamily="18" charset="0"/>
                        </a:rPr>
                      </a:br>
                      <a:endParaRPr lang="tr-TR" sz="900" b="0" i="0" u="none" strike="noStrike">
                        <a:solidFill>
                          <a:srgbClr val="000000"/>
                        </a:solidFill>
                        <a:effectLst/>
                        <a:latin typeface="Times New Roman" panose="02020603050405020304" pitchFamily="18" charset="0"/>
                      </a:endParaRP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Uygulama yolu ve metodu:</a:t>
                      </a:r>
                      <a:br>
                        <a:rPr lang="tr-TR" sz="900" b="0" i="0" u="none" strike="noStrike">
                          <a:solidFill>
                            <a:srgbClr val="000000"/>
                          </a:solidFill>
                          <a:effectLst/>
                          <a:latin typeface="Times New Roman" panose="02020603050405020304" pitchFamily="18" charset="0"/>
                        </a:rPr>
                      </a:br>
                      <a:r>
                        <a:rPr lang="tr-TR" sz="900" b="0" i="0" u="none" strike="noStrike">
                          <a:solidFill>
                            <a:srgbClr val="000000"/>
                          </a:solidFill>
                          <a:effectLst/>
                          <a:latin typeface="Times New Roman" panose="02020603050405020304" pitchFamily="18" charset="0"/>
                        </a:rPr>
                        <a:t>Göz ameliyatı esnasında gözün ön kamarasına en fazla 0.5ml enjekte edilir. Nasıl enjekte edildiği ile ilişkili daha fazla sorularınız için doktorunuza danışınız.</a:t>
                      </a:r>
                      <a:br>
                        <a:rPr lang="tr-TR" sz="900" b="0" i="0" u="none" strike="noStrike">
                          <a:solidFill>
                            <a:srgbClr val="000000"/>
                          </a:solidFill>
                          <a:effectLst/>
                          <a:latin typeface="Times New Roman" panose="02020603050405020304" pitchFamily="18" charset="0"/>
                        </a:rPr>
                      </a:br>
                      <a:r>
                        <a:rPr lang="tr-TR" sz="900" b="0" i="0" u="none" strike="noStrike">
                          <a:solidFill>
                            <a:srgbClr val="000000"/>
                          </a:solidFill>
                          <a:effectLst/>
                          <a:latin typeface="Times New Roman" panose="02020603050405020304" pitchFamily="18" charset="0"/>
                        </a:rPr>
                        <a:t>Değişik yaş grupları:</a:t>
                      </a:r>
                      <a:br>
                        <a:rPr lang="tr-TR" sz="900" b="0" i="0" u="none" strike="noStrike">
                          <a:solidFill>
                            <a:srgbClr val="000000"/>
                          </a:solidFill>
                          <a:effectLst/>
                          <a:latin typeface="Times New Roman" panose="02020603050405020304" pitchFamily="18" charset="0"/>
                        </a:rPr>
                      </a:br>
                      <a:r>
                        <a:rPr lang="tr-TR" sz="900" b="0" i="0" u="none" strike="noStrike">
                          <a:solidFill>
                            <a:srgbClr val="000000"/>
                          </a:solidFill>
                          <a:effectLst/>
                          <a:latin typeface="Times New Roman" panose="02020603050405020304" pitchFamily="18" charset="0"/>
                        </a:rPr>
                        <a:t>Çocuklarda kullanımı: Güvenlilik ve etkililik verilerinin yetersizliği sebebiyle çocuklarda kullanımı önerilmemektedir.</a:t>
                      </a:r>
                      <a:br>
                        <a:rPr lang="tr-TR" sz="900" b="0" i="0" u="none" strike="noStrike">
                          <a:solidFill>
                            <a:srgbClr val="000000"/>
                          </a:solidFill>
                          <a:effectLst/>
                          <a:latin typeface="Times New Roman" panose="02020603050405020304" pitchFamily="18" charset="0"/>
                        </a:rPr>
                      </a:br>
                      <a:r>
                        <a:rPr lang="tr-TR" sz="900" b="0" i="0" u="none" strike="noStrike">
                          <a:solidFill>
                            <a:srgbClr val="000000"/>
                          </a:solidFill>
                          <a:effectLst/>
                          <a:latin typeface="Times New Roman" panose="02020603050405020304" pitchFamily="18" charset="0"/>
                        </a:rPr>
                        <a:t>Yaşlılarda kullanımı:</a:t>
                      </a:r>
                      <a:br>
                        <a:rPr lang="tr-TR" sz="900" b="0" i="0" u="none" strike="noStrike">
                          <a:solidFill>
                            <a:srgbClr val="000000"/>
                          </a:solidFill>
                          <a:effectLst/>
                          <a:latin typeface="Times New Roman" panose="02020603050405020304" pitchFamily="18" charset="0"/>
                        </a:rPr>
                      </a:br>
                      <a:r>
                        <a:rPr lang="tr-TR" sz="900" b="0" i="0" u="none" strike="noStrike">
                          <a:solidFill>
                            <a:srgbClr val="000000"/>
                          </a:solidFill>
                          <a:effectLst/>
                          <a:latin typeface="Times New Roman" panose="02020603050405020304" pitchFamily="18" charset="0"/>
                        </a:rPr>
                        <a:t>Yaşlılarda kullanımı yetişkinlerdeki kullanımı ile aynıdır.</a:t>
                      </a:r>
                      <a:br>
                        <a:rPr lang="tr-TR" sz="900" b="0" i="0" u="none" strike="noStrike">
                          <a:solidFill>
                            <a:srgbClr val="000000"/>
                          </a:solidFill>
                          <a:effectLst/>
                          <a:latin typeface="Times New Roman" panose="02020603050405020304" pitchFamily="18" charset="0"/>
                        </a:rPr>
                      </a:br>
                      <a:r>
                        <a:rPr lang="tr-TR" sz="900" b="0" i="0" u="none" strike="noStrike">
                          <a:solidFill>
                            <a:srgbClr val="000000"/>
                          </a:solidFill>
                          <a:effectLst/>
                          <a:latin typeface="Times New Roman" panose="02020603050405020304" pitchFamily="18" charset="0"/>
                        </a:rPr>
                        <a:t>Özel kullanım durumları: Özel kullanımı yoktur.</a:t>
                      </a:r>
                      <a:br>
                        <a:rPr lang="tr-TR" sz="900" b="0" i="0" u="none" strike="noStrike">
                          <a:solidFill>
                            <a:srgbClr val="000000"/>
                          </a:solidFill>
                          <a:effectLst/>
                          <a:latin typeface="Times New Roman" panose="02020603050405020304" pitchFamily="18" charset="0"/>
                        </a:rPr>
                      </a:br>
                      <a:r>
                        <a:rPr lang="tr-TR" sz="900" b="0" i="0" u="none" strike="noStrike">
                          <a:solidFill>
                            <a:srgbClr val="000000"/>
                          </a:solidFill>
                          <a:effectLst/>
                          <a:latin typeface="Times New Roman" panose="02020603050405020304" pitchFamily="18" charset="0"/>
                        </a:rPr>
                        <a:t/>
                      </a:r>
                      <a:br>
                        <a:rPr lang="tr-TR" sz="900" b="0" i="0" u="none" strike="noStrike">
                          <a:solidFill>
                            <a:srgbClr val="000000"/>
                          </a:solidFill>
                          <a:effectLst/>
                          <a:latin typeface="Times New Roman" panose="02020603050405020304" pitchFamily="18" charset="0"/>
                        </a:rPr>
                      </a:br>
                      <a:r>
                        <a:rPr lang="tr-TR" sz="900" b="0" i="0" u="none" strike="noStrike">
                          <a:solidFill>
                            <a:srgbClr val="000000"/>
                          </a:solidFill>
                          <a:effectLst/>
                          <a:latin typeface="Times New Roman" panose="02020603050405020304" pitchFamily="18" charset="0"/>
                        </a:rPr>
                        <a:t> </a:t>
                      </a: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dirty="0">
                          <a:solidFill>
                            <a:srgbClr val="000000"/>
                          </a:solidFill>
                          <a:effectLst/>
                          <a:latin typeface="Times New Roman" panose="02020603050405020304" pitchFamily="18" charset="0"/>
                        </a:rPr>
                        <a:t>kornea </a:t>
                      </a:r>
                      <a:r>
                        <a:rPr lang="tr-TR" sz="900" b="0" i="0" u="none" strike="noStrike" dirty="0" err="1">
                          <a:solidFill>
                            <a:srgbClr val="000000"/>
                          </a:solidFill>
                          <a:effectLst/>
                          <a:latin typeface="Times New Roman" panose="02020603050405020304" pitchFamily="18" charset="0"/>
                        </a:rPr>
                        <a:t>harabiyeti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üveanın</a:t>
                      </a:r>
                      <a:r>
                        <a:rPr lang="tr-TR" sz="900" b="0" i="0" u="none" strike="noStrike" dirty="0">
                          <a:solidFill>
                            <a:srgbClr val="000000"/>
                          </a:solidFill>
                          <a:effectLst/>
                          <a:latin typeface="Times New Roman" panose="02020603050405020304" pitchFamily="18" charset="0"/>
                        </a:rPr>
                        <a:t> iltihaplanması bulanıklaşma </a:t>
                      </a:r>
                      <a:r>
                        <a:rPr lang="tr-TR" sz="900" b="0" i="0" u="none" strike="noStrike" dirty="0" err="1">
                          <a:solidFill>
                            <a:srgbClr val="000000"/>
                          </a:solidFill>
                          <a:effectLst/>
                          <a:latin typeface="Times New Roman" panose="02020603050405020304" pitchFamily="18" charset="0"/>
                        </a:rPr>
                        <a:t>korneal</a:t>
                      </a:r>
                      <a:r>
                        <a:rPr lang="tr-TR" sz="900" b="0" i="0" u="none" strike="noStrike" dirty="0">
                          <a:solidFill>
                            <a:srgbClr val="000000"/>
                          </a:solidFill>
                          <a:effectLst/>
                          <a:latin typeface="Times New Roman" panose="02020603050405020304" pitchFamily="18" charset="0"/>
                        </a:rPr>
                        <a:t> ödem bulanık görme midede rahatsızlık bulantı kusma baş ağrısı kirpik kası spazmı kirpik diplerinde kanlanma göz kapağının içinde kanlanma ışığa karşı hassaslık göz bebeği damarlarında bozulma yüzde kızarıklık</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karın </a:t>
                      </a:r>
                      <a:r>
                        <a:rPr lang="tr-TR" sz="900" b="0" i="0" u="none" strike="noStrike" dirty="0" err="1">
                          <a:solidFill>
                            <a:srgbClr val="000000"/>
                          </a:solidFill>
                          <a:effectLst/>
                          <a:latin typeface="Times New Roman" panose="02020603050405020304" pitchFamily="18" charset="0"/>
                        </a:rPr>
                        <a:t>ağnsı</a:t>
                      </a:r>
                      <a:r>
                        <a:rPr lang="tr-TR" sz="900" b="0" i="0" u="none" strike="noStrike" dirty="0">
                          <a:solidFill>
                            <a:srgbClr val="000000"/>
                          </a:solidFill>
                          <a:effectLst/>
                          <a:latin typeface="Times New Roman" panose="02020603050405020304" pitchFamily="18" charset="0"/>
                        </a:rPr>
                        <a:t>, aşın terleme, idrar sıkışması</a:t>
                      </a:r>
                      <a:br>
                        <a:rPr lang="tr-TR" sz="900" b="0" i="0" u="none" strike="noStrike" dirty="0">
                          <a:solidFill>
                            <a:srgbClr val="000000"/>
                          </a:solidFill>
                          <a:effectLst/>
                          <a:latin typeface="Times New Roman" panose="02020603050405020304" pitchFamily="18" charset="0"/>
                        </a:rPr>
                      </a:br>
                      <a:endParaRPr lang="tr-TR" sz="900" b="0" i="0" u="none" strike="noStrike" dirty="0">
                        <a:solidFill>
                          <a:srgbClr val="000000"/>
                        </a:solidFill>
                        <a:effectLst/>
                        <a:latin typeface="Times New Roman" panose="02020603050405020304" pitchFamily="18" charset="0"/>
                      </a:endParaRP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64121519"/>
                  </a:ext>
                </a:extLst>
              </a:tr>
            </a:tbl>
          </a:graphicData>
        </a:graphic>
      </p:graphicFrame>
    </p:spTree>
    <p:extLst>
      <p:ext uri="{BB962C8B-B14F-4D97-AF65-F5344CB8AC3E}">
        <p14:creationId xmlns:p14="http://schemas.microsoft.com/office/powerpoint/2010/main" val="29922062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E10C6F7E-E270-481B-B87C-1701299EA4BA}"/>
              </a:ext>
            </a:extLst>
          </p:cNvPr>
          <p:cNvGraphicFramePr>
            <a:graphicFrameLocks noGrp="1"/>
          </p:cNvGraphicFramePr>
          <p:nvPr>
            <p:extLst>
              <p:ext uri="{D42A27DB-BD31-4B8C-83A1-F6EECF244321}">
                <p14:modId xmlns:p14="http://schemas.microsoft.com/office/powerpoint/2010/main" val="2450197745"/>
              </p:ext>
            </p:extLst>
          </p:nvPr>
        </p:nvGraphicFramePr>
        <p:xfrm>
          <a:off x="251520" y="1268760"/>
          <a:ext cx="8640960" cy="4320480"/>
        </p:xfrm>
        <a:graphic>
          <a:graphicData uri="http://schemas.openxmlformats.org/drawingml/2006/table">
            <a:tbl>
              <a:tblPr/>
              <a:tblGrid>
                <a:gridCol w="360667">
                  <a:extLst>
                    <a:ext uri="{9D8B030D-6E8A-4147-A177-3AD203B41FA5}">
                      <a16:colId xmlns:a16="http://schemas.microsoft.com/office/drawing/2014/main" xmlns="" val="3267144296"/>
                    </a:ext>
                  </a:extLst>
                </a:gridCol>
                <a:gridCol w="1870956">
                  <a:extLst>
                    <a:ext uri="{9D8B030D-6E8A-4147-A177-3AD203B41FA5}">
                      <a16:colId xmlns:a16="http://schemas.microsoft.com/office/drawing/2014/main" xmlns="" val="1123285809"/>
                    </a:ext>
                  </a:extLst>
                </a:gridCol>
                <a:gridCol w="1630512">
                  <a:extLst>
                    <a:ext uri="{9D8B030D-6E8A-4147-A177-3AD203B41FA5}">
                      <a16:colId xmlns:a16="http://schemas.microsoft.com/office/drawing/2014/main" xmlns="" val="790869069"/>
                    </a:ext>
                  </a:extLst>
                </a:gridCol>
                <a:gridCol w="2284218">
                  <a:extLst>
                    <a:ext uri="{9D8B030D-6E8A-4147-A177-3AD203B41FA5}">
                      <a16:colId xmlns:a16="http://schemas.microsoft.com/office/drawing/2014/main" xmlns="" val="2170666977"/>
                    </a:ext>
                  </a:extLst>
                </a:gridCol>
                <a:gridCol w="2494607">
                  <a:extLst>
                    <a:ext uri="{9D8B030D-6E8A-4147-A177-3AD203B41FA5}">
                      <a16:colId xmlns:a16="http://schemas.microsoft.com/office/drawing/2014/main" xmlns="" val="3635224907"/>
                    </a:ext>
                  </a:extLst>
                </a:gridCol>
              </a:tblGrid>
              <a:tr h="265635">
                <a:tc>
                  <a:txBody>
                    <a:bodyPr/>
                    <a:lstStyle/>
                    <a:p>
                      <a:pPr algn="l" fontAlgn="ctr"/>
                      <a:r>
                        <a:rPr lang="tr-TR" sz="900" b="0" i="0" u="none" strike="noStrike">
                          <a:solidFill>
                            <a:srgbClr val="000000"/>
                          </a:solidFill>
                          <a:effectLst/>
                          <a:latin typeface="Times New Roman" panose="02020603050405020304" pitchFamily="18" charset="0"/>
                        </a:rPr>
                        <a:t>İLAÇ</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ENDİKASYONLARI</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KONTRENDİKASYONLARI</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VERİLİŞ YOLU</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YAN ETKİLERİ</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7723006"/>
                  </a:ext>
                </a:extLst>
              </a:tr>
              <a:tr h="4054845">
                <a:tc>
                  <a:txBody>
                    <a:bodyPr/>
                    <a:lstStyle/>
                    <a:p>
                      <a:pPr algn="ctr" fontAlgn="ctr"/>
                      <a:r>
                        <a:rPr lang="tr-TR" sz="900" b="0" i="0" u="none" strike="noStrike" dirty="0">
                          <a:solidFill>
                            <a:srgbClr val="000000"/>
                          </a:solidFill>
                          <a:effectLst/>
                          <a:latin typeface="Times New Roman" panose="02020603050405020304" pitchFamily="18" charset="0"/>
                        </a:rPr>
                        <a:t>FİZOSTİGMİN</a:t>
                      </a:r>
                    </a:p>
                  </a:txBody>
                  <a:tcPr marL="6858" marR="6858" marT="685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E9EA"/>
                    </a:solidFill>
                  </a:tcPr>
                </a:tc>
                <a:tc>
                  <a:txBody>
                    <a:bodyPr/>
                    <a:lstStyle/>
                    <a:p>
                      <a:pPr algn="l" fontAlgn="ct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r>
                        <a:rPr lang="tr-TR" sz="900" b="0" i="0" u="none" strike="noStrike" dirty="0" err="1">
                          <a:solidFill>
                            <a:srgbClr val="000000"/>
                          </a:solidFill>
                          <a:effectLst/>
                          <a:latin typeface="Times New Roman" panose="02020603050405020304" pitchFamily="18" charset="0"/>
                        </a:rPr>
                        <a:t>Fizostigmin</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antimuskarinik</a:t>
                      </a:r>
                      <a:r>
                        <a:rPr lang="tr-TR" sz="900" b="0" i="0" u="none" strike="noStrike" dirty="0">
                          <a:solidFill>
                            <a:srgbClr val="000000"/>
                          </a:solidFill>
                          <a:effectLst/>
                          <a:latin typeface="Times New Roman" panose="02020603050405020304" pitchFamily="18" charset="0"/>
                        </a:rPr>
                        <a:t> ilaçların (</a:t>
                      </a:r>
                      <a:r>
                        <a:rPr lang="tr-TR" sz="900" b="0" i="0" u="none" strike="noStrike" dirty="0" err="1">
                          <a:solidFill>
                            <a:srgbClr val="000000"/>
                          </a:solidFill>
                          <a:effectLst/>
                          <a:latin typeface="Times New Roman" panose="02020603050405020304" pitchFamily="18" charset="0"/>
                        </a:rPr>
                        <a:t>benztropin</a:t>
                      </a:r>
                      <a:r>
                        <a:rPr lang="tr-TR" sz="900" b="0" i="0" u="none" strike="noStrike" dirty="0">
                          <a:solidFill>
                            <a:srgbClr val="000000"/>
                          </a:solidFill>
                          <a:effectLst/>
                          <a:latin typeface="Times New Roman" panose="02020603050405020304" pitchFamily="18" charset="0"/>
                        </a:rPr>
                        <a:t>, atropin, </a:t>
                      </a:r>
                      <a:r>
                        <a:rPr lang="tr-TR" sz="900" b="0" i="0" u="none" strike="noStrike" dirty="0" err="1">
                          <a:solidFill>
                            <a:srgbClr val="000000"/>
                          </a:solidFill>
                          <a:effectLst/>
                          <a:latin typeface="Times New Roman" panose="02020603050405020304" pitchFamily="18" charset="0"/>
                        </a:rPr>
                        <a:t>difenhidramin</a:t>
                      </a:r>
                      <a:r>
                        <a:rPr lang="tr-TR" sz="900" b="0" i="0" u="none" strike="noStrike" dirty="0">
                          <a:solidFill>
                            <a:srgbClr val="000000"/>
                          </a:solidFill>
                          <a:effectLst/>
                          <a:latin typeface="Times New Roman" panose="02020603050405020304" pitchFamily="18" charset="0"/>
                        </a:rPr>
                        <a:t>) ve bitkilerin (</a:t>
                      </a:r>
                      <a:r>
                        <a:rPr lang="tr-TR" sz="900" b="0" i="0" u="none" strike="noStrike" dirty="0" err="1">
                          <a:solidFill>
                            <a:srgbClr val="000000"/>
                          </a:solidFill>
                          <a:effectLst/>
                          <a:latin typeface="Times New Roman" panose="02020603050405020304" pitchFamily="18" charset="0"/>
                        </a:rPr>
                        <a:t>Datura</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stromonium</a:t>
                      </a:r>
                      <a:r>
                        <a:rPr lang="tr-TR" sz="900" b="0" i="0" u="none" strike="noStrike" dirty="0">
                          <a:solidFill>
                            <a:srgbClr val="000000"/>
                          </a:solidFill>
                          <a:effectLst/>
                          <a:latin typeface="Times New Roman" panose="02020603050405020304" pitchFamily="18" charset="0"/>
                        </a:rPr>
                        <a:t>) oluşturduğu ciddi </a:t>
                      </a:r>
                      <a:r>
                        <a:rPr lang="tr-TR" sz="900" b="0" i="0" u="none" strike="noStrike" dirty="0" err="1">
                          <a:solidFill>
                            <a:srgbClr val="000000"/>
                          </a:solidFill>
                          <a:effectLst/>
                          <a:latin typeface="Times New Roman" panose="02020603050405020304" pitchFamily="18" charset="0"/>
                        </a:rPr>
                        <a:t>antikolineıjik</a:t>
                      </a:r>
                      <a:r>
                        <a:rPr lang="tr-TR" sz="900" b="0" i="0" u="none" strike="noStrike" dirty="0">
                          <a:solidFill>
                            <a:srgbClr val="000000"/>
                          </a:solidFill>
                          <a:effectLst/>
                          <a:latin typeface="Times New Roman" panose="02020603050405020304" pitchFamily="18" charset="0"/>
                        </a:rPr>
                        <a:t> bulguların (ajitasyon, </a:t>
                      </a:r>
                      <a:r>
                        <a:rPr lang="tr-TR" sz="900" b="0" i="0" u="none" strike="noStrike" dirty="0" err="1">
                          <a:solidFill>
                            <a:srgbClr val="000000"/>
                          </a:solidFill>
                          <a:effectLst/>
                          <a:latin typeface="Times New Roman" panose="02020603050405020304" pitchFamily="18" charset="0"/>
                        </a:rPr>
                        <a:t>deliryum</a:t>
                      </a:r>
                      <a:r>
                        <a:rPr lang="tr-TR" sz="900" b="0" i="0" u="none" strike="noStrike" dirty="0">
                          <a:solidFill>
                            <a:srgbClr val="000000"/>
                          </a:solidFill>
                          <a:effectLst/>
                          <a:latin typeface="Times New Roman" panose="02020603050405020304" pitchFamily="18" charset="0"/>
                        </a:rPr>
                        <a:t>, idrar </a:t>
                      </a:r>
                      <a:r>
                        <a:rPr lang="tr-TR" sz="900" b="0" i="0" u="none" strike="noStrike" dirty="0" err="1">
                          <a:solidFill>
                            <a:srgbClr val="000000"/>
                          </a:solidFill>
                          <a:effectLst/>
                          <a:latin typeface="Times New Roman" panose="02020603050405020304" pitchFamily="18" charset="0"/>
                        </a:rPr>
                        <a:t>retansiyonu</a:t>
                      </a:r>
                      <a:r>
                        <a:rPr lang="tr-TR" sz="900" b="0" i="0" u="none" strike="noStrike" dirty="0">
                          <a:solidFill>
                            <a:srgbClr val="000000"/>
                          </a:solidFill>
                          <a:effectLst/>
                          <a:latin typeface="Times New Roman" panose="02020603050405020304" pitchFamily="18" charset="0"/>
                        </a:rPr>
                        <a:t>, ciddi sinüs taşikardisi, terlemenin eşlik etmediği ateş yüksekliği) tedavisinde kullanılır.</a:t>
                      </a:r>
                      <a:br>
                        <a:rPr lang="tr-TR" sz="900" b="0" i="0" u="none" strike="noStrike" dirty="0">
                          <a:solidFill>
                            <a:srgbClr val="000000"/>
                          </a:solidFill>
                          <a:effectLst/>
                          <a:latin typeface="Times New Roman" panose="02020603050405020304" pitchFamily="18" charset="0"/>
                        </a:rPr>
                      </a:br>
                      <a:r>
                        <a:rPr lang="tr-TR" sz="900" b="0" i="0" u="none" strike="noStrike" dirty="0" err="1">
                          <a:solidFill>
                            <a:srgbClr val="000000"/>
                          </a:solidFill>
                          <a:effectLst/>
                          <a:latin typeface="Times New Roman" panose="02020603050405020304" pitchFamily="18" charset="0"/>
                        </a:rPr>
                        <a:t>Fizostigmin</a:t>
                      </a:r>
                      <a:r>
                        <a:rPr lang="tr-TR" sz="900" b="0" i="0" u="none" strike="noStrike" dirty="0">
                          <a:solidFill>
                            <a:srgbClr val="000000"/>
                          </a:solidFill>
                          <a:effectLst/>
                          <a:latin typeface="Times New Roman" panose="02020603050405020304" pitchFamily="18" charset="0"/>
                        </a:rPr>
                        <a:t> seyrek olarak, </a:t>
                      </a:r>
                      <a:r>
                        <a:rPr lang="tr-TR" sz="900" b="0" i="0" u="none" strike="noStrike" dirty="0" err="1">
                          <a:solidFill>
                            <a:srgbClr val="000000"/>
                          </a:solidFill>
                          <a:effectLst/>
                          <a:latin typeface="Times New Roman" panose="02020603050405020304" pitchFamily="18" charset="0"/>
                        </a:rPr>
                        <a:t>antikolineıjik</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deliryum</a:t>
                      </a:r>
                      <a:r>
                        <a:rPr lang="tr-TR" sz="900" b="0" i="0" u="none" strike="noStrike" dirty="0">
                          <a:solidFill>
                            <a:srgbClr val="000000"/>
                          </a:solidFill>
                          <a:effectLst/>
                          <a:latin typeface="Times New Roman" panose="02020603050405020304" pitchFamily="18" charset="0"/>
                        </a:rPr>
                        <a:t> ve fonksiyonel psikozun ayırt edilmesinde tanısal amaçlı kullanılır.</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
                      </a:r>
                      <a:br>
                        <a:rPr lang="tr-TR" sz="900" b="0" i="0" u="none" strike="noStrike">
                          <a:solidFill>
                            <a:srgbClr val="000000"/>
                          </a:solidFill>
                          <a:effectLst/>
                          <a:latin typeface="Times New Roman" panose="02020603050405020304" pitchFamily="18" charset="0"/>
                        </a:rPr>
                      </a:br>
                      <a:r>
                        <a:rPr lang="tr-TR" sz="900" b="0" i="0" u="none" strike="noStrike">
                          <a:solidFill>
                            <a:srgbClr val="000000"/>
                          </a:solidFill>
                          <a:effectLst/>
                          <a:latin typeface="Times New Roman" panose="02020603050405020304" pitchFamily="18" charset="0"/>
                        </a:rPr>
                        <a:t>Fizostigmin, siklik antidepresan zehirlenmesinde, kalpte bradiaritmi ya da asistoli oluşturabildiği ve konvülsiyon oluşumunu tetikleyebildiğinden antidot olarak kullanılmamalıdır.Depolarizan nöromuskuler blokörlerle (süksinil kolin) birlikte kullanılmamalıdır. Bu ilaçlara ya da koruyucusu benzil alkole karşı bilinen alerji öyküsü</a:t>
                      </a:r>
                      <a:br>
                        <a:rPr lang="tr-TR" sz="900" b="0" i="0" u="none" strike="noStrike">
                          <a:solidFill>
                            <a:srgbClr val="000000"/>
                          </a:solidFill>
                          <a:effectLst/>
                          <a:latin typeface="Times New Roman" panose="02020603050405020304" pitchFamily="18" charset="0"/>
                        </a:rPr>
                      </a:br>
                      <a:endParaRPr lang="tr-TR" sz="900" b="0" i="0" u="none" strike="noStrike">
                        <a:solidFill>
                          <a:srgbClr val="000000"/>
                        </a:solidFill>
                        <a:effectLst/>
                        <a:latin typeface="Times New Roman" panose="02020603050405020304" pitchFamily="18" charset="0"/>
                      </a:endParaRP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dirty="0" err="1">
                          <a:solidFill>
                            <a:srgbClr val="000000"/>
                          </a:solidFill>
                          <a:effectLst/>
                          <a:latin typeface="Times New Roman" panose="02020603050405020304" pitchFamily="18" charset="0"/>
                        </a:rPr>
                        <a:t>Ven</a:t>
                      </a:r>
                      <a:r>
                        <a:rPr lang="tr-TR" sz="900" b="0" i="0" u="none" strike="noStrike" dirty="0">
                          <a:solidFill>
                            <a:srgbClr val="000000"/>
                          </a:solidFill>
                          <a:effectLst/>
                          <a:latin typeface="Times New Roman" panose="02020603050405020304" pitchFamily="18" charset="0"/>
                        </a:rPr>
                        <a:t> içine yetişkinde 0,5-2 mg (1 mg/dakika hızından yavaş), çocukta 0,02 mg/kg (0,5 mg/dakika hızından yavaş), kalp </a:t>
                      </a:r>
                      <a:r>
                        <a:rPr lang="tr-TR" sz="900" b="0" i="0" u="none" strike="noStrike" dirty="0" err="1">
                          <a:solidFill>
                            <a:srgbClr val="000000"/>
                          </a:solidFill>
                          <a:effectLst/>
                          <a:latin typeface="Times New Roman" panose="02020603050405020304" pitchFamily="18" charset="0"/>
                        </a:rPr>
                        <a:t>monitorizasyonu</a:t>
                      </a:r>
                      <a:r>
                        <a:rPr lang="tr-TR" sz="900" b="0" i="0" u="none" strike="noStrike" dirty="0">
                          <a:solidFill>
                            <a:srgbClr val="000000"/>
                          </a:solidFill>
                          <a:effectLst/>
                          <a:latin typeface="Times New Roman" panose="02020603050405020304" pitchFamily="18" charset="0"/>
                        </a:rPr>
                        <a:t> eşliğinde verilir, 10-30 dakikada bir yinelenir. Yetişkinde en çok 4 mg verilir. Kas içine ya da </a:t>
                      </a:r>
                      <a:r>
                        <a:rPr lang="tr-TR" sz="900" b="0" i="0" u="none" strike="noStrike" dirty="0" err="1">
                          <a:solidFill>
                            <a:srgbClr val="000000"/>
                          </a:solidFill>
                          <a:effectLst/>
                          <a:latin typeface="Times New Roman" panose="02020603050405020304" pitchFamily="18" charset="0"/>
                        </a:rPr>
                        <a:t>ven</a:t>
                      </a:r>
                      <a:r>
                        <a:rPr lang="tr-TR" sz="900" b="0" i="0" u="none" strike="noStrike" dirty="0">
                          <a:solidFill>
                            <a:srgbClr val="000000"/>
                          </a:solidFill>
                          <a:effectLst/>
                          <a:latin typeface="Times New Roman" panose="02020603050405020304" pitchFamily="18" charset="0"/>
                        </a:rPr>
                        <a:t> içine </a:t>
                      </a:r>
                      <a:r>
                        <a:rPr lang="tr-TR" sz="900" b="0" i="0" u="none" strike="noStrike" dirty="0" err="1">
                          <a:solidFill>
                            <a:srgbClr val="000000"/>
                          </a:solidFill>
                          <a:effectLst/>
                          <a:latin typeface="Times New Roman" panose="02020603050405020304" pitchFamily="18" charset="0"/>
                        </a:rPr>
                        <a:t>infüzyonla</a:t>
                      </a:r>
                      <a:r>
                        <a:rPr lang="tr-TR" sz="900" b="0" i="0" u="none" strike="noStrike" dirty="0">
                          <a:solidFill>
                            <a:srgbClr val="000000"/>
                          </a:solidFill>
                          <a:effectLst/>
                          <a:latin typeface="Times New Roman" panose="02020603050405020304" pitchFamily="18" charset="0"/>
                        </a:rPr>
                        <a:t> uygulanmamalıdır.</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dirty="0" err="1">
                          <a:solidFill>
                            <a:srgbClr val="000000"/>
                          </a:solidFill>
                          <a:effectLst/>
                          <a:latin typeface="Times New Roman" panose="02020603050405020304" pitchFamily="18" charset="0"/>
                        </a:rPr>
                        <a:t>Bradikardi</a:t>
                      </a:r>
                      <a:r>
                        <a:rPr lang="tr-TR" sz="900" b="0" i="0" u="none" strike="noStrike" dirty="0">
                          <a:solidFill>
                            <a:srgbClr val="000000"/>
                          </a:solidFill>
                          <a:effectLst/>
                          <a:latin typeface="Times New Roman" panose="02020603050405020304" pitchFamily="18" charset="0"/>
                        </a:rPr>
                        <a:t>, kalp bloğu, </a:t>
                      </a:r>
                      <a:r>
                        <a:rPr lang="tr-TR" sz="900" b="0" i="0" u="none" strike="noStrike" dirty="0" err="1">
                          <a:solidFill>
                            <a:srgbClr val="000000"/>
                          </a:solidFill>
                          <a:effectLst/>
                          <a:latin typeface="Times New Roman" panose="02020603050405020304" pitchFamily="18" charset="0"/>
                        </a:rPr>
                        <a:t>asistoli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Konvülsiyon</a:t>
                      </a:r>
                      <a:r>
                        <a:rPr lang="tr-TR" sz="900" b="0" i="0" u="none" strike="noStrike" dirty="0">
                          <a:solidFill>
                            <a:srgbClr val="000000"/>
                          </a:solidFill>
                          <a:effectLst/>
                          <a:latin typeface="Times New Roman" panose="02020603050405020304" pitchFamily="18" charset="0"/>
                        </a:rPr>
                        <a:t> (özellikle hızlı, yüksek doz </a:t>
                      </a:r>
                      <a:r>
                        <a:rPr lang="tr-TR" sz="900" b="0" i="0" u="none" strike="noStrike" dirty="0" err="1">
                          <a:solidFill>
                            <a:srgbClr val="000000"/>
                          </a:solidFill>
                          <a:effectLst/>
                          <a:latin typeface="Times New Roman" panose="02020603050405020304" pitchFamily="18" charset="0"/>
                        </a:rPr>
                        <a:t>fizostigmin</a:t>
                      </a:r>
                      <a:r>
                        <a:rPr lang="tr-TR" sz="900" b="0" i="0" u="none" strike="noStrike" dirty="0">
                          <a:solidFill>
                            <a:srgbClr val="000000"/>
                          </a:solidFill>
                          <a:effectLst/>
                          <a:latin typeface="Times New Roman" panose="02020603050405020304" pitchFamily="18" charset="0"/>
                        </a:rPr>
                        <a:t> uygulamalarında),Bulantı, kusma, ishal ve </a:t>
                      </a:r>
                      <a:r>
                        <a:rPr lang="tr-TR" sz="900" b="0" i="0" u="none" strike="noStrike" dirty="0" err="1">
                          <a:solidFill>
                            <a:srgbClr val="000000"/>
                          </a:solidFill>
                          <a:effectLst/>
                          <a:latin typeface="Times New Roman" panose="02020603050405020304" pitchFamily="18" charset="0"/>
                        </a:rPr>
                        <a:t>tükrük</a:t>
                      </a:r>
                      <a:r>
                        <a:rPr lang="tr-TR" sz="900" b="0" i="0" u="none" strike="noStrike" dirty="0">
                          <a:solidFill>
                            <a:srgbClr val="000000"/>
                          </a:solidFill>
                          <a:effectLst/>
                          <a:latin typeface="Times New Roman" panose="02020603050405020304" pitchFamily="18" charset="0"/>
                        </a:rPr>
                        <a:t> salgısında artış ,Solunum yolu salgılarında artış ve </a:t>
                      </a:r>
                      <a:r>
                        <a:rPr lang="tr-TR" sz="900" b="0" i="0" u="none" strike="noStrike" dirty="0" err="1">
                          <a:solidFill>
                            <a:srgbClr val="000000"/>
                          </a:solidFill>
                          <a:effectLst/>
                          <a:latin typeface="Times New Roman" panose="02020603050405020304" pitchFamily="18" charset="0"/>
                        </a:rPr>
                        <a:t>bronkospazm</a:t>
                      </a: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r>
                        <a:rPr lang="tr-TR" sz="900" b="0" i="0" u="none" strike="noStrike" dirty="0" err="1">
                          <a:solidFill>
                            <a:srgbClr val="000000"/>
                          </a:solidFill>
                          <a:effectLst/>
                          <a:latin typeface="Times New Roman" panose="02020603050405020304" pitchFamily="18" charset="0"/>
                        </a:rPr>
                        <a:t>Fasikülasyon</a:t>
                      </a:r>
                      <a:r>
                        <a:rPr lang="tr-TR" sz="900" b="0" i="0" u="none" strike="noStrike" dirty="0">
                          <a:solidFill>
                            <a:srgbClr val="000000"/>
                          </a:solidFill>
                          <a:effectLst/>
                          <a:latin typeface="Times New Roman" panose="02020603050405020304" pitchFamily="18" charset="0"/>
                        </a:rPr>
                        <a:t> ve kas </a:t>
                      </a:r>
                      <a:r>
                        <a:rPr lang="tr-TR" sz="900" b="0" i="0" u="none" strike="noStrike" dirty="0" err="1">
                          <a:solidFill>
                            <a:srgbClr val="000000"/>
                          </a:solidFill>
                          <a:effectLst/>
                          <a:latin typeface="Times New Roman" panose="02020603050405020304" pitchFamily="18" charset="0"/>
                        </a:rPr>
                        <a:t>güçsüzlüğü.Gebelikte</a:t>
                      </a:r>
                      <a:r>
                        <a:rPr lang="tr-TR" sz="900" b="0" i="0" u="none" strike="noStrike" dirty="0">
                          <a:solidFill>
                            <a:srgbClr val="000000"/>
                          </a:solidFill>
                          <a:effectLst/>
                          <a:latin typeface="Times New Roman" panose="02020603050405020304" pitchFamily="18" charset="0"/>
                        </a:rPr>
                        <a:t> ; Gebede akut ve kısa süreli kullanımı güvenlidir.</a:t>
                      </a:r>
                      <a:br>
                        <a:rPr lang="tr-TR" sz="900" b="0" i="0" u="none" strike="noStrike" dirty="0">
                          <a:solidFill>
                            <a:srgbClr val="000000"/>
                          </a:solidFill>
                          <a:effectLst/>
                          <a:latin typeface="Times New Roman" panose="02020603050405020304" pitchFamily="18" charset="0"/>
                        </a:rPr>
                      </a:br>
                      <a:endParaRPr lang="tr-TR" sz="900" b="0" i="0" u="none" strike="noStrike" dirty="0">
                        <a:solidFill>
                          <a:srgbClr val="000000"/>
                        </a:solidFill>
                        <a:effectLst/>
                        <a:latin typeface="Times New Roman" panose="02020603050405020304" pitchFamily="18" charset="0"/>
                      </a:endParaRP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571379268"/>
                  </a:ext>
                </a:extLst>
              </a:tr>
            </a:tbl>
          </a:graphicData>
        </a:graphic>
      </p:graphicFrame>
    </p:spTree>
    <p:extLst>
      <p:ext uri="{BB962C8B-B14F-4D97-AF65-F5344CB8AC3E}">
        <p14:creationId xmlns:p14="http://schemas.microsoft.com/office/powerpoint/2010/main" val="33742478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159775F3-B9C9-4594-8ECE-981C238DB695}"/>
              </a:ext>
            </a:extLst>
          </p:cNvPr>
          <p:cNvGraphicFramePr>
            <a:graphicFrameLocks noGrp="1"/>
          </p:cNvGraphicFramePr>
          <p:nvPr>
            <p:extLst>
              <p:ext uri="{D42A27DB-BD31-4B8C-83A1-F6EECF244321}">
                <p14:modId xmlns:p14="http://schemas.microsoft.com/office/powerpoint/2010/main" val="1095765742"/>
              </p:ext>
            </p:extLst>
          </p:nvPr>
        </p:nvGraphicFramePr>
        <p:xfrm>
          <a:off x="251520" y="1268760"/>
          <a:ext cx="8640960" cy="4320480"/>
        </p:xfrm>
        <a:graphic>
          <a:graphicData uri="http://schemas.openxmlformats.org/drawingml/2006/table">
            <a:tbl>
              <a:tblPr/>
              <a:tblGrid>
                <a:gridCol w="360666">
                  <a:extLst>
                    <a:ext uri="{9D8B030D-6E8A-4147-A177-3AD203B41FA5}">
                      <a16:colId xmlns:a16="http://schemas.microsoft.com/office/drawing/2014/main" xmlns="" val="1478257469"/>
                    </a:ext>
                  </a:extLst>
                </a:gridCol>
                <a:gridCol w="1870955">
                  <a:extLst>
                    <a:ext uri="{9D8B030D-6E8A-4147-A177-3AD203B41FA5}">
                      <a16:colId xmlns:a16="http://schemas.microsoft.com/office/drawing/2014/main" xmlns="" val="4263808739"/>
                    </a:ext>
                  </a:extLst>
                </a:gridCol>
                <a:gridCol w="1630512">
                  <a:extLst>
                    <a:ext uri="{9D8B030D-6E8A-4147-A177-3AD203B41FA5}">
                      <a16:colId xmlns:a16="http://schemas.microsoft.com/office/drawing/2014/main" xmlns="" val="3161390720"/>
                    </a:ext>
                  </a:extLst>
                </a:gridCol>
                <a:gridCol w="2284219">
                  <a:extLst>
                    <a:ext uri="{9D8B030D-6E8A-4147-A177-3AD203B41FA5}">
                      <a16:colId xmlns:a16="http://schemas.microsoft.com/office/drawing/2014/main" xmlns="" val="505921551"/>
                    </a:ext>
                  </a:extLst>
                </a:gridCol>
                <a:gridCol w="2494608">
                  <a:extLst>
                    <a:ext uri="{9D8B030D-6E8A-4147-A177-3AD203B41FA5}">
                      <a16:colId xmlns:a16="http://schemas.microsoft.com/office/drawing/2014/main" xmlns="" val="3142166028"/>
                    </a:ext>
                  </a:extLst>
                </a:gridCol>
              </a:tblGrid>
              <a:tr h="265635">
                <a:tc>
                  <a:txBody>
                    <a:bodyPr/>
                    <a:lstStyle/>
                    <a:p>
                      <a:pPr algn="l" fontAlgn="ctr"/>
                      <a:r>
                        <a:rPr lang="tr-TR" sz="900" b="0" i="0" u="none" strike="noStrike">
                          <a:solidFill>
                            <a:srgbClr val="000000"/>
                          </a:solidFill>
                          <a:effectLst/>
                          <a:latin typeface="Times New Roman" panose="02020603050405020304" pitchFamily="18" charset="0"/>
                        </a:rPr>
                        <a:t>İLAÇ</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ENDİKASYONLARI</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KONTRENDİKASYONLARI</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VERİLİŞ YOLU</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YAN ETKİLERİ</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93590536"/>
                  </a:ext>
                </a:extLst>
              </a:tr>
              <a:tr h="4054845">
                <a:tc>
                  <a:txBody>
                    <a:bodyPr/>
                    <a:lstStyle/>
                    <a:p>
                      <a:pPr algn="ctr" fontAlgn="ctr"/>
                      <a:r>
                        <a:rPr lang="tr-TR" sz="900" b="0" i="0" u="none" strike="noStrike" dirty="0">
                          <a:solidFill>
                            <a:srgbClr val="000000"/>
                          </a:solidFill>
                          <a:effectLst/>
                          <a:latin typeface="Times New Roman" panose="02020603050405020304" pitchFamily="18" charset="0"/>
                        </a:rPr>
                        <a:t>NEOSTİGMİN</a:t>
                      </a:r>
                    </a:p>
                  </a:txBody>
                  <a:tcPr marL="6858" marR="6858" marT="685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E9EA"/>
                    </a:solidFill>
                  </a:tcPr>
                </a:tc>
                <a:tc>
                  <a:txBody>
                    <a:bodyPr/>
                    <a:lstStyle/>
                    <a:p>
                      <a:pPr algn="l" fontAlgn="ctr"/>
                      <a:r>
                        <a:rPr lang="tr-TR" sz="900" b="0" i="0" u="none" strike="noStrike" dirty="0">
                          <a:solidFill>
                            <a:srgbClr val="000000"/>
                          </a:solidFill>
                          <a:effectLst/>
                          <a:latin typeface="Times New Roman" panose="02020603050405020304" pitchFamily="18" charset="0"/>
                        </a:rPr>
                        <a:t>Bir tür kas zafiyeti hastalığı olan </a:t>
                      </a:r>
                      <a:r>
                        <a:rPr lang="tr-TR" sz="900" b="0" i="0" u="none" strike="noStrike" dirty="0" err="1">
                          <a:solidFill>
                            <a:srgbClr val="000000"/>
                          </a:solidFill>
                          <a:effectLst/>
                          <a:latin typeface="Times New Roman" panose="02020603050405020304" pitchFamily="18" charset="0"/>
                        </a:rPr>
                        <a:t>Miyasteniya</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Gravis</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tedavisinde,Barsak</a:t>
                      </a:r>
                      <a:r>
                        <a:rPr lang="tr-TR" sz="900" b="0" i="0" u="none" strike="noStrike" dirty="0">
                          <a:solidFill>
                            <a:srgbClr val="000000"/>
                          </a:solidFill>
                          <a:effectLst/>
                          <a:latin typeface="Times New Roman" panose="02020603050405020304" pitchFamily="18" charset="0"/>
                        </a:rPr>
                        <a:t> hareketlerinin sinirsel olarak yavaşlamasından dolayı oluşan barsak tıkanması (</a:t>
                      </a:r>
                      <a:r>
                        <a:rPr lang="tr-TR" sz="900" b="0" i="0" u="none" strike="noStrike" dirty="0" err="1">
                          <a:solidFill>
                            <a:srgbClr val="000000"/>
                          </a:solidFill>
                          <a:effectLst/>
                          <a:latin typeface="Times New Roman" panose="02020603050405020304" pitchFamily="18" charset="0"/>
                        </a:rPr>
                        <a:t>paralitik</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ileus</a:t>
                      </a:r>
                      <a:r>
                        <a:rPr lang="tr-TR" sz="900" b="0" i="0" u="none" strike="noStrike" dirty="0">
                          <a:solidFill>
                            <a:srgbClr val="000000"/>
                          </a:solidFill>
                          <a:effectLst/>
                          <a:latin typeface="Times New Roman" panose="02020603050405020304" pitchFamily="18" charset="0"/>
                        </a:rPr>
                        <a:t>),Ameliyat sonrası idrar </a:t>
                      </a:r>
                      <a:r>
                        <a:rPr lang="tr-TR" sz="900" b="0" i="0" u="none" strike="noStrike" dirty="0" err="1">
                          <a:solidFill>
                            <a:srgbClr val="000000"/>
                          </a:solidFill>
                          <a:effectLst/>
                          <a:latin typeface="Times New Roman" panose="02020603050405020304" pitchFamily="18" charset="0"/>
                        </a:rPr>
                        <a:t>tutulmaları,Uzuvlardaki</a:t>
                      </a:r>
                      <a:r>
                        <a:rPr lang="tr-TR" sz="900" b="0" i="0" u="none" strike="noStrike" dirty="0">
                          <a:solidFill>
                            <a:srgbClr val="000000"/>
                          </a:solidFill>
                          <a:effectLst/>
                          <a:latin typeface="Times New Roman" panose="02020603050405020304" pitchFamily="18" charset="0"/>
                        </a:rPr>
                        <a:t> damarların bozukluğu ve </a:t>
                      </a:r>
                      <a:r>
                        <a:rPr lang="tr-TR" sz="900" b="0" i="0" u="none" strike="noStrike" dirty="0" err="1">
                          <a:solidFill>
                            <a:srgbClr val="000000"/>
                          </a:solidFill>
                          <a:effectLst/>
                          <a:latin typeface="Times New Roman" panose="02020603050405020304" pitchFamily="18" charset="0"/>
                        </a:rPr>
                        <a:t>tıkanıklığı,Barsak</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haraketlerinin</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zaafiyeti</a:t>
                      </a:r>
                      <a:r>
                        <a:rPr lang="tr-TR" sz="900" b="0" i="0" u="none" strike="noStrike" dirty="0">
                          <a:solidFill>
                            <a:srgbClr val="000000"/>
                          </a:solidFill>
                          <a:effectLst/>
                          <a:latin typeface="Times New Roman" panose="02020603050405020304" pitchFamily="18" charset="0"/>
                        </a:rPr>
                        <a:t> (barsak </a:t>
                      </a:r>
                      <a:r>
                        <a:rPr lang="tr-TR" sz="900" b="0" i="0" u="none" strike="noStrike" dirty="0" err="1">
                          <a:solidFill>
                            <a:srgbClr val="000000"/>
                          </a:solidFill>
                          <a:effectLst/>
                          <a:latin typeface="Times New Roman" panose="02020603050405020304" pitchFamily="18" charset="0"/>
                        </a:rPr>
                        <a:t>atonisi</a:t>
                      </a:r>
                      <a:r>
                        <a:rPr lang="tr-TR" sz="900" b="0" i="0" u="none" strike="noStrike" dirty="0">
                          <a:solidFill>
                            <a:srgbClr val="000000"/>
                          </a:solidFill>
                          <a:effectLst/>
                          <a:latin typeface="Times New Roman" panose="02020603050405020304" pitchFamily="18" charset="0"/>
                        </a:rPr>
                        <a:t>),Vücudun sağ ya da sol yarısında istemli hareketin kaybı ve felci (</a:t>
                      </a:r>
                      <a:r>
                        <a:rPr lang="tr-TR" sz="900" b="0" i="0" u="none" strike="noStrike" dirty="0" err="1">
                          <a:solidFill>
                            <a:srgbClr val="000000"/>
                          </a:solidFill>
                          <a:effectLst/>
                          <a:latin typeface="Times New Roman" panose="02020603050405020304" pitchFamily="18" charset="0"/>
                        </a:rPr>
                        <a:t>hemipleji</a:t>
                      </a:r>
                      <a:r>
                        <a:rPr lang="tr-TR" sz="900" b="0" i="0" u="none" strike="noStrike" dirty="0">
                          <a:solidFill>
                            <a:srgbClr val="000000"/>
                          </a:solidFill>
                          <a:effectLst/>
                          <a:latin typeface="Times New Roman" panose="02020603050405020304" pitchFamily="18" charset="0"/>
                        </a:rPr>
                        <a:t>) ve</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yalnızca bir organın, bir grup kasın ya da tek bir kasın felci (</a:t>
                      </a:r>
                      <a:r>
                        <a:rPr lang="tr-TR" sz="900" b="0" i="0" u="none" strike="noStrike" dirty="0" err="1">
                          <a:solidFill>
                            <a:srgbClr val="000000"/>
                          </a:solidFill>
                          <a:effectLst/>
                          <a:latin typeface="Times New Roman" panose="02020603050405020304" pitchFamily="18" charset="0"/>
                        </a:rPr>
                        <a:t>monopleji</a:t>
                      </a:r>
                      <a:r>
                        <a:rPr lang="tr-TR" sz="900" b="0" i="0" u="none" strike="noStrike" dirty="0">
                          <a:solidFill>
                            <a:srgbClr val="000000"/>
                          </a:solidFill>
                          <a:effectLst/>
                          <a:latin typeface="Times New Roman" panose="02020603050405020304" pitchFamily="18" charset="0"/>
                        </a:rPr>
                        <a:t>) </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İlaca karşı aşırı duyarlılığınız varsa,Karın zarının iltihaplanması (peritonit), kangrende, Sindirim sistemi kanalında veya idrar yollarındaki tıkanıklığın mekanik nedenli</a:t>
                      </a:r>
                      <a:br>
                        <a:rPr lang="tr-TR" sz="900" b="0" i="0" u="none" strike="noStrike">
                          <a:solidFill>
                            <a:srgbClr val="000000"/>
                          </a:solidFill>
                          <a:effectLst/>
                          <a:latin typeface="Times New Roman" panose="02020603050405020304" pitchFamily="18" charset="0"/>
                        </a:rPr>
                      </a:br>
                      <a:r>
                        <a:rPr lang="tr-TR" sz="900" b="0" i="0" u="none" strike="noStrike">
                          <a:solidFill>
                            <a:srgbClr val="000000"/>
                          </a:solidFill>
                          <a:effectLst/>
                          <a:latin typeface="Times New Roman" panose="02020603050405020304" pitchFamily="18" charset="0"/>
                        </a:rPr>
                        <a:t>olduğu durumlarda ,Suksametonyum gibi kas gevşeticiler kullanmaktaysanız </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Doktorunuz hastalığınıza bağlı olarak ilacınızın dozunu belirleyecek ve size </a:t>
                      </a:r>
                      <a:r>
                        <a:rPr lang="tr-TR" sz="900" b="0" i="0" u="none" strike="noStrike" dirty="0" err="1">
                          <a:solidFill>
                            <a:srgbClr val="000000"/>
                          </a:solidFill>
                          <a:effectLst/>
                          <a:latin typeface="Times New Roman" panose="02020603050405020304" pitchFamily="18" charset="0"/>
                        </a:rPr>
                        <a:t>uygulayacaktır.Özel</a:t>
                      </a:r>
                      <a:r>
                        <a:rPr lang="tr-TR" sz="900" b="0" i="0" u="none" strike="noStrike" dirty="0">
                          <a:solidFill>
                            <a:srgbClr val="000000"/>
                          </a:solidFill>
                          <a:effectLst/>
                          <a:latin typeface="Times New Roman" panose="02020603050405020304" pitchFamily="18" charset="0"/>
                        </a:rPr>
                        <a:t> kullanım durumları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Böbrek / karaciğer yetmezliği ,Böbrek yetmezliği olan hastalarda dozunun ayarlanmasına ihtiyaç </a:t>
                      </a:r>
                      <a:r>
                        <a:rPr lang="tr-TR" sz="900" b="0" i="0" u="none" strike="noStrike" dirty="0" err="1">
                          <a:solidFill>
                            <a:srgbClr val="000000"/>
                          </a:solidFill>
                          <a:effectLst/>
                          <a:latin typeface="Times New Roman" panose="02020603050405020304" pitchFamily="18" charset="0"/>
                        </a:rPr>
                        <a:t>duyulabilir.Eğer</a:t>
                      </a:r>
                      <a:r>
                        <a:rPr lang="tr-TR" sz="900" b="0" i="0" u="none" strike="noStrike" dirty="0">
                          <a:solidFill>
                            <a:srgbClr val="000000"/>
                          </a:solidFill>
                          <a:effectLst/>
                          <a:latin typeface="Times New Roman" panose="02020603050405020304" pitchFamily="18" charset="0"/>
                        </a:rPr>
                        <a:t> etkisinin çok güçlü veya zayıf olduğuna dair bir izleniminiz var ise</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doktorunuz ve eczacınız ile konuşunuz. </a:t>
                      </a: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Kasların kısmi ya da genel olarak istemsiz kasılmaları. Bilinç kaybı, Uyuşukluk, Konuşma güçlüğü, Gözbebeği küçülmesi, Nabız yavaşlaması, Nabız </a:t>
                      </a:r>
                      <a:r>
                        <a:rPr lang="tr-TR" sz="900" b="0" i="0" u="none" strike="noStrike" dirty="0" err="1">
                          <a:solidFill>
                            <a:srgbClr val="000000"/>
                          </a:solidFill>
                          <a:effectLst/>
                          <a:latin typeface="Times New Roman" panose="02020603050405020304" pitchFamily="18" charset="0"/>
                        </a:rPr>
                        <a:t>hızlanması,Kalp</a:t>
                      </a:r>
                      <a:r>
                        <a:rPr lang="tr-TR" sz="900" b="0" i="0" u="none" strike="noStrike" dirty="0">
                          <a:solidFill>
                            <a:srgbClr val="000000"/>
                          </a:solidFill>
                          <a:effectLst/>
                          <a:latin typeface="Times New Roman" panose="02020603050405020304" pitchFamily="18" charset="0"/>
                        </a:rPr>
                        <a:t> ritminin bozulması, EKG değişimleri, Kalp durması, Beyne kan akımının kesintisine bağlı olan anlık bilinç kaybı, Tansiyon düşüklüğü, Solunum kas felci, Solunum depresyonu, Solunum durması, Aşırı duyarlılık tepkileri, Baş ağrısı, Baş dönmesi, Bronşların daralması, Toplardamarların iltihabına bağlı kan pıhtısı oluşumu, Nefes darlığı, Koma, Bulantı, Kusma, Göz yaşarması, Aşırı tükürük salgılanması, </a:t>
                      </a:r>
                      <a:r>
                        <a:rPr lang="tr-TR" sz="900" b="0" i="0" u="none" strike="noStrike" dirty="0" err="1">
                          <a:solidFill>
                            <a:srgbClr val="000000"/>
                          </a:solidFill>
                          <a:effectLst/>
                          <a:latin typeface="Times New Roman" panose="02020603050405020304" pitchFamily="18" charset="0"/>
                        </a:rPr>
                        <a:t>İshal,İdrara</a:t>
                      </a:r>
                      <a:r>
                        <a:rPr lang="tr-TR" sz="900" b="0" i="0" u="none" strike="noStrike" dirty="0">
                          <a:solidFill>
                            <a:srgbClr val="000000"/>
                          </a:solidFill>
                          <a:effectLst/>
                          <a:latin typeface="Times New Roman" panose="02020603050405020304" pitchFamily="18" charset="0"/>
                        </a:rPr>
                        <a:t> çıkma isteği, Mide krampları, Eklem ağrısı, Yutma güçlüğü, Şişkinlik, Deride kızarıklık, Kaşıntı </a:t>
                      </a:r>
                      <a:br>
                        <a:rPr lang="tr-TR" sz="900" b="0" i="0" u="none" strike="noStrike" dirty="0">
                          <a:solidFill>
                            <a:srgbClr val="000000"/>
                          </a:solidFill>
                          <a:effectLst/>
                          <a:latin typeface="Times New Roman" panose="02020603050405020304" pitchFamily="18" charset="0"/>
                        </a:rPr>
                      </a:br>
                      <a:endParaRPr lang="tr-TR" sz="900" b="0" i="0" u="none" strike="noStrike" dirty="0">
                        <a:solidFill>
                          <a:srgbClr val="000000"/>
                        </a:solidFill>
                        <a:effectLst/>
                        <a:latin typeface="Times New Roman" panose="02020603050405020304" pitchFamily="18" charset="0"/>
                      </a:endParaRPr>
                    </a:p>
                  </a:txBody>
                  <a:tcPr marL="6858" marR="6858" marT="68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1197634"/>
                  </a:ext>
                </a:extLst>
              </a:tr>
            </a:tbl>
          </a:graphicData>
        </a:graphic>
      </p:graphicFrame>
    </p:spTree>
    <p:extLst>
      <p:ext uri="{BB962C8B-B14F-4D97-AF65-F5344CB8AC3E}">
        <p14:creationId xmlns:p14="http://schemas.microsoft.com/office/powerpoint/2010/main" val="243187414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A100DACC-3437-447B-905A-9A0AC5AC7C9D}"/>
              </a:ext>
            </a:extLst>
          </p:cNvPr>
          <p:cNvGraphicFramePr>
            <a:graphicFrameLocks noGrp="1"/>
          </p:cNvGraphicFramePr>
          <p:nvPr>
            <p:extLst>
              <p:ext uri="{D42A27DB-BD31-4B8C-83A1-F6EECF244321}">
                <p14:modId xmlns:p14="http://schemas.microsoft.com/office/powerpoint/2010/main" val="989585369"/>
              </p:ext>
            </p:extLst>
          </p:nvPr>
        </p:nvGraphicFramePr>
        <p:xfrm>
          <a:off x="251520" y="1052736"/>
          <a:ext cx="8640959" cy="4607091"/>
        </p:xfrm>
        <a:graphic>
          <a:graphicData uri="http://schemas.openxmlformats.org/drawingml/2006/table">
            <a:tbl>
              <a:tblPr/>
              <a:tblGrid>
                <a:gridCol w="358794">
                  <a:extLst>
                    <a:ext uri="{9D8B030D-6E8A-4147-A177-3AD203B41FA5}">
                      <a16:colId xmlns:a16="http://schemas.microsoft.com/office/drawing/2014/main" xmlns="" val="1624801247"/>
                    </a:ext>
                  </a:extLst>
                </a:gridCol>
                <a:gridCol w="1657430">
                  <a:extLst>
                    <a:ext uri="{9D8B030D-6E8A-4147-A177-3AD203B41FA5}">
                      <a16:colId xmlns:a16="http://schemas.microsoft.com/office/drawing/2014/main" xmlns="" val="930536726"/>
                    </a:ext>
                  </a:extLst>
                </a:gridCol>
                <a:gridCol w="1656184">
                  <a:extLst>
                    <a:ext uri="{9D8B030D-6E8A-4147-A177-3AD203B41FA5}">
                      <a16:colId xmlns:a16="http://schemas.microsoft.com/office/drawing/2014/main" xmlns="" val="1334272651"/>
                    </a:ext>
                  </a:extLst>
                </a:gridCol>
                <a:gridCol w="2592288">
                  <a:extLst>
                    <a:ext uri="{9D8B030D-6E8A-4147-A177-3AD203B41FA5}">
                      <a16:colId xmlns:a16="http://schemas.microsoft.com/office/drawing/2014/main" xmlns="" val="125674982"/>
                    </a:ext>
                  </a:extLst>
                </a:gridCol>
                <a:gridCol w="2376263">
                  <a:extLst>
                    <a:ext uri="{9D8B030D-6E8A-4147-A177-3AD203B41FA5}">
                      <a16:colId xmlns:a16="http://schemas.microsoft.com/office/drawing/2014/main" xmlns="" val="3342256846"/>
                    </a:ext>
                  </a:extLst>
                </a:gridCol>
              </a:tblGrid>
              <a:tr h="216024">
                <a:tc>
                  <a:txBody>
                    <a:bodyPr/>
                    <a:lstStyle/>
                    <a:p>
                      <a:pPr algn="l" fontAlgn="ctr"/>
                      <a:r>
                        <a:rPr lang="tr-TR" sz="900" b="0" i="0" u="none" strike="noStrike">
                          <a:solidFill>
                            <a:srgbClr val="000000"/>
                          </a:solidFill>
                          <a:effectLst/>
                          <a:latin typeface="Times New Roman" panose="02020603050405020304" pitchFamily="18" charset="0"/>
                        </a:rPr>
                        <a:t>İLAÇ</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ENDİKASYONLARI</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KONTRENDİKASYONLARI</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VERİLİŞ YOLU</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YAN ETKİLERİ</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30281021"/>
                  </a:ext>
                </a:extLst>
              </a:tr>
              <a:tr h="4391067">
                <a:tc>
                  <a:txBody>
                    <a:bodyPr/>
                    <a:lstStyle/>
                    <a:p>
                      <a:pPr algn="ctr" fontAlgn="ctr"/>
                      <a:r>
                        <a:rPr lang="tr-TR" sz="900" b="0" i="0" u="none" strike="noStrike" dirty="0">
                          <a:solidFill>
                            <a:srgbClr val="000000"/>
                          </a:solidFill>
                          <a:effectLst/>
                          <a:latin typeface="Times New Roman" panose="02020603050405020304" pitchFamily="18" charset="0"/>
                        </a:rPr>
                        <a:t>PRİDOSTİGMİN</a:t>
                      </a:r>
                    </a:p>
                  </a:txBody>
                  <a:tcPr marL="6822" marR="6822" marT="6822"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E9EA"/>
                    </a:solidFill>
                  </a:tcPr>
                </a:tc>
                <a:tc>
                  <a:txBody>
                    <a:bodyPr/>
                    <a:lstStyle/>
                    <a:p>
                      <a:pPr algn="l" fontAlgn="ct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r>
                        <a:rPr lang="tr-TR" sz="900" b="0" i="0" u="none" strike="noStrike" dirty="0" err="1">
                          <a:solidFill>
                            <a:srgbClr val="000000"/>
                          </a:solidFill>
                          <a:effectLst/>
                          <a:latin typeface="Times New Roman" panose="02020603050405020304" pitchFamily="18" charset="0"/>
                        </a:rPr>
                        <a:t>Piridostigmin</a:t>
                      </a:r>
                      <a:r>
                        <a:rPr lang="tr-TR" sz="900" b="0" i="0" u="none" strike="noStrike" dirty="0">
                          <a:solidFill>
                            <a:srgbClr val="000000"/>
                          </a:solidFill>
                          <a:effectLst/>
                          <a:latin typeface="Times New Roman" panose="02020603050405020304" pitchFamily="18" charset="0"/>
                        </a:rPr>
                        <a:t>, kasların kasılmasında görev yapan </a:t>
                      </a:r>
                      <a:r>
                        <a:rPr lang="tr-TR" sz="900" b="0" i="0" u="none" strike="noStrike" dirty="0" err="1">
                          <a:solidFill>
                            <a:srgbClr val="000000"/>
                          </a:solidFill>
                          <a:effectLst/>
                          <a:latin typeface="Times New Roman" panose="02020603050405020304" pitchFamily="18" charset="0"/>
                        </a:rPr>
                        <a:t>asetilkolin</a:t>
                      </a:r>
                      <a:r>
                        <a:rPr lang="tr-TR" sz="900" b="0" i="0" u="none" strike="noStrike" dirty="0">
                          <a:solidFill>
                            <a:srgbClr val="000000"/>
                          </a:solidFill>
                          <a:effectLst/>
                          <a:latin typeface="Times New Roman" panose="02020603050405020304" pitchFamily="18" charset="0"/>
                        </a:rPr>
                        <a:t> adı verilen maddeyi yıkan enzimin çalışmasını engelleyen </a:t>
                      </a:r>
                      <a:r>
                        <a:rPr lang="tr-TR" sz="900" b="0" i="0" u="none" strike="noStrike" dirty="0" err="1">
                          <a:solidFill>
                            <a:srgbClr val="000000"/>
                          </a:solidFill>
                          <a:effectLst/>
                          <a:latin typeface="Times New Roman" panose="02020603050405020304" pitchFamily="18" charset="0"/>
                        </a:rPr>
                        <a:t>antikolinesteraz</a:t>
                      </a:r>
                      <a:r>
                        <a:rPr lang="tr-TR" sz="900" b="0" i="0" u="none" strike="noStrike" dirty="0">
                          <a:solidFill>
                            <a:srgbClr val="000000"/>
                          </a:solidFill>
                          <a:effectLst/>
                          <a:latin typeface="Times New Roman" panose="02020603050405020304" pitchFamily="18" charset="0"/>
                        </a:rPr>
                        <a:t> grubundandır.</a:t>
                      </a:r>
                      <a:br>
                        <a:rPr lang="tr-TR" sz="900" b="0" i="0" u="none" strike="noStrike" dirty="0">
                          <a:solidFill>
                            <a:srgbClr val="000000"/>
                          </a:solidFill>
                          <a:effectLst/>
                          <a:latin typeface="Times New Roman" panose="02020603050405020304" pitchFamily="18" charset="0"/>
                        </a:rPr>
                      </a:br>
                      <a:r>
                        <a:rPr lang="tr-TR" sz="900" b="0" i="0" u="none" strike="noStrike" dirty="0" err="1">
                          <a:solidFill>
                            <a:srgbClr val="000000"/>
                          </a:solidFill>
                          <a:effectLst/>
                          <a:latin typeface="Times New Roman" panose="02020603050405020304" pitchFamily="18" charset="0"/>
                        </a:rPr>
                        <a:t>Miyastenia</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gravis</a:t>
                      </a:r>
                      <a:r>
                        <a:rPr lang="tr-TR" sz="900" b="0" i="0" u="none" strike="noStrike" dirty="0">
                          <a:solidFill>
                            <a:srgbClr val="000000"/>
                          </a:solidFill>
                          <a:effectLst/>
                          <a:latin typeface="Times New Roman" panose="02020603050405020304" pitchFamily="18" charset="0"/>
                        </a:rPr>
                        <a:t> (istemli hareket eden bazı kaslarda, harekete bağlı olarak çabuk yorulma ve güçsüzlük gibi belirtilerle ortaya çıkan sinir-kas kavşağına ait bir hastalık.),</a:t>
                      </a:r>
                      <a:r>
                        <a:rPr lang="tr-TR" sz="900" b="0" i="0" u="none" strike="noStrike" dirty="0" err="1">
                          <a:solidFill>
                            <a:srgbClr val="000000"/>
                          </a:solidFill>
                          <a:effectLst/>
                          <a:latin typeface="Times New Roman" panose="02020603050405020304" pitchFamily="18" charset="0"/>
                        </a:rPr>
                        <a:t>Paralitik</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ileus</a:t>
                      </a:r>
                      <a:r>
                        <a:rPr lang="tr-TR" sz="900" b="0" i="0" u="none" strike="noStrike" dirty="0">
                          <a:solidFill>
                            <a:srgbClr val="000000"/>
                          </a:solidFill>
                          <a:effectLst/>
                          <a:latin typeface="Times New Roman" panose="02020603050405020304" pitchFamily="18" charset="0"/>
                        </a:rPr>
                        <a:t> (barsak kaslarının çalışamamasına bağlı barsak tıkanması), </a:t>
                      </a:r>
                      <a:r>
                        <a:rPr lang="tr-TR" sz="900" b="0" i="0" u="none" strike="noStrike" dirty="0" err="1">
                          <a:solidFill>
                            <a:srgbClr val="000000"/>
                          </a:solidFill>
                          <a:effectLst/>
                          <a:latin typeface="Times New Roman" panose="02020603050405020304" pitchFamily="18" charset="0"/>
                        </a:rPr>
                        <a:t>atonik</a:t>
                      </a:r>
                      <a:r>
                        <a:rPr lang="tr-TR" sz="900" b="0" i="0" u="none" strike="noStrike" dirty="0">
                          <a:solidFill>
                            <a:srgbClr val="000000"/>
                          </a:solidFill>
                          <a:effectLst/>
                          <a:latin typeface="Times New Roman" panose="02020603050405020304" pitchFamily="18" charset="0"/>
                        </a:rPr>
                        <a:t> kabızlık (barsak tembelliğine bağlı kabızlık), Ameliyat sonrası idrar kesesinde aşırı idrar birikmesinin giderilmesi</a:t>
                      </a:r>
                      <a:br>
                        <a:rPr lang="tr-TR" sz="900" b="0" i="0" u="none" strike="noStrike" dirty="0">
                          <a:solidFill>
                            <a:srgbClr val="000000"/>
                          </a:solidFill>
                          <a:effectLst/>
                          <a:latin typeface="Times New Roman" panose="02020603050405020304" pitchFamily="18" charset="0"/>
                        </a:rPr>
                      </a:br>
                      <a:endParaRPr lang="tr-TR" sz="900" b="0" i="0" u="none" strike="noStrike" dirty="0">
                        <a:solidFill>
                          <a:srgbClr val="000000"/>
                        </a:solidFill>
                        <a:effectLst/>
                        <a:latin typeface="Times New Roman" panose="02020603050405020304" pitchFamily="18" charset="0"/>
                      </a:endParaRP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Piridostigmine, içerdiği maddelerden herhangi birine karşı aşırı duyarlılığınız (alerjiniz) varsa.Barsak veya idrar yollarınızda mekanik bir tıkanıklığınız varsa.Süksametonyum gibi depolarizan kas gevşeticileri (herhangi bir tıbbi müdahalede kısa süreli kaslarda gevşeme sağlamak için kullanılan ilaçlar) ile birlikte kullanım</a:t>
                      </a:r>
                      <a:br>
                        <a:rPr lang="tr-TR" sz="900" b="0" i="0" u="none" strike="noStrike">
                          <a:solidFill>
                            <a:srgbClr val="000000"/>
                          </a:solidFill>
                          <a:effectLst/>
                          <a:latin typeface="Times New Roman" panose="02020603050405020304" pitchFamily="18" charset="0"/>
                        </a:rPr>
                      </a:br>
                      <a:endParaRPr lang="tr-TR" sz="900" b="0" i="0" u="none" strike="noStrike">
                        <a:solidFill>
                          <a:srgbClr val="000000"/>
                        </a:solidFill>
                        <a:effectLst/>
                        <a:latin typeface="Times New Roman" panose="02020603050405020304" pitchFamily="18" charset="0"/>
                      </a:endParaRP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Miyastenia gravis için tedavi oluyorsanız;Toplam günlük doz 120-1200 mg aralığındadır. Ancak durumunuza göre doktorunuz tarafından bu doz artırılabilir. Paralitik ileus (barsak kaslarınınatonik kabızlık (barsak tembelliğine bağlı kabızlık) ya da ameliyat sonrası idrar kesesinde aşırı idrar birikmesinin giderilmesi için tedavi oluyorsanız; Genel doz günde 60-240 mg arasındadır.Uygulama yolu ve metodu: ağız yolundan bir miktar su ile birlikte alınız.Çocuklarda kullanımı:</a:t>
                      </a:r>
                      <a:br>
                        <a:rPr lang="tr-TR" sz="900" b="0" i="0" u="none" strike="noStrike">
                          <a:solidFill>
                            <a:srgbClr val="000000"/>
                          </a:solidFill>
                          <a:effectLst/>
                          <a:latin typeface="Times New Roman" panose="02020603050405020304" pitchFamily="18" charset="0"/>
                        </a:rPr>
                      </a:br>
                      <a:r>
                        <a:rPr lang="tr-TR" sz="900" b="0" i="0" u="none" strike="noStrike">
                          <a:solidFill>
                            <a:srgbClr val="000000"/>
                          </a:solidFill>
                          <a:effectLst/>
                          <a:latin typeface="Times New Roman" panose="02020603050405020304" pitchFamily="18" charset="0"/>
                        </a:rPr>
                        <a:t>Çocuğunuzda kullanılacaksa doktorunuz tedavisini düşük dozlarla başlatmanızı ve kademeli olarak dozu artırarak uygulamanızı isteyecektir.Miyastenia Gravis'te; Başlangıç dozu 6-12 yaş arası çocuklarda toplam günlük doz gereksinimi 1 draje ile 6 draje arasında değişmektedir.Paralitik ileus (barsak kaslarının çalışmamasına bağlı barsak tıkanması), atonik konstipasyon (barsak tembelliğine bağlı kabızlık) ve post operatif üriner retansiyon (ameliyat sonrası idrar kesesinde aşırı idrar birikmesini giderilmesi)Çocuklarda genel dozaj günde 15-60 mg'dır. Doz sıklığı hastanın ihtiyacına göre değişebilir. Ancak ürün draje formunda olduğundan 60 mg'ın altındaki dozlar uygulanabilir değildir.6 yaşından küçük çocuklarda önerilmez.</a:t>
                      </a:r>
                      <a:br>
                        <a:rPr lang="tr-TR" sz="900" b="0" i="0" u="none" strike="noStrike">
                          <a:solidFill>
                            <a:srgbClr val="000000"/>
                          </a:solidFill>
                          <a:effectLst/>
                          <a:latin typeface="Times New Roman" panose="02020603050405020304" pitchFamily="18" charset="0"/>
                        </a:rPr>
                      </a:br>
                      <a:r>
                        <a:rPr lang="tr-TR" sz="900" b="0" i="0" u="none" strike="noStrike">
                          <a:solidFill>
                            <a:srgbClr val="000000"/>
                          </a:solidFill>
                          <a:effectLst/>
                          <a:latin typeface="Times New Roman" panose="02020603050405020304" pitchFamily="18" charset="0"/>
                        </a:rPr>
                        <a:t>Yaslılarda (65 yaş ve üzeri) kullanımı normal erişkinlerdeki gibidir.Özel kullanım durumları Böbrek yetmezliği:Böbrek yetmezliğiniz var ise daha düşük dozlar gerekebilir ve doktorunuz tedavide elde edilen etkiye göre dozunu kademeli olarak artırabilir.Karaciğer yetmezliği:Özel kullanımı yoktur.</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dirty="0">
                          <a:solidFill>
                            <a:srgbClr val="000000"/>
                          </a:solidFill>
                          <a:effectLst/>
                          <a:latin typeface="Times New Roman" panose="02020603050405020304" pitchFamily="18" charset="0"/>
                        </a:rPr>
                        <a:t>Eller, ayaklar, bilekler, yüz, dudakların şişmesi ya da özellikle ağız veya boğazın yutmayı veya nefes almayı zorlaştıracak şekilde şişmelerinde, Döküntü, Baygınlık, Derinin ve gözlerin sarılaşması (sarılık gelişmesi), Kalp ritminde bozukluk ,Bulantı, kusma, ishal, yutma güçlüğü, Aşırı terleme, Göz bebeğinin küçülmesi, göz yaşında artma, çift görme, Kalp atım sayısının azalması, </a:t>
                      </a:r>
                      <a:r>
                        <a:rPr lang="tr-TR" sz="900" b="0" i="0" u="none" strike="noStrike" dirty="0" err="1">
                          <a:solidFill>
                            <a:srgbClr val="000000"/>
                          </a:solidFill>
                          <a:effectLst/>
                          <a:latin typeface="Times New Roman" panose="02020603050405020304" pitchFamily="18" charset="0"/>
                        </a:rPr>
                        <a:t>Tükrük</a:t>
                      </a:r>
                      <a:r>
                        <a:rPr lang="tr-TR" sz="900" b="0" i="0" u="none" strike="noStrike" dirty="0">
                          <a:solidFill>
                            <a:srgbClr val="000000"/>
                          </a:solidFill>
                          <a:effectLst/>
                          <a:latin typeface="Times New Roman" panose="02020603050405020304" pitchFamily="18" charset="0"/>
                        </a:rPr>
                        <a:t> salgısında artış, Kan basıncında düşme, Sindirim kanalı salgılarında artış, Karın kasılmaları, mide barsak hareketlerinde artış, Nefes yollarında daralmanın eşlik ettiği nefes yollarındaki salgıda artış, Adale </a:t>
                      </a:r>
                      <a:r>
                        <a:rPr lang="tr-TR" sz="900" b="0" i="0" u="none" strike="noStrike" dirty="0" err="1">
                          <a:solidFill>
                            <a:srgbClr val="000000"/>
                          </a:solidFill>
                          <a:effectLst/>
                          <a:latin typeface="Times New Roman" panose="02020603050405020304" pitchFamily="18" charset="0"/>
                        </a:rPr>
                        <a:t>seyirmeleri</a:t>
                      </a:r>
                      <a:r>
                        <a:rPr lang="tr-TR" sz="900" b="0" i="0" u="none" strike="noStrike" dirty="0">
                          <a:solidFill>
                            <a:srgbClr val="000000"/>
                          </a:solidFill>
                          <a:effectLst/>
                          <a:latin typeface="Times New Roman" panose="02020603050405020304" pitchFamily="18" charset="0"/>
                        </a:rPr>
                        <a:t>, spazmlar, kas güçsüzlüğü, ileri durumda sinir-</a:t>
                      </a:r>
                      <a:r>
                        <a:rPr lang="tr-TR" sz="900" b="0" i="0" u="none" strike="noStrike" dirty="0" err="1">
                          <a:solidFill>
                            <a:srgbClr val="000000"/>
                          </a:solidFill>
                          <a:effectLst/>
                          <a:latin typeface="Times New Roman" panose="02020603050405020304" pitchFamily="18" charset="0"/>
                        </a:rPr>
                        <a:t>adele</a:t>
                      </a:r>
                      <a:r>
                        <a:rPr lang="tr-TR" sz="900" b="0" i="0" u="none" strike="noStrike" dirty="0">
                          <a:solidFill>
                            <a:srgbClr val="000000"/>
                          </a:solidFill>
                          <a:effectLst/>
                          <a:latin typeface="Times New Roman" panose="02020603050405020304" pitchFamily="18" charset="0"/>
                        </a:rPr>
                        <a:t> iletiminin, gerçekleşmemesine bağlı ortaya çıkan ve </a:t>
                      </a:r>
                      <a:r>
                        <a:rPr lang="tr-TR" sz="900" b="0" i="0" u="none" strike="noStrike" dirty="0" err="1">
                          <a:solidFill>
                            <a:srgbClr val="000000"/>
                          </a:solidFill>
                          <a:effectLst/>
                          <a:latin typeface="Times New Roman" panose="02020603050405020304" pitchFamily="18" charset="0"/>
                        </a:rPr>
                        <a:t>Miyastenia</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Gravis</a:t>
                      </a:r>
                      <a:r>
                        <a:rPr lang="tr-TR" sz="900" b="0" i="0" u="none" strike="noStrike" dirty="0">
                          <a:solidFill>
                            <a:srgbClr val="000000"/>
                          </a:solidFill>
                          <a:effectLst/>
                          <a:latin typeface="Times New Roman" panose="02020603050405020304" pitchFamily="18" charset="0"/>
                        </a:rPr>
                        <a:t> semptomlarından ayrıştırılması gereken felçler, Deri </a:t>
                      </a:r>
                      <a:r>
                        <a:rPr lang="tr-TR" sz="900" b="0" i="0" u="none" strike="noStrike" dirty="0" err="1">
                          <a:solidFill>
                            <a:srgbClr val="000000"/>
                          </a:solidFill>
                          <a:effectLst/>
                          <a:latin typeface="Times New Roman" panose="02020603050405020304" pitchFamily="18" charset="0"/>
                        </a:rPr>
                        <a:t>döküntüsü,Kalp</a:t>
                      </a:r>
                      <a:r>
                        <a:rPr lang="tr-TR" sz="900" b="0" i="0" u="none" strike="noStrike" dirty="0">
                          <a:solidFill>
                            <a:srgbClr val="000000"/>
                          </a:solidFill>
                          <a:effectLst/>
                          <a:latin typeface="Times New Roman" panose="02020603050405020304" pitchFamily="18" charset="0"/>
                        </a:rPr>
                        <a:t> durması, ters reaksiyonlar; kalp ritminde artış, kan basıncında artış, Aşırı duyarlılık, korkulu huzursuzluk, baş ağrıları, uyku bozuklukları, hezeyan yaratıcı, durumlar veya kasılma atakları. Beyin ile ilgili değişikliklerin varlığında </a:t>
                      </a:r>
                      <a:r>
                        <a:rPr lang="tr-TR" sz="900" b="0" i="0" u="none" strike="noStrike" dirty="0" err="1">
                          <a:solidFill>
                            <a:srgbClr val="000000"/>
                          </a:solidFill>
                          <a:effectLst/>
                          <a:latin typeface="Times New Roman" panose="02020603050405020304" pitchFamily="18" charset="0"/>
                        </a:rPr>
                        <a:t>piridostigmin</a:t>
                      </a:r>
                      <a:r>
                        <a:rPr lang="tr-TR" sz="900" b="0" i="0" u="none" strike="noStrike" dirty="0">
                          <a:solidFill>
                            <a:srgbClr val="000000"/>
                          </a:solidFill>
                          <a:effectLst/>
                          <a:latin typeface="Times New Roman" panose="02020603050405020304" pitchFamily="18" charset="0"/>
                        </a:rPr>
                        <a:t> tedavisi altında ileri derecede ruhsal bozukluklara varan psikolojik semptomlar ortaya çıkabilmekte veya </a:t>
                      </a:r>
                      <a:r>
                        <a:rPr lang="tr-TR" sz="900" b="0" i="0" u="none" strike="noStrike" dirty="0" err="1">
                          <a:solidFill>
                            <a:srgbClr val="000000"/>
                          </a:solidFill>
                          <a:effectLst/>
                          <a:latin typeface="Times New Roman" panose="02020603050405020304" pitchFamily="18" charset="0"/>
                        </a:rPr>
                        <a:t>varolanlar</a:t>
                      </a:r>
                      <a:r>
                        <a:rPr lang="tr-TR" sz="900" b="0" i="0" u="none" strike="noStrike" dirty="0">
                          <a:solidFill>
                            <a:srgbClr val="000000"/>
                          </a:solidFill>
                          <a:effectLst/>
                          <a:latin typeface="Times New Roman" panose="02020603050405020304" pitchFamily="18" charset="0"/>
                        </a:rPr>
                        <a:t> şiddetlenebilmektedir. Gözde uyum bozuklukları, Kalp ritminde artış, AV blok, ani </a:t>
                      </a:r>
                      <a:r>
                        <a:rPr lang="tr-TR" sz="900" b="0" i="0" u="none" strike="noStrike" dirty="0" err="1">
                          <a:solidFill>
                            <a:srgbClr val="000000"/>
                          </a:solidFill>
                          <a:effectLst/>
                          <a:latin typeface="Times New Roman" panose="02020603050405020304" pitchFamily="18" charset="0"/>
                        </a:rPr>
                        <a:t>bayılma,Akciğerlerde</a:t>
                      </a:r>
                      <a:r>
                        <a:rPr lang="tr-TR" sz="900" b="0" i="0" u="none" strike="noStrike" dirty="0">
                          <a:solidFill>
                            <a:srgbClr val="000000"/>
                          </a:solidFill>
                          <a:effectLst/>
                          <a:latin typeface="Times New Roman" panose="02020603050405020304" pitchFamily="18" charset="0"/>
                        </a:rPr>
                        <a:t>, nefes yollarında </a:t>
                      </a:r>
                      <a:r>
                        <a:rPr lang="tr-TR" sz="900" b="0" i="0" u="none" strike="noStrike" dirty="0" err="1">
                          <a:solidFill>
                            <a:srgbClr val="000000"/>
                          </a:solidFill>
                          <a:effectLst/>
                          <a:latin typeface="Times New Roman" panose="02020603050405020304" pitchFamily="18" charset="0"/>
                        </a:rPr>
                        <a:t>daralma.Astımı</a:t>
                      </a:r>
                      <a:r>
                        <a:rPr lang="tr-TR" sz="900" b="0" i="0" u="none" strike="noStrike" dirty="0">
                          <a:solidFill>
                            <a:srgbClr val="000000"/>
                          </a:solidFill>
                          <a:effectLst/>
                          <a:latin typeface="Times New Roman" panose="02020603050405020304" pitchFamily="18" charset="0"/>
                        </a:rPr>
                        <a:t> olanlarda solunum yolu rahatsızlıkları ortaya </a:t>
                      </a:r>
                      <a:r>
                        <a:rPr lang="tr-TR" sz="900" b="0" i="0" u="none" strike="noStrike" dirty="0" err="1">
                          <a:solidFill>
                            <a:srgbClr val="000000"/>
                          </a:solidFill>
                          <a:effectLst/>
                          <a:latin typeface="Times New Roman" panose="02020603050405020304" pitchFamily="18" charset="0"/>
                        </a:rPr>
                        <a:t>çıkabilmektedir.Acil</a:t>
                      </a:r>
                      <a:r>
                        <a:rPr lang="tr-TR" sz="900" b="0" i="0" u="none" strike="noStrike" dirty="0">
                          <a:solidFill>
                            <a:srgbClr val="000000"/>
                          </a:solidFill>
                          <a:effectLst/>
                          <a:latin typeface="Times New Roman" panose="02020603050405020304" pitchFamily="18" charset="0"/>
                        </a:rPr>
                        <a:t> idrar yapma isteği</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6126553"/>
                  </a:ext>
                </a:extLst>
              </a:tr>
            </a:tbl>
          </a:graphicData>
        </a:graphic>
      </p:graphicFrame>
    </p:spTree>
    <p:extLst>
      <p:ext uri="{BB962C8B-B14F-4D97-AF65-F5344CB8AC3E}">
        <p14:creationId xmlns:p14="http://schemas.microsoft.com/office/powerpoint/2010/main" val="384255177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7EF22698-3BA6-4112-AA7F-13213E250394}"/>
              </a:ext>
            </a:extLst>
          </p:cNvPr>
          <p:cNvGraphicFramePr>
            <a:graphicFrameLocks noGrp="1"/>
          </p:cNvGraphicFramePr>
          <p:nvPr>
            <p:extLst>
              <p:ext uri="{D42A27DB-BD31-4B8C-83A1-F6EECF244321}">
                <p14:modId xmlns:p14="http://schemas.microsoft.com/office/powerpoint/2010/main" val="435762155"/>
              </p:ext>
            </p:extLst>
          </p:nvPr>
        </p:nvGraphicFramePr>
        <p:xfrm>
          <a:off x="251520" y="1268760"/>
          <a:ext cx="8640960" cy="3687720"/>
        </p:xfrm>
        <a:graphic>
          <a:graphicData uri="http://schemas.openxmlformats.org/drawingml/2006/table">
            <a:tbl>
              <a:tblPr/>
              <a:tblGrid>
                <a:gridCol w="585136">
                  <a:extLst>
                    <a:ext uri="{9D8B030D-6E8A-4147-A177-3AD203B41FA5}">
                      <a16:colId xmlns:a16="http://schemas.microsoft.com/office/drawing/2014/main" xmlns="" val="4127290819"/>
                    </a:ext>
                  </a:extLst>
                </a:gridCol>
                <a:gridCol w="1422016">
                  <a:extLst>
                    <a:ext uri="{9D8B030D-6E8A-4147-A177-3AD203B41FA5}">
                      <a16:colId xmlns:a16="http://schemas.microsoft.com/office/drawing/2014/main" xmlns="" val="914311779"/>
                    </a:ext>
                  </a:extLst>
                </a:gridCol>
                <a:gridCol w="1966328">
                  <a:extLst>
                    <a:ext uri="{9D8B030D-6E8A-4147-A177-3AD203B41FA5}">
                      <a16:colId xmlns:a16="http://schemas.microsoft.com/office/drawing/2014/main" xmlns="" val="1853049487"/>
                    </a:ext>
                  </a:extLst>
                </a:gridCol>
                <a:gridCol w="2517446">
                  <a:extLst>
                    <a:ext uri="{9D8B030D-6E8A-4147-A177-3AD203B41FA5}">
                      <a16:colId xmlns:a16="http://schemas.microsoft.com/office/drawing/2014/main" xmlns="" val="179701904"/>
                    </a:ext>
                  </a:extLst>
                </a:gridCol>
                <a:gridCol w="2150034">
                  <a:extLst>
                    <a:ext uri="{9D8B030D-6E8A-4147-A177-3AD203B41FA5}">
                      <a16:colId xmlns:a16="http://schemas.microsoft.com/office/drawing/2014/main" xmlns="" val="4032044935"/>
                    </a:ext>
                  </a:extLst>
                </a:gridCol>
              </a:tblGrid>
              <a:tr h="216024">
                <a:tc>
                  <a:txBody>
                    <a:bodyPr/>
                    <a:lstStyle/>
                    <a:p>
                      <a:pPr algn="l" fontAlgn="t"/>
                      <a:r>
                        <a:rPr lang="tr-TR" sz="600" b="0" i="0" u="none" strike="noStrike">
                          <a:solidFill>
                            <a:srgbClr val="000000"/>
                          </a:solidFill>
                          <a:effectLst/>
                          <a:latin typeface="Times New Roman" panose="02020603050405020304" pitchFamily="18" charset="0"/>
                        </a:rPr>
                        <a:t>İLAÇ</a:t>
                      </a:r>
                    </a:p>
                  </a:txBody>
                  <a:tcPr marL="3240" marR="3240" marT="324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600" b="0" i="0" u="none" strike="noStrike" dirty="0">
                          <a:solidFill>
                            <a:srgbClr val="000000"/>
                          </a:solidFill>
                          <a:effectLst/>
                          <a:latin typeface="Times New Roman" panose="02020603050405020304" pitchFamily="18" charset="0"/>
                        </a:rPr>
                        <a:t>ENDİKASYONLARI</a:t>
                      </a:r>
                    </a:p>
                  </a:txBody>
                  <a:tcPr marL="3240" marR="3240" marT="324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600" b="0" i="0" u="none" strike="noStrike">
                          <a:solidFill>
                            <a:srgbClr val="000000"/>
                          </a:solidFill>
                          <a:effectLst/>
                          <a:latin typeface="Times New Roman" panose="02020603050405020304" pitchFamily="18" charset="0"/>
                        </a:rPr>
                        <a:t>KONTRENDİKASYONLARI</a:t>
                      </a:r>
                    </a:p>
                  </a:txBody>
                  <a:tcPr marL="3240" marR="3240" marT="324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600" b="0" i="0" u="sng" strike="noStrike">
                          <a:solidFill>
                            <a:srgbClr val="000000"/>
                          </a:solidFill>
                          <a:effectLst/>
                          <a:latin typeface="Times New Roman" panose="02020603050405020304" pitchFamily="18" charset="0"/>
                        </a:rPr>
                        <a:t>VERİLİŞ YOLU</a:t>
                      </a:r>
                    </a:p>
                  </a:txBody>
                  <a:tcPr marL="3240" marR="3240" marT="324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600" b="0" i="0" u="none" strike="noStrike">
                          <a:solidFill>
                            <a:srgbClr val="000000"/>
                          </a:solidFill>
                          <a:effectLst/>
                          <a:latin typeface="Times New Roman" panose="02020603050405020304" pitchFamily="18" charset="0"/>
                        </a:rPr>
                        <a:t>YAN ETKİLERİ</a:t>
                      </a:r>
                    </a:p>
                  </a:txBody>
                  <a:tcPr marL="3240" marR="3240" marT="324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70855533"/>
                  </a:ext>
                </a:extLst>
              </a:tr>
              <a:tr h="3471696">
                <a:tc>
                  <a:txBody>
                    <a:bodyPr/>
                    <a:lstStyle/>
                    <a:p>
                      <a:pPr algn="ctr" fontAlgn="ctr"/>
                      <a:r>
                        <a:rPr lang="tr-TR" sz="600" b="0" i="0" u="none" strike="noStrike">
                          <a:solidFill>
                            <a:srgbClr val="000000"/>
                          </a:solidFill>
                          <a:effectLst/>
                          <a:latin typeface="Calibri" panose="020F0502020204030204" pitchFamily="34" charset="0"/>
                        </a:rPr>
                        <a:t>ATROPİN</a:t>
                      </a:r>
                    </a:p>
                  </a:txBody>
                  <a:tcPr marL="3240" marR="3240" marT="3240"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A7D1"/>
                    </a:solidFill>
                  </a:tcPr>
                </a:tc>
                <a:tc>
                  <a:txBody>
                    <a:bodyPr/>
                    <a:lstStyle/>
                    <a:p>
                      <a:pPr algn="l" fontAlgn="ctr"/>
                      <a:r>
                        <a:rPr lang="tr-TR" sz="600" b="0" i="0" u="none" strike="noStrike">
                          <a:solidFill>
                            <a:srgbClr val="000000"/>
                          </a:solidFill>
                          <a:effectLst/>
                          <a:latin typeface="Times New Roman" panose="02020603050405020304" pitchFamily="18" charset="0"/>
                        </a:rPr>
                        <a:t>Vagal etkinliğin (Vagus sinirinin uyarılması) artışına bağlı bradiaritmilerde (kalp atımının</a:t>
                      </a:r>
                      <a:br>
                        <a:rPr lang="tr-TR" sz="600" b="0" i="0" u="none" strike="noStrike">
                          <a:solidFill>
                            <a:srgbClr val="000000"/>
                          </a:solidFill>
                          <a:effectLst/>
                          <a:latin typeface="Times New Roman" panose="02020603050405020304" pitchFamily="18" charset="0"/>
                        </a:rPr>
                      </a:br>
                      <a:r>
                        <a:rPr lang="tr-TR" sz="600" b="0" i="0" u="none" strike="noStrike">
                          <a:solidFill>
                            <a:srgbClr val="000000"/>
                          </a:solidFill>
                          <a:effectLst/>
                          <a:latin typeface="Times New Roman" panose="02020603050405020304" pitchFamily="18" charset="0"/>
                        </a:rPr>
                        <a:t>dakikada 60’ın altına düşmesi),ameliyat esnasında ortaya çıkabilen bradikardi, hipotansiyon (kan basıncının düşmesi) ve aritmiler (ritm bozukluğu) gibi vagal etkilerin giderilmesinde ayrıca kardiyopulmoner canlandırmada,anestezi sırasında solunum yollarının ifrazatlarını azaltmak ya da önlemek için (anestezi</a:t>
                      </a:r>
                      <a:br>
                        <a:rPr lang="tr-TR" sz="600" b="0" i="0" u="none" strike="noStrike">
                          <a:solidFill>
                            <a:srgbClr val="000000"/>
                          </a:solidFill>
                          <a:effectLst/>
                          <a:latin typeface="Times New Roman" panose="02020603050405020304" pitchFamily="18" charset="0"/>
                        </a:rPr>
                      </a:br>
                      <a:r>
                        <a:rPr lang="tr-TR" sz="600" b="0" i="0" u="none" strike="noStrike">
                          <a:solidFill>
                            <a:srgbClr val="000000"/>
                          </a:solidFill>
                          <a:effectLst/>
                          <a:latin typeface="Times New Roman" panose="02020603050405020304" pitchFamily="18" charset="0"/>
                        </a:rPr>
                        <a:t>öncesi tedavide tükürük salgısını azaltıcı ilaç olarak),pilor (midenin onikiparmak bağırsağına açıldığı delik), ince bağırsak ve kalın bağırsak spazmlarında (kasılmalarında) (irritabl bağırsak sendromu),üretra (idrar yolu) ve safra koliklerinde (safra kesesinin iltihabına bağlı görülen ağrı),kolinesteraz inhibitörlerinin (neostigmin, pridostigmin, pilokarpin gibi), muskarin (İnocybe ve Clitocybe türü mantar zehirlenmelerinde) veya organofosfat böcek ilaçlarının</a:t>
                      </a:r>
                      <a:br>
                        <a:rPr lang="tr-TR" sz="600" b="0" i="0" u="none" strike="noStrike">
                          <a:solidFill>
                            <a:srgbClr val="000000"/>
                          </a:solidFill>
                          <a:effectLst/>
                          <a:latin typeface="Times New Roman" panose="02020603050405020304" pitchFamily="18" charset="0"/>
                        </a:rPr>
                      </a:br>
                      <a:r>
                        <a:rPr lang="tr-TR" sz="600" b="0" i="0" u="none" strike="noStrike">
                          <a:solidFill>
                            <a:srgbClr val="000000"/>
                          </a:solidFill>
                          <a:effectLst/>
                          <a:latin typeface="Times New Roman" panose="02020603050405020304" pitchFamily="18" charset="0"/>
                        </a:rPr>
                        <a:t>zehir etkilerinin tedavisinde antidot (panzehir) olarak kullanılır.</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a:solidFill>
                            <a:srgbClr val="000000"/>
                          </a:solidFill>
                          <a:effectLst/>
                          <a:latin typeface="Times New Roman" panose="02020603050405020304" pitchFamily="18" charset="0"/>
                        </a:rPr>
                        <a:t>Obstrüktif gastrointestinal hastalıklar (Sindirim sistemindeki tıkanmalarla ilgili hastalıklar):Piloro-duodenal stenoz (midenin oniki parmak bağırsağına açıldığı yerde daralma), akalazya (yemek borusunun alt ucunda yer alan kapakçık sisteminin sürekli kapalı kalması durumu) kardiyospazm (yemek borusu ile mide arasındaki büzücü kasın kasılması),paralitik ileus (bağırsak kaslarının felci sonucunda bağırsak hareketlerinin durması),intestinal atoni (bağırsak kaslarının normalde kendilerine özgü gerginliğinin kaybolması)</a:t>
                      </a:r>
                      <a:br>
                        <a:rPr lang="tr-TR" sz="600" b="0" i="0" u="none" strike="noStrike">
                          <a:solidFill>
                            <a:srgbClr val="000000"/>
                          </a:solidFill>
                          <a:effectLst/>
                          <a:latin typeface="Times New Roman" panose="02020603050405020304" pitchFamily="18" charset="0"/>
                        </a:rPr>
                      </a:br>
                      <a:r>
                        <a:rPr lang="tr-TR" sz="600" b="0" i="0" u="none" strike="noStrike">
                          <a:solidFill>
                            <a:srgbClr val="000000"/>
                          </a:solidFill>
                          <a:effectLst/>
                          <a:latin typeface="Times New Roman" panose="02020603050405020304" pitchFamily="18" charset="0"/>
                        </a:rPr>
                        <a:t>(özellikle yaşlı hastalarda), ülseratif kolit (iltihabi bağırsak hastalığı) ve toksik megakolon(kalın bağırsağın ani olarak genişlemesi), gastroözofajeal reflü (midedeki yemek ve asidin yemek borusuna kaçması) ve hiatus hernisi (mide fıtığı).Msane boynu obstrüksiyonu (idrar torbası boynu darlığı), prostat hipertrofisi(prostatınaşırı büyümesi), atonik veya hipotonik mesane (idrar torbasındaki kaslarda gerginliğin azalması veya kaybolması), diğer obstrüktif üropatiler (idrar yollarındaki tıkanmalarla ilgili hastalıklar),dar açılı glokom (ani bulanık görme, ağrı ve kırmızılığa neden olan bir göz hastalığı),(geniş açılı glokomda miyotiklerle birlikte kullanılabilir).Tirotoksikoz (tiroid bezinin aşırı faaliyet göstermesi) ve kalp yetmezliğine bağlı taşikardi (kalp çarpıntısı).Akut kanama nedeniyle kalp ve damar sistemi instilatesi.Atropin ve belladonna alkaloitlerine karsı aşırı duyarlılıkta kullanılmamalıdır.</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err="1">
                          <a:solidFill>
                            <a:srgbClr val="000000"/>
                          </a:solidFill>
                          <a:effectLst/>
                          <a:latin typeface="Times New Roman" panose="02020603050405020304" pitchFamily="18" charset="0"/>
                        </a:rPr>
                        <a:t>Bradikardi</a:t>
                      </a:r>
                      <a:r>
                        <a:rPr lang="tr-TR" sz="600" b="0" i="0" u="none" strike="noStrike" dirty="0">
                          <a:solidFill>
                            <a:srgbClr val="000000"/>
                          </a:solidFill>
                          <a:effectLst/>
                          <a:latin typeface="Times New Roman" panose="02020603050405020304" pitchFamily="18" charset="0"/>
                        </a:rPr>
                        <a:t> aritmilerin tedavisinde atropin sülfat dozu ve uygulama sıklığı koşulun şiddetine bağlı olarak </a:t>
                      </a:r>
                      <a:r>
                        <a:rPr lang="tr-TR" sz="600" b="0" i="0" u="none" strike="noStrike" dirty="0" err="1">
                          <a:solidFill>
                            <a:srgbClr val="000000"/>
                          </a:solidFill>
                          <a:effectLst/>
                          <a:latin typeface="Times New Roman" panose="02020603050405020304" pitchFamily="18" charset="0"/>
                        </a:rPr>
                        <a:t>değişir.Yetişkinlerde</a:t>
                      </a:r>
                      <a:r>
                        <a:rPr lang="tr-TR" sz="600" b="0" i="0" u="none" strike="noStrike" dirty="0">
                          <a:solidFill>
                            <a:srgbClr val="000000"/>
                          </a:solidFill>
                          <a:effectLst/>
                          <a:latin typeface="Times New Roman" panose="02020603050405020304" pitchFamily="18" charset="0"/>
                        </a:rPr>
                        <a:t>:</a:t>
                      </a:r>
                      <a:br>
                        <a:rPr lang="tr-TR" sz="600" b="0" i="0" u="none" strike="noStrike" dirty="0">
                          <a:solidFill>
                            <a:srgbClr val="000000"/>
                          </a:solidFill>
                          <a:effectLst/>
                          <a:latin typeface="Times New Roman" panose="02020603050405020304" pitchFamily="18" charset="0"/>
                        </a:rPr>
                      </a:br>
                      <a:r>
                        <a:rPr lang="tr-TR" sz="600" b="0" i="0" u="none" strike="noStrike" dirty="0">
                          <a:solidFill>
                            <a:srgbClr val="000000"/>
                          </a:solidFill>
                          <a:effectLst/>
                          <a:latin typeface="Times New Roman" panose="02020603050405020304" pitchFamily="18" charset="0"/>
                        </a:rPr>
                        <a:t>Mutat başlangıç dozları </a:t>
                      </a:r>
                      <a:r>
                        <a:rPr lang="tr-TR" sz="600" b="0" i="0" u="none" strike="noStrike" dirty="0" err="1">
                          <a:solidFill>
                            <a:srgbClr val="000000"/>
                          </a:solidFill>
                          <a:effectLst/>
                          <a:latin typeface="Times New Roman" panose="02020603050405020304" pitchFamily="18" charset="0"/>
                        </a:rPr>
                        <a:t>intravenöz</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i.v</a:t>
                      </a:r>
                      <a:r>
                        <a:rPr lang="tr-TR" sz="600" b="0" i="0" u="none" strike="noStrike" dirty="0">
                          <a:solidFill>
                            <a:srgbClr val="000000"/>
                          </a:solidFill>
                          <a:effectLst/>
                          <a:latin typeface="Times New Roman" panose="02020603050405020304" pitchFamily="18" charset="0"/>
                        </a:rPr>
                        <a:t>.) olarak 0.5 – 1.0 mg (1-2 ml)’</a:t>
                      </a:r>
                      <a:r>
                        <a:rPr lang="tr-TR" sz="600" b="0" i="0" u="none" strike="noStrike" dirty="0" err="1">
                          <a:solidFill>
                            <a:srgbClr val="000000"/>
                          </a:solidFill>
                          <a:effectLst/>
                          <a:latin typeface="Times New Roman" panose="02020603050405020304" pitchFamily="18" charset="0"/>
                        </a:rPr>
                        <a:t>dır.Az</a:t>
                      </a:r>
                      <a:r>
                        <a:rPr lang="tr-TR" sz="600" b="0" i="0" u="none" strike="noStrike" dirty="0">
                          <a:solidFill>
                            <a:srgbClr val="000000"/>
                          </a:solidFill>
                          <a:effectLst/>
                          <a:latin typeface="Times New Roman" panose="02020603050405020304" pitchFamily="18" charset="0"/>
                        </a:rPr>
                        <a:t> şiddetli durumlarda toplam doz 0.03 mg/kg’a (yaklaşık 2 mg) (4 ml) kadar </a:t>
                      </a:r>
                      <a:r>
                        <a:rPr lang="tr-TR" sz="600" b="0" i="0" u="none" strike="noStrike" dirty="0" err="1">
                          <a:solidFill>
                            <a:srgbClr val="000000"/>
                          </a:solidFill>
                          <a:effectLst/>
                          <a:latin typeface="Times New Roman" panose="02020603050405020304" pitchFamily="18" charset="0"/>
                        </a:rPr>
                        <a:t>tekrarlanabilir.Önerilen</a:t>
                      </a:r>
                      <a:r>
                        <a:rPr lang="tr-TR" sz="600" b="0" i="0" u="none" strike="noStrike" dirty="0">
                          <a:solidFill>
                            <a:srgbClr val="000000"/>
                          </a:solidFill>
                          <a:effectLst/>
                          <a:latin typeface="Times New Roman" panose="02020603050405020304" pitchFamily="18" charset="0"/>
                        </a:rPr>
                        <a:t> doz aralığı 3-5 dakika ile 1-2 saat arasında </a:t>
                      </a:r>
                      <a:r>
                        <a:rPr lang="tr-TR" sz="600" b="0" i="0" u="none" strike="noStrike" dirty="0" err="1">
                          <a:solidFill>
                            <a:srgbClr val="000000"/>
                          </a:solidFill>
                          <a:effectLst/>
                          <a:latin typeface="Times New Roman" panose="02020603050405020304" pitchFamily="18" charset="0"/>
                        </a:rPr>
                        <a:t>değişebilir.Şiddetli</a:t>
                      </a:r>
                      <a:r>
                        <a:rPr lang="tr-TR" sz="600" b="0" i="0" u="none" strike="noStrike" dirty="0">
                          <a:solidFill>
                            <a:srgbClr val="000000"/>
                          </a:solidFill>
                          <a:effectLst/>
                          <a:latin typeface="Times New Roman" panose="02020603050405020304" pitchFamily="18" charset="0"/>
                        </a:rPr>
                        <a:t> durumlarda ise 0.04 mg/kg’lık (yaklaşık 3 mg) (6 ml) total doz </a:t>
                      </a:r>
                      <a:r>
                        <a:rPr lang="tr-TR" sz="600" b="0" i="0" u="none" strike="noStrike" dirty="0" err="1">
                          <a:solidFill>
                            <a:srgbClr val="000000"/>
                          </a:solidFill>
                          <a:effectLst/>
                          <a:latin typeface="Times New Roman" panose="02020603050405020304" pitchFamily="18" charset="0"/>
                        </a:rPr>
                        <a:t>verilebilir.Bazı</a:t>
                      </a:r>
                      <a:r>
                        <a:rPr lang="tr-TR" sz="600" b="0" i="0" u="none" strike="noStrike" dirty="0">
                          <a:solidFill>
                            <a:srgbClr val="000000"/>
                          </a:solidFill>
                          <a:effectLst/>
                          <a:latin typeface="Times New Roman" panose="02020603050405020304" pitchFamily="18" charset="0"/>
                        </a:rPr>
                        <a:t> uzmanlar bu total dozun 3-5 dakika aralıklarda üçe bölünerek (1 mg) uygulanmasını önerirken bazıları da 3 </a:t>
                      </a:r>
                      <a:r>
                        <a:rPr lang="tr-TR" sz="600" b="0" i="0" u="none" strike="noStrike" dirty="0" err="1">
                          <a:solidFill>
                            <a:srgbClr val="000000"/>
                          </a:solidFill>
                          <a:effectLst/>
                          <a:latin typeface="Times New Roman" panose="02020603050405020304" pitchFamily="18" charset="0"/>
                        </a:rPr>
                        <a:t>mg’lık</a:t>
                      </a:r>
                      <a:r>
                        <a:rPr lang="tr-TR" sz="600" b="0" i="0" u="none" strike="noStrike" dirty="0">
                          <a:solidFill>
                            <a:srgbClr val="000000"/>
                          </a:solidFill>
                          <a:effectLst/>
                          <a:latin typeface="Times New Roman" panose="02020603050405020304" pitchFamily="18" charset="0"/>
                        </a:rPr>
                        <a:t> toplam dozun tek bir doz halinde uygulanmasını tercih </a:t>
                      </a:r>
                      <a:r>
                        <a:rPr lang="tr-TR" sz="600" b="0" i="0" u="none" strike="noStrike" dirty="0" err="1">
                          <a:solidFill>
                            <a:srgbClr val="000000"/>
                          </a:solidFill>
                          <a:effectLst/>
                          <a:latin typeface="Times New Roman" panose="02020603050405020304" pitchFamily="18" charset="0"/>
                        </a:rPr>
                        <a:t>etmektedirler.Preanestezik</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medikasyon</a:t>
                      </a:r>
                      <a:r>
                        <a:rPr lang="tr-TR" sz="600" b="0" i="0" u="none" strike="noStrike" dirty="0">
                          <a:solidFill>
                            <a:srgbClr val="000000"/>
                          </a:solidFill>
                          <a:effectLst/>
                          <a:latin typeface="Times New Roman" panose="02020603050405020304" pitchFamily="18" charset="0"/>
                        </a:rPr>
                        <a:t>: Genel anestezi indüksiyonundan önce kalbin </a:t>
                      </a:r>
                      <a:r>
                        <a:rPr lang="tr-TR" sz="600" b="0" i="0" u="none" strike="noStrike" dirty="0" err="1">
                          <a:solidFill>
                            <a:srgbClr val="000000"/>
                          </a:solidFill>
                          <a:effectLst/>
                          <a:latin typeface="Times New Roman" panose="02020603050405020304" pitchFamily="18" charset="0"/>
                        </a:rPr>
                        <a:t>vagal</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inhibisyon</a:t>
                      </a:r>
                      <a:r>
                        <a:rPr lang="tr-TR" sz="600" b="0" i="0" u="none" strike="noStrike" dirty="0">
                          <a:solidFill>
                            <a:srgbClr val="000000"/>
                          </a:solidFill>
                          <a:effectLst/>
                          <a:latin typeface="Times New Roman" panose="02020603050405020304" pitchFamily="18" charset="0"/>
                        </a:rPr>
                        <a:t> riskini ve tükürük ve bronş ifrazatını azaltmak amacıyla, anesteziden genellikle 30-60 dakika önce </a:t>
                      </a:r>
                      <a:r>
                        <a:rPr lang="tr-TR" sz="600" b="0" i="0" u="none" strike="noStrike" dirty="0" err="1">
                          <a:solidFill>
                            <a:srgbClr val="000000"/>
                          </a:solidFill>
                          <a:effectLst/>
                          <a:latin typeface="Times New Roman" panose="02020603050405020304" pitchFamily="18" charset="0"/>
                        </a:rPr>
                        <a:t>subkütan</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s.c</a:t>
                      </a:r>
                      <a:r>
                        <a:rPr lang="tr-TR" sz="600" b="0" i="0" u="none" strike="noStrike" dirty="0">
                          <a:solidFill>
                            <a:srgbClr val="000000"/>
                          </a:solidFill>
                          <a:effectLst/>
                          <a:latin typeface="Times New Roman" panose="02020603050405020304" pitchFamily="18" charset="0"/>
                        </a:rPr>
                        <a:t>.) veya </a:t>
                      </a:r>
                      <a:r>
                        <a:rPr lang="tr-TR" sz="600" b="0" i="0" u="none" strike="noStrike" dirty="0" err="1">
                          <a:solidFill>
                            <a:srgbClr val="000000"/>
                          </a:solidFill>
                          <a:effectLst/>
                          <a:latin typeface="Times New Roman" panose="02020603050405020304" pitchFamily="18" charset="0"/>
                        </a:rPr>
                        <a:t>intramüsküler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i.m</a:t>
                      </a:r>
                      <a:r>
                        <a:rPr lang="tr-TR" sz="600" b="0" i="0" u="none" strike="noStrike" dirty="0">
                          <a:solidFill>
                            <a:srgbClr val="000000"/>
                          </a:solidFill>
                          <a:effectLst/>
                          <a:latin typeface="Times New Roman" panose="02020603050405020304" pitchFamily="18" charset="0"/>
                        </a:rPr>
                        <a:t>.) yolla 0.3 – 0.6 mg (0.6 – 1.2 ml) (ortalama 0.5 mg) (1 ml) uygulanabilir. Alternatif olarak aynı doz anestezi indüksiyonundan hemen önce </a:t>
                      </a:r>
                      <a:r>
                        <a:rPr lang="tr-TR" sz="600" b="0" i="0" u="none" strike="noStrike" dirty="0" err="1">
                          <a:solidFill>
                            <a:srgbClr val="000000"/>
                          </a:solidFill>
                          <a:effectLst/>
                          <a:latin typeface="Times New Roman" panose="02020603050405020304" pitchFamily="18" charset="0"/>
                        </a:rPr>
                        <a:t>i.v</a:t>
                      </a:r>
                      <a:r>
                        <a:rPr lang="tr-TR" sz="600" b="0" i="0" u="none" strike="noStrike" dirty="0">
                          <a:solidFill>
                            <a:srgbClr val="000000"/>
                          </a:solidFill>
                          <a:effectLst/>
                          <a:latin typeface="Times New Roman" panose="02020603050405020304" pitchFamily="18" charset="0"/>
                        </a:rPr>
                        <a:t>. olarak </a:t>
                      </a:r>
                      <a:r>
                        <a:rPr lang="tr-TR" sz="600" b="0" i="0" u="none" strike="noStrike" dirty="0" err="1">
                          <a:solidFill>
                            <a:srgbClr val="000000"/>
                          </a:solidFill>
                          <a:effectLst/>
                          <a:latin typeface="Times New Roman" panose="02020603050405020304" pitchFamily="18" charset="0"/>
                        </a:rPr>
                        <a:t>verilebilir.Gastrointestinal</a:t>
                      </a:r>
                      <a:r>
                        <a:rPr lang="tr-TR" sz="600" b="0" i="0" u="none" strike="noStrike" dirty="0">
                          <a:solidFill>
                            <a:srgbClr val="000000"/>
                          </a:solidFill>
                          <a:effectLst/>
                          <a:latin typeface="Times New Roman" panose="02020603050405020304" pitchFamily="18" charset="0"/>
                        </a:rPr>
                        <a:t> radyografi: </a:t>
                      </a:r>
                      <a:r>
                        <a:rPr lang="tr-TR" sz="600" b="0" i="0" u="none" strike="noStrike" dirty="0" err="1">
                          <a:solidFill>
                            <a:srgbClr val="000000"/>
                          </a:solidFill>
                          <a:effectLst/>
                          <a:latin typeface="Times New Roman" panose="02020603050405020304" pitchFamily="18" charset="0"/>
                        </a:rPr>
                        <a:t>i.m</a:t>
                      </a:r>
                      <a:r>
                        <a:rPr lang="tr-TR" sz="600" b="0" i="0" u="none" strike="noStrike" dirty="0">
                          <a:solidFill>
                            <a:srgbClr val="000000"/>
                          </a:solidFill>
                          <a:effectLst/>
                          <a:latin typeface="Times New Roman" panose="02020603050405020304" pitchFamily="18" charset="0"/>
                        </a:rPr>
                        <a:t>. yolla 1 mg (2 ml) uygulanır. Antidot </a:t>
                      </a:r>
                      <a:r>
                        <a:rPr lang="tr-TR" sz="600" b="0" i="0" u="none" strike="noStrike" dirty="0" err="1">
                          <a:solidFill>
                            <a:srgbClr val="000000"/>
                          </a:solidFill>
                          <a:effectLst/>
                          <a:latin typeface="Times New Roman" panose="02020603050405020304" pitchFamily="18" charset="0"/>
                        </a:rPr>
                        <a:t>olarak:Parasempatomimetik</a:t>
                      </a:r>
                      <a:r>
                        <a:rPr lang="tr-TR" sz="600" b="0" i="0" u="none" strike="noStrike" dirty="0">
                          <a:solidFill>
                            <a:srgbClr val="000000"/>
                          </a:solidFill>
                          <a:effectLst/>
                          <a:latin typeface="Times New Roman" panose="02020603050405020304" pitchFamily="18" charset="0"/>
                        </a:rPr>
                        <a:t> ajanlarla doz aşımı tedavisinde </a:t>
                      </a:r>
                      <a:r>
                        <a:rPr lang="tr-TR" sz="600" b="0" i="0" u="none" strike="noStrike" dirty="0" err="1">
                          <a:solidFill>
                            <a:srgbClr val="000000"/>
                          </a:solidFill>
                          <a:effectLst/>
                          <a:latin typeface="Times New Roman" panose="02020603050405020304" pitchFamily="18" charset="0"/>
                        </a:rPr>
                        <a:t>s.c</a:t>
                      </a:r>
                      <a:r>
                        <a:rPr lang="tr-TR" sz="600" b="0" i="0" u="none" strike="noStrike" dirty="0">
                          <a:solidFill>
                            <a:srgbClr val="000000"/>
                          </a:solidFill>
                          <a:effectLst/>
                          <a:latin typeface="Times New Roman" panose="02020603050405020304" pitchFamily="18" charset="0"/>
                        </a:rPr>
                        <a:t>. veya </a:t>
                      </a:r>
                      <a:r>
                        <a:rPr lang="tr-TR" sz="600" b="0" i="0" u="none" strike="noStrike" dirty="0" err="1">
                          <a:solidFill>
                            <a:srgbClr val="000000"/>
                          </a:solidFill>
                          <a:effectLst/>
                          <a:latin typeface="Times New Roman" panose="02020603050405020304" pitchFamily="18" charset="0"/>
                        </a:rPr>
                        <a:t>i.m</a:t>
                      </a:r>
                      <a:r>
                        <a:rPr lang="tr-TR" sz="600" b="0" i="0" u="none" strike="noStrike" dirty="0">
                          <a:solidFill>
                            <a:srgbClr val="000000"/>
                          </a:solidFill>
                          <a:effectLst/>
                          <a:latin typeface="Times New Roman" panose="02020603050405020304" pitchFamily="18" charset="0"/>
                        </a:rPr>
                        <a:t>. yolla 1-2 mg (2-4 ml) veya </a:t>
                      </a:r>
                      <a:r>
                        <a:rPr lang="tr-TR" sz="600" b="0" i="0" u="none" strike="noStrike" dirty="0" err="1">
                          <a:solidFill>
                            <a:srgbClr val="000000"/>
                          </a:solidFill>
                          <a:effectLst/>
                          <a:latin typeface="Times New Roman" panose="02020603050405020304" pitchFamily="18" charset="0"/>
                        </a:rPr>
                        <a:t>i.v</a:t>
                      </a:r>
                      <a:r>
                        <a:rPr lang="tr-TR" sz="600" b="0" i="0" u="none" strike="noStrike" dirty="0">
                          <a:solidFill>
                            <a:srgbClr val="000000"/>
                          </a:solidFill>
                          <a:effectLst/>
                          <a:latin typeface="Times New Roman" panose="02020603050405020304" pitchFamily="18" charset="0"/>
                        </a:rPr>
                        <a:t>. yolla 4 mg (8 ml)’a kadar dozlar kullanılır. </a:t>
                      </a:r>
                      <a:r>
                        <a:rPr lang="tr-TR" sz="600" b="0" i="0" u="none" strike="noStrike" dirty="0" err="1">
                          <a:solidFill>
                            <a:srgbClr val="000000"/>
                          </a:solidFill>
                          <a:effectLst/>
                          <a:latin typeface="Times New Roman" panose="02020603050405020304" pitchFamily="18" charset="0"/>
                        </a:rPr>
                        <a:t>Organofosfor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insektisitleri</a:t>
                      </a:r>
                      <a:r>
                        <a:rPr lang="tr-TR" sz="600" b="0" i="0" u="none" strike="noStrike" dirty="0">
                          <a:solidFill>
                            <a:srgbClr val="000000"/>
                          </a:solidFill>
                          <a:effectLst/>
                          <a:latin typeface="Times New Roman" panose="02020603050405020304" pitchFamily="18" charset="0"/>
                        </a:rPr>
                        <a:t> gibi </a:t>
                      </a:r>
                      <a:r>
                        <a:rPr lang="tr-TR" sz="600" b="0" i="0" u="none" strike="noStrike" dirty="0" err="1">
                          <a:solidFill>
                            <a:srgbClr val="000000"/>
                          </a:solidFill>
                          <a:effectLst/>
                          <a:latin typeface="Times New Roman" panose="02020603050405020304" pitchFamily="18" charset="0"/>
                        </a:rPr>
                        <a:t>irreversibl</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antikolinesteraz</a:t>
                      </a:r>
                      <a:r>
                        <a:rPr lang="tr-TR" sz="600" b="0" i="0" u="none" strike="noStrike" dirty="0">
                          <a:solidFill>
                            <a:srgbClr val="000000"/>
                          </a:solidFill>
                          <a:effectLst/>
                          <a:latin typeface="Times New Roman" panose="02020603050405020304" pitchFamily="18" charset="0"/>
                        </a:rPr>
                        <a:t> zehirlenmelerin tedavisinde: Daha yüksek dozlar (en az 2-3 mg) gerekebilir. </a:t>
                      </a:r>
                      <a:r>
                        <a:rPr lang="tr-TR" sz="600" b="0" i="0" u="none" strike="noStrike" dirty="0" err="1">
                          <a:solidFill>
                            <a:srgbClr val="000000"/>
                          </a:solidFill>
                          <a:effectLst/>
                          <a:latin typeface="Times New Roman" panose="02020603050405020304" pitchFamily="18" charset="0"/>
                        </a:rPr>
                        <a:t>Siyanoz</a:t>
                      </a:r>
                      <a:r>
                        <a:rPr lang="tr-TR" sz="600" b="0" i="0" u="none" strike="noStrike" dirty="0">
                          <a:solidFill>
                            <a:srgbClr val="000000"/>
                          </a:solidFill>
                          <a:effectLst/>
                          <a:latin typeface="Times New Roman" panose="02020603050405020304" pitchFamily="18" charset="0"/>
                        </a:rPr>
                        <a:t> belirtileri kalkıncaya veya kalp ritmi 80-90/</a:t>
                      </a:r>
                      <a:r>
                        <a:rPr lang="tr-TR" sz="600" b="0" i="0" u="none" strike="noStrike" dirty="0" err="1">
                          <a:solidFill>
                            <a:srgbClr val="000000"/>
                          </a:solidFill>
                          <a:effectLst/>
                          <a:latin typeface="Times New Roman" panose="02020603050405020304" pitchFamily="18" charset="0"/>
                        </a:rPr>
                        <a:t>dk</a:t>
                      </a:r>
                      <a:r>
                        <a:rPr lang="tr-TR" sz="600" b="0" i="0" u="none" strike="noStrike" dirty="0">
                          <a:solidFill>
                            <a:srgbClr val="000000"/>
                          </a:solidFill>
                          <a:effectLst/>
                          <a:latin typeface="Times New Roman" panose="02020603050405020304" pitchFamily="18" charset="0"/>
                        </a:rPr>
                        <a:t> oluncaya kadar bu dozlar tekrarlanır. Doz aralıkları hastanın kalp atım hızına göre ayarlanır. Bu uygulamaya kesin iyileşme oluncaya kadar devam edilmelidir. Bu süre 2 gün veya daha fazla olabilir. </a:t>
                      </a:r>
                      <a:r>
                        <a:rPr lang="tr-TR" sz="600" b="0" i="0" u="none" strike="noStrike" dirty="0" err="1">
                          <a:solidFill>
                            <a:srgbClr val="000000"/>
                          </a:solidFill>
                          <a:effectLst/>
                          <a:latin typeface="Times New Roman" panose="02020603050405020304" pitchFamily="18" charset="0"/>
                        </a:rPr>
                        <a:t>İntoksikasyon</a:t>
                      </a:r>
                      <a:r>
                        <a:rPr lang="tr-TR" sz="600" b="0" i="0" u="none" strike="noStrike" dirty="0">
                          <a:solidFill>
                            <a:srgbClr val="000000"/>
                          </a:solidFill>
                          <a:effectLst/>
                          <a:latin typeface="Times New Roman" panose="02020603050405020304" pitchFamily="18" charset="0"/>
                        </a:rPr>
                        <a:t> belirtileri çabuk ortaya çıkan mantar zehirlenmelerinde koma ve </a:t>
                      </a:r>
                      <a:r>
                        <a:rPr lang="tr-TR" sz="600" b="0" i="0" u="none" strike="noStrike" dirty="0" err="1">
                          <a:solidFill>
                            <a:srgbClr val="000000"/>
                          </a:solidFill>
                          <a:effectLst/>
                          <a:latin typeface="Times New Roman" panose="02020603050405020304" pitchFamily="18" charset="0"/>
                        </a:rPr>
                        <a:t>kardiyovasküler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kollaps</a:t>
                      </a:r>
                      <a:r>
                        <a:rPr lang="tr-TR" sz="600" b="0" i="0" u="none" strike="noStrike" dirty="0">
                          <a:solidFill>
                            <a:srgbClr val="000000"/>
                          </a:solidFill>
                          <a:effectLst/>
                          <a:latin typeface="Times New Roman" panose="02020603050405020304" pitchFamily="18" charset="0"/>
                        </a:rPr>
                        <a:t> görülmeden önce</a:t>
                      </a:r>
                      <a:br>
                        <a:rPr lang="tr-TR" sz="600" b="0" i="0" u="none" strike="noStrike" dirty="0">
                          <a:solidFill>
                            <a:srgbClr val="000000"/>
                          </a:solidFill>
                          <a:effectLst/>
                          <a:latin typeface="Times New Roman" panose="02020603050405020304" pitchFamily="18" charset="0"/>
                        </a:rPr>
                      </a:br>
                      <a:r>
                        <a:rPr lang="tr-TR" sz="600" b="0" i="0" u="none" strike="noStrike" dirty="0" err="1">
                          <a:solidFill>
                            <a:srgbClr val="000000"/>
                          </a:solidFill>
                          <a:effectLst/>
                          <a:latin typeface="Times New Roman" panose="02020603050405020304" pitchFamily="18" charset="0"/>
                        </a:rPr>
                        <a:t>parasempatomimetik</a:t>
                      </a:r>
                      <a:r>
                        <a:rPr lang="tr-TR" sz="600" b="0" i="0" u="none" strike="noStrike" dirty="0">
                          <a:solidFill>
                            <a:srgbClr val="000000"/>
                          </a:solidFill>
                          <a:effectLst/>
                          <a:latin typeface="Times New Roman" panose="02020603050405020304" pitchFamily="18" charset="0"/>
                        </a:rPr>
                        <a:t> işaretleri kontrol etmek için yeterli dozlarda uygulanmalıdır.</a:t>
                      </a:r>
                      <a:br>
                        <a:rPr lang="tr-TR" sz="600" b="0" i="0" u="none" strike="noStrike" dirty="0">
                          <a:solidFill>
                            <a:srgbClr val="000000"/>
                          </a:solidFill>
                          <a:effectLst/>
                          <a:latin typeface="Times New Roman" panose="02020603050405020304" pitchFamily="18" charset="0"/>
                        </a:rPr>
                      </a:br>
                      <a:endParaRPr lang="tr-TR" sz="600" b="0" i="0" u="none" strike="noStrike" dirty="0">
                        <a:solidFill>
                          <a:srgbClr val="000000"/>
                        </a:solidFill>
                        <a:effectLst/>
                        <a:latin typeface="Times New Roman" panose="02020603050405020304" pitchFamily="18" charset="0"/>
                      </a:endParaRP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600" b="0" i="0" u="none" strike="noStrike" dirty="0">
                          <a:solidFill>
                            <a:srgbClr val="000000"/>
                          </a:solidFill>
                          <a:effectLst/>
                          <a:latin typeface="Times New Roman" panose="02020603050405020304" pitchFamily="18" charset="0"/>
                        </a:rPr>
                        <a:t>Seyrek olarak alerjik reaksiyon gelişebilir. Bu durum ciltte döküntülere, şiddetli </a:t>
                      </a:r>
                      <a:r>
                        <a:rPr lang="tr-TR" sz="600" b="0" i="0" u="none" strike="noStrike" dirty="0" err="1">
                          <a:solidFill>
                            <a:srgbClr val="000000"/>
                          </a:solidFill>
                          <a:effectLst/>
                          <a:latin typeface="Times New Roman" panose="02020603050405020304" pitchFamily="18" charset="0"/>
                        </a:rPr>
                        <a:t>kaşınmaya,soyulmaya</a:t>
                      </a:r>
                      <a:r>
                        <a:rPr lang="tr-TR" sz="600" b="0" i="0" u="none" strike="noStrike" dirty="0">
                          <a:solidFill>
                            <a:srgbClr val="000000"/>
                          </a:solidFill>
                          <a:effectLst/>
                          <a:latin typeface="Times New Roman" panose="02020603050405020304" pitchFamily="18" charset="0"/>
                        </a:rPr>
                        <a:t>, yüzde şişmeye (özellikle dudak ve göz çevresinde), boğazda gerginlik hissine,</a:t>
                      </a:r>
                      <a:br>
                        <a:rPr lang="tr-TR" sz="600" b="0" i="0" u="none" strike="noStrike" dirty="0">
                          <a:solidFill>
                            <a:srgbClr val="000000"/>
                          </a:solidFill>
                          <a:effectLst/>
                          <a:latin typeface="Times New Roman" panose="02020603050405020304" pitchFamily="18" charset="0"/>
                        </a:rPr>
                      </a:br>
                      <a:r>
                        <a:rPr lang="tr-TR" sz="600" b="0" i="0" u="none" strike="noStrike" dirty="0">
                          <a:solidFill>
                            <a:srgbClr val="000000"/>
                          </a:solidFill>
                          <a:effectLst/>
                          <a:latin typeface="Times New Roman" panose="02020603050405020304" pitchFamily="18" charset="0"/>
                        </a:rPr>
                        <a:t>nefes alma veya yutkunmada zorluğa, ateşe, su kaybına, soka ve bayılmaya neden </a:t>
                      </a:r>
                      <a:r>
                        <a:rPr lang="tr-TR" sz="600" b="0" i="0" u="none" strike="noStrike" dirty="0" err="1">
                          <a:solidFill>
                            <a:srgbClr val="000000"/>
                          </a:solidFill>
                          <a:effectLst/>
                          <a:latin typeface="Times New Roman" panose="02020603050405020304" pitchFamily="18" charset="0"/>
                        </a:rPr>
                        <a:t>olabilir.Bunların</a:t>
                      </a:r>
                      <a:r>
                        <a:rPr lang="tr-TR" sz="600" b="0" i="0" u="none" strike="noStrike" dirty="0">
                          <a:solidFill>
                            <a:srgbClr val="000000"/>
                          </a:solidFill>
                          <a:effectLst/>
                          <a:latin typeface="Times New Roman" panose="02020603050405020304" pitchFamily="18" charset="0"/>
                        </a:rPr>
                        <a:t> hepsi çok ciddi yan etkilerdir. Bu yan etkilerden herhangi birini fark ederseniz</a:t>
                      </a:r>
                      <a:br>
                        <a:rPr lang="tr-TR" sz="600" b="0" i="0" u="none" strike="noStrike" dirty="0">
                          <a:solidFill>
                            <a:srgbClr val="000000"/>
                          </a:solidFill>
                          <a:effectLst/>
                          <a:latin typeface="Times New Roman" panose="02020603050405020304" pitchFamily="18" charset="0"/>
                        </a:rPr>
                      </a:br>
                      <a:r>
                        <a:rPr lang="tr-TR" sz="600" b="0" i="0" u="none" strike="noStrike" dirty="0">
                          <a:solidFill>
                            <a:srgbClr val="000000"/>
                          </a:solidFill>
                          <a:effectLst/>
                          <a:latin typeface="Times New Roman" panose="02020603050405020304" pitchFamily="18" charset="0"/>
                        </a:rPr>
                        <a:t>derhal doktorunuza </a:t>
                      </a:r>
                      <a:r>
                        <a:rPr lang="tr-TR" sz="600" b="0" i="0" u="none" strike="noStrike" dirty="0" err="1">
                          <a:solidFill>
                            <a:srgbClr val="000000"/>
                          </a:solidFill>
                          <a:effectLst/>
                          <a:latin typeface="Times New Roman" panose="02020603050405020304" pitchFamily="18" charset="0"/>
                        </a:rPr>
                        <a:t>söyleyiniz.Olası</a:t>
                      </a:r>
                      <a:r>
                        <a:rPr lang="tr-TR" sz="600" b="0" i="0" u="none" strike="noStrike" dirty="0">
                          <a:solidFill>
                            <a:srgbClr val="000000"/>
                          </a:solidFill>
                          <a:effectLst/>
                          <a:latin typeface="Times New Roman" panose="02020603050405020304" pitchFamily="18" charset="0"/>
                        </a:rPr>
                        <a:t> yan etkiler arasında tükürük, ter ve mukus salgısında azalma (Öksürükle birlikte mukus</a:t>
                      </a:r>
                      <a:br>
                        <a:rPr lang="tr-TR" sz="600" b="0" i="0" u="none" strike="noStrike" dirty="0">
                          <a:solidFill>
                            <a:srgbClr val="000000"/>
                          </a:solidFill>
                          <a:effectLst/>
                          <a:latin typeface="Times New Roman" panose="02020603050405020304" pitchFamily="18" charset="0"/>
                        </a:rPr>
                      </a:br>
                      <a:r>
                        <a:rPr lang="tr-TR" sz="600" b="0" i="0" u="none" strike="noStrike" dirty="0">
                          <a:solidFill>
                            <a:srgbClr val="000000"/>
                          </a:solidFill>
                          <a:effectLst/>
                          <a:latin typeface="Times New Roman" panose="02020603050405020304" pitchFamily="18" charset="0"/>
                        </a:rPr>
                        <a:t>salgısının atılması zorlaşabilir.), göz bebeklerinde büyüme (Bulanık görmenize neden olabilir.), hızlı veya düzensiz kalp atımı, idrara çıkmada güçlük, kabızlık, hayal görme, göz içi basınçta artış, tat duyusu kaybı, bas ağrısı, gerginlik, sersemlik, güçsüzlük, yüzde kızarıklık, uykusuzluk ve karında şişkinlik yer almaktadır. Bunlara ilaveten zihin bulanıklığı ve/veya huzursuzluk (özellikle yaslılarda), bulantı, kusma ve bas dönmesi seyrek olarak görülebilir.</a:t>
                      </a:r>
                      <a:br>
                        <a:rPr lang="tr-TR" sz="600" b="0" i="0" u="none" strike="noStrike" dirty="0">
                          <a:solidFill>
                            <a:srgbClr val="000000"/>
                          </a:solidFill>
                          <a:effectLst/>
                          <a:latin typeface="Times New Roman" panose="02020603050405020304" pitchFamily="18" charset="0"/>
                        </a:rPr>
                      </a:br>
                      <a:r>
                        <a:rPr lang="tr-TR" sz="600" b="0" i="0" u="none" strike="noStrike" dirty="0">
                          <a:solidFill>
                            <a:srgbClr val="000000"/>
                          </a:solidFill>
                          <a:effectLst/>
                          <a:latin typeface="Times New Roman" panose="02020603050405020304" pitchFamily="18" charset="0"/>
                        </a:rPr>
                        <a:t>Eğer bu kullanma talimatında bahsi geçmeyen herhangi bir yan etki ile karşılaşırsanız doktorunuzu veya eczacınızı bilgilendiriniz.</a:t>
                      </a:r>
                      <a:br>
                        <a:rPr lang="tr-TR" sz="600" b="0" i="0" u="none" strike="noStrike" dirty="0">
                          <a:solidFill>
                            <a:srgbClr val="000000"/>
                          </a:solidFill>
                          <a:effectLst/>
                          <a:latin typeface="Times New Roman" panose="02020603050405020304" pitchFamily="18" charset="0"/>
                        </a:rPr>
                      </a:br>
                      <a:r>
                        <a:rPr lang="tr-TR" sz="600" b="0" i="0" u="none" strike="noStrike" dirty="0">
                          <a:solidFill>
                            <a:srgbClr val="000000"/>
                          </a:solidFill>
                          <a:effectLst/>
                          <a:latin typeface="Times New Roman" panose="02020603050405020304" pitchFamily="18" charset="0"/>
                        </a:rPr>
                        <a:t/>
                      </a:r>
                      <a:br>
                        <a:rPr lang="tr-TR" sz="600" b="0" i="0" u="none" strike="noStrike" dirty="0">
                          <a:solidFill>
                            <a:srgbClr val="000000"/>
                          </a:solidFill>
                          <a:effectLst/>
                          <a:latin typeface="Times New Roman" panose="02020603050405020304" pitchFamily="18" charset="0"/>
                        </a:rPr>
                      </a:br>
                      <a:endParaRPr lang="tr-TR" sz="600" b="0" i="0" u="none" strike="noStrike" dirty="0">
                        <a:solidFill>
                          <a:srgbClr val="000000"/>
                        </a:solidFill>
                        <a:effectLst/>
                        <a:latin typeface="Times New Roman" panose="02020603050405020304" pitchFamily="18" charset="0"/>
                      </a:endParaRP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87598585"/>
                  </a:ext>
                </a:extLst>
              </a:tr>
            </a:tbl>
          </a:graphicData>
        </a:graphic>
      </p:graphicFrame>
    </p:spTree>
    <p:extLst>
      <p:ext uri="{BB962C8B-B14F-4D97-AF65-F5344CB8AC3E}">
        <p14:creationId xmlns:p14="http://schemas.microsoft.com/office/powerpoint/2010/main" val="221535148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sne 1">
            <a:extLst>
              <a:ext uri="{FF2B5EF4-FFF2-40B4-BE49-F238E27FC236}">
                <a16:creationId xmlns:a16="http://schemas.microsoft.com/office/drawing/2014/main" xmlns="" id="{D8150463-7177-402A-B186-890A502BCDC3}"/>
              </a:ext>
            </a:extLst>
          </p:cNvPr>
          <p:cNvGraphicFramePr>
            <a:graphicFrameLocks noChangeAspect="1"/>
          </p:cNvGraphicFramePr>
          <p:nvPr>
            <p:extLst>
              <p:ext uri="{D42A27DB-BD31-4B8C-83A1-F6EECF244321}">
                <p14:modId xmlns:p14="http://schemas.microsoft.com/office/powerpoint/2010/main" val="958334779"/>
              </p:ext>
            </p:extLst>
          </p:nvPr>
        </p:nvGraphicFramePr>
        <p:xfrm>
          <a:off x="251520" y="1268760"/>
          <a:ext cx="8640960" cy="4320480"/>
        </p:xfrm>
        <a:graphic>
          <a:graphicData uri="http://schemas.openxmlformats.org/presentationml/2006/ole">
            <mc:AlternateContent xmlns:mc="http://schemas.openxmlformats.org/markup-compatibility/2006">
              <mc:Choice xmlns:v="urn:schemas-microsoft-com:vml" Requires="v">
                <p:oleObj spid="_x0000_s14406" name="Worksheet" r:id="rId4" imgW="11055191" imgH="5404009" progId="Excel.Sheet.12">
                  <p:embed/>
                </p:oleObj>
              </mc:Choice>
              <mc:Fallback>
                <p:oleObj name="Worksheet" r:id="rId4" imgW="11055191" imgH="5404009" progId="Excel.Sheet.12">
                  <p:embed/>
                  <p:pic>
                    <p:nvPicPr>
                      <p:cNvPr id="4" name="Nesne 3">
                        <a:extLst>
                          <a:ext uri="{FF2B5EF4-FFF2-40B4-BE49-F238E27FC236}">
                            <a16:creationId xmlns:a16="http://schemas.microsoft.com/office/drawing/2014/main" xmlns="" id="{2A705222-9B78-4D55-B717-6DEB74399EAD}"/>
                          </a:ext>
                        </a:extLst>
                      </p:cNvPr>
                      <p:cNvPicPr/>
                      <p:nvPr/>
                    </p:nvPicPr>
                    <p:blipFill>
                      <a:blip r:embed="rId5"/>
                      <a:stretch>
                        <a:fillRect/>
                      </a:stretch>
                    </p:blipFill>
                    <p:spPr>
                      <a:xfrm>
                        <a:off x="251520" y="1268760"/>
                        <a:ext cx="8640960" cy="4320480"/>
                      </a:xfrm>
                      <a:prstGeom prst="rect">
                        <a:avLst/>
                      </a:prstGeom>
                    </p:spPr>
                  </p:pic>
                </p:oleObj>
              </mc:Fallback>
            </mc:AlternateContent>
          </a:graphicData>
        </a:graphic>
      </p:graphicFrame>
    </p:spTree>
    <p:extLst>
      <p:ext uri="{BB962C8B-B14F-4D97-AF65-F5344CB8AC3E}">
        <p14:creationId xmlns:p14="http://schemas.microsoft.com/office/powerpoint/2010/main" val="254658713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a:extLst>
              <a:ext uri="{FF2B5EF4-FFF2-40B4-BE49-F238E27FC236}">
                <a16:creationId xmlns:a16="http://schemas.microsoft.com/office/drawing/2014/main" xmlns="" id="{99680F0A-6DB3-44D6-9B52-D16F49A5C956}"/>
              </a:ext>
            </a:extLst>
          </p:cNvPr>
          <p:cNvGraphicFramePr>
            <a:graphicFrameLocks noGrp="1"/>
          </p:cNvGraphicFramePr>
          <p:nvPr>
            <p:extLst>
              <p:ext uri="{D42A27DB-BD31-4B8C-83A1-F6EECF244321}">
                <p14:modId xmlns:p14="http://schemas.microsoft.com/office/powerpoint/2010/main" val="2388848377"/>
              </p:ext>
            </p:extLst>
          </p:nvPr>
        </p:nvGraphicFramePr>
        <p:xfrm>
          <a:off x="251520" y="1268761"/>
          <a:ext cx="8640960" cy="4320479"/>
        </p:xfrm>
        <a:graphic>
          <a:graphicData uri="http://schemas.openxmlformats.org/drawingml/2006/table">
            <a:tbl>
              <a:tblPr/>
              <a:tblGrid>
                <a:gridCol w="722506">
                  <a:extLst>
                    <a:ext uri="{9D8B030D-6E8A-4147-A177-3AD203B41FA5}">
                      <a16:colId xmlns:a16="http://schemas.microsoft.com/office/drawing/2014/main" xmlns="" val="3519375121"/>
                    </a:ext>
                  </a:extLst>
                </a:gridCol>
                <a:gridCol w="1725545">
                  <a:extLst>
                    <a:ext uri="{9D8B030D-6E8A-4147-A177-3AD203B41FA5}">
                      <a16:colId xmlns:a16="http://schemas.microsoft.com/office/drawing/2014/main" xmlns="" val="1005952717"/>
                    </a:ext>
                  </a:extLst>
                </a:gridCol>
                <a:gridCol w="1947854">
                  <a:extLst>
                    <a:ext uri="{9D8B030D-6E8A-4147-A177-3AD203B41FA5}">
                      <a16:colId xmlns:a16="http://schemas.microsoft.com/office/drawing/2014/main" xmlns="" val="505876774"/>
                    </a:ext>
                  </a:extLst>
                </a:gridCol>
                <a:gridCol w="2074889">
                  <a:extLst>
                    <a:ext uri="{9D8B030D-6E8A-4147-A177-3AD203B41FA5}">
                      <a16:colId xmlns:a16="http://schemas.microsoft.com/office/drawing/2014/main" xmlns="" val="3614966311"/>
                    </a:ext>
                  </a:extLst>
                </a:gridCol>
                <a:gridCol w="2170166">
                  <a:extLst>
                    <a:ext uri="{9D8B030D-6E8A-4147-A177-3AD203B41FA5}">
                      <a16:colId xmlns:a16="http://schemas.microsoft.com/office/drawing/2014/main" xmlns="" val="2822189558"/>
                    </a:ext>
                  </a:extLst>
                </a:gridCol>
              </a:tblGrid>
              <a:tr h="160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İLAÇ</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KONTRENDİKASYONLARI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sng" strike="noStrike">
                          <a:solidFill>
                            <a:srgbClr val="000000"/>
                          </a:solidFill>
                          <a:effectLst/>
                          <a:latin typeface="Times New Roman" panose="02020603050405020304" pitchFamily="18" charset="0"/>
                        </a:rPr>
                        <a:t>VERİLİŞ YOLU</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YAN ETKİLERİ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206185525"/>
                  </a:ext>
                </a:extLst>
              </a:tr>
              <a:tr h="416017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ZOPİKLON</a:t>
                      </a:r>
                    </a:p>
                  </a:txBody>
                  <a:tcPr marL="7688" marR="7688" marT="768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Uykusuzluk (4 haftaya kadar kısa süreli kullanım)</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Nöromusküler solunum güçlüğü durumlarında, myastenia graves, solunum yetmezliği, ciddi uyku apnesi sendrumda ve emzirme döneminde kullanılması sakıncalıdır.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Yatmadan önce 7.5 mg, yaşlılarda 3.75 mg, eğer gerekirse artırılabilir. Çocuklarda kullanılması tavsiye edilmez.</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Tat bozukluğu, daha az; mide bulantısı, kusma, baş dönmesi, uyuklama, kuru ağız, baş ağrısı. Nadiren; amnezi, </a:t>
                      </a:r>
                      <a:r>
                        <a:rPr lang="tr-TR" sz="1000" b="0" i="0" u="none" strike="noStrike" dirty="0" err="1">
                          <a:solidFill>
                            <a:srgbClr val="000000"/>
                          </a:solidFill>
                          <a:effectLst/>
                          <a:latin typeface="Times New Roman" panose="02020603050405020304" pitchFamily="18" charset="0"/>
                        </a:rPr>
                        <a:t>konfüzyon</a:t>
                      </a:r>
                      <a:r>
                        <a:rPr lang="tr-TR" sz="1000" b="0" i="0" u="none" strike="noStrike" dirty="0">
                          <a:solidFill>
                            <a:srgbClr val="000000"/>
                          </a:solidFill>
                          <a:effectLst/>
                          <a:latin typeface="Times New Roman" panose="02020603050405020304" pitchFamily="18" charset="0"/>
                        </a:rPr>
                        <a:t>, depresyon, </a:t>
                      </a:r>
                      <a:r>
                        <a:rPr lang="tr-TR" sz="1000" b="0" i="0" u="none" strike="noStrike" dirty="0" err="1">
                          <a:solidFill>
                            <a:srgbClr val="000000"/>
                          </a:solidFill>
                          <a:effectLst/>
                          <a:latin typeface="Times New Roman" panose="02020603050405020304" pitchFamily="18" charset="0"/>
                        </a:rPr>
                        <a:t>halusinasyon</a:t>
                      </a:r>
                      <a:r>
                        <a:rPr lang="tr-TR" sz="1000" b="0" i="0" u="none" strike="noStrike" dirty="0">
                          <a:solidFill>
                            <a:srgbClr val="000000"/>
                          </a:solidFill>
                          <a:effectLst/>
                          <a:latin typeface="Times New Roman" panose="02020603050405020304" pitchFamily="18" charset="0"/>
                        </a:rPr>
                        <a:t>, kabus görme, </a:t>
                      </a:r>
                      <a:r>
                        <a:rPr lang="tr-TR" sz="1000" b="0" i="0" u="none" strike="noStrike" dirty="0" err="1">
                          <a:solidFill>
                            <a:srgbClr val="000000"/>
                          </a:solidFill>
                          <a:effectLst/>
                          <a:latin typeface="Times New Roman" panose="02020603050405020304" pitchFamily="18" charset="0"/>
                        </a:rPr>
                        <a:t>kordinasyon</a:t>
                      </a:r>
                      <a:r>
                        <a:rPr lang="tr-TR" sz="1000" b="0" i="0" u="none" strike="noStrike" dirty="0">
                          <a:solidFill>
                            <a:srgbClr val="000000"/>
                          </a:solidFill>
                          <a:effectLst/>
                          <a:latin typeface="Times New Roman" panose="02020603050405020304" pitchFamily="18" charset="0"/>
                        </a:rPr>
                        <a:t> bozuklukları ve paradoksal etkiler.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517341490"/>
                  </a:ext>
                </a:extLst>
              </a:tr>
            </a:tbl>
          </a:graphicData>
        </a:graphic>
      </p:graphicFrame>
    </p:spTree>
    <p:extLst>
      <p:ext uri="{BB962C8B-B14F-4D97-AF65-F5344CB8AC3E}">
        <p14:creationId xmlns:p14="http://schemas.microsoft.com/office/powerpoint/2010/main" val="338035518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161CDAFF-4020-4B04-BD9C-1BEB32D0B458}"/>
              </a:ext>
            </a:extLst>
          </p:cNvPr>
          <p:cNvGraphicFramePr>
            <a:graphicFrameLocks noGrp="1"/>
          </p:cNvGraphicFramePr>
          <p:nvPr>
            <p:extLst>
              <p:ext uri="{D42A27DB-BD31-4B8C-83A1-F6EECF244321}">
                <p14:modId xmlns:p14="http://schemas.microsoft.com/office/powerpoint/2010/main" val="2610805394"/>
              </p:ext>
            </p:extLst>
          </p:nvPr>
        </p:nvGraphicFramePr>
        <p:xfrm>
          <a:off x="251520" y="1268761"/>
          <a:ext cx="8640959" cy="4320480"/>
        </p:xfrm>
        <a:graphic>
          <a:graphicData uri="http://schemas.openxmlformats.org/drawingml/2006/table">
            <a:tbl>
              <a:tblPr/>
              <a:tblGrid>
                <a:gridCol w="808627">
                  <a:extLst>
                    <a:ext uri="{9D8B030D-6E8A-4147-A177-3AD203B41FA5}">
                      <a16:colId xmlns:a16="http://schemas.microsoft.com/office/drawing/2014/main" xmlns="" val="3542162961"/>
                    </a:ext>
                  </a:extLst>
                </a:gridCol>
                <a:gridCol w="2179345">
                  <a:extLst>
                    <a:ext uri="{9D8B030D-6E8A-4147-A177-3AD203B41FA5}">
                      <a16:colId xmlns:a16="http://schemas.microsoft.com/office/drawing/2014/main" xmlns="" val="3418513742"/>
                    </a:ext>
                  </a:extLst>
                </a:gridCol>
                <a:gridCol w="1945140">
                  <a:extLst>
                    <a:ext uri="{9D8B030D-6E8A-4147-A177-3AD203B41FA5}">
                      <a16:colId xmlns:a16="http://schemas.microsoft.com/office/drawing/2014/main" xmlns="" val="4120239131"/>
                    </a:ext>
                  </a:extLst>
                </a:gridCol>
                <a:gridCol w="1706004">
                  <a:extLst>
                    <a:ext uri="{9D8B030D-6E8A-4147-A177-3AD203B41FA5}">
                      <a16:colId xmlns:a16="http://schemas.microsoft.com/office/drawing/2014/main" xmlns="" val="2247089875"/>
                    </a:ext>
                  </a:extLst>
                </a:gridCol>
                <a:gridCol w="2001843">
                  <a:extLst>
                    <a:ext uri="{9D8B030D-6E8A-4147-A177-3AD203B41FA5}">
                      <a16:colId xmlns:a16="http://schemas.microsoft.com/office/drawing/2014/main" xmlns="" val="2880960209"/>
                    </a:ext>
                  </a:extLst>
                </a:gridCol>
              </a:tblGrid>
              <a:tr h="213483">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100" b="0" i="0" u="none" strike="noStrike" dirty="0">
                          <a:solidFill>
                            <a:srgbClr val="000000"/>
                          </a:solidFill>
                          <a:effectLst/>
                          <a:latin typeface="Times New Roman" panose="02020603050405020304" pitchFamily="18" charset="0"/>
                        </a:rPr>
                        <a:t>İLAÇ</a:t>
                      </a:r>
                    </a:p>
                  </a:txBody>
                  <a:tcPr marL="9003" marR="9003" marT="90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100" b="0" i="0" u="none" strike="noStrike">
                          <a:solidFill>
                            <a:srgbClr val="000000"/>
                          </a:solidFill>
                          <a:effectLst/>
                          <a:latin typeface="Times New Roman" panose="02020603050405020304" pitchFamily="18" charset="0"/>
                        </a:rPr>
                        <a:t>ENDİKASYONLARI</a:t>
                      </a:r>
                    </a:p>
                  </a:txBody>
                  <a:tcPr marL="9003" marR="9003" marT="90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100" b="0" i="0" u="none" strike="noStrike">
                          <a:solidFill>
                            <a:srgbClr val="000000"/>
                          </a:solidFill>
                          <a:effectLst/>
                          <a:latin typeface="Times New Roman" panose="02020603050405020304" pitchFamily="18" charset="0"/>
                        </a:rPr>
                        <a:t>KONTRENDİKASYONLARI</a:t>
                      </a:r>
                    </a:p>
                  </a:txBody>
                  <a:tcPr marL="9003" marR="9003" marT="90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100" b="0" i="0" u="sng" strike="noStrike">
                          <a:solidFill>
                            <a:srgbClr val="000000"/>
                          </a:solidFill>
                          <a:effectLst/>
                          <a:latin typeface="Times New Roman" panose="02020603050405020304" pitchFamily="18" charset="0"/>
                        </a:rPr>
                        <a:t>VERİLİŞ YOLU</a:t>
                      </a:r>
                    </a:p>
                  </a:txBody>
                  <a:tcPr marL="9003" marR="9003" marT="90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100" b="0" i="0" u="none" strike="noStrike">
                          <a:solidFill>
                            <a:srgbClr val="000000"/>
                          </a:solidFill>
                          <a:effectLst/>
                          <a:latin typeface="Times New Roman" panose="02020603050405020304" pitchFamily="18" charset="0"/>
                        </a:rPr>
                        <a:t>YAN ETKİLERİ</a:t>
                      </a:r>
                    </a:p>
                  </a:txBody>
                  <a:tcPr marL="9003" marR="9003" marT="90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70352367"/>
                  </a:ext>
                </a:extLst>
              </a:tr>
              <a:tr h="4106997">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100" b="0" i="0" u="none" strike="noStrike" dirty="0">
                          <a:solidFill>
                            <a:srgbClr val="000000"/>
                          </a:solidFill>
                          <a:effectLst/>
                          <a:latin typeface="Times New Roman" panose="02020603050405020304" pitchFamily="18" charset="0"/>
                        </a:rPr>
                        <a:t>LORAZEPAM</a:t>
                      </a:r>
                    </a:p>
                  </a:txBody>
                  <a:tcPr marL="9003" marR="9003" marT="9003"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dirty="0" err="1">
                          <a:solidFill>
                            <a:srgbClr val="000000"/>
                          </a:solidFill>
                          <a:effectLst/>
                          <a:latin typeface="Times New Roman" panose="02020603050405020304" pitchFamily="18" charset="0"/>
                        </a:rPr>
                        <a:t>Anksiyolitik</a:t>
                      </a:r>
                      <a:r>
                        <a:rPr lang="tr-TR" sz="1100" b="0" i="0" u="none" strike="noStrike" dirty="0">
                          <a:solidFill>
                            <a:srgbClr val="000000"/>
                          </a:solidFill>
                          <a:effectLst/>
                          <a:latin typeface="Times New Roman" panose="02020603050405020304" pitchFamily="18" charset="0"/>
                        </a:rPr>
                        <a:t> etkili minör </a:t>
                      </a:r>
                      <a:r>
                        <a:rPr lang="tr-TR" sz="1100" b="0" i="0" u="none" strike="noStrike" dirty="0" err="1">
                          <a:solidFill>
                            <a:srgbClr val="000000"/>
                          </a:solidFill>
                          <a:effectLst/>
                          <a:latin typeface="Times New Roman" panose="02020603050405020304" pitchFamily="18" charset="0"/>
                        </a:rPr>
                        <a:t>trankilizandır</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Anksiyete</a:t>
                      </a:r>
                      <a:r>
                        <a:rPr lang="tr-TR" sz="1100" b="0" i="0" u="none" strike="noStrike" dirty="0">
                          <a:solidFill>
                            <a:srgbClr val="000000"/>
                          </a:solidFill>
                          <a:effectLst/>
                          <a:latin typeface="Times New Roman" panose="02020603050405020304" pitchFamily="18" charset="0"/>
                        </a:rPr>
                        <a:t> şikayetlerinin giderilmesi veya </a:t>
                      </a:r>
                      <a:r>
                        <a:rPr lang="tr-TR" sz="1100" b="0" i="0" u="none" strike="noStrike" dirty="0" err="1">
                          <a:solidFill>
                            <a:srgbClr val="000000"/>
                          </a:solidFill>
                          <a:effectLst/>
                          <a:latin typeface="Times New Roman" panose="02020603050405020304" pitchFamily="18" charset="0"/>
                        </a:rPr>
                        <a:t>anksiyete</a:t>
                      </a:r>
                      <a:r>
                        <a:rPr lang="tr-TR" sz="1100" b="0" i="0" u="none" strike="noStrike" dirty="0">
                          <a:solidFill>
                            <a:srgbClr val="000000"/>
                          </a:solidFill>
                          <a:effectLst/>
                          <a:latin typeface="Times New Roman" panose="02020603050405020304" pitchFamily="18" charset="0"/>
                        </a:rPr>
                        <a:t> semptomları veya depresif semptomlara bağlı </a:t>
                      </a:r>
                      <a:r>
                        <a:rPr lang="tr-TR" sz="1100" b="0" i="0" u="none" strike="noStrike" dirty="0" err="1">
                          <a:solidFill>
                            <a:srgbClr val="000000"/>
                          </a:solidFill>
                          <a:effectLst/>
                          <a:latin typeface="Times New Roman" panose="02020603050405020304" pitchFamily="18" charset="0"/>
                        </a:rPr>
                        <a:t>anksiyetenin</a:t>
                      </a:r>
                      <a:r>
                        <a:rPr lang="tr-TR" sz="1100" b="0" i="0" u="none" strike="noStrike" dirty="0">
                          <a:solidFill>
                            <a:srgbClr val="000000"/>
                          </a:solidFill>
                          <a:effectLst/>
                          <a:latin typeface="Times New Roman" panose="02020603050405020304" pitchFamily="18" charset="0"/>
                        </a:rPr>
                        <a:t> kısa süreli rahatlatılmasında (yalnızca ilaçsız tedaviden cevap alınamadığı ve rahatsızlığın ağır seyrettiği, kişiyi iş göremez hale getirdiği veya aşırı sıkıntıya soktuğu durumlarda kullanılmalıdır), birkaç ilaç ile tedavinin gerekli olduğu </a:t>
                      </a:r>
                      <a:r>
                        <a:rPr lang="tr-TR" sz="1100" b="0" i="0" u="none" strike="noStrike" dirty="0" err="1">
                          <a:solidFill>
                            <a:srgbClr val="000000"/>
                          </a:solidFill>
                          <a:effectLst/>
                          <a:latin typeface="Times New Roman" panose="02020603050405020304" pitchFamily="18" charset="0"/>
                        </a:rPr>
                        <a:t>psikotik</a:t>
                      </a:r>
                      <a:r>
                        <a:rPr lang="tr-TR" sz="1100" b="0" i="0" u="none" strike="noStrike" dirty="0">
                          <a:solidFill>
                            <a:srgbClr val="000000"/>
                          </a:solidFill>
                          <a:effectLst/>
                          <a:latin typeface="Times New Roman" panose="02020603050405020304" pitchFamily="18" charset="0"/>
                        </a:rPr>
                        <a:t> durumlara ve ağır depresyona bağlı </a:t>
                      </a:r>
                      <a:r>
                        <a:rPr lang="tr-TR" sz="1100" b="0" i="0" u="none" strike="noStrike" dirty="0" err="1">
                          <a:solidFill>
                            <a:srgbClr val="000000"/>
                          </a:solidFill>
                          <a:effectLst/>
                          <a:latin typeface="Times New Roman" panose="02020603050405020304" pitchFamily="18" charset="0"/>
                        </a:rPr>
                        <a:t>anksiyetede</a:t>
                      </a:r>
                      <a:r>
                        <a:rPr lang="tr-TR" sz="1100" b="0" i="0" u="none" strike="noStrike" dirty="0">
                          <a:solidFill>
                            <a:srgbClr val="000000"/>
                          </a:solidFill>
                          <a:effectLst/>
                          <a:latin typeface="Times New Roman" panose="02020603050405020304" pitchFamily="18" charset="0"/>
                        </a:rPr>
                        <a:t>, cerrahi </a:t>
                      </a:r>
                      <a:r>
                        <a:rPr lang="tr-TR" sz="1100" b="0" i="0" u="none" strike="noStrike" dirty="0" err="1">
                          <a:solidFill>
                            <a:srgbClr val="000000"/>
                          </a:solidFill>
                          <a:effectLst/>
                          <a:latin typeface="Times New Roman" panose="02020603050405020304" pitchFamily="18" charset="0"/>
                        </a:rPr>
                        <a:t>premedikasyon</a:t>
                      </a:r>
                      <a:r>
                        <a:rPr lang="tr-TR" sz="1100" b="0" i="0" u="none" strike="noStrike" dirty="0">
                          <a:solidFill>
                            <a:srgbClr val="000000"/>
                          </a:solidFill>
                          <a:effectLst/>
                          <a:latin typeface="Times New Roman" panose="02020603050405020304" pitchFamily="18" charset="0"/>
                        </a:rPr>
                        <a:t>, kanser kemoterapisine bağlı mide bulantısı ve kusmanın </a:t>
                      </a:r>
                      <a:r>
                        <a:rPr lang="tr-TR" sz="1100" b="0" i="0" u="none" strike="noStrike" dirty="0" err="1">
                          <a:solidFill>
                            <a:srgbClr val="000000"/>
                          </a:solidFill>
                          <a:effectLst/>
                          <a:latin typeface="Times New Roman" panose="02020603050405020304" pitchFamily="18" charset="0"/>
                        </a:rPr>
                        <a:t>profilaktik</a:t>
                      </a:r>
                      <a:r>
                        <a:rPr lang="tr-TR" sz="1100" b="0" i="0" u="none" strike="noStrike" dirty="0">
                          <a:solidFill>
                            <a:srgbClr val="000000"/>
                          </a:solidFill>
                          <a:effectLst/>
                          <a:latin typeface="Times New Roman" panose="02020603050405020304" pitchFamily="18" charset="0"/>
                        </a:rPr>
                        <a:t> ve </a:t>
                      </a:r>
                      <a:r>
                        <a:rPr lang="tr-TR" sz="1100" b="0" i="0" u="none" strike="noStrike" dirty="0" err="1">
                          <a:solidFill>
                            <a:srgbClr val="000000"/>
                          </a:solidFill>
                          <a:effectLst/>
                          <a:latin typeface="Times New Roman" panose="02020603050405020304" pitchFamily="18" charset="0"/>
                        </a:rPr>
                        <a:t>semptomatik</a:t>
                      </a:r>
                      <a:r>
                        <a:rPr lang="tr-TR" sz="1100" b="0" i="0" u="none" strike="noStrike" dirty="0">
                          <a:solidFill>
                            <a:srgbClr val="000000"/>
                          </a:solidFill>
                          <a:effectLst/>
                          <a:latin typeface="Times New Roman" panose="02020603050405020304" pitchFamily="18" charset="0"/>
                        </a:rPr>
                        <a:t> tedavisi için standart </a:t>
                      </a:r>
                      <a:r>
                        <a:rPr lang="tr-TR" sz="1100" b="0" i="0" u="none" strike="noStrike" dirty="0" err="1">
                          <a:solidFill>
                            <a:srgbClr val="000000"/>
                          </a:solidFill>
                          <a:effectLst/>
                          <a:latin typeface="Times New Roman" panose="02020603050405020304" pitchFamily="18" charset="0"/>
                        </a:rPr>
                        <a:t>antiemetik</a:t>
                      </a:r>
                      <a:r>
                        <a:rPr lang="tr-TR" sz="1100" b="0" i="0" u="none" strike="noStrike" dirty="0">
                          <a:solidFill>
                            <a:srgbClr val="000000"/>
                          </a:solidFill>
                          <a:effectLst/>
                          <a:latin typeface="Times New Roman" panose="02020603050405020304" pitchFamily="18" charset="0"/>
                        </a:rPr>
                        <a:t> ilaçlarla tedaviye ilave olarak </a:t>
                      </a:r>
                      <a:r>
                        <a:rPr lang="tr-TR" sz="1100" b="0" i="0" u="none" strike="noStrike" dirty="0" err="1">
                          <a:solidFill>
                            <a:srgbClr val="000000"/>
                          </a:solidFill>
                          <a:effectLst/>
                          <a:latin typeface="Times New Roman" panose="02020603050405020304" pitchFamily="18" charset="0"/>
                        </a:rPr>
                        <a:t>endikedir</a:t>
                      </a:r>
                      <a:r>
                        <a:rPr lang="tr-TR" sz="1100" b="0" i="0" u="none" strike="noStrike" dirty="0">
                          <a:solidFill>
                            <a:srgbClr val="000000"/>
                          </a:solidFill>
                          <a:effectLst/>
                          <a:latin typeface="Times New Roman" panose="02020603050405020304" pitchFamily="18" charset="0"/>
                        </a:rPr>
                        <a:t>.</a:t>
                      </a:r>
                    </a:p>
                  </a:txBody>
                  <a:tcPr marL="9003" marR="9003" marT="90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dirty="0">
                          <a:solidFill>
                            <a:srgbClr val="000000"/>
                          </a:solidFill>
                          <a:effectLst/>
                          <a:latin typeface="Times New Roman" panose="02020603050405020304" pitchFamily="18" charset="0"/>
                        </a:rPr>
                        <a:t>Uykuda geçici solunum kesilmesi, ciddi solunum yetmezliği, </a:t>
                      </a:r>
                      <a:r>
                        <a:rPr lang="tr-TR" sz="1100" b="0" i="0" u="none" strike="noStrike" dirty="0" err="1">
                          <a:solidFill>
                            <a:srgbClr val="000000"/>
                          </a:solidFill>
                          <a:effectLst/>
                          <a:latin typeface="Times New Roman" panose="02020603050405020304" pitchFamily="18" charset="0"/>
                        </a:rPr>
                        <a:t>benzodiazepinlere</a:t>
                      </a:r>
                      <a:r>
                        <a:rPr lang="tr-TR" sz="1100" b="0" i="0" u="none" strike="noStrike" dirty="0">
                          <a:solidFill>
                            <a:srgbClr val="000000"/>
                          </a:solidFill>
                          <a:effectLst/>
                          <a:latin typeface="Times New Roman" panose="02020603050405020304" pitchFamily="18" charset="0"/>
                        </a:rPr>
                        <a:t> veya ilacın içerdiği diğer maddelere karşı aşırı hassasiyet, </a:t>
                      </a:r>
                      <a:r>
                        <a:rPr lang="tr-TR" sz="1100" b="0" i="0" u="none" strike="noStrike" dirty="0" err="1">
                          <a:solidFill>
                            <a:srgbClr val="000000"/>
                          </a:solidFill>
                          <a:effectLst/>
                          <a:latin typeface="Times New Roman" panose="02020603050405020304" pitchFamily="18" charset="0"/>
                        </a:rPr>
                        <a:t>Myasthenia</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gravis</a:t>
                      </a:r>
                      <a:r>
                        <a:rPr lang="tr-TR" sz="1100" b="0" i="0" u="none" strike="noStrike" dirty="0">
                          <a:solidFill>
                            <a:srgbClr val="000000"/>
                          </a:solidFill>
                          <a:effectLst/>
                          <a:latin typeface="Times New Roman" panose="02020603050405020304" pitchFamily="18" charset="0"/>
                        </a:rPr>
                        <a:t>, ciddi karaciğer yetmezliği, ve akut dar açılı glokomda </a:t>
                      </a:r>
                      <a:r>
                        <a:rPr lang="tr-TR" sz="1100" b="0" i="0" u="none" strike="noStrike" dirty="0" err="1">
                          <a:solidFill>
                            <a:srgbClr val="000000"/>
                          </a:solidFill>
                          <a:effectLst/>
                          <a:latin typeface="Times New Roman" panose="02020603050405020304" pitchFamily="18" charset="0"/>
                        </a:rPr>
                        <a:t>kontrendikedir</a:t>
                      </a:r>
                      <a:r>
                        <a:rPr lang="tr-TR" sz="1100" b="0" i="0" u="none" strike="noStrike" dirty="0">
                          <a:solidFill>
                            <a:srgbClr val="000000"/>
                          </a:solidFill>
                          <a:effectLst/>
                          <a:latin typeface="Times New Roman" panose="02020603050405020304" pitchFamily="18" charset="0"/>
                        </a:rPr>
                        <a:t>.</a:t>
                      </a:r>
                    </a:p>
                  </a:txBody>
                  <a:tcPr marL="9003" marR="9003" marT="90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a:solidFill>
                            <a:srgbClr val="000000"/>
                          </a:solidFill>
                          <a:effectLst/>
                          <a:latin typeface="Times New Roman" panose="02020603050405020304" pitchFamily="18" charset="0"/>
                        </a:rPr>
                        <a:t/>
                      </a:r>
                      <a:br>
                        <a:rPr lang="tr-TR" sz="1100" b="0" i="0" u="none" strike="noStrike">
                          <a:solidFill>
                            <a:srgbClr val="000000"/>
                          </a:solidFill>
                          <a:effectLst/>
                          <a:latin typeface="Times New Roman" panose="02020603050405020304" pitchFamily="18" charset="0"/>
                        </a:rPr>
                      </a:br>
                      <a:r>
                        <a:rPr lang="tr-TR" sz="1100" b="0" i="0" u="none" strike="noStrike">
                          <a:solidFill>
                            <a:srgbClr val="000000"/>
                          </a:solidFill>
                          <a:effectLst/>
                          <a:latin typeface="Times New Roman" panose="02020603050405020304" pitchFamily="18" charset="0"/>
                        </a:rPr>
                        <a:t/>
                      </a:r>
                      <a:br>
                        <a:rPr lang="tr-TR" sz="1100" b="0" i="0" u="none" strike="noStrike">
                          <a:solidFill>
                            <a:srgbClr val="000000"/>
                          </a:solidFill>
                          <a:effectLst/>
                          <a:latin typeface="Times New Roman" panose="02020603050405020304" pitchFamily="18" charset="0"/>
                        </a:rPr>
                      </a:br>
                      <a:r>
                        <a:rPr lang="tr-TR" sz="1100" b="0" i="0" u="none" strike="noStrike">
                          <a:solidFill>
                            <a:srgbClr val="000000"/>
                          </a:solidFill>
                          <a:effectLst/>
                          <a:latin typeface="Times New Roman" panose="02020603050405020304" pitchFamily="18" charset="0"/>
                        </a:rPr>
                        <a:t>Anksiyete tedavisi için ortalama günlük doz, 2-3 kez bölünerek verilen 2-3 mg'dır; ancak günlük doz 1-10 mg arasında değişebilir. En yüksek doz yatmadan önce alınmalıdır. Anksiyete veya geçici stresten kaynaklanan uykusuzluk için günde 1-2 mg'lık tek doz, genellikle yatma vaktinde verilebilir. Cerrahi premedikasyon için, 2-4 mg dozun cerrahi işlemden bir gece önce ve/veya 1-2 saat önce verilmesi önerilir.</a:t>
                      </a:r>
                    </a:p>
                  </a:txBody>
                  <a:tcPr marL="9003" marR="9003" marT="90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dirty="0" err="1">
                          <a:solidFill>
                            <a:srgbClr val="000000"/>
                          </a:solidFill>
                          <a:effectLst/>
                          <a:latin typeface="Times New Roman" panose="02020603050405020304" pitchFamily="18" charset="0"/>
                        </a:rPr>
                        <a:t>Benzodiazepinlere</a:t>
                      </a:r>
                      <a:r>
                        <a:rPr lang="tr-TR" sz="1100" b="0" i="0" u="none" strike="noStrike" dirty="0">
                          <a:solidFill>
                            <a:srgbClr val="000000"/>
                          </a:solidFill>
                          <a:effectLst/>
                          <a:latin typeface="Times New Roman" panose="02020603050405020304" pitchFamily="18" charset="0"/>
                        </a:rPr>
                        <a:t> bağlı olarak en sık bildirilen </a:t>
                      </a:r>
                      <a:r>
                        <a:rPr lang="tr-TR" sz="1100" b="0" i="0" u="none" strike="noStrike" dirty="0" err="1">
                          <a:solidFill>
                            <a:srgbClr val="000000"/>
                          </a:solidFill>
                          <a:effectLst/>
                          <a:latin typeface="Times New Roman" panose="02020603050405020304" pitchFamily="18" charset="0"/>
                        </a:rPr>
                        <a:t>advers</a:t>
                      </a:r>
                      <a:r>
                        <a:rPr lang="tr-TR" sz="1100" b="0" i="0" u="none" strike="noStrike" dirty="0">
                          <a:solidFill>
                            <a:srgbClr val="000000"/>
                          </a:solidFill>
                          <a:effectLst/>
                          <a:latin typeface="Times New Roman" panose="02020603050405020304" pitchFamily="18" charset="0"/>
                        </a:rPr>
                        <a:t> reaksiyonlar gündüz uykusu, baş dönmesi, kas zayıflığı ve </a:t>
                      </a:r>
                      <a:r>
                        <a:rPr lang="tr-TR" sz="1100" b="0" i="0" u="none" strike="noStrike" dirty="0" err="1">
                          <a:solidFill>
                            <a:srgbClr val="000000"/>
                          </a:solidFill>
                          <a:effectLst/>
                          <a:latin typeface="Times New Roman" panose="02020603050405020304" pitchFamily="18" charset="0"/>
                        </a:rPr>
                        <a:t>ataksidir</a:t>
                      </a:r>
                      <a:r>
                        <a:rPr lang="tr-TR" sz="1100" b="0" i="0" u="none" strike="noStrike" dirty="0">
                          <a:solidFill>
                            <a:srgbClr val="000000"/>
                          </a:solidFill>
                          <a:effectLst/>
                          <a:latin typeface="Times New Roman" panose="02020603050405020304" pitchFamily="18" charset="0"/>
                        </a:rPr>
                        <a:t>.</a:t>
                      </a:r>
                      <a:br>
                        <a:rPr lang="tr-TR" sz="1100" b="0" i="0" u="none" strike="noStrike" dirty="0">
                          <a:solidFill>
                            <a:srgbClr val="000000"/>
                          </a:solidFill>
                          <a:effectLst/>
                          <a:latin typeface="Times New Roman" panose="02020603050405020304" pitchFamily="18" charset="0"/>
                        </a:rPr>
                      </a:br>
                      <a:endParaRPr lang="tr-TR" sz="1100" b="0" i="0" u="none" strike="noStrike" dirty="0">
                        <a:solidFill>
                          <a:srgbClr val="000000"/>
                        </a:solidFill>
                        <a:effectLst/>
                        <a:latin typeface="Times New Roman" panose="02020603050405020304" pitchFamily="18" charset="0"/>
                      </a:endParaRPr>
                    </a:p>
                  </a:txBody>
                  <a:tcPr marL="9003" marR="9003" marT="90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029387697"/>
                  </a:ext>
                </a:extLst>
              </a:tr>
            </a:tbl>
          </a:graphicData>
        </a:graphic>
      </p:graphicFrame>
    </p:spTree>
    <p:extLst>
      <p:ext uri="{BB962C8B-B14F-4D97-AF65-F5344CB8AC3E}">
        <p14:creationId xmlns:p14="http://schemas.microsoft.com/office/powerpoint/2010/main" val="3742874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o 8">
            <a:extLst>
              <a:ext uri="{FF2B5EF4-FFF2-40B4-BE49-F238E27FC236}">
                <a16:creationId xmlns:a16="http://schemas.microsoft.com/office/drawing/2014/main" xmlns="" id="{B800D4C6-45E4-4BF6-926E-232FB945AAD9}"/>
              </a:ext>
            </a:extLst>
          </p:cNvPr>
          <p:cNvGraphicFramePr>
            <a:graphicFrameLocks noGrp="1"/>
          </p:cNvGraphicFramePr>
          <p:nvPr>
            <p:ph idx="1"/>
            <p:extLst>
              <p:ext uri="{D42A27DB-BD31-4B8C-83A1-F6EECF244321}">
                <p14:modId xmlns:p14="http://schemas.microsoft.com/office/powerpoint/2010/main" val="4203019921"/>
              </p:ext>
            </p:extLst>
          </p:nvPr>
        </p:nvGraphicFramePr>
        <p:xfrm>
          <a:off x="251520" y="548680"/>
          <a:ext cx="8640960" cy="5974080"/>
        </p:xfrm>
        <a:graphic>
          <a:graphicData uri="http://schemas.openxmlformats.org/drawingml/2006/table">
            <a:tbl>
              <a:tblPr firstRow="1" bandRow="1">
                <a:tableStyleId>{5C22544A-7EE6-4342-B048-85BDC9FD1C3A}</a:tableStyleId>
              </a:tblPr>
              <a:tblGrid>
                <a:gridCol w="3384376">
                  <a:extLst>
                    <a:ext uri="{9D8B030D-6E8A-4147-A177-3AD203B41FA5}">
                      <a16:colId xmlns:a16="http://schemas.microsoft.com/office/drawing/2014/main" xmlns="" val="1383446073"/>
                    </a:ext>
                  </a:extLst>
                </a:gridCol>
                <a:gridCol w="5256584">
                  <a:extLst>
                    <a:ext uri="{9D8B030D-6E8A-4147-A177-3AD203B41FA5}">
                      <a16:colId xmlns:a16="http://schemas.microsoft.com/office/drawing/2014/main" xmlns="" val="1008313275"/>
                    </a:ext>
                  </a:extLst>
                </a:gridCol>
              </a:tblGrid>
              <a:tr h="382083">
                <a:tc>
                  <a:txBody>
                    <a:bodyPr/>
                    <a:lstStyle/>
                    <a:p>
                      <a:r>
                        <a:rPr lang="tr-TR" sz="2000" dirty="0">
                          <a:latin typeface="Times New Roman" panose="02020603050405020304" pitchFamily="18" charset="0"/>
                          <a:cs typeface="Times New Roman" panose="02020603050405020304" pitchFamily="18" charset="0"/>
                        </a:rPr>
                        <a:t>Farmakolojinin Alt Dalları   </a:t>
                      </a:r>
                    </a:p>
                  </a:txBody>
                  <a:tcPr/>
                </a:tc>
                <a:tc>
                  <a:txBody>
                    <a:bodyPr/>
                    <a:lstStyle/>
                    <a:p>
                      <a:r>
                        <a:rPr lang="tr-TR" sz="2000" dirty="0">
                          <a:latin typeface="Times New Roman" panose="02020603050405020304" pitchFamily="18" charset="0"/>
                          <a:cs typeface="Times New Roman" panose="02020603050405020304" pitchFamily="18" charset="0"/>
                        </a:rPr>
                        <a:t>Tanım</a:t>
                      </a:r>
                    </a:p>
                  </a:txBody>
                  <a:tcPr/>
                </a:tc>
                <a:extLst>
                  <a:ext uri="{0D108BD9-81ED-4DB2-BD59-A6C34878D82A}">
                    <a16:rowId xmlns:a16="http://schemas.microsoft.com/office/drawing/2014/main" xmlns="" val="454144758"/>
                  </a:ext>
                </a:extLst>
              </a:tr>
              <a:tr h="793558">
                <a:tc>
                  <a:txBody>
                    <a:bodyPr/>
                    <a:lstStyle/>
                    <a:p>
                      <a:r>
                        <a:rPr lang="tr-TR" sz="1800" dirty="0" err="1">
                          <a:latin typeface="Times New Roman" panose="02020603050405020304" pitchFamily="18" charset="0"/>
                          <a:cs typeface="Times New Roman" panose="02020603050405020304" pitchFamily="18" charset="0"/>
                        </a:rPr>
                        <a:t>Farmakokinetik</a:t>
                      </a:r>
                      <a:r>
                        <a:rPr lang="tr-TR" sz="1800" dirty="0">
                          <a:latin typeface="Times New Roman" panose="02020603050405020304" pitchFamily="18" charset="0"/>
                          <a:cs typeface="Times New Roman" panose="02020603050405020304" pitchFamily="18" charset="0"/>
                        </a:rPr>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800" kern="1200" dirty="0">
                          <a:solidFill>
                            <a:schemeClr val="dk1"/>
                          </a:solidFill>
                          <a:effectLst/>
                          <a:latin typeface="Times New Roman" panose="02020603050405020304" pitchFamily="18" charset="0"/>
                          <a:ea typeface="+mn-ea"/>
                          <a:cs typeface="Times New Roman" panose="02020603050405020304" pitchFamily="18" charset="0"/>
                        </a:rPr>
                        <a:t>İlaçların canlıda emilim, dağılım, metabolizma ve atılımını (</a:t>
                      </a:r>
                      <a:r>
                        <a:rPr lang="tr-TR" sz="1800" kern="1200" dirty="0" err="1">
                          <a:solidFill>
                            <a:schemeClr val="dk1"/>
                          </a:solidFill>
                          <a:effectLst/>
                          <a:latin typeface="Times New Roman" panose="02020603050405020304" pitchFamily="18" charset="0"/>
                          <a:ea typeface="+mn-ea"/>
                          <a:cs typeface="Times New Roman" panose="02020603050405020304" pitchFamily="18" charset="0"/>
                        </a:rPr>
                        <a:t>itrah</a:t>
                      </a:r>
                      <a:r>
                        <a:rPr lang="tr-TR" sz="1800" kern="1200" dirty="0">
                          <a:solidFill>
                            <a:schemeClr val="dk1"/>
                          </a:solidFill>
                          <a:effectLst/>
                          <a:latin typeface="Times New Roman" panose="02020603050405020304" pitchFamily="18" charset="0"/>
                          <a:ea typeface="+mn-ea"/>
                          <a:cs typeface="Times New Roman" panose="02020603050405020304" pitchFamily="18" charset="0"/>
                        </a:rPr>
                        <a:t>) inceleyen bilim dalıdır.</a:t>
                      </a:r>
                    </a:p>
                    <a:p>
                      <a:endParaRPr lang="tr-TR" sz="1200" dirty="0"/>
                    </a:p>
                  </a:txBody>
                  <a:tcPr/>
                </a:tc>
                <a:extLst>
                  <a:ext uri="{0D108BD9-81ED-4DB2-BD59-A6C34878D82A}">
                    <a16:rowId xmlns:a16="http://schemas.microsoft.com/office/drawing/2014/main" xmlns="" val="4287720893"/>
                  </a:ext>
                </a:extLst>
              </a:tr>
              <a:tr h="617211">
                <a:tc>
                  <a:txBody>
                    <a:bodyPr/>
                    <a:lstStyle/>
                    <a:p>
                      <a:r>
                        <a:rPr lang="tr-TR" sz="1800" dirty="0">
                          <a:latin typeface="Times New Roman" panose="02020603050405020304" pitchFamily="18" charset="0"/>
                          <a:cs typeface="Times New Roman" panose="02020603050405020304" pitchFamily="18" charset="0"/>
                        </a:rPr>
                        <a:t>Farmakodinamik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800" kern="1200" dirty="0">
                          <a:solidFill>
                            <a:schemeClr val="dk1"/>
                          </a:solidFill>
                          <a:effectLst/>
                          <a:latin typeface="Times New Roman" panose="02020603050405020304" pitchFamily="18" charset="0"/>
                          <a:ea typeface="+mn-ea"/>
                          <a:cs typeface="Times New Roman" panose="02020603050405020304" pitchFamily="18" charset="0"/>
                        </a:rPr>
                        <a:t>İlaçların canlılardaki kimyasal, fizyolojik etkileri ile etki mekanizmalarını inceleyen bilim dalıdır.</a:t>
                      </a:r>
                    </a:p>
                  </a:txBody>
                  <a:tcPr/>
                </a:tc>
                <a:extLst>
                  <a:ext uri="{0D108BD9-81ED-4DB2-BD59-A6C34878D82A}">
                    <a16:rowId xmlns:a16="http://schemas.microsoft.com/office/drawing/2014/main" xmlns="" val="3486728538"/>
                  </a:ext>
                </a:extLst>
              </a:tr>
              <a:tr h="1322596">
                <a:tc>
                  <a:txBody>
                    <a:bodyPr/>
                    <a:lstStyle/>
                    <a:p>
                      <a:r>
                        <a:rPr lang="tr-TR" sz="1800" dirty="0">
                          <a:latin typeface="Times New Roman" panose="02020603050405020304" pitchFamily="18" charset="0"/>
                          <a:cs typeface="Times New Roman" panose="02020603050405020304" pitchFamily="18" charset="0"/>
                        </a:rPr>
                        <a:t>Toksikoloji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a:solidFill>
                            <a:schemeClr val="dk1"/>
                          </a:solidFill>
                          <a:effectLst/>
                          <a:latin typeface="+mn-lt"/>
                          <a:ea typeface="+mn-ea"/>
                          <a:cs typeface="+mn-cs"/>
                        </a:rPr>
                        <a:t> </a:t>
                      </a:r>
                      <a:r>
                        <a:rPr lang="tr-TR" sz="1800" kern="1200" dirty="0">
                          <a:solidFill>
                            <a:schemeClr val="dk1"/>
                          </a:solidFill>
                          <a:effectLst/>
                          <a:latin typeface="Times New Roman" panose="02020603050405020304" pitchFamily="18" charset="0"/>
                          <a:ea typeface="+mn-ea"/>
                          <a:cs typeface="Times New Roman" panose="02020603050405020304" pitchFamily="18" charset="0"/>
                        </a:rPr>
                        <a:t>İlaçlarla veya diğer kimyasal maddelerle oluşan zehirlenmeleri, zehirli maddelerin yapısını, özelliklerini, etki mekanizmalarını, zehirlenme belirtilerini ve tedavilerini inceleyen bilim dalıdır.</a:t>
                      </a:r>
                    </a:p>
                    <a:p>
                      <a:endParaRPr lang="tr-TR" sz="1200" dirty="0"/>
                    </a:p>
                  </a:txBody>
                  <a:tcPr/>
                </a:tc>
                <a:extLst>
                  <a:ext uri="{0D108BD9-81ED-4DB2-BD59-A6C34878D82A}">
                    <a16:rowId xmlns:a16="http://schemas.microsoft.com/office/drawing/2014/main" xmlns="" val="1800361194"/>
                  </a:ext>
                </a:extLst>
              </a:tr>
              <a:tr h="881731">
                <a:tc>
                  <a:txBody>
                    <a:bodyPr/>
                    <a:lstStyle/>
                    <a:p>
                      <a:r>
                        <a:rPr lang="tr-TR" sz="1800" b="0" dirty="0">
                          <a:latin typeface="Times New Roman" panose="02020603050405020304" pitchFamily="18" charset="0"/>
                          <a:cs typeface="Times New Roman" panose="02020603050405020304" pitchFamily="18" charset="0"/>
                        </a:rPr>
                        <a:t>Kemoterapi</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800" kern="1200" dirty="0">
                          <a:solidFill>
                            <a:schemeClr val="dk1"/>
                          </a:solidFill>
                          <a:effectLst/>
                          <a:latin typeface="Times New Roman" panose="02020603050405020304" pitchFamily="18" charset="0"/>
                          <a:ea typeface="+mn-ea"/>
                          <a:cs typeface="Times New Roman" panose="02020603050405020304" pitchFamily="18" charset="0"/>
                        </a:rPr>
                        <a:t>İnsan vücudunu istila eden parazit, mikroorganizma ve bakterilerin yaptığı hastalıkların tedavisini inceler</a:t>
                      </a:r>
                      <a:r>
                        <a:rPr lang="tr-TR" sz="1800" kern="1200" dirty="0">
                          <a:solidFill>
                            <a:schemeClr val="dk1"/>
                          </a:solidFill>
                          <a:effectLst/>
                          <a:latin typeface="+mn-lt"/>
                          <a:ea typeface="+mn-ea"/>
                          <a:cs typeface="+mn-cs"/>
                        </a:rPr>
                        <a:t>.</a:t>
                      </a:r>
                    </a:p>
                    <a:p>
                      <a:endParaRPr lang="tr-TR" dirty="0"/>
                    </a:p>
                  </a:txBody>
                  <a:tcPr/>
                </a:tc>
                <a:extLst>
                  <a:ext uri="{0D108BD9-81ED-4DB2-BD59-A6C34878D82A}">
                    <a16:rowId xmlns:a16="http://schemas.microsoft.com/office/drawing/2014/main" xmlns="" val="378157136"/>
                  </a:ext>
                </a:extLst>
              </a:tr>
              <a:tr h="881731">
                <a:tc>
                  <a:txBody>
                    <a:bodyPr/>
                    <a:lstStyle/>
                    <a:p>
                      <a:r>
                        <a:rPr lang="tr-TR" sz="1800" dirty="0" err="1">
                          <a:latin typeface="Times New Roman" panose="02020603050405020304" pitchFamily="18" charset="0"/>
                          <a:cs typeface="Times New Roman" panose="02020603050405020304" pitchFamily="18" charset="0"/>
                        </a:rPr>
                        <a:t>Farmakoterapi</a:t>
                      </a:r>
                      <a:endParaRPr lang="tr-TR" sz="18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800" kern="1200" dirty="0">
                          <a:solidFill>
                            <a:schemeClr val="dk1"/>
                          </a:solidFill>
                          <a:effectLst/>
                          <a:latin typeface="+mn-lt"/>
                          <a:ea typeface="+mn-ea"/>
                          <a:cs typeface="+mn-cs"/>
                        </a:rPr>
                        <a:t> </a:t>
                      </a:r>
                      <a:r>
                        <a:rPr lang="tr-TR" sz="1800" kern="1200" dirty="0">
                          <a:solidFill>
                            <a:schemeClr val="dk1"/>
                          </a:solidFill>
                          <a:effectLst/>
                          <a:latin typeface="Times New Roman" panose="02020603050405020304" pitchFamily="18" charset="0"/>
                          <a:ea typeface="+mn-ea"/>
                          <a:cs typeface="Times New Roman" panose="02020603050405020304" pitchFamily="18" charset="0"/>
                        </a:rPr>
                        <a:t>İlaçların, hastalıkların tedavisinde kullanılmasını inceleyen bilim dalıdır.</a:t>
                      </a:r>
                    </a:p>
                    <a:p>
                      <a:endParaRPr lang="tr-TR" dirty="0"/>
                    </a:p>
                  </a:txBody>
                  <a:tcPr/>
                </a:tc>
                <a:extLst>
                  <a:ext uri="{0D108BD9-81ED-4DB2-BD59-A6C34878D82A}">
                    <a16:rowId xmlns:a16="http://schemas.microsoft.com/office/drawing/2014/main" xmlns="" val="2883792924"/>
                  </a:ext>
                </a:extLst>
              </a:tr>
              <a:tr h="881731">
                <a:tc>
                  <a:txBody>
                    <a:bodyPr/>
                    <a:lstStyle/>
                    <a:p>
                      <a:r>
                        <a:rPr lang="tr-TR" sz="1800" dirty="0" err="1">
                          <a:latin typeface="Times New Roman" panose="02020603050405020304" pitchFamily="18" charset="0"/>
                          <a:cs typeface="Times New Roman" panose="02020603050405020304" pitchFamily="18" charset="0"/>
                        </a:rPr>
                        <a:t>Farmasotik</a:t>
                      </a:r>
                      <a:r>
                        <a:rPr lang="tr-TR" sz="1800" dirty="0">
                          <a:latin typeface="Times New Roman" panose="02020603050405020304" pitchFamily="18" charset="0"/>
                          <a:cs typeface="Times New Roman" panose="02020603050405020304" pitchFamily="18" charset="0"/>
                        </a:rPr>
                        <a:t> Kimya</a:t>
                      </a:r>
                    </a:p>
                  </a:txBody>
                  <a:tcPr/>
                </a:tc>
                <a:tc>
                  <a:txBody>
                    <a:bodyPr/>
                    <a:lstStyle/>
                    <a:p>
                      <a:r>
                        <a:rPr lang="tr-TR" sz="1800" kern="1200" dirty="0">
                          <a:solidFill>
                            <a:schemeClr val="dk1"/>
                          </a:solidFill>
                          <a:effectLst/>
                          <a:latin typeface="Times New Roman" panose="02020603050405020304" pitchFamily="18" charset="0"/>
                          <a:ea typeface="+mn-ea"/>
                          <a:cs typeface="Times New Roman" panose="02020603050405020304" pitchFamily="18" charset="0"/>
                        </a:rPr>
                        <a:t>İlaçların kimyasal yapısını ve özel şekillerde hazırlanmasını (tablet, ampul, kapsül vb.) inceleyen bilim dalıdır.</a:t>
                      </a:r>
                      <a:endParaRPr lang="tr-T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549494286"/>
                  </a:ext>
                </a:extLst>
              </a:tr>
            </a:tbl>
          </a:graphicData>
        </a:graphic>
      </p:graphicFrame>
    </p:spTree>
    <p:extLst>
      <p:ext uri="{BB962C8B-B14F-4D97-AF65-F5344CB8AC3E}">
        <p14:creationId xmlns:p14="http://schemas.microsoft.com/office/powerpoint/2010/main" val="50941545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C45A7997-2F76-42FE-AD59-C7DADA225B40}"/>
              </a:ext>
            </a:extLst>
          </p:cNvPr>
          <p:cNvGraphicFramePr>
            <a:graphicFrameLocks noGrp="1"/>
          </p:cNvGraphicFramePr>
          <p:nvPr>
            <p:extLst>
              <p:ext uri="{D42A27DB-BD31-4B8C-83A1-F6EECF244321}">
                <p14:modId xmlns:p14="http://schemas.microsoft.com/office/powerpoint/2010/main" val="1032439326"/>
              </p:ext>
            </p:extLst>
          </p:nvPr>
        </p:nvGraphicFramePr>
        <p:xfrm>
          <a:off x="251520" y="1268760"/>
          <a:ext cx="8640961" cy="4320480"/>
        </p:xfrm>
        <a:graphic>
          <a:graphicData uri="http://schemas.openxmlformats.org/drawingml/2006/table">
            <a:tbl>
              <a:tblPr/>
              <a:tblGrid>
                <a:gridCol w="471979">
                  <a:extLst>
                    <a:ext uri="{9D8B030D-6E8A-4147-A177-3AD203B41FA5}">
                      <a16:colId xmlns:a16="http://schemas.microsoft.com/office/drawing/2014/main" xmlns="" val="2060617982"/>
                    </a:ext>
                  </a:extLst>
                </a:gridCol>
                <a:gridCol w="1272042">
                  <a:extLst>
                    <a:ext uri="{9D8B030D-6E8A-4147-A177-3AD203B41FA5}">
                      <a16:colId xmlns:a16="http://schemas.microsoft.com/office/drawing/2014/main" xmlns="" val="131945400"/>
                    </a:ext>
                  </a:extLst>
                </a:gridCol>
                <a:gridCol w="1231750">
                  <a:extLst>
                    <a:ext uri="{9D8B030D-6E8A-4147-A177-3AD203B41FA5}">
                      <a16:colId xmlns:a16="http://schemas.microsoft.com/office/drawing/2014/main" xmlns="" val="827140303"/>
                    </a:ext>
                  </a:extLst>
                </a:gridCol>
                <a:gridCol w="1559834">
                  <a:extLst>
                    <a:ext uri="{9D8B030D-6E8A-4147-A177-3AD203B41FA5}">
                      <a16:colId xmlns:a16="http://schemas.microsoft.com/office/drawing/2014/main" xmlns="" val="1371029659"/>
                    </a:ext>
                  </a:extLst>
                </a:gridCol>
                <a:gridCol w="4105356">
                  <a:extLst>
                    <a:ext uri="{9D8B030D-6E8A-4147-A177-3AD203B41FA5}">
                      <a16:colId xmlns:a16="http://schemas.microsoft.com/office/drawing/2014/main" xmlns="" val="982371542"/>
                    </a:ext>
                  </a:extLst>
                </a:gridCol>
              </a:tblGrid>
              <a:tr h="16253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700" b="0" i="0" u="none" strike="noStrike">
                          <a:solidFill>
                            <a:srgbClr val="000000"/>
                          </a:solidFill>
                          <a:effectLst/>
                          <a:latin typeface="Times New Roman" panose="02020603050405020304" pitchFamily="18" charset="0"/>
                        </a:rPr>
                        <a:t>İLAÇ</a:t>
                      </a:r>
                    </a:p>
                  </a:txBody>
                  <a:tcPr marL="5254" marR="5254" marT="525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700" b="0" i="0" u="none" strike="noStrike">
                          <a:solidFill>
                            <a:srgbClr val="000000"/>
                          </a:solidFill>
                          <a:effectLst/>
                          <a:latin typeface="Times New Roman" panose="02020603050405020304" pitchFamily="18" charset="0"/>
                        </a:rPr>
                        <a:t>ENDİKASYONLARI</a:t>
                      </a:r>
                    </a:p>
                  </a:txBody>
                  <a:tcPr marL="5254" marR="5254" marT="525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700" b="0" i="0" u="none" strike="noStrike">
                          <a:solidFill>
                            <a:srgbClr val="000000"/>
                          </a:solidFill>
                          <a:effectLst/>
                          <a:latin typeface="Times New Roman" panose="02020603050405020304" pitchFamily="18" charset="0"/>
                        </a:rPr>
                        <a:t>KONTRENDİKASYONLARI</a:t>
                      </a:r>
                    </a:p>
                  </a:txBody>
                  <a:tcPr marL="5254" marR="5254" marT="525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700" b="0" i="0" u="sng" strike="noStrike">
                          <a:solidFill>
                            <a:srgbClr val="000000"/>
                          </a:solidFill>
                          <a:effectLst/>
                          <a:latin typeface="Times New Roman" panose="02020603050405020304" pitchFamily="18" charset="0"/>
                        </a:rPr>
                        <a:t>VERİLİŞ YOLU</a:t>
                      </a:r>
                    </a:p>
                  </a:txBody>
                  <a:tcPr marL="5254" marR="5254" marT="525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700" b="0" i="0" u="none" strike="noStrike">
                          <a:solidFill>
                            <a:srgbClr val="000000"/>
                          </a:solidFill>
                          <a:effectLst/>
                          <a:latin typeface="Times New Roman" panose="02020603050405020304" pitchFamily="18" charset="0"/>
                        </a:rPr>
                        <a:t>YAN ETKİLERİ</a:t>
                      </a:r>
                    </a:p>
                  </a:txBody>
                  <a:tcPr marL="5254" marR="5254" marT="525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164377842"/>
                  </a:ext>
                </a:extLst>
              </a:tr>
              <a:tr h="415795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700" b="0" i="0" u="none" strike="noStrike" dirty="0">
                          <a:solidFill>
                            <a:srgbClr val="000000"/>
                          </a:solidFill>
                          <a:effectLst/>
                          <a:latin typeface="Times New Roman" panose="02020603050405020304" pitchFamily="18" charset="0"/>
                        </a:rPr>
                        <a:t>KLONAZEPAM</a:t>
                      </a:r>
                    </a:p>
                  </a:txBody>
                  <a:tcPr marL="5254" marR="5254" marT="5254"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dirty="0" err="1">
                          <a:solidFill>
                            <a:srgbClr val="000000"/>
                          </a:solidFill>
                          <a:effectLst/>
                          <a:latin typeface="Times New Roman" panose="02020603050405020304" pitchFamily="18" charset="0"/>
                        </a:rPr>
                        <a:t>Klonazepam</a:t>
                      </a:r>
                      <a:r>
                        <a:rPr lang="tr-TR" sz="700" b="0" i="0" u="none" strike="noStrike" dirty="0">
                          <a:solidFill>
                            <a:srgbClr val="000000"/>
                          </a:solidFill>
                          <a:effectLst/>
                          <a:latin typeface="Times New Roman" panose="02020603050405020304" pitchFamily="18" charset="0"/>
                        </a:rPr>
                        <a:t> tipik </a:t>
                      </a:r>
                      <a:r>
                        <a:rPr lang="tr-TR" sz="700" b="0" i="0" u="none" strike="noStrike" dirty="0" err="1">
                          <a:solidFill>
                            <a:srgbClr val="000000"/>
                          </a:solidFill>
                          <a:effectLst/>
                          <a:latin typeface="Times New Roman" panose="02020603050405020304" pitchFamily="18" charset="0"/>
                        </a:rPr>
                        <a:t>absanslar</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petit</a:t>
                      </a:r>
                      <a:r>
                        <a:rPr lang="tr-TR" sz="700" b="0" i="0" u="none" strike="noStrike" dirty="0">
                          <a:solidFill>
                            <a:srgbClr val="000000"/>
                          </a:solidFill>
                          <a:effectLst/>
                          <a:latin typeface="Times New Roman" panose="02020603050405020304" pitchFamily="18" charset="0"/>
                        </a:rPr>
                        <a:t> mal), </a:t>
                      </a:r>
                      <a:r>
                        <a:rPr lang="tr-TR" sz="700" b="0" i="0" u="none" strike="noStrike" dirty="0" err="1">
                          <a:solidFill>
                            <a:srgbClr val="000000"/>
                          </a:solidFill>
                          <a:effectLst/>
                          <a:latin typeface="Times New Roman" panose="02020603050405020304" pitchFamily="18" charset="0"/>
                        </a:rPr>
                        <a:t>atipik</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absanslar</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Lennox-Gastaut</a:t>
                      </a:r>
                      <a:r>
                        <a:rPr lang="tr-TR" sz="700" b="0" i="0" u="none" strike="noStrike" dirty="0">
                          <a:solidFill>
                            <a:srgbClr val="000000"/>
                          </a:solidFill>
                          <a:effectLst/>
                          <a:latin typeface="Times New Roman" panose="02020603050405020304" pitchFamily="18" charset="0"/>
                        </a:rPr>
                        <a:t> sendromu), </a:t>
                      </a:r>
                      <a:r>
                        <a:rPr lang="tr-TR" sz="700" b="0" i="0" u="none" strike="noStrike" dirty="0" err="1">
                          <a:solidFill>
                            <a:srgbClr val="000000"/>
                          </a:solidFill>
                          <a:effectLst/>
                          <a:latin typeface="Times New Roman" panose="02020603050405020304" pitchFamily="18" charset="0"/>
                        </a:rPr>
                        <a:t>miyoklonik</a:t>
                      </a:r>
                      <a:r>
                        <a:rPr lang="tr-TR" sz="700" b="0" i="0" u="none" strike="noStrike" dirty="0">
                          <a:solidFill>
                            <a:srgbClr val="000000"/>
                          </a:solidFill>
                          <a:effectLst/>
                          <a:latin typeface="Times New Roman" panose="02020603050405020304" pitchFamily="18" charset="0"/>
                        </a:rPr>
                        <a:t> nöbetler ve </a:t>
                      </a:r>
                      <a:r>
                        <a:rPr lang="tr-TR" sz="700" b="0" i="0" u="none" strike="noStrike" dirty="0" err="1">
                          <a:solidFill>
                            <a:srgbClr val="000000"/>
                          </a:solidFill>
                          <a:effectLst/>
                          <a:latin typeface="Times New Roman" panose="02020603050405020304" pitchFamily="18" charset="0"/>
                        </a:rPr>
                        <a:t>atonik</a:t>
                      </a:r>
                      <a:r>
                        <a:rPr lang="tr-TR" sz="700" b="0" i="0" u="none" strike="noStrike" dirty="0">
                          <a:solidFill>
                            <a:srgbClr val="000000"/>
                          </a:solidFill>
                          <a:effectLst/>
                          <a:latin typeface="Times New Roman" panose="02020603050405020304" pitchFamily="18" charset="0"/>
                        </a:rPr>
                        <a:t> nöbetlerde (düşme sendromu) ilk basamak tedavide </a:t>
                      </a:r>
                      <a:r>
                        <a:rPr lang="tr-TR" sz="700" b="0" i="0" u="none" strike="noStrike" dirty="0" err="1">
                          <a:solidFill>
                            <a:srgbClr val="000000"/>
                          </a:solidFill>
                          <a:effectLst/>
                          <a:latin typeface="Times New Roman" panose="02020603050405020304" pitchFamily="18" charset="0"/>
                        </a:rPr>
                        <a:t>endikedir</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İnfantil</a:t>
                      </a:r>
                      <a:r>
                        <a:rPr lang="tr-TR" sz="700" b="0" i="0" u="none" strike="noStrike" dirty="0">
                          <a:solidFill>
                            <a:srgbClr val="000000"/>
                          </a:solidFill>
                          <a:effectLst/>
                          <a:latin typeface="Times New Roman" panose="02020603050405020304" pitchFamily="18" charset="0"/>
                        </a:rPr>
                        <a:t> spazmların (West Sendromu) ikinci basamak tedavisinde </a:t>
                      </a:r>
                      <a:r>
                        <a:rPr lang="tr-TR" sz="700" b="0" i="0" u="none" strike="noStrike" dirty="0" err="1">
                          <a:solidFill>
                            <a:srgbClr val="000000"/>
                          </a:solidFill>
                          <a:effectLst/>
                          <a:latin typeface="Times New Roman" panose="02020603050405020304" pitchFamily="18" charset="0"/>
                        </a:rPr>
                        <a:t>endikedir</a:t>
                      </a:r>
                      <a:r>
                        <a:rPr lang="tr-TR" sz="700" b="0" i="0" u="none" strike="noStrike" dirty="0">
                          <a:solidFill>
                            <a:srgbClr val="000000"/>
                          </a:solidFill>
                          <a:effectLst/>
                          <a:latin typeface="Times New Roman" panose="02020603050405020304" pitchFamily="18" charset="0"/>
                        </a:rPr>
                        <a:t>. Tonik-</a:t>
                      </a:r>
                      <a:r>
                        <a:rPr lang="tr-TR" sz="700" b="0" i="0" u="none" strike="noStrike" dirty="0" err="1">
                          <a:solidFill>
                            <a:srgbClr val="000000"/>
                          </a:solidFill>
                          <a:effectLst/>
                          <a:latin typeface="Times New Roman" panose="02020603050405020304" pitchFamily="18" charset="0"/>
                        </a:rPr>
                        <a:t>klonik</a:t>
                      </a:r>
                      <a:r>
                        <a:rPr lang="tr-TR" sz="700" b="0" i="0" u="none" strike="noStrike" dirty="0">
                          <a:solidFill>
                            <a:srgbClr val="000000"/>
                          </a:solidFill>
                          <a:effectLst/>
                          <a:latin typeface="Times New Roman" panose="02020603050405020304" pitchFamily="18" charset="0"/>
                        </a:rPr>
                        <a:t> nöbetler (</a:t>
                      </a:r>
                      <a:r>
                        <a:rPr lang="tr-TR" sz="700" b="0" i="0" u="none" strike="noStrike" dirty="0" err="1">
                          <a:solidFill>
                            <a:srgbClr val="000000"/>
                          </a:solidFill>
                          <a:effectLst/>
                          <a:latin typeface="Times New Roman" panose="02020603050405020304" pitchFamily="18" charset="0"/>
                        </a:rPr>
                        <a:t>grand</a:t>
                      </a:r>
                      <a:r>
                        <a:rPr lang="tr-TR" sz="700" b="0" i="0" u="none" strike="noStrike" dirty="0">
                          <a:solidFill>
                            <a:srgbClr val="000000"/>
                          </a:solidFill>
                          <a:effectLst/>
                          <a:latin typeface="Times New Roman" panose="02020603050405020304" pitchFamily="18" charset="0"/>
                        </a:rPr>
                        <a:t> mal), basit ve kompleks </a:t>
                      </a:r>
                      <a:r>
                        <a:rPr lang="tr-TR" sz="700" b="0" i="0" u="none" strike="noStrike" dirty="0" err="1">
                          <a:solidFill>
                            <a:srgbClr val="000000"/>
                          </a:solidFill>
                          <a:effectLst/>
                          <a:latin typeface="Times New Roman" panose="02020603050405020304" pitchFamily="18" charset="0"/>
                        </a:rPr>
                        <a:t>parsiyel</a:t>
                      </a:r>
                      <a:r>
                        <a:rPr lang="tr-TR" sz="700" b="0" i="0" u="none" strike="noStrike" dirty="0">
                          <a:solidFill>
                            <a:srgbClr val="000000"/>
                          </a:solidFill>
                          <a:effectLst/>
                          <a:latin typeface="Times New Roman" panose="02020603050405020304" pitchFamily="18" charset="0"/>
                        </a:rPr>
                        <a:t> nöbetler ve </a:t>
                      </a:r>
                      <a:r>
                        <a:rPr lang="tr-TR" sz="700" b="0" i="0" u="none" strike="noStrike" dirty="0" err="1">
                          <a:solidFill>
                            <a:srgbClr val="000000"/>
                          </a:solidFill>
                          <a:effectLst/>
                          <a:latin typeface="Times New Roman" panose="02020603050405020304" pitchFamily="18" charset="0"/>
                        </a:rPr>
                        <a:t>sekonder</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jeneralize</a:t>
                      </a:r>
                      <a:r>
                        <a:rPr lang="tr-TR" sz="700" b="0" i="0" u="none" strike="noStrike" dirty="0">
                          <a:solidFill>
                            <a:srgbClr val="000000"/>
                          </a:solidFill>
                          <a:effectLst/>
                          <a:latin typeface="Times New Roman" panose="02020603050405020304" pitchFamily="18" charset="0"/>
                        </a:rPr>
                        <a:t> tonik-</a:t>
                      </a:r>
                      <a:r>
                        <a:rPr lang="tr-TR" sz="700" b="0" i="0" u="none" strike="noStrike" dirty="0" err="1">
                          <a:solidFill>
                            <a:srgbClr val="000000"/>
                          </a:solidFill>
                          <a:effectLst/>
                          <a:latin typeface="Times New Roman" panose="02020603050405020304" pitchFamily="18" charset="0"/>
                        </a:rPr>
                        <a:t>klonik</a:t>
                      </a:r>
                      <a:r>
                        <a:rPr lang="tr-TR" sz="700" b="0" i="0" u="none" strike="noStrike" dirty="0">
                          <a:solidFill>
                            <a:srgbClr val="000000"/>
                          </a:solidFill>
                          <a:effectLst/>
                          <a:latin typeface="Times New Roman" panose="02020603050405020304" pitchFamily="18" charset="0"/>
                        </a:rPr>
                        <a:t> nöbetlerde üçüncü basamak tedavide </a:t>
                      </a:r>
                      <a:r>
                        <a:rPr lang="tr-TR" sz="700" b="0" i="0" u="none" strike="noStrike" dirty="0" err="1">
                          <a:solidFill>
                            <a:srgbClr val="000000"/>
                          </a:solidFill>
                          <a:effectLst/>
                          <a:latin typeface="Times New Roman" panose="02020603050405020304" pitchFamily="18" charset="0"/>
                        </a:rPr>
                        <a:t>endikedir</a:t>
                      </a:r>
                      <a:r>
                        <a:rPr lang="tr-TR" sz="700" b="0" i="0" u="none" strike="noStrike" dirty="0">
                          <a:solidFill>
                            <a:srgbClr val="000000"/>
                          </a:solidFill>
                          <a:effectLst/>
                          <a:latin typeface="Times New Roman" panose="02020603050405020304" pitchFamily="18" charset="0"/>
                        </a:rPr>
                        <a:t>.</a:t>
                      </a:r>
                    </a:p>
                  </a:txBody>
                  <a:tcPr marL="5254" marR="5254" marT="52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a:solidFill>
                            <a:srgbClr val="000000"/>
                          </a:solidFill>
                          <a:effectLst/>
                          <a:latin typeface="Times New Roman" panose="02020603050405020304" pitchFamily="18" charset="0"/>
                        </a:rPr>
                        <a:t>Klonazepam veya ilacın içerdiği diğer yardımcı maddelerden herhangi birine karşı aşırı duyarlılığı olduğu bilinen hastalarda ya da ağır solunum yetmezliği olanlarda klonazepam kullanımı kontrendikedir.</a:t>
                      </a:r>
                    </a:p>
                  </a:txBody>
                  <a:tcPr marL="5254" marR="5254" marT="52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a:solidFill>
                            <a:srgbClr val="000000"/>
                          </a:solidFill>
                          <a:effectLst/>
                          <a:latin typeface="Times New Roman" panose="02020603050405020304" pitchFamily="18" charset="0"/>
                        </a:rPr>
                        <a:t>Başlangıç dozu: Bebekler ve 10 yaşına kadar (ya da 30 kg'a kadar) çocuklar için günde 0.01-0.03 mg/kg'dır. 10 yaşından büyük çocuklar ve erişkinler için önerilen doz günde 1-2 mg'dır. İdame dozu: Bebekler ve 10 yaşına kadar çocuklar için günde 0.05-0.1 mg/kg'dır. 10-16 yaş arası çocuklarda günde 1.5-3 mg, erişkinlerde günde 2-4 mg önerilir. İdame doz düzeyine (yaklaşık 1 ile 3 haftalık tedavi sonunda) ulaşıldıktan sonra günlük doz akşamları ve bir kerede alınmalıdır. En uygun doz ayarlaması için bebeklerde damla, çocuklarda ise tablet formu kullanılmalıdır. Erişkinler için maksimum terapötik doz 20 mg/gün'dür. Rivotril damla, kesinlikle damlalıktan direkt ağız içine damlatılmamalıdır. Su, çay veya meyve suyuna karıştırılarak verilmelidir.</a:t>
                      </a:r>
                      <a:br>
                        <a:rPr lang="tr-TR" sz="700" b="0" i="0" u="none" strike="noStrike">
                          <a:solidFill>
                            <a:srgbClr val="000000"/>
                          </a:solidFill>
                          <a:effectLst/>
                          <a:latin typeface="Times New Roman" panose="02020603050405020304" pitchFamily="18" charset="0"/>
                        </a:rPr>
                      </a:br>
                      <a:endParaRPr lang="tr-TR" sz="700" b="0" i="0" u="none" strike="noStrike">
                        <a:solidFill>
                          <a:srgbClr val="000000"/>
                        </a:solidFill>
                        <a:effectLst/>
                        <a:latin typeface="Times New Roman" panose="02020603050405020304" pitchFamily="18" charset="0"/>
                      </a:endParaRPr>
                    </a:p>
                  </a:txBody>
                  <a:tcPr marL="5254" marR="5254" marT="52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dirty="0">
                          <a:solidFill>
                            <a:srgbClr val="000000"/>
                          </a:solidFill>
                          <a:effectLst/>
                          <a:latin typeface="Times New Roman" panose="02020603050405020304" pitchFamily="18" charset="0"/>
                        </a:rPr>
                        <a:t>Belirtilen yan etkiler oldukça sık görülür: yorgunluk, uykuya eğilim, bitkinlik, </a:t>
                      </a:r>
                      <a:r>
                        <a:rPr lang="tr-TR" sz="700" b="0" i="0" u="none" strike="noStrike" dirty="0" err="1">
                          <a:solidFill>
                            <a:srgbClr val="000000"/>
                          </a:solidFill>
                          <a:effectLst/>
                          <a:latin typeface="Times New Roman" panose="02020603050405020304" pitchFamily="18" charset="0"/>
                        </a:rPr>
                        <a:t>müsküler</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hipotoni</a:t>
                      </a:r>
                      <a:r>
                        <a:rPr lang="tr-TR" sz="700" b="0" i="0" u="none" strike="noStrike" dirty="0">
                          <a:solidFill>
                            <a:srgbClr val="000000"/>
                          </a:solidFill>
                          <a:effectLst/>
                          <a:latin typeface="Times New Roman" panose="02020603050405020304" pitchFamily="18" charset="0"/>
                        </a:rPr>
                        <a:t>, kas </a:t>
                      </a:r>
                      <a:r>
                        <a:rPr lang="tr-TR" sz="700" b="0" i="0" u="none" strike="noStrike" dirty="0" err="1">
                          <a:solidFill>
                            <a:srgbClr val="000000"/>
                          </a:solidFill>
                          <a:effectLst/>
                          <a:latin typeface="Times New Roman" panose="02020603050405020304" pitchFamily="18" charset="0"/>
                        </a:rPr>
                        <a:t>zaafiyeti</a:t>
                      </a:r>
                      <a:r>
                        <a:rPr lang="tr-TR" sz="700" b="0" i="0" u="none" strike="noStrike" dirty="0">
                          <a:solidFill>
                            <a:srgbClr val="000000"/>
                          </a:solidFill>
                          <a:effectLst/>
                          <a:latin typeface="Times New Roman" panose="02020603050405020304" pitchFamily="18" charset="0"/>
                        </a:rPr>
                        <a:t>, baş dönmesi, sersemlik, </a:t>
                      </a:r>
                      <a:r>
                        <a:rPr lang="tr-TR" sz="700" b="0" i="0" u="none" strike="noStrike" dirty="0" err="1">
                          <a:solidFill>
                            <a:srgbClr val="000000"/>
                          </a:solidFill>
                          <a:effectLst/>
                          <a:latin typeface="Times New Roman" panose="02020603050405020304" pitchFamily="18" charset="0"/>
                        </a:rPr>
                        <a:t>ataksi</a:t>
                      </a:r>
                      <a:r>
                        <a:rPr lang="tr-TR" sz="700" b="0" i="0" u="none" strike="noStrike" dirty="0">
                          <a:solidFill>
                            <a:srgbClr val="000000"/>
                          </a:solidFill>
                          <a:effectLst/>
                          <a:latin typeface="Times New Roman" panose="02020603050405020304" pitchFamily="18" charset="0"/>
                        </a:rPr>
                        <a:t>, reaksiyonlarda yavaşlama. Bu yan etkiler sıklıkla geçicidir ve genellikle tedavi sırasında kendiliğinden veya dozun azaltılmasıyla kaybolur. Tedaviye düşük dozda başlayıp yavaşça yükselterek yan etkilerin kısmen önlenmesi mümkündür. Konsantrasyon bozukluğu, huzursuzluk, </a:t>
                      </a:r>
                      <a:r>
                        <a:rPr lang="tr-TR" sz="700" b="0" i="0" u="none" strike="noStrike" dirty="0" err="1">
                          <a:solidFill>
                            <a:srgbClr val="000000"/>
                          </a:solidFill>
                          <a:effectLst/>
                          <a:latin typeface="Times New Roman" panose="02020603050405020304" pitchFamily="18" charset="0"/>
                        </a:rPr>
                        <a:t>konfüzyon</a:t>
                      </a:r>
                      <a:r>
                        <a:rPr lang="tr-TR" sz="700" b="0" i="0" u="none" strike="noStrike" dirty="0">
                          <a:solidFill>
                            <a:srgbClr val="000000"/>
                          </a:solidFill>
                          <a:effectLst/>
                          <a:latin typeface="Times New Roman" panose="02020603050405020304" pitchFamily="18" charset="0"/>
                        </a:rPr>
                        <a:t> ve oryantasyon bozukluğu gözlemlenmiştir. </a:t>
                      </a:r>
                      <a:r>
                        <a:rPr lang="tr-TR" sz="700" b="0" i="0" u="none" strike="noStrike" dirty="0" err="1">
                          <a:solidFill>
                            <a:srgbClr val="000000"/>
                          </a:solidFill>
                          <a:effectLst/>
                          <a:latin typeface="Times New Roman" panose="02020603050405020304" pitchFamily="18" charset="0"/>
                        </a:rPr>
                        <a:t>Benzodiazepinlerle</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terapötik</a:t>
                      </a:r>
                      <a:r>
                        <a:rPr lang="tr-TR" sz="700" b="0" i="0" u="none" strike="noStrike" dirty="0">
                          <a:solidFill>
                            <a:srgbClr val="000000"/>
                          </a:solidFill>
                          <a:effectLst/>
                          <a:latin typeface="Times New Roman" panose="02020603050405020304" pitchFamily="18" charset="0"/>
                        </a:rPr>
                        <a:t> dozlarda </a:t>
                      </a:r>
                      <a:r>
                        <a:rPr lang="tr-TR" sz="700" b="0" i="0" u="none" strike="noStrike" dirty="0" err="1">
                          <a:solidFill>
                            <a:srgbClr val="000000"/>
                          </a:solidFill>
                          <a:effectLst/>
                          <a:latin typeface="Times New Roman" panose="02020603050405020304" pitchFamily="18" charset="0"/>
                        </a:rPr>
                        <a:t>anterograd</a:t>
                      </a:r>
                      <a:r>
                        <a:rPr lang="tr-TR" sz="700" b="0" i="0" u="none" strike="noStrike" dirty="0">
                          <a:solidFill>
                            <a:srgbClr val="000000"/>
                          </a:solidFill>
                          <a:effectLst/>
                          <a:latin typeface="Times New Roman" panose="02020603050405020304" pitchFamily="18" charset="0"/>
                        </a:rPr>
                        <a:t> amnezi görülebilir, doz yükseldikçe risk artar. </a:t>
                      </a:r>
                      <a:r>
                        <a:rPr lang="tr-TR" sz="700" b="0" i="0" u="none" strike="noStrike" dirty="0" err="1">
                          <a:solidFill>
                            <a:srgbClr val="000000"/>
                          </a:solidFill>
                          <a:effectLst/>
                          <a:latin typeface="Times New Roman" panose="02020603050405020304" pitchFamily="18" charset="0"/>
                        </a:rPr>
                        <a:t>Amnestik</a:t>
                      </a:r>
                      <a:r>
                        <a:rPr lang="tr-TR" sz="700" b="0" i="0" u="none" strike="noStrike" dirty="0">
                          <a:solidFill>
                            <a:srgbClr val="000000"/>
                          </a:solidFill>
                          <a:effectLst/>
                          <a:latin typeface="Times New Roman" panose="02020603050405020304" pitchFamily="18" charset="0"/>
                        </a:rPr>
                        <a:t> etkiler uygun olmayan davranışlarla bağlantılı olabilir. Epilepsinin bazı tiplerinde, uzun süreli tedavi sırasında, nöbetlerin sıklığında bir artış olabilir. </a:t>
                      </a:r>
                      <a:r>
                        <a:rPr lang="tr-TR" sz="700" b="0" i="0" u="none" strike="noStrike" dirty="0" err="1">
                          <a:solidFill>
                            <a:srgbClr val="000000"/>
                          </a:solidFill>
                          <a:effectLst/>
                          <a:latin typeface="Times New Roman" panose="02020603050405020304" pitchFamily="18" charset="0"/>
                        </a:rPr>
                        <a:t>Klonazepam</a:t>
                      </a:r>
                      <a:r>
                        <a:rPr lang="tr-TR" sz="700" b="0" i="0" u="none" strike="noStrike" dirty="0">
                          <a:solidFill>
                            <a:srgbClr val="000000"/>
                          </a:solidFill>
                          <a:effectLst/>
                          <a:latin typeface="Times New Roman" panose="02020603050405020304" pitchFamily="18" charset="0"/>
                        </a:rPr>
                        <a:t> ile tedavi edilen hastalarda depresyon görülebilir ancak bu altta yatan hastalığa bağlı da olabilir. </a:t>
                      </a:r>
                      <a:r>
                        <a:rPr lang="tr-TR" sz="700" b="0" i="0" u="none" strike="noStrike" dirty="0" err="1">
                          <a:solidFill>
                            <a:srgbClr val="000000"/>
                          </a:solidFill>
                          <a:effectLst/>
                          <a:latin typeface="Times New Roman" panose="02020603050405020304" pitchFamily="18" charset="0"/>
                        </a:rPr>
                        <a:t>Eksitabilite</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irritabilite</a:t>
                      </a:r>
                      <a:r>
                        <a:rPr lang="tr-TR" sz="700" b="0" i="0" u="none" strike="noStrike" dirty="0">
                          <a:solidFill>
                            <a:srgbClr val="000000"/>
                          </a:solidFill>
                          <a:effectLst/>
                          <a:latin typeface="Times New Roman" panose="02020603050405020304" pitchFamily="18" charset="0"/>
                        </a:rPr>
                        <a:t>, saldırgan davranışlar, ajitasyon, sinirlilik, husumet davranışları ve </a:t>
                      </a:r>
                      <a:r>
                        <a:rPr lang="tr-TR" sz="700" b="0" i="0" u="none" strike="noStrike" dirty="0" err="1">
                          <a:solidFill>
                            <a:srgbClr val="000000"/>
                          </a:solidFill>
                          <a:effectLst/>
                          <a:latin typeface="Times New Roman" panose="02020603050405020304" pitchFamily="18" charset="0"/>
                        </a:rPr>
                        <a:t>anksiyete</a:t>
                      </a:r>
                      <a:r>
                        <a:rPr lang="tr-TR" sz="700" b="0" i="0" u="none" strike="noStrike" dirty="0">
                          <a:solidFill>
                            <a:srgbClr val="000000"/>
                          </a:solidFill>
                          <a:effectLst/>
                          <a:latin typeface="Times New Roman" panose="02020603050405020304" pitchFamily="18" charset="0"/>
                        </a:rPr>
                        <a:t>, uyku bozuklukları, kabuslar ve yaşanırcasına rüyalar gibi paradoks reaksiyonlar gözlenmiştir. Nadir vakalarda ürtiker, kaşıntı, deri döküntüsü, geçici saç dökülmesi, </a:t>
                      </a:r>
                      <a:r>
                        <a:rPr lang="tr-TR" sz="700" b="0" i="0" u="none" strike="noStrike" dirty="0" err="1">
                          <a:solidFill>
                            <a:srgbClr val="000000"/>
                          </a:solidFill>
                          <a:effectLst/>
                          <a:latin typeface="Times New Roman" panose="02020603050405020304" pitchFamily="18" charset="0"/>
                        </a:rPr>
                        <a:t>pigmentasyon</a:t>
                      </a:r>
                      <a:r>
                        <a:rPr lang="tr-TR" sz="700" b="0" i="0" u="none" strike="noStrike" dirty="0">
                          <a:solidFill>
                            <a:srgbClr val="000000"/>
                          </a:solidFill>
                          <a:effectLst/>
                          <a:latin typeface="Times New Roman" panose="02020603050405020304" pitchFamily="18" charset="0"/>
                        </a:rPr>
                        <a:t> değişiklikleri, bulantı, </a:t>
                      </a:r>
                      <a:r>
                        <a:rPr lang="tr-TR" sz="700" b="0" i="0" u="none" strike="noStrike" dirty="0" err="1">
                          <a:solidFill>
                            <a:srgbClr val="000000"/>
                          </a:solidFill>
                          <a:effectLst/>
                          <a:latin typeface="Times New Roman" panose="02020603050405020304" pitchFamily="18" charset="0"/>
                        </a:rPr>
                        <a:t>epigastrik</a:t>
                      </a:r>
                      <a:r>
                        <a:rPr lang="tr-TR" sz="700" b="0" i="0" u="none" strike="noStrike" dirty="0">
                          <a:solidFill>
                            <a:srgbClr val="000000"/>
                          </a:solidFill>
                          <a:effectLst/>
                          <a:latin typeface="Times New Roman" panose="02020603050405020304" pitchFamily="18" charset="0"/>
                        </a:rPr>
                        <a:t> semptomlar, baş ağrısı, </a:t>
                      </a:r>
                      <a:r>
                        <a:rPr lang="tr-TR" sz="700" b="0" i="0" u="none" strike="noStrike" dirty="0" err="1">
                          <a:solidFill>
                            <a:srgbClr val="000000"/>
                          </a:solidFill>
                          <a:effectLst/>
                          <a:latin typeface="Times New Roman" panose="02020603050405020304" pitchFamily="18" charset="0"/>
                        </a:rPr>
                        <a:t>trombositlerde</a:t>
                      </a:r>
                      <a:r>
                        <a:rPr lang="tr-TR" sz="700" b="0" i="0" u="none" strike="noStrike" dirty="0">
                          <a:solidFill>
                            <a:srgbClr val="000000"/>
                          </a:solidFill>
                          <a:effectLst/>
                          <a:latin typeface="Times New Roman" panose="02020603050405020304" pitchFamily="18" charset="0"/>
                        </a:rPr>
                        <a:t> azalma (</a:t>
                      </a:r>
                      <a:r>
                        <a:rPr lang="tr-TR" sz="700" b="0" i="0" u="none" strike="noStrike" dirty="0" err="1">
                          <a:solidFill>
                            <a:srgbClr val="000000"/>
                          </a:solidFill>
                          <a:effectLst/>
                          <a:latin typeface="Times New Roman" panose="02020603050405020304" pitchFamily="18" charset="0"/>
                        </a:rPr>
                        <a:t>trombositopeni</a:t>
                      </a:r>
                      <a:r>
                        <a:rPr lang="tr-TR" sz="700" b="0" i="0" u="none" strike="noStrike" dirty="0">
                          <a:solidFill>
                            <a:srgbClr val="000000"/>
                          </a:solidFill>
                          <a:effectLst/>
                          <a:latin typeface="Times New Roman" panose="02020603050405020304" pitchFamily="18" charset="0"/>
                        </a:rPr>
                        <a:t>), cinsel istekte azalma (libido kaybı), </a:t>
                      </a:r>
                      <a:r>
                        <a:rPr lang="tr-TR" sz="700" b="0" i="0" u="none" strike="noStrike" dirty="0" err="1">
                          <a:solidFill>
                            <a:srgbClr val="000000"/>
                          </a:solidFill>
                          <a:effectLst/>
                          <a:latin typeface="Times New Roman" panose="02020603050405020304" pitchFamily="18" charset="0"/>
                        </a:rPr>
                        <a:t>empotans</a:t>
                      </a:r>
                      <a:r>
                        <a:rPr lang="tr-TR" sz="700" b="0" i="0" u="none" strike="noStrike" dirty="0">
                          <a:solidFill>
                            <a:srgbClr val="000000"/>
                          </a:solidFill>
                          <a:effectLst/>
                          <a:latin typeface="Times New Roman" panose="02020603050405020304" pitchFamily="18" charset="0"/>
                        </a:rPr>
                        <a:t> ve </a:t>
                      </a:r>
                      <a:r>
                        <a:rPr lang="tr-TR" sz="700" b="0" i="0" u="none" strike="noStrike" dirty="0" err="1">
                          <a:solidFill>
                            <a:srgbClr val="000000"/>
                          </a:solidFill>
                          <a:effectLst/>
                          <a:latin typeface="Times New Roman" panose="02020603050405020304" pitchFamily="18" charset="0"/>
                        </a:rPr>
                        <a:t>üriner</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enkontinans</a:t>
                      </a:r>
                      <a:r>
                        <a:rPr lang="tr-TR" sz="700" b="0" i="0" u="none" strike="noStrike" dirty="0">
                          <a:solidFill>
                            <a:srgbClr val="000000"/>
                          </a:solidFill>
                          <a:effectLst/>
                          <a:latin typeface="Times New Roman" panose="02020603050405020304" pitchFamily="18" charset="0"/>
                        </a:rPr>
                        <a:t> gibi yan etkiler görülebilir. Çocuklarda, </a:t>
                      </a:r>
                      <a:r>
                        <a:rPr lang="tr-TR" sz="700" b="0" i="0" u="none" strike="noStrike" dirty="0" err="1">
                          <a:solidFill>
                            <a:srgbClr val="000000"/>
                          </a:solidFill>
                          <a:effectLst/>
                          <a:latin typeface="Times New Roman" panose="02020603050405020304" pitchFamily="18" charset="0"/>
                        </a:rPr>
                        <a:t>reversibl</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sekonder</a:t>
                      </a:r>
                      <a:r>
                        <a:rPr lang="tr-TR" sz="700" b="0" i="0" u="none" strike="noStrike" dirty="0">
                          <a:solidFill>
                            <a:srgbClr val="000000"/>
                          </a:solidFill>
                          <a:effectLst/>
                          <a:latin typeface="Times New Roman" panose="02020603050405020304" pitchFamily="18" charset="0"/>
                        </a:rPr>
                        <a:t> seks özelliklerinin erken ortaya çıkması (</a:t>
                      </a:r>
                      <a:r>
                        <a:rPr lang="tr-TR" sz="700" b="0" i="0" u="none" strike="noStrike" dirty="0" err="1">
                          <a:solidFill>
                            <a:srgbClr val="000000"/>
                          </a:solidFill>
                          <a:effectLst/>
                          <a:latin typeface="Times New Roman" panose="02020603050405020304" pitchFamily="18" charset="0"/>
                        </a:rPr>
                        <a:t>inkomplet</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puberte</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prekoks</a:t>
                      </a:r>
                      <a:r>
                        <a:rPr lang="tr-TR" sz="700" b="0" i="0" u="none" strike="noStrike" dirty="0">
                          <a:solidFill>
                            <a:srgbClr val="000000"/>
                          </a:solidFill>
                          <a:effectLst/>
                          <a:latin typeface="Times New Roman" panose="02020603050405020304" pitchFamily="18" charset="0"/>
                        </a:rPr>
                        <a:t>) izole vakalarda bildirilmiştir. </a:t>
                      </a:r>
                      <a:r>
                        <a:rPr lang="tr-TR" sz="700" b="0" i="0" u="none" strike="noStrike" dirty="0" err="1">
                          <a:solidFill>
                            <a:srgbClr val="000000"/>
                          </a:solidFill>
                          <a:effectLst/>
                          <a:latin typeface="Times New Roman" panose="02020603050405020304" pitchFamily="18" charset="0"/>
                        </a:rPr>
                        <a:t>Benzodiazepinlerle</a:t>
                      </a:r>
                      <a:r>
                        <a:rPr lang="tr-TR" sz="700" b="0" i="0" u="none" strike="noStrike" dirty="0">
                          <a:solidFill>
                            <a:srgbClr val="000000"/>
                          </a:solidFill>
                          <a:effectLst/>
                          <a:latin typeface="Times New Roman" panose="02020603050405020304" pitchFamily="18" charset="0"/>
                        </a:rPr>
                        <a:t> alerjik reaksiyonlar ve çok az sayıda </a:t>
                      </a:r>
                      <a:r>
                        <a:rPr lang="tr-TR" sz="700" b="0" i="0" u="none" strike="noStrike" dirty="0" err="1">
                          <a:solidFill>
                            <a:srgbClr val="000000"/>
                          </a:solidFill>
                          <a:effectLst/>
                          <a:latin typeface="Times New Roman" panose="02020603050405020304" pitchFamily="18" charset="0"/>
                        </a:rPr>
                        <a:t>anaflaksi</a:t>
                      </a:r>
                      <a:r>
                        <a:rPr lang="tr-TR" sz="700" b="0" i="0" u="none" strike="noStrike" dirty="0">
                          <a:solidFill>
                            <a:srgbClr val="000000"/>
                          </a:solidFill>
                          <a:effectLst/>
                          <a:latin typeface="Times New Roman" panose="02020603050405020304" pitchFamily="18" charset="0"/>
                        </a:rPr>
                        <a:t> bildirilmiştir. Özellikle tedavinin uzun süre veya yüksek dozlarda verildiği durumlarda, konuşmanın yavaşlaması veya bozulması (</a:t>
                      </a:r>
                      <a:r>
                        <a:rPr lang="tr-TR" sz="700" b="0" i="0" u="none" strike="noStrike" dirty="0" err="1">
                          <a:solidFill>
                            <a:srgbClr val="000000"/>
                          </a:solidFill>
                          <a:effectLst/>
                          <a:latin typeface="Times New Roman" panose="02020603050405020304" pitchFamily="18" charset="0"/>
                        </a:rPr>
                        <a:t>dizartri</a:t>
                      </a:r>
                      <a:r>
                        <a:rPr lang="tr-TR" sz="700" b="0" i="0" u="none" strike="noStrike" dirty="0">
                          <a:solidFill>
                            <a:srgbClr val="000000"/>
                          </a:solidFill>
                          <a:effectLst/>
                          <a:latin typeface="Times New Roman" panose="02020603050405020304" pitchFamily="18" charset="0"/>
                        </a:rPr>
                        <a:t>), yürüme ve hareketlerde koordinasyon bozukluğu (</a:t>
                      </a:r>
                      <a:r>
                        <a:rPr lang="tr-TR" sz="700" b="0" i="0" u="none" strike="noStrike" dirty="0" err="1">
                          <a:solidFill>
                            <a:srgbClr val="000000"/>
                          </a:solidFill>
                          <a:effectLst/>
                          <a:latin typeface="Times New Roman" panose="02020603050405020304" pitchFamily="18" charset="0"/>
                        </a:rPr>
                        <a:t>ataksi</a:t>
                      </a:r>
                      <a:r>
                        <a:rPr lang="tr-TR" sz="700" b="0" i="0" u="none" strike="noStrike" dirty="0">
                          <a:solidFill>
                            <a:srgbClr val="000000"/>
                          </a:solidFill>
                          <a:effectLst/>
                          <a:latin typeface="Times New Roman" panose="02020603050405020304" pitchFamily="18" charset="0"/>
                        </a:rPr>
                        <a:t>) veya görme bozuklukları (çift görme, </a:t>
                      </a:r>
                      <a:r>
                        <a:rPr lang="tr-TR" sz="700" b="0" i="0" u="none" strike="noStrike" dirty="0" err="1">
                          <a:solidFill>
                            <a:srgbClr val="000000"/>
                          </a:solidFill>
                          <a:effectLst/>
                          <a:latin typeface="Times New Roman" panose="02020603050405020304" pitchFamily="18" charset="0"/>
                        </a:rPr>
                        <a:t>nistagmus</a:t>
                      </a:r>
                      <a:r>
                        <a:rPr lang="tr-TR" sz="700" b="0" i="0" u="none" strike="noStrike" dirty="0">
                          <a:solidFill>
                            <a:srgbClr val="000000"/>
                          </a:solidFill>
                          <a:effectLst/>
                          <a:latin typeface="Times New Roman" panose="02020603050405020304" pitchFamily="18" charset="0"/>
                        </a:rPr>
                        <a:t>) gibi </a:t>
                      </a:r>
                      <a:r>
                        <a:rPr lang="tr-TR" sz="700" b="0" i="0" u="none" strike="noStrike" dirty="0" err="1">
                          <a:solidFill>
                            <a:srgbClr val="000000"/>
                          </a:solidFill>
                          <a:effectLst/>
                          <a:latin typeface="Times New Roman" panose="02020603050405020304" pitchFamily="18" charset="0"/>
                        </a:rPr>
                        <a:t>reversibl</a:t>
                      </a:r>
                      <a:r>
                        <a:rPr lang="tr-TR" sz="700" b="0" i="0" u="none" strike="noStrike" dirty="0">
                          <a:solidFill>
                            <a:srgbClr val="000000"/>
                          </a:solidFill>
                          <a:effectLst/>
                          <a:latin typeface="Times New Roman" panose="02020603050405020304" pitchFamily="18" charset="0"/>
                        </a:rPr>
                        <a:t> bozukluklar görülebilir. Solunum depresyonu, özellikle </a:t>
                      </a:r>
                      <a:r>
                        <a:rPr lang="tr-TR" sz="700" b="0" i="0" u="none" strike="noStrike" dirty="0" err="1">
                          <a:solidFill>
                            <a:srgbClr val="000000"/>
                          </a:solidFill>
                          <a:effectLst/>
                          <a:latin typeface="Times New Roman" panose="02020603050405020304" pitchFamily="18" charset="0"/>
                        </a:rPr>
                        <a:t>klonazepamın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intravenöz</a:t>
                      </a:r>
                      <a:r>
                        <a:rPr lang="tr-TR" sz="700" b="0" i="0" u="none" strike="noStrike" dirty="0">
                          <a:solidFill>
                            <a:srgbClr val="000000"/>
                          </a:solidFill>
                          <a:effectLst/>
                          <a:latin typeface="Times New Roman" panose="02020603050405020304" pitchFamily="18" charset="0"/>
                        </a:rPr>
                        <a:t> olarak uygulandığı durumlarda görülebilir. Önceden solunum yolu obstrüksiyonu olan veya beyin hasarı geçirmiş hastalarda ya da solunum faaliyetini azaltan başka ilaçlar verilmiş ise, bu etki artabilir. Kural olarak bu etki, dozun hastaya göre dikkatle uyarlanmasıyla önlenebilir. </a:t>
                      </a:r>
                      <a:r>
                        <a:rPr lang="tr-TR" sz="700" b="0" i="0" u="none" strike="noStrike" dirty="0" err="1">
                          <a:solidFill>
                            <a:srgbClr val="000000"/>
                          </a:solidFill>
                          <a:effectLst/>
                          <a:latin typeface="Times New Roman" panose="02020603050405020304" pitchFamily="18" charset="0"/>
                        </a:rPr>
                        <a:t>Benzodiazepin</a:t>
                      </a:r>
                      <a:r>
                        <a:rPr lang="tr-TR" sz="700" b="0" i="0" u="none" strike="noStrike" dirty="0">
                          <a:solidFill>
                            <a:srgbClr val="000000"/>
                          </a:solidFill>
                          <a:effectLst/>
                          <a:latin typeface="Times New Roman" panose="02020603050405020304" pitchFamily="18" charset="0"/>
                        </a:rPr>
                        <a:t> kullanımı bu ürünlere fiziksel ve psikolojik bağımlılık gelişmesine sebep olabilir. Bağımlılık riski tedavi doz ve süresi ile artar ve alkolizm ve uyuşturucu bağımlılığı öyküsü olan </a:t>
                      </a:r>
                      <a:r>
                        <a:rPr lang="tr-TR" sz="700" b="0" i="0" u="none" strike="noStrike" dirty="0" err="1">
                          <a:solidFill>
                            <a:srgbClr val="000000"/>
                          </a:solidFill>
                          <a:effectLst/>
                          <a:latin typeface="Times New Roman" panose="02020603050405020304" pitchFamily="18" charset="0"/>
                        </a:rPr>
                        <a:t>predispozan</a:t>
                      </a:r>
                      <a:r>
                        <a:rPr lang="tr-TR" sz="700" b="0" i="0" u="none" strike="noStrike" dirty="0">
                          <a:solidFill>
                            <a:srgbClr val="000000"/>
                          </a:solidFill>
                          <a:effectLst/>
                          <a:latin typeface="Times New Roman" panose="02020603050405020304" pitchFamily="18" charset="0"/>
                        </a:rPr>
                        <a:t> hastalarda özellikle belirgindir. Fiziksel bağımlılık geliştikten sonra tedavinin ani kesilmesine yoksunluk semptomları eşlik edecektir. Uzun süreli tedavide yoksunluk semptomları özellikle yüksek dozda uzun dönem kullanım sonrasında ya da günlük dozun hızla azaltılması veya ilacın ani kesilmesi durumlarında ortaya çıkabilir. Bu semptomlar, tremor, terleme, ajitasyon, uyku düzensizlikleri ve </a:t>
                      </a:r>
                      <a:r>
                        <a:rPr lang="tr-TR" sz="700" b="0" i="0" u="none" strike="noStrike" dirty="0" err="1">
                          <a:solidFill>
                            <a:srgbClr val="000000"/>
                          </a:solidFill>
                          <a:effectLst/>
                          <a:latin typeface="Times New Roman" panose="02020603050405020304" pitchFamily="18" charset="0"/>
                        </a:rPr>
                        <a:t>anksiyete</a:t>
                      </a:r>
                      <a:r>
                        <a:rPr lang="tr-TR" sz="700" b="0" i="0" u="none" strike="noStrike" dirty="0">
                          <a:solidFill>
                            <a:srgbClr val="000000"/>
                          </a:solidFill>
                          <a:effectLst/>
                          <a:latin typeface="Times New Roman" panose="02020603050405020304" pitchFamily="18" charset="0"/>
                        </a:rPr>
                        <a:t>, baş ağrıları, kas ağrısı, ekstrem </a:t>
                      </a:r>
                      <a:r>
                        <a:rPr lang="tr-TR" sz="700" b="0" i="0" u="none" strike="noStrike" dirty="0" err="1">
                          <a:solidFill>
                            <a:srgbClr val="000000"/>
                          </a:solidFill>
                          <a:effectLst/>
                          <a:latin typeface="Times New Roman" panose="02020603050405020304" pitchFamily="18" charset="0"/>
                        </a:rPr>
                        <a:t>anksiyete</a:t>
                      </a:r>
                      <a:r>
                        <a:rPr lang="tr-TR" sz="700" b="0" i="0" u="none" strike="noStrike" dirty="0">
                          <a:solidFill>
                            <a:srgbClr val="000000"/>
                          </a:solidFill>
                          <a:effectLst/>
                          <a:latin typeface="Times New Roman" panose="02020603050405020304" pitchFamily="18" charset="0"/>
                        </a:rPr>
                        <a:t>, gerginlik, huzursuzluk, </a:t>
                      </a:r>
                      <a:r>
                        <a:rPr lang="tr-TR" sz="700" b="0" i="0" u="none" strike="noStrike" dirty="0" err="1">
                          <a:solidFill>
                            <a:srgbClr val="000000"/>
                          </a:solidFill>
                          <a:effectLst/>
                          <a:latin typeface="Times New Roman" panose="02020603050405020304" pitchFamily="18" charset="0"/>
                        </a:rPr>
                        <a:t>konfüzyon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irritabilite</a:t>
                      </a:r>
                      <a:r>
                        <a:rPr lang="tr-TR" sz="700" b="0" i="0" u="none" strike="noStrike" dirty="0">
                          <a:solidFill>
                            <a:srgbClr val="000000"/>
                          </a:solidFill>
                          <a:effectLst/>
                          <a:latin typeface="Times New Roman" panose="02020603050405020304" pitchFamily="18" charset="0"/>
                        </a:rPr>
                        <a:t> ve epileptik nöbetleri içerir ve altta yatan hastalıkla ilişkili olabilir. Ağır vakalarda rastlanabilen semptomlar: </a:t>
                      </a:r>
                      <a:r>
                        <a:rPr lang="tr-TR" sz="700" b="0" i="0" u="none" strike="noStrike" dirty="0" err="1">
                          <a:solidFill>
                            <a:srgbClr val="000000"/>
                          </a:solidFill>
                          <a:effectLst/>
                          <a:latin typeface="Times New Roman" panose="02020603050405020304" pitchFamily="18" charset="0"/>
                        </a:rPr>
                        <a:t>Derealizasyon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depersonalizasyon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hiperakuzi</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ekstremitelerde</a:t>
                      </a:r>
                      <a:r>
                        <a:rPr lang="tr-TR" sz="700" b="0" i="0" u="none" strike="noStrike" dirty="0">
                          <a:solidFill>
                            <a:srgbClr val="000000"/>
                          </a:solidFill>
                          <a:effectLst/>
                          <a:latin typeface="Times New Roman" panose="02020603050405020304" pitchFamily="18" charset="0"/>
                        </a:rPr>
                        <a:t> uyuşma ve karıncalanma; ışık, ses ve fiziksel temasa aşırı duyarlılık veya halüsinasyonlardır.</a:t>
                      </a:r>
                    </a:p>
                  </a:txBody>
                  <a:tcPr marL="5254" marR="5254" marT="52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881147434"/>
                  </a:ext>
                </a:extLst>
              </a:tr>
            </a:tbl>
          </a:graphicData>
        </a:graphic>
      </p:graphicFrame>
    </p:spTree>
    <p:extLst>
      <p:ext uri="{BB962C8B-B14F-4D97-AF65-F5344CB8AC3E}">
        <p14:creationId xmlns:p14="http://schemas.microsoft.com/office/powerpoint/2010/main" val="102426667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sne 1">
            <a:extLst>
              <a:ext uri="{FF2B5EF4-FFF2-40B4-BE49-F238E27FC236}">
                <a16:creationId xmlns:a16="http://schemas.microsoft.com/office/drawing/2014/main" xmlns="" id="{6454E58F-C281-4A64-8C75-78EBFAF62FB2}"/>
              </a:ext>
            </a:extLst>
          </p:cNvPr>
          <p:cNvGraphicFramePr>
            <a:graphicFrameLocks noChangeAspect="1"/>
          </p:cNvGraphicFramePr>
          <p:nvPr>
            <p:extLst>
              <p:ext uri="{D42A27DB-BD31-4B8C-83A1-F6EECF244321}">
                <p14:modId xmlns:p14="http://schemas.microsoft.com/office/powerpoint/2010/main" val="2231162562"/>
              </p:ext>
            </p:extLst>
          </p:nvPr>
        </p:nvGraphicFramePr>
        <p:xfrm>
          <a:off x="251521" y="1196752"/>
          <a:ext cx="8640960" cy="4392488"/>
        </p:xfrm>
        <a:graphic>
          <a:graphicData uri="http://schemas.openxmlformats.org/presentationml/2006/ole">
            <mc:AlternateContent xmlns:mc="http://schemas.openxmlformats.org/markup-compatibility/2006">
              <mc:Choice xmlns:v="urn:schemas-microsoft-com:vml" Requires="v">
                <p:oleObj spid="_x0000_s11334" name="Worksheet" r:id="rId4" imgW="10687137" imgH="5410128" progId="Excel.Sheet.12">
                  <p:embed/>
                </p:oleObj>
              </mc:Choice>
              <mc:Fallback>
                <p:oleObj name="Worksheet" r:id="rId4" imgW="10687137" imgH="5410128" progId="Excel.Sheet.12">
                  <p:embed/>
                  <p:pic>
                    <p:nvPicPr>
                      <p:cNvPr id="4" name="Nesne 3">
                        <a:extLst>
                          <a:ext uri="{FF2B5EF4-FFF2-40B4-BE49-F238E27FC236}">
                            <a16:creationId xmlns:a16="http://schemas.microsoft.com/office/drawing/2014/main" xmlns="" id="{76AF0DFF-5FE0-4810-8D6E-3F4043332BC1}"/>
                          </a:ext>
                        </a:extLst>
                      </p:cNvPr>
                      <p:cNvPicPr/>
                      <p:nvPr/>
                    </p:nvPicPr>
                    <p:blipFill>
                      <a:blip r:embed="rId5"/>
                      <a:stretch>
                        <a:fillRect/>
                      </a:stretch>
                    </p:blipFill>
                    <p:spPr>
                      <a:xfrm>
                        <a:off x="251521" y="1196752"/>
                        <a:ext cx="8640960" cy="4392488"/>
                      </a:xfrm>
                      <a:prstGeom prst="rect">
                        <a:avLst/>
                      </a:prstGeom>
                    </p:spPr>
                  </p:pic>
                </p:oleObj>
              </mc:Fallback>
            </mc:AlternateContent>
          </a:graphicData>
        </a:graphic>
      </p:graphicFrame>
    </p:spTree>
    <p:extLst>
      <p:ext uri="{BB962C8B-B14F-4D97-AF65-F5344CB8AC3E}">
        <p14:creationId xmlns:p14="http://schemas.microsoft.com/office/powerpoint/2010/main" val="209895555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A572242D-AD8A-4AF0-AC7E-7C8D8056D5E7}"/>
              </a:ext>
            </a:extLst>
          </p:cNvPr>
          <p:cNvGraphicFramePr>
            <a:graphicFrameLocks noGrp="1"/>
          </p:cNvGraphicFramePr>
          <p:nvPr>
            <p:extLst>
              <p:ext uri="{D42A27DB-BD31-4B8C-83A1-F6EECF244321}">
                <p14:modId xmlns:p14="http://schemas.microsoft.com/office/powerpoint/2010/main" val="3732874567"/>
              </p:ext>
            </p:extLst>
          </p:nvPr>
        </p:nvGraphicFramePr>
        <p:xfrm>
          <a:off x="251520" y="1001864"/>
          <a:ext cx="8640960" cy="4587376"/>
        </p:xfrm>
        <a:graphic>
          <a:graphicData uri="http://schemas.openxmlformats.org/drawingml/2006/table">
            <a:tbl>
              <a:tblPr/>
              <a:tblGrid>
                <a:gridCol w="580316">
                  <a:extLst>
                    <a:ext uri="{9D8B030D-6E8A-4147-A177-3AD203B41FA5}">
                      <a16:colId xmlns:a16="http://schemas.microsoft.com/office/drawing/2014/main" xmlns="" val="3522563753"/>
                    </a:ext>
                  </a:extLst>
                </a:gridCol>
                <a:gridCol w="2856937">
                  <a:extLst>
                    <a:ext uri="{9D8B030D-6E8A-4147-A177-3AD203B41FA5}">
                      <a16:colId xmlns:a16="http://schemas.microsoft.com/office/drawing/2014/main" xmlns="" val="2970304921"/>
                    </a:ext>
                  </a:extLst>
                </a:gridCol>
                <a:gridCol w="1794089">
                  <a:extLst>
                    <a:ext uri="{9D8B030D-6E8A-4147-A177-3AD203B41FA5}">
                      <a16:colId xmlns:a16="http://schemas.microsoft.com/office/drawing/2014/main" xmlns="" val="3900276037"/>
                    </a:ext>
                  </a:extLst>
                </a:gridCol>
                <a:gridCol w="1666546">
                  <a:extLst>
                    <a:ext uri="{9D8B030D-6E8A-4147-A177-3AD203B41FA5}">
                      <a16:colId xmlns:a16="http://schemas.microsoft.com/office/drawing/2014/main" xmlns="" val="1074338481"/>
                    </a:ext>
                  </a:extLst>
                </a:gridCol>
                <a:gridCol w="1743072">
                  <a:extLst>
                    <a:ext uri="{9D8B030D-6E8A-4147-A177-3AD203B41FA5}">
                      <a16:colId xmlns:a16="http://schemas.microsoft.com/office/drawing/2014/main" xmlns="" val="836391345"/>
                    </a:ext>
                  </a:extLst>
                </a:gridCol>
              </a:tblGrid>
              <a:tr h="16558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İLAÇ</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KONTRENDİKASYONLARI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sng" strike="noStrike">
                          <a:solidFill>
                            <a:srgbClr val="000000"/>
                          </a:solidFill>
                          <a:effectLst/>
                          <a:latin typeface="Times New Roman" panose="02020603050405020304" pitchFamily="18" charset="0"/>
                        </a:rPr>
                        <a:t>VERİLİŞ YOLU</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YAN ETKİLERİ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663638035"/>
                  </a:ext>
                </a:extLst>
              </a:tr>
              <a:tr h="4421787">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ALPRAZOLAM</a:t>
                      </a:r>
                    </a:p>
                  </a:txBody>
                  <a:tcPr marL="7688" marR="7688" marT="768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err="1">
                          <a:solidFill>
                            <a:srgbClr val="000000"/>
                          </a:solidFill>
                          <a:effectLst/>
                          <a:latin typeface="Times New Roman" panose="02020603050405020304" pitchFamily="18" charset="0"/>
                        </a:rPr>
                        <a:t>Anksiyolitik</a:t>
                      </a:r>
                      <a:r>
                        <a:rPr lang="tr-TR" sz="1000" b="0" i="0" u="none" strike="noStrike" dirty="0">
                          <a:solidFill>
                            <a:srgbClr val="000000"/>
                          </a:solidFill>
                          <a:effectLst/>
                          <a:latin typeface="Times New Roman" panose="02020603050405020304" pitchFamily="18" charset="0"/>
                        </a:rPr>
                        <a:t> ve </a:t>
                      </a:r>
                      <a:r>
                        <a:rPr lang="tr-TR" sz="1000" b="0" i="0" u="none" strike="noStrike" dirty="0" err="1">
                          <a:solidFill>
                            <a:srgbClr val="000000"/>
                          </a:solidFill>
                          <a:effectLst/>
                          <a:latin typeface="Times New Roman" panose="02020603050405020304" pitchFamily="18" charset="0"/>
                        </a:rPr>
                        <a:t>antidepresan</a:t>
                      </a:r>
                      <a:r>
                        <a:rPr lang="tr-TR" sz="1000" b="0" i="0" u="none" strike="noStrike" dirty="0">
                          <a:solidFill>
                            <a:srgbClr val="000000"/>
                          </a:solidFill>
                          <a:effectLst/>
                          <a:latin typeface="Times New Roman" panose="02020603050405020304" pitchFamily="18" charset="0"/>
                        </a:rPr>
                        <a:t> etkilidir. </a:t>
                      </a:r>
                      <a:r>
                        <a:rPr lang="tr-TR" sz="1000" b="0" i="0" u="none" strike="noStrike" dirty="0" err="1">
                          <a:solidFill>
                            <a:srgbClr val="000000"/>
                          </a:solidFill>
                          <a:effectLst/>
                          <a:latin typeface="Times New Roman" panose="02020603050405020304" pitchFamily="18" charset="0"/>
                        </a:rPr>
                        <a:t>Anksiyete</a:t>
                      </a:r>
                      <a:r>
                        <a:rPr lang="tr-TR" sz="1000" b="0" i="0" u="none" strike="noStrike" dirty="0">
                          <a:solidFill>
                            <a:srgbClr val="000000"/>
                          </a:solidFill>
                          <a:effectLst/>
                          <a:latin typeface="Times New Roman" panose="02020603050405020304" pitchFamily="18" charset="0"/>
                        </a:rPr>
                        <a:t> durumları: Bu tür hastalarda görülebilen belirtiler; </a:t>
                      </a:r>
                      <a:r>
                        <a:rPr lang="tr-TR" sz="1000" b="0" i="0" u="none" strike="noStrike" dirty="0" err="1">
                          <a:solidFill>
                            <a:srgbClr val="000000"/>
                          </a:solidFill>
                          <a:effectLst/>
                          <a:latin typeface="Times New Roman" panose="02020603050405020304" pitchFamily="18" charset="0"/>
                        </a:rPr>
                        <a:t>anksiyete</a:t>
                      </a:r>
                      <a:r>
                        <a:rPr lang="tr-TR" sz="1000" b="0" i="0" u="none" strike="noStrike" dirty="0">
                          <a:solidFill>
                            <a:srgbClr val="000000"/>
                          </a:solidFill>
                          <a:effectLst/>
                          <a:latin typeface="Times New Roman" panose="02020603050405020304" pitchFamily="18" charset="0"/>
                        </a:rPr>
                        <a:t>, gerginlik, ajitasyon, uykusuzluk, korku, çabuk sinirlenme ve/veya çeşitli bedensel yakınmalarla beliren otonom sinir sistemi </a:t>
                      </a:r>
                      <a:r>
                        <a:rPr lang="tr-TR" sz="1000" b="0" i="0" u="none" strike="noStrike" dirty="0" err="1">
                          <a:solidFill>
                            <a:srgbClr val="000000"/>
                          </a:solidFill>
                          <a:effectLst/>
                          <a:latin typeface="Times New Roman" panose="02020603050405020304" pitchFamily="18" charset="0"/>
                        </a:rPr>
                        <a:t>hiperaktivitesi</a:t>
                      </a:r>
                      <a:r>
                        <a:rPr lang="tr-TR" sz="1000" b="0" i="0" u="none" strike="noStrike" dirty="0">
                          <a:solidFill>
                            <a:srgbClr val="000000"/>
                          </a:solidFill>
                          <a:effectLst/>
                          <a:latin typeface="Times New Roman" panose="02020603050405020304" pitchFamily="18" charset="0"/>
                        </a:rPr>
                        <a:t>. Karma </a:t>
                      </a:r>
                      <a:r>
                        <a:rPr lang="tr-TR" sz="1000" b="0" i="0" u="none" strike="noStrike" dirty="0" err="1">
                          <a:solidFill>
                            <a:srgbClr val="000000"/>
                          </a:solidFill>
                          <a:effectLst/>
                          <a:latin typeface="Times New Roman" panose="02020603050405020304" pitchFamily="18" charset="0"/>
                        </a:rPr>
                        <a:t>anksiyete</a:t>
                      </a:r>
                      <a:r>
                        <a:rPr lang="tr-TR" sz="1000" b="0" i="0" u="none" strike="noStrike" dirty="0">
                          <a:solidFill>
                            <a:srgbClr val="000000"/>
                          </a:solidFill>
                          <a:effectLst/>
                          <a:latin typeface="Times New Roman" panose="02020603050405020304" pitchFamily="18" charset="0"/>
                        </a:rPr>
                        <a:t>-depresyon durumları: Bu tür hastalarda </a:t>
                      </a:r>
                      <a:r>
                        <a:rPr lang="tr-TR" sz="1000" b="0" i="0" u="none" strike="noStrike" dirty="0" err="1">
                          <a:solidFill>
                            <a:srgbClr val="000000"/>
                          </a:solidFill>
                          <a:effectLst/>
                          <a:latin typeface="Times New Roman" panose="02020603050405020304" pitchFamily="18" charset="0"/>
                        </a:rPr>
                        <a:t>anksiyete</a:t>
                      </a:r>
                      <a:r>
                        <a:rPr lang="tr-TR" sz="1000" b="0" i="0" u="none" strike="noStrike" dirty="0">
                          <a:solidFill>
                            <a:srgbClr val="000000"/>
                          </a:solidFill>
                          <a:effectLst/>
                          <a:latin typeface="Times New Roman" panose="02020603050405020304" pitchFamily="18" charset="0"/>
                        </a:rPr>
                        <a:t> ve depresyon belirtileri birlikte bulunur. Nörotik ya da reaktif depresyon durumları: Bu tür hastalar, öncelikle depresif bir ruhsal durum ya da ilgi kaybı ve zevk alma duygusu kaybı göstermektedir. Bunlarda, genellikle </a:t>
                      </a:r>
                      <a:r>
                        <a:rPr lang="tr-TR" sz="1000" b="0" i="0" u="none" strike="noStrike" dirty="0" err="1">
                          <a:solidFill>
                            <a:srgbClr val="000000"/>
                          </a:solidFill>
                          <a:effectLst/>
                          <a:latin typeface="Times New Roman" panose="02020603050405020304" pitchFamily="18" charset="0"/>
                        </a:rPr>
                        <a:t>anksiyete</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psikomotor</a:t>
                      </a:r>
                      <a:r>
                        <a:rPr lang="tr-TR" sz="1000" b="0" i="0" u="none" strike="noStrike" dirty="0">
                          <a:solidFill>
                            <a:srgbClr val="000000"/>
                          </a:solidFill>
                          <a:effectLst/>
                          <a:latin typeface="Times New Roman" panose="02020603050405020304" pitchFamily="18" charset="0"/>
                        </a:rPr>
                        <a:t> ajitasyon ve uykusuzluk vardır. Diğer karakteristik belirtiler arasında uyku bozuklukları, vücut ağırlığında değişmeler, bedensel şikayetler, kognitif bozukluklar, enerji azalması, değersizlik ya da suçluluk duyguları veya ölüm ve intihar düşünceleri vardır. </a:t>
                      </a:r>
                      <a:r>
                        <a:rPr lang="tr-TR" sz="1000" b="0" i="0" u="none" strike="noStrike" dirty="0" err="1">
                          <a:solidFill>
                            <a:srgbClr val="000000"/>
                          </a:solidFill>
                          <a:effectLst/>
                          <a:latin typeface="Times New Roman" panose="02020603050405020304" pitchFamily="18" charset="0"/>
                        </a:rPr>
                        <a:t>Primer</a:t>
                      </a:r>
                      <a:r>
                        <a:rPr lang="tr-TR" sz="1000" b="0" i="0" u="none" strike="noStrike" dirty="0">
                          <a:solidFill>
                            <a:srgbClr val="000000"/>
                          </a:solidFill>
                          <a:effectLst/>
                          <a:latin typeface="Times New Roman" panose="02020603050405020304" pitchFamily="18" charset="0"/>
                        </a:rPr>
                        <a:t> depresyon belirtisi </a:t>
                      </a:r>
                      <a:r>
                        <a:rPr lang="tr-TR" sz="1000" b="0" i="0" u="none" strike="noStrike" dirty="0" err="1">
                          <a:solidFill>
                            <a:srgbClr val="000000"/>
                          </a:solidFill>
                          <a:effectLst/>
                          <a:latin typeface="Times New Roman" panose="02020603050405020304" pitchFamily="18" charset="0"/>
                        </a:rPr>
                        <a:t>psikomotor</a:t>
                      </a:r>
                      <a:r>
                        <a:rPr lang="tr-TR" sz="1000" b="0" i="0" u="none" strike="noStrike" dirty="0">
                          <a:solidFill>
                            <a:srgbClr val="000000"/>
                          </a:solidFill>
                          <a:effectLst/>
                          <a:latin typeface="Times New Roman" panose="02020603050405020304" pitchFamily="18" charset="0"/>
                        </a:rPr>
                        <a:t> yavaşlama olan hastalarda; </a:t>
                      </a:r>
                      <a:r>
                        <a:rPr lang="tr-TR" sz="1000" b="0" i="0" u="none" strike="noStrike" dirty="0" err="1">
                          <a:solidFill>
                            <a:srgbClr val="000000"/>
                          </a:solidFill>
                          <a:effectLst/>
                          <a:latin typeface="Times New Roman" panose="02020603050405020304" pitchFamily="18" charset="0"/>
                        </a:rPr>
                        <a:t>bipolar</a:t>
                      </a:r>
                      <a:r>
                        <a:rPr lang="tr-TR" sz="1000" b="0" i="0" u="none" strike="noStrike" dirty="0">
                          <a:solidFill>
                            <a:srgbClr val="000000"/>
                          </a:solidFill>
                          <a:effectLst/>
                          <a:latin typeface="Times New Roman" panose="02020603050405020304" pitchFamily="18" charset="0"/>
                        </a:rPr>
                        <a:t> depresyon teşhisi konmuş hastalarda ve </a:t>
                      </a:r>
                      <a:r>
                        <a:rPr lang="tr-TR" sz="1000" b="0" i="0" u="none" strike="noStrike" dirty="0" err="1">
                          <a:solidFill>
                            <a:srgbClr val="000000"/>
                          </a:solidFill>
                          <a:effectLst/>
                          <a:latin typeface="Times New Roman" panose="02020603050405020304" pitchFamily="18" charset="0"/>
                        </a:rPr>
                        <a:t>psikotik</a:t>
                      </a:r>
                      <a:r>
                        <a:rPr lang="tr-TR" sz="1000" b="0" i="0" u="none" strike="noStrike" dirty="0">
                          <a:solidFill>
                            <a:srgbClr val="000000"/>
                          </a:solidFill>
                          <a:effectLst/>
                          <a:latin typeface="Times New Roman" panose="02020603050405020304" pitchFamily="18" charset="0"/>
                        </a:rPr>
                        <a:t> belirtiler gösterenlerde </a:t>
                      </a:r>
                      <a:r>
                        <a:rPr lang="tr-TR" sz="1000" b="0" i="0" u="none" strike="noStrike" dirty="0" err="1">
                          <a:solidFill>
                            <a:srgbClr val="000000"/>
                          </a:solidFill>
                          <a:effectLst/>
                          <a:latin typeface="Times New Roman" panose="02020603050405020304" pitchFamily="18" charset="0"/>
                        </a:rPr>
                        <a:t>alprazolam</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kullanılmamaldır</a:t>
                      </a:r>
                      <a:r>
                        <a:rPr lang="tr-TR" sz="1000" b="0" i="0" u="none" strike="noStrike" dirty="0">
                          <a:solidFill>
                            <a:srgbClr val="000000"/>
                          </a:solidFill>
                          <a:effectLst/>
                          <a:latin typeface="Times New Roman" panose="02020603050405020304" pitchFamily="18" charset="0"/>
                        </a:rPr>
                        <a:t>. Başka hastalıklara eşlik eden </a:t>
                      </a:r>
                      <a:r>
                        <a:rPr lang="tr-TR" sz="1000" b="0" i="0" u="none" strike="noStrike" dirty="0" err="1">
                          <a:solidFill>
                            <a:srgbClr val="000000"/>
                          </a:solidFill>
                          <a:effectLst/>
                          <a:latin typeface="Times New Roman" panose="02020603050405020304" pitchFamily="18" charset="0"/>
                        </a:rPr>
                        <a:t>anksiyete</a:t>
                      </a:r>
                      <a:r>
                        <a:rPr lang="tr-TR" sz="1000" b="0" i="0" u="none" strike="noStrike" dirty="0">
                          <a:solidFill>
                            <a:srgbClr val="000000"/>
                          </a:solidFill>
                          <a:effectLst/>
                          <a:latin typeface="Times New Roman" panose="02020603050405020304" pitchFamily="18" charset="0"/>
                        </a:rPr>
                        <a:t> durumları, karma </a:t>
                      </a:r>
                      <a:r>
                        <a:rPr lang="tr-TR" sz="1000" b="0" i="0" u="none" strike="noStrike" dirty="0" err="1">
                          <a:solidFill>
                            <a:srgbClr val="000000"/>
                          </a:solidFill>
                          <a:effectLst/>
                          <a:latin typeface="Times New Roman" panose="02020603050405020304" pitchFamily="18" charset="0"/>
                        </a:rPr>
                        <a:t>anksiyete</a:t>
                      </a:r>
                      <a:r>
                        <a:rPr lang="tr-TR" sz="1000" b="0" i="0" u="none" strike="noStrike" dirty="0">
                          <a:solidFill>
                            <a:srgbClr val="000000"/>
                          </a:solidFill>
                          <a:effectLst/>
                          <a:latin typeface="Times New Roman" panose="02020603050405020304" pitchFamily="18" charset="0"/>
                        </a:rPr>
                        <a:t>-depresyon ya da nörotik depresyonlar: Bu tür hastalara örnek olarak, alkol </a:t>
                      </a:r>
                      <a:r>
                        <a:rPr lang="tr-TR" sz="1000" b="0" i="0" u="none" strike="noStrike" dirty="0" err="1">
                          <a:solidFill>
                            <a:srgbClr val="000000"/>
                          </a:solidFill>
                          <a:effectLst/>
                          <a:latin typeface="Times New Roman" panose="02020603050405020304" pitchFamily="18" charset="0"/>
                        </a:rPr>
                        <a:t>abstinansının</a:t>
                      </a:r>
                      <a:r>
                        <a:rPr lang="tr-TR" sz="1000" b="0" i="0" u="none" strike="noStrike" dirty="0">
                          <a:solidFill>
                            <a:srgbClr val="000000"/>
                          </a:solidFill>
                          <a:effectLst/>
                          <a:latin typeface="Times New Roman" panose="02020603050405020304" pitchFamily="18" charset="0"/>
                        </a:rPr>
                        <a:t> kronik aşaması, fonksiyonel ya da organik nitelikteki mide-barsak, kalp-damar ve deri hastalıkları gösterebilirler. Altı ayı aşan uzun süreli tedavilerde </a:t>
                      </a:r>
                      <a:r>
                        <a:rPr lang="tr-TR" sz="1000" b="0" i="0" u="none" strike="noStrike" dirty="0" err="1">
                          <a:solidFill>
                            <a:srgbClr val="000000"/>
                          </a:solidFill>
                          <a:effectLst/>
                          <a:latin typeface="Times New Roman" panose="02020603050405020304" pitchFamily="18" charset="0"/>
                        </a:rPr>
                        <a:t>alprazolamın</a:t>
                      </a:r>
                      <a:r>
                        <a:rPr lang="tr-TR" sz="1000" b="0" i="0" u="none" strike="noStrike" dirty="0">
                          <a:solidFill>
                            <a:srgbClr val="000000"/>
                          </a:solidFill>
                          <a:effectLst/>
                          <a:latin typeface="Times New Roman" panose="02020603050405020304" pitchFamily="18" charset="0"/>
                        </a:rPr>
                        <a:t> etkinliği, sistematik klinik denemeler yoluyla kanıtlanmamıştır. İlacın yararlılığı her hastada belli aralıklarla değerlendirilmelidir.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Alprazolam, benzodiazepinlere aşırı duyarlılık gösterdikleri bilinen kişilerde kontrendikedir.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Her hasta için optimum Xanax dozu saptanmalıdır. Aşağıdaki günlük dozaj tablosu birçok hastanın gereksinimine uyabilir. Yüksek dozaj gerektiğinde, günlük dozlarından önce akşam dozları arttırılmalıdır. Günlük doz anksiyetede başlangıç için günde 3 kez verilmek üzere 0.25-0.5 mg ve daha sonra birkaç doza bölünmüş halde 0.5-4 mg; depresyonda başlangıç için günde 3 kez verilmek üzere 0.5 mg ve daha sonra birkaç doza bölünmüş halde 1.5-4.5 mg; geriyatrik hastalarda günde 2-3 kez verilmek üzere 0.25 mg, daha sonra birkaç doza bölünmüş halde 0.5-0.75 mg; panikle birlikte görülen hastalıklarda başlangıç için yatarken 0.5-1.0 mg ve daha sonra doz, yanıta göre ayarlanmalıdır, doz artırımları 3-4 günde 1 mg dan daha hızlı yapılmamalıdır.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Gelişebilecek yan etkiler genellikle tedavinin başlangıcında gözlenir ve çoğunlukla tedavinin devamı sırasında veya dozaj azaltıldığında kaybolur. </a:t>
                      </a:r>
                      <a:r>
                        <a:rPr lang="tr-TR" sz="1000" b="0" i="0" u="none" strike="noStrike" dirty="0" err="1">
                          <a:solidFill>
                            <a:srgbClr val="000000"/>
                          </a:solidFill>
                          <a:effectLst/>
                          <a:latin typeface="Times New Roman" panose="02020603050405020304" pitchFamily="18" charset="0"/>
                        </a:rPr>
                        <a:t>Alprazolam</a:t>
                      </a:r>
                      <a:r>
                        <a:rPr lang="tr-TR" sz="1000" b="0" i="0" u="none" strike="noStrike" dirty="0">
                          <a:solidFill>
                            <a:srgbClr val="000000"/>
                          </a:solidFill>
                          <a:effectLst/>
                          <a:latin typeface="Times New Roman" panose="02020603050405020304" pitchFamily="18" charset="0"/>
                        </a:rPr>
                        <a:t> tedavisi sırasında en yaygın olumsuz reaksiyonun uyku hali olduğu saptanmıştır. Daha az yaygın reaksiyonlar ise baş dönmesi, görme bulanıklığı, koordinasyon bozuklukları, çeşitli mide-barsak ve otonom sinir sistemi belirtileridir. </a:t>
                      </a:r>
                      <a:r>
                        <a:rPr lang="tr-TR" sz="1000" b="0" i="0" u="none" strike="noStrike" dirty="0" err="1">
                          <a:solidFill>
                            <a:srgbClr val="000000"/>
                          </a:solidFill>
                          <a:effectLst/>
                          <a:latin typeface="Times New Roman" panose="02020603050405020304" pitchFamily="18" charset="0"/>
                        </a:rPr>
                        <a:t>Stimülasyon</a:t>
                      </a:r>
                      <a:r>
                        <a:rPr lang="tr-TR" sz="1000" b="0" i="0" u="none" strike="noStrike" dirty="0">
                          <a:solidFill>
                            <a:srgbClr val="000000"/>
                          </a:solidFill>
                          <a:effectLst/>
                          <a:latin typeface="Times New Roman" panose="02020603050405020304" pitchFamily="18" charset="0"/>
                        </a:rPr>
                        <a:t>, ajitasyon, konsantrasyon güçlükleri, </a:t>
                      </a:r>
                      <a:r>
                        <a:rPr lang="tr-TR" sz="1000" b="0" i="0" u="none" strike="noStrike" dirty="0" err="1">
                          <a:solidFill>
                            <a:srgbClr val="000000"/>
                          </a:solidFill>
                          <a:effectLst/>
                          <a:latin typeface="Times New Roman" panose="02020603050405020304" pitchFamily="18" charset="0"/>
                        </a:rPr>
                        <a:t>konfüzyon</a:t>
                      </a:r>
                      <a:r>
                        <a:rPr lang="tr-TR" sz="1000" b="0" i="0" u="none" strike="noStrike" dirty="0">
                          <a:solidFill>
                            <a:srgbClr val="000000"/>
                          </a:solidFill>
                          <a:effectLst/>
                          <a:latin typeface="Times New Roman" panose="02020603050405020304" pitchFamily="18" charset="0"/>
                        </a:rPr>
                        <a:t>, halüsinasyonlar veya davranış üzerindeki başka olumsuz etkiler seyrek olgularda ve gelişigüzel bir biçimde görülmüştür.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947419514"/>
                  </a:ext>
                </a:extLst>
              </a:tr>
            </a:tbl>
          </a:graphicData>
        </a:graphic>
      </p:graphicFrame>
    </p:spTree>
    <p:extLst>
      <p:ext uri="{BB962C8B-B14F-4D97-AF65-F5344CB8AC3E}">
        <p14:creationId xmlns:p14="http://schemas.microsoft.com/office/powerpoint/2010/main" val="29343942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D007CCA3-2AEC-46B6-86D8-BDE2FEB5329E}"/>
              </a:ext>
            </a:extLst>
          </p:cNvPr>
          <p:cNvGraphicFramePr>
            <a:graphicFrameLocks noGrp="1"/>
          </p:cNvGraphicFramePr>
          <p:nvPr>
            <p:extLst>
              <p:ext uri="{D42A27DB-BD31-4B8C-83A1-F6EECF244321}">
                <p14:modId xmlns:p14="http://schemas.microsoft.com/office/powerpoint/2010/main" val="552020713"/>
              </p:ext>
            </p:extLst>
          </p:nvPr>
        </p:nvGraphicFramePr>
        <p:xfrm>
          <a:off x="251520" y="1268760"/>
          <a:ext cx="8640960" cy="4320480"/>
        </p:xfrm>
        <a:graphic>
          <a:graphicData uri="http://schemas.openxmlformats.org/drawingml/2006/table">
            <a:tbl>
              <a:tblPr/>
              <a:tblGrid>
                <a:gridCol w="685791">
                  <a:extLst>
                    <a:ext uri="{9D8B030D-6E8A-4147-A177-3AD203B41FA5}">
                      <a16:colId xmlns:a16="http://schemas.microsoft.com/office/drawing/2014/main" xmlns="" val="3647353853"/>
                    </a:ext>
                  </a:extLst>
                </a:gridCol>
                <a:gridCol w="1668756">
                  <a:extLst>
                    <a:ext uri="{9D8B030D-6E8A-4147-A177-3AD203B41FA5}">
                      <a16:colId xmlns:a16="http://schemas.microsoft.com/office/drawing/2014/main" xmlns="" val="3278071670"/>
                    </a:ext>
                  </a:extLst>
                </a:gridCol>
                <a:gridCol w="1798296">
                  <a:extLst>
                    <a:ext uri="{9D8B030D-6E8A-4147-A177-3AD203B41FA5}">
                      <a16:colId xmlns:a16="http://schemas.microsoft.com/office/drawing/2014/main" xmlns="" val="1741133790"/>
                    </a:ext>
                  </a:extLst>
                </a:gridCol>
                <a:gridCol w="2125951">
                  <a:extLst>
                    <a:ext uri="{9D8B030D-6E8A-4147-A177-3AD203B41FA5}">
                      <a16:colId xmlns:a16="http://schemas.microsoft.com/office/drawing/2014/main" xmlns="" val="3370866500"/>
                    </a:ext>
                  </a:extLst>
                </a:gridCol>
                <a:gridCol w="2362166">
                  <a:extLst>
                    <a:ext uri="{9D8B030D-6E8A-4147-A177-3AD203B41FA5}">
                      <a16:colId xmlns:a16="http://schemas.microsoft.com/office/drawing/2014/main" xmlns="" val="3598785226"/>
                    </a:ext>
                  </a:extLst>
                </a:gridCol>
              </a:tblGrid>
              <a:tr h="257880">
                <a:tc>
                  <a:txBody>
                    <a:bodyPr/>
                    <a:lstStyle/>
                    <a:p>
                      <a:pPr algn="ctr" fontAlgn="b"/>
                      <a:r>
                        <a:rPr lang="tr-TR" sz="1000" b="0" i="0" u="none" strike="noStrike">
                          <a:solidFill>
                            <a:srgbClr val="000000"/>
                          </a:solidFill>
                          <a:effectLst/>
                          <a:latin typeface="Calibri" panose="020F0502020204030204" pitchFamily="34" charset="0"/>
                        </a:rPr>
                        <a:t>İLAÇ</a:t>
                      </a:r>
                    </a:p>
                  </a:txBody>
                  <a:tcPr marL="3629" marR="3629" marT="3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ENDİKASYONLARI</a:t>
                      </a:r>
                    </a:p>
                  </a:txBody>
                  <a:tcPr marL="3629" marR="3629" marT="3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100" b="0" i="0" u="none" strike="noStrike">
                          <a:solidFill>
                            <a:srgbClr val="000000"/>
                          </a:solidFill>
                          <a:effectLst/>
                          <a:latin typeface="Calibri" panose="020F0502020204030204" pitchFamily="34" charset="0"/>
                        </a:rPr>
                        <a:t>KONTRENDİKASYONLARI</a:t>
                      </a:r>
                    </a:p>
                  </a:txBody>
                  <a:tcPr marL="3629" marR="3629" marT="362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100" b="0" i="0" u="none" strike="noStrike">
                          <a:solidFill>
                            <a:srgbClr val="000000"/>
                          </a:solidFill>
                          <a:effectLst/>
                          <a:latin typeface="Calibri" panose="020F0502020204030204" pitchFamily="34" charset="0"/>
                        </a:rPr>
                        <a:t>VERİLİŞ YOLU</a:t>
                      </a:r>
                    </a:p>
                  </a:txBody>
                  <a:tcPr marL="3629" marR="3629" marT="362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100" b="0" i="0" u="none" strike="noStrike">
                          <a:solidFill>
                            <a:srgbClr val="000000"/>
                          </a:solidFill>
                          <a:effectLst/>
                          <a:latin typeface="Times New Roman" panose="02020603050405020304" pitchFamily="18" charset="0"/>
                        </a:rPr>
                        <a:t>YAN ETKİLERİ</a:t>
                      </a:r>
                    </a:p>
                  </a:txBody>
                  <a:tcPr marL="3629" marR="3629" marT="3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9568705"/>
                  </a:ext>
                </a:extLst>
              </a:tr>
              <a:tr h="4062600">
                <a:tc>
                  <a:txBody>
                    <a:bodyPr/>
                    <a:lstStyle/>
                    <a:p>
                      <a:pPr algn="ctr" fontAlgn="ctr"/>
                      <a:r>
                        <a:rPr lang="tr-TR" sz="1000" b="0" i="0" u="none" strike="noStrike" dirty="0">
                          <a:solidFill>
                            <a:srgbClr val="000000"/>
                          </a:solidFill>
                          <a:effectLst/>
                          <a:latin typeface="Times New Roman" panose="02020603050405020304" pitchFamily="18" charset="0"/>
                        </a:rPr>
                        <a:t>NİTRAZEPAM</a:t>
                      </a:r>
                    </a:p>
                  </a:txBody>
                  <a:tcPr marL="3629" marR="3629" marT="3629"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50000"/>
                      </a:schemeClr>
                    </a:solidFill>
                  </a:tcPr>
                </a:tc>
                <a:tc>
                  <a:txBody>
                    <a:bodyPr/>
                    <a:lstStyle/>
                    <a:p>
                      <a:pPr algn="l" fontAlgn="ctr"/>
                      <a:r>
                        <a:rPr lang="tr-TR" sz="700" b="0" i="0" u="none" strike="noStrike">
                          <a:solidFill>
                            <a:srgbClr val="000000"/>
                          </a:solidFill>
                          <a:effectLst/>
                          <a:latin typeface="Times New Roman" panose="02020603050405020304" pitchFamily="18" charset="0"/>
                        </a:rPr>
                        <a:t>Uykusuzluk hastalığı, uykusuzluk hastalığı, preanestezik ilaç, ınfantil spazmlar.</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a:solidFill>
                            <a:srgbClr val="000000"/>
                          </a:solidFill>
                          <a:effectLst/>
                          <a:latin typeface="Times New Roman" panose="02020603050405020304" pitchFamily="18" charset="0"/>
                        </a:rPr>
                        <a:t>Akut dar açılı </a:t>
                      </a:r>
                      <a:r>
                        <a:rPr lang="tr-TR" sz="700" b="0" i="0" u="none" strike="noStrike" dirty="0" err="1">
                          <a:solidFill>
                            <a:srgbClr val="000000"/>
                          </a:solidFill>
                          <a:effectLst/>
                          <a:latin typeface="Times New Roman" panose="02020603050405020304" pitchFamily="18" charset="0"/>
                        </a:rPr>
                        <a:t>glokom,gebelik,Myastenia</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gravis</a:t>
                      </a:r>
                      <a:r>
                        <a:rPr lang="tr-TR" sz="700" b="0" i="0" u="none" strike="noStrike" dirty="0">
                          <a:solidFill>
                            <a:srgbClr val="000000"/>
                          </a:solidFill>
                          <a:effectLst/>
                          <a:latin typeface="Times New Roman" panose="02020603050405020304" pitchFamily="18" charset="0"/>
                        </a:rPr>
                        <a:t>. uyku </a:t>
                      </a:r>
                      <a:r>
                        <a:rPr lang="tr-TR" sz="700" b="0" i="0" u="none" strike="noStrike" dirty="0" err="1">
                          <a:solidFill>
                            <a:srgbClr val="000000"/>
                          </a:solidFill>
                          <a:effectLst/>
                          <a:latin typeface="Times New Roman" panose="02020603050405020304" pitchFamily="18" charset="0"/>
                        </a:rPr>
                        <a:t>apnesi</a:t>
                      </a:r>
                      <a:r>
                        <a:rPr lang="tr-TR" sz="700" b="0" i="0" u="none" strike="noStrike" dirty="0">
                          <a:solidFill>
                            <a:srgbClr val="000000"/>
                          </a:solidFill>
                          <a:effectLst/>
                          <a:latin typeface="Times New Roman" panose="02020603050405020304" pitchFamily="18" charset="0"/>
                        </a:rPr>
                        <a:t> sendromu, emzirme</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,şiddetli karaciğer yetmezliği.</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a:solidFill>
                            <a:srgbClr val="000000"/>
                          </a:solidFill>
                          <a:effectLst/>
                          <a:latin typeface="Times New Roman" panose="02020603050405020304" pitchFamily="18" charset="0"/>
                        </a:rPr>
                        <a:t>Nitrazepam plazma proteinlerine büyük ölçüde bağlanır. Örneğin nitrazepam gibi benzodiazepinler olan lipid içinde çözünür ve yüksek beyin tutulumu. Oral uygulama, aşağıdaki pik plazma konsantrasyonları elde etmek için nitrazepam süresi yaklaşık 2 saat (0.5 ile 5 saat). Yarılanma ömrü nitrazepam 16.5 ila 48.3 saattir. Gençlerde, nitrazepam yaklaşık 29 saatlik bir yarılanma ömrü ve yaşlılarda 40 saat daha uzun yarı ömre sahiptir. Hem düşük doz (5 mg) ve nitrazepam yüksek dozu (10 mg), önemli ölçüde artırır büyüme hormonu insanlarda seviyeleri.</a:t>
                      </a:r>
                      <a:br>
                        <a:rPr lang="tr-TR" sz="700" b="0" i="0" u="none" strike="noStrike">
                          <a:solidFill>
                            <a:srgbClr val="000000"/>
                          </a:solidFill>
                          <a:effectLst/>
                          <a:latin typeface="Times New Roman" panose="02020603050405020304" pitchFamily="18" charset="0"/>
                        </a:rPr>
                      </a:br>
                      <a:r>
                        <a:rPr lang="tr-TR" sz="700" b="0" i="0" u="none" strike="noStrike">
                          <a:solidFill>
                            <a:srgbClr val="000000"/>
                          </a:solidFill>
                          <a:effectLst/>
                          <a:latin typeface="Times New Roman" panose="02020603050405020304" pitchFamily="18" charset="0"/>
                        </a:rPr>
                        <a:t>İçinde nitrazepam yarılanma ömrü beyin omurilik sıvısı , 68 saat, nitrazepam beyin omurilik sıvısından son derece yavaş elimine olduğunu gösterir. Eşlik eden gıda alımı nitrazepam emilme oranı ne de biyolojik üzerinde bir etkisi yoktur. Bu nedenle, nitrazepam yemeklerle birlikte veya alınabilir.</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700" b="0" i="0" u="none" strike="noStrike" dirty="0">
                          <a:solidFill>
                            <a:srgbClr val="000000"/>
                          </a:solidFill>
                          <a:effectLst/>
                          <a:latin typeface="Times New Roman" panose="02020603050405020304" pitchFamily="18" charset="0"/>
                        </a:rPr>
                        <a:t>Görsel </a:t>
                      </a:r>
                      <a:r>
                        <a:rPr lang="tr-TR" sz="700" b="0" i="0" u="none" strike="noStrike" dirty="0" err="1">
                          <a:solidFill>
                            <a:srgbClr val="000000"/>
                          </a:solidFill>
                          <a:effectLst/>
                          <a:latin typeface="Times New Roman" panose="02020603050405020304" pitchFamily="18" charset="0"/>
                        </a:rPr>
                        <a:t>bozuklukları,yorgunluk,idrar</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zorluğu,kararsız</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hareket,çift</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görme,nadir</a:t>
                      </a:r>
                      <a:r>
                        <a:rPr lang="tr-TR" sz="700" b="0" i="0" u="none" strike="noStrike" dirty="0">
                          <a:solidFill>
                            <a:srgbClr val="000000"/>
                          </a:solidFill>
                          <a:effectLst/>
                          <a:latin typeface="Times New Roman" panose="02020603050405020304" pitchFamily="18" charset="0"/>
                        </a:rPr>
                        <a:t> hafıza </a:t>
                      </a:r>
                      <a:r>
                        <a:rPr lang="tr-TR" sz="700" b="0" i="0" u="none" strike="noStrike" dirty="0" err="1">
                          <a:solidFill>
                            <a:srgbClr val="000000"/>
                          </a:solidFill>
                          <a:effectLst/>
                          <a:latin typeface="Times New Roman" panose="02020603050405020304" pitchFamily="18" charset="0"/>
                        </a:rPr>
                        <a:t>bozukluğu,gün</a:t>
                      </a:r>
                      <a:r>
                        <a:rPr lang="tr-TR" sz="700" b="0" i="0" u="none" strike="noStrike" dirty="0">
                          <a:solidFill>
                            <a:srgbClr val="000000"/>
                          </a:solidFill>
                          <a:effectLst/>
                          <a:latin typeface="Times New Roman" panose="02020603050405020304" pitchFamily="18" charset="0"/>
                        </a:rPr>
                        <a:t> boyunca </a:t>
                      </a:r>
                      <a:r>
                        <a:rPr lang="tr-TR" sz="700" b="0" i="0" u="none" strike="noStrike" dirty="0" err="1">
                          <a:solidFill>
                            <a:srgbClr val="000000"/>
                          </a:solidFill>
                          <a:effectLst/>
                          <a:latin typeface="Times New Roman" panose="02020603050405020304" pitchFamily="18" charset="0"/>
                        </a:rPr>
                        <a:t>uyuşukluk,düşük</a:t>
                      </a:r>
                      <a:r>
                        <a:rPr lang="tr-TR" sz="700" b="0" i="0" u="none" strike="noStrike" dirty="0">
                          <a:solidFill>
                            <a:srgbClr val="000000"/>
                          </a:solidFill>
                          <a:effectLst/>
                          <a:latin typeface="Times New Roman" panose="02020603050405020304" pitchFamily="18" charset="0"/>
                        </a:rPr>
                        <a:t> kan basıncı.</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13278328"/>
                  </a:ext>
                </a:extLst>
              </a:tr>
            </a:tbl>
          </a:graphicData>
        </a:graphic>
      </p:graphicFrame>
    </p:spTree>
    <p:extLst>
      <p:ext uri="{BB962C8B-B14F-4D97-AF65-F5344CB8AC3E}">
        <p14:creationId xmlns:p14="http://schemas.microsoft.com/office/powerpoint/2010/main" val="397392358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AE80C3CA-B771-43DD-B410-819FBF9BDDB0}"/>
              </a:ext>
            </a:extLst>
          </p:cNvPr>
          <p:cNvGraphicFramePr>
            <a:graphicFrameLocks noGrp="1"/>
          </p:cNvGraphicFramePr>
          <p:nvPr>
            <p:extLst>
              <p:ext uri="{D42A27DB-BD31-4B8C-83A1-F6EECF244321}">
                <p14:modId xmlns:p14="http://schemas.microsoft.com/office/powerpoint/2010/main" val="1774326638"/>
              </p:ext>
            </p:extLst>
          </p:nvPr>
        </p:nvGraphicFramePr>
        <p:xfrm>
          <a:off x="251520" y="1268761"/>
          <a:ext cx="8640960" cy="4320480"/>
        </p:xfrm>
        <a:graphic>
          <a:graphicData uri="http://schemas.openxmlformats.org/drawingml/2006/table">
            <a:tbl>
              <a:tblPr/>
              <a:tblGrid>
                <a:gridCol w="559064">
                  <a:extLst>
                    <a:ext uri="{9D8B030D-6E8A-4147-A177-3AD203B41FA5}">
                      <a16:colId xmlns:a16="http://schemas.microsoft.com/office/drawing/2014/main" xmlns="" val="2466689382"/>
                    </a:ext>
                  </a:extLst>
                </a:gridCol>
                <a:gridCol w="2079322">
                  <a:extLst>
                    <a:ext uri="{9D8B030D-6E8A-4147-A177-3AD203B41FA5}">
                      <a16:colId xmlns:a16="http://schemas.microsoft.com/office/drawing/2014/main" xmlns="" val="339699567"/>
                    </a:ext>
                  </a:extLst>
                </a:gridCol>
                <a:gridCol w="2069516">
                  <a:extLst>
                    <a:ext uri="{9D8B030D-6E8A-4147-A177-3AD203B41FA5}">
                      <a16:colId xmlns:a16="http://schemas.microsoft.com/office/drawing/2014/main" xmlns="" val="2639886401"/>
                    </a:ext>
                  </a:extLst>
                </a:gridCol>
                <a:gridCol w="1922393">
                  <a:extLst>
                    <a:ext uri="{9D8B030D-6E8A-4147-A177-3AD203B41FA5}">
                      <a16:colId xmlns:a16="http://schemas.microsoft.com/office/drawing/2014/main" xmlns="" val="3796260635"/>
                    </a:ext>
                  </a:extLst>
                </a:gridCol>
                <a:gridCol w="2010665">
                  <a:extLst>
                    <a:ext uri="{9D8B030D-6E8A-4147-A177-3AD203B41FA5}">
                      <a16:colId xmlns:a16="http://schemas.microsoft.com/office/drawing/2014/main" xmlns="" val="1321474713"/>
                    </a:ext>
                  </a:extLst>
                </a:gridCol>
              </a:tblGrid>
              <a:tr h="160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İLAÇ</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KONTRENDİKASYONLARI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sng" strike="noStrike">
                          <a:solidFill>
                            <a:srgbClr val="000000"/>
                          </a:solidFill>
                          <a:effectLst/>
                          <a:latin typeface="Times New Roman" panose="02020603050405020304" pitchFamily="18" charset="0"/>
                        </a:rPr>
                        <a:t>VERİLİŞ YOLU</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YAN ETKİLERİ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365336178"/>
                  </a:ext>
                </a:extLst>
              </a:tr>
              <a:tr h="416018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KLORAZEPTAL</a:t>
                      </a:r>
                    </a:p>
                  </a:txBody>
                  <a:tcPr marL="7688" marR="7688" marT="768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Primer anksiyete hastalıklarında (ruhsal sıkıntı hallerinde, nevrozlarda); reaktif (sekonder) anksiyetede etyolojik tedavi ve psikoterapi uygulanan hastalarda; epilepsi nöbetlerinin yardımcı tedavisinde; akut alkolizm tedavisi semptomlarında; bazı somatik (hipertansiyon distroidi gibi) ve psikosomatik (fonksiyonel kalp bozukluğu, spazmodik sindirim bozuklukları gibi) hastalıklardaki anksiyete hallerinde; pre-menstruel devrede ve menopozda ortaya çıkan (anksiyete) sıkıntı hallerinde ve anksiyeteye bağlı uykusuzlukta endikedir.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Benzodiazepinlere bağlı allerjilerde (aşırı duyarlı kişilerde); glokomda; ciddi solunum yetersizliğinde; ileri derecede kalp, böbrek ve karaciğer yetmezliklerinde; Myasthenia gravis'de; gebelikte ve süt verme döneminde ve alkol almış kişilerde kontrendikedir.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Mutad günlük doz 30 mg’dır (Anksen oral yolla bölünmüş dozlar halinde kullanılır). Doz, günlük 15-60 mg’lık sınırlar içinde, hastadan alınan cevaba göre kademeli olarak ayarlanmalıdır. Yaşlılarda ve zayıf hastalarda tedaviye 5-15 mg’lık günlük doz ile başlanmalıdır.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err="1">
                          <a:solidFill>
                            <a:srgbClr val="000000"/>
                          </a:solidFill>
                          <a:effectLst/>
                          <a:latin typeface="Times New Roman" panose="02020603050405020304" pitchFamily="18" charset="0"/>
                        </a:rPr>
                        <a:t>Depresan</a:t>
                      </a:r>
                      <a:r>
                        <a:rPr lang="tr-TR" sz="1000" b="0" i="0" u="none" strike="noStrike" dirty="0">
                          <a:solidFill>
                            <a:srgbClr val="000000"/>
                          </a:solidFill>
                          <a:effectLst/>
                          <a:latin typeface="Times New Roman" panose="02020603050405020304" pitchFamily="18" charset="0"/>
                        </a:rPr>
                        <a:t> ilaçlarla karşılıklı etki artışı görülür. </a:t>
                      </a:r>
                      <a:r>
                        <a:rPr lang="tr-TR" sz="1000" b="0" i="0" u="none" strike="noStrike" dirty="0" err="1">
                          <a:solidFill>
                            <a:srgbClr val="000000"/>
                          </a:solidFill>
                          <a:effectLst/>
                          <a:latin typeface="Times New Roman" panose="02020603050405020304" pitchFamily="18" charset="0"/>
                        </a:rPr>
                        <a:t>Lidokain'in</a:t>
                      </a:r>
                      <a:r>
                        <a:rPr lang="tr-TR" sz="1000" b="0" i="0" u="none" strike="noStrike" dirty="0">
                          <a:solidFill>
                            <a:srgbClr val="000000"/>
                          </a:solidFill>
                          <a:effectLst/>
                          <a:latin typeface="Times New Roman" panose="02020603050405020304" pitchFamily="18" charset="0"/>
                        </a:rPr>
                        <a:t> etkisini </a:t>
                      </a:r>
                      <a:r>
                        <a:rPr lang="tr-TR" sz="1000" b="0" i="0" u="none" strike="noStrike" dirty="0" err="1">
                          <a:solidFill>
                            <a:srgbClr val="000000"/>
                          </a:solidFill>
                          <a:effectLst/>
                          <a:latin typeface="Times New Roman" panose="02020603050405020304" pitchFamily="18" charset="0"/>
                        </a:rPr>
                        <a:t>potansiyalize</a:t>
                      </a:r>
                      <a:r>
                        <a:rPr lang="tr-TR" sz="1000" b="0" i="0" u="none" strike="noStrike" dirty="0">
                          <a:solidFill>
                            <a:srgbClr val="000000"/>
                          </a:solidFill>
                          <a:effectLst/>
                          <a:latin typeface="Times New Roman" panose="02020603050405020304" pitchFamily="18" charset="0"/>
                        </a:rPr>
                        <a:t> edebilir. MSS </a:t>
                      </a:r>
                      <a:r>
                        <a:rPr lang="tr-TR" sz="1000" b="0" i="0" u="none" strike="noStrike" dirty="0" err="1">
                          <a:solidFill>
                            <a:srgbClr val="000000"/>
                          </a:solidFill>
                          <a:effectLst/>
                          <a:latin typeface="Times New Roman" panose="02020603050405020304" pitchFamily="18" charset="0"/>
                        </a:rPr>
                        <a:t>depresanlarının</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sedatif</a:t>
                      </a:r>
                      <a:r>
                        <a:rPr lang="tr-TR" sz="1000" b="0" i="0" u="none" strike="noStrike" dirty="0">
                          <a:solidFill>
                            <a:srgbClr val="000000"/>
                          </a:solidFill>
                          <a:effectLst/>
                          <a:latin typeface="Times New Roman" panose="02020603050405020304" pitchFamily="18" charset="0"/>
                        </a:rPr>
                        <a:t> etkisini beraber kullanımda </a:t>
                      </a:r>
                      <a:r>
                        <a:rPr lang="tr-TR" sz="1000" b="0" i="0" u="none" strike="noStrike" dirty="0" err="1">
                          <a:solidFill>
                            <a:srgbClr val="000000"/>
                          </a:solidFill>
                          <a:effectLst/>
                          <a:latin typeface="Times New Roman" panose="02020603050405020304" pitchFamily="18" charset="0"/>
                        </a:rPr>
                        <a:t>potansiyalize</a:t>
                      </a:r>
                      <a:r>
                        <a:rPr lang="tr-TR" sz="1000" b="0" i="0" u="none" strike="noStrike" dirty="0">
                          <a:solidFill>
                            <a:srgbClr val="000000"/>
                          </a:solidFill>
                          <a:effectLst/>
                          <a:latin typeface="Times New Roman" panose="02020603050405020304" pitchFamily="18" charset="0"/>
                        </a:rPr>
                        <a:t> eder. </a:t>
                      </a:r>
                      <a:r>
                        <a:rPr lang="tr-TR" sz="1000" b="0" i="0" u="none" strike="noStrike" dirty="0" err="1">
                          <a:solidFill>
                            <a:srgbClr val="000000"/>
                          </a:solidFill>
                          <a:effectLst/>
                          <a:latin typeface="Times New Roman" panose="02020603050405020304" pitchFamily="18" charset="0"/>
                        </a:rPr>
                        <a:t>Simetidin</a:t>
                      </a:r>
                      <a:r>
                        <a:rPr lang="tr-TR" sz="1000" b="0" i="0" u="none" strike="noStrike" dirty="0">
                          <a:solidFill>
                            <a:srgbClr val="000000"/>
                          </a:solidFill>
                          <a:effectLst/>
                          <a:latin typeface="Times New Roman" panose="02020603050405020304" pitchFamily="18" charset="0"/>
                        </a:rPr>
                        <a:t> ile birlikte kullanıldığında, </a:t>
                      </a:r>
                      <a:r>
                        <a:rPr lang="tr-TR" sz="1000" b="0" i="0" u="none" strike="noStrike" dirty="0" err="1">
                          <a:solidFill>
                            <a:srgbClr val="000000"/>
                          </a:solidFill>
                          <a:effectLst/>
                          <a:latin typeface="Times New Roman" panose="02020603050405020304" pitchFamily="18" charset="0"/>
                        </a:rPr>
                        <a:t>simetidin</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farmakokinetiğini</a:t>
                      </a:r>
                      <a:r>
                        <a:rPr lang="tr-TR" sz="1000" b="0" i="0" u="none" strike="noStrike" dirty="0">
                          <a:solidFill>
                            <a:srgbClr val="000000"/>
                          </a:solidFill>
                          <a:effectLst/>
                          <a:latin typeface="Times New Roman" panose="02020603050405020304" pitchFamily="18" charset="0"/>
                        </a:rPr>
                        <a:t> etkileyerek, plazma düzeyini arttırır. </a:t>
                      </a:r>
                      <a:r>
                        <a:rPr lang="tr-TR" sz="1000" b="0" i="0" u="none" strike="noStrike" dirty="0" err="1">
                          <a:solidFill>
                            <a:srgbClr val="000000"/>
                          </a:solidFill>
                          <a:effectLst/>
                          <a:latin typeface="Times New Roman" panose="02020603050405020304" pitchFamily="18" charset="0"/>
                        </a:rPr>
                        <a:t>Antikolinerjik</a:t>
                      </a:r>
                      <a:r>
                        <a:rPr lang="tr-TR" sz="1000" b="0" i="0" u="none" strike="noStrike" dirty="0">
                          <a:solidFill>
                            <a:srgbClr val="000000"/>
                          </a:solidFill>
                          <a:effectLst/>
                          <a:latin typeface="Times New Roman" panose="02020603050405020304" pitchFamily="18" charset="0"/>
                        </a:rPr>
                        <a:t> ve </a:t>
                      </a:r>
                      <a:r>
                        <a:rPr lang="tr-TR" sz="1000" b="0" i="0" u="none" strike="noStrike" dirty="0" err="1">
                          <a:solidFill>
                            <a:srgbClr val="000000"/>
                          </a:solidFill>
                          <a:effectLst/>
                          <a:latin typeface="Times New Roman" panose="02020603050405020304" pitchFamily="18" charset="0"/>
                        </a:rPr>
                        <a:t>antasid</a:t>
                      </a:r>
                      <a:r>
                        <a:rPr lang="tr-TR" sz="1000" b="0" i="0" u="none" strike="noStrike" dirty="0">
                          <a:solidFill>
                            <a:srgbClr val="000000"/>
                          </a:solidFill>
                          <a:effectLst/>
                          <a:latin typeface="Times New Roman" panose="02020603050405020304" pitchFamily="18" charset="0"/>
                        </a:rPr>
                        <a:t> ilaçlar emilimi geciktirerek etkili olurlar.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184213215"/>
                  </a:ext>
                </a:extLst>
              </a:tr>
            </a:tbl>
          </a:graphicData>
        </a:graphic>
      </p:graphicFrame>
    </p:spTree>
    <p:extLst>
      <p:ext uri="{BB962C8B-B14F-4D97-AF65-F5344CB8AC3E}">
        <p14:creationId xmlns:p14="http://schemas.microsoft.com/office/powerpoint/2010/main" val="398531540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66CF9061-DFE8-4EC3-B7B8-AFADFEFCBFE5}"/>
              </a:ext>
            </a:extLst>
          </p:cNvPr>
          <p:cNvGraphicFramePr>
            <a:graphicFrameLocks noGrp="1"/>
          </p:cNvGraphicFramePr>
          <p:nvPr>
            <p:extLst>
              <p:ext uri="{D42A27DB-BD31-4B8C-83A1-F6EECF244321}">
                <p14:modId xmlns:p14="http://schemas.microsoft.com/office/powerpoint/2010/main" val="4242465843"/>
              </p:ext>
            </p:extLst>
          </p:nvPr>
        </p:nvGraphicFramePr>
        <p:xfrm>
          <a:off x="251520" y="1268761"/>
          <a:ext cx="8640958" cy="4320480"/>
        </p:xfrm>
        <a:graphic>
          <a:graphicData uri="http://schemas.openxmlformats.org/drawingml/2006/table">
            <a:tbl>
              <a:tblPr/>
              <a:tblGrid>
                <a:gridCol w="626556">
                  <a:extLst>
                    <a:ext uri="{9D8B030D-6E8A-4147-A177-3AD203B41FA5}">
                      <a16:colId xmlns:a16="http://schemas.microsoft.com/office/drawing/2014/main" xmlns="" val="125463661"/>
                    </a:ext>
                  </a:extLst>
                </a:gridCol>
                <a:gridCol w="2396059">
                  <a:extLst>
                    <a:ext uri="{9D8B030D-6E8A-4147-A177-3AD203B41FA5}">
                      <a16:colId xmlns:a16="http://schemas.microsoft.com/office/drawing/2014/main" xmlns="" val="4254049529"/>
                    </a:ext>
                  </a:extLst>
                </a:gridCol>
                <a:gridCol w="1937043">
                  <a:extLst>
                    <a:ext uri="{9D8B030D-6E8A-4147-A177-3AD203B41FA5}">
                      <a16:colId xmlns:a16="http://schemas.microsoft.com/office/drawing/2014/main" xmlns="" val="1844029938"/>
                    </a:ext>
                  </a:extLst>
                </a:gridCol>
                <a:gridCol w="1799340">
                  <a:extLst>
                    <a:ext uri="{9D8B030D-6E8A-4147-A177-3AD203B41FA5}">
                      <a16:colId xmlns:a16="http://schemas.microsoft.com/office/drawing/2014/main" xmlns="" val="2850926487"/>
                    </a:ext>
                  </a:extLst>
                </a:gridCol>
                <a:gridCol w="1881960">
                  <a:extLst>
                    <a:ext uri="{9D8B030D-6E8A-4147-A177-3AD203B41FA5}">
                      <a16:colId xmlns:a16="http://schemas.microsoft.com/office/drawing/2014/main" xmlns="" val="738971795"/>
                    </a:ext>
                  </a:extLst>
                </a:gridCol>
              </a:tblGrid>
              <a:tr h="160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dirty="0">
                          <a:solidFill>
                            <a:srgbClr val="000000"/>
                          </a:solidFill>
                          <a:effectLst/>
                          <a:latin typeface="Times New Roman" panose="02020603050405020304" pitchFamily="18" charset="0"/>
                        </a:rPr>
                        <a:t>İLAÇ</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KONTRENDİKASYONLARI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sng" strike="noStrike">
                          <a:solidFill>
                            <a:srgbClr val="000000"/>
                          </a:solidFill>
                          <a:effectLst/>
                          <a:latin typeface="Times New Roman" panose="02020603050405020304" pitchFamily="18" charset="0"/>
                        </a:rPr>
                        <a:t>VERİLİŞ YOLU</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YAN ETKİLERİ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988817441"/>
                  </a:ext>
                </a:extLst>
              </a:tr>
              <a:tr h="416018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LORAZEPAM</a:t>
                      </a:r>
                    </a:p>
                  </a:txBody>
                  <a:tcPr marL="7688" marR="7688" marT="768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err="1">
                          <a:solidFill>
                            <a:srgbClr val="000000"/>
                          </a:solidFill>
                          <a:effectLst/>
                          <a:latin typeface="Times New Roman" panose="02020603050405020304" pitchFamily="18" charset="0"/>
                        </a:rPr>
                        <a:t>Anksiyolitik</a:t>
                      </a:r>
                      <a:r>
                        <a:rPr lang="tr-TR" sz="1000" b="0" i="0" u="none" strike="noStrike" dirty="0">
                          <a:solidFill>
                            <a:srgbClr val="000000"/>
                          </a:solidFill>
                          <a:effectLst/>
                          <a:latin typeface="Times New Roman" panose="02020603050405020304" pitchFamily="18" charset="0"/>
                        </a:rPr>
                        <a:t> etkili minör </a:t>
                      </a:r>
                      <a:r>
                        <a:rPr lang="tr-TR" sz="1000" b="0" i="0" u="none" strike="noStrike" dirty="0" err="1">
                          <a:solidFill>
                            <a:srgbClr val="000000"/>
                          </a:solidFill>
                          <a:effectLst/>
                          <a:latin typeface="Times New Roman" panose="02020603050405020304" pitchFamily="18" charset="0"/>
                        </a:rPr>
                        <a:t>trankilizandır</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Anksiyete</a:t>
                      </a:r>
                      <a:r>
                        <a:rPr lang="tr-TR" sz="1000" b="0" i="0" u="none" strike="noStrike" dirty="0">
                          <a:solidFill>
                            <a:srgbClr val="000000"/>
                          </a:solidFill>
                          <a:effectLst/>
                          <a:latin typeface="Times New Roman" panose="02020603050405020304" pitchFamily="18" charset="0"/>
                        </a:rPr>
                        <a:t> şikayetlerinin giderilmesi veya </a:t>
                      </a:r>
                      <a:r>
                        <a:rPr lang="tr-TR" sz="1000" b="0" i="0" u="none" strike="noStrike" dirty="0" err="1">
                          <a:solidFill>
                            <a:srgbClr val="000000"/>
                          </a:solidFill>
                          <a:effectLst/>
                          <a:latin typeface="Times New Roman" panose="02020603050405020304" pitchFamily="18" charset="0"/>
                        </a:rPr>
                        <a:t>anksiyete</a:t>
                      </a:r>
                      <a:r>
                        <a:rPr lang="tr-TR" sz="1000" b="0" i="0" u="none" strike="noStrike" dirty="0">
                          <a:solidFill>
                            <a:srgbClr val="000000"/>
                          </a:solidFill>
                          <a:effectLst/>
                          <a:latin typeface="Times New Roman" panose="02020603050405020304" pitchFamily="18" charset="0"/>
                        </a:rPr>
                        <a:t> semptomları veya depresif semptomlara bağlı </a:t>
                      </a:r>
                      <a:r>
                        <a:rPr lang="tr-TR" sz="1000" b="0" i="0" u="none" strike="noStrike" dirty="0" err="1">
                          <a:solidFill>
                            <a:srgbClr val="000000"/>
                          </a:solidFill>
                          <a:effectLst/>
                          <a:latin typeface="Times New Roman" panose="02020603050405020304" pitchFamily="18" charset="0"/>
                        </a:rPr>
                        <a:t>anksiyetenin</a:t>
                      </a:r>
                      <a:r>
                        <a:rPr lang="tr-TR" sz="1000" b="0" i="0" u="none" strike="noStrike" dirty="0">
                          <a:solidFill>
                            <a:srgbClr val="000000"/>
                          </a:solidFill>
                          <a:effectLst/>
                          <a:latin typeface="Times New Roman" panose="02020603050405020304" pitchFamily="18" charset="0"/>
                        </a:rPr>
                        <a:t> kısa süreli rahatlatılmasında (yalnızca ilaçsız tedaviden cevap alınamadığı ve rahatsızlığın ağır seyrettiği, kişiyi iş göremez hale getirdiği veya aşırı sıkıntıya soktuğu durumlarda kullanılmalıdır), birkaç ilaç ile tedavinin gerekli olduğu </a:t>
                      </a:r>
                      <a:r>
                        <a:rPr lang="tr-TR" sz="1000" b="0" i="0" u="none" strike="noStrike" dirty="0" err="1">
                          <a:solidFill>
                            <a:srgbClr val="000000"/>
                          </a:solidFill>
                          <a:effectLst/>
                          <a:latin typeface="Times New Roman" panose="02020603050405020304" pitchFamily="18" charset="0"/>
                        </a:rPr>
                        <a:t>psikotik</a:t>
                      </a:r>
                      <a:r>
                        <a:rPr lang="tr-TR" sz="1000" b="0" i="0" u="none" strike="noStrike" dirty="0">
                          <a:solidFill>
                            <a:srgbClr val="000000"/>
                          </a:solidFill>
                          <a:effectLst/>
                          <a:latin typeface="Times New Roman" panose="02020603050405020304" pitchFamily="18" charset="0"/>
                        </a:rPr>
                        <a:t> durumlara ve ağır depresyona bağlı </a:t>
                      </a:r>
                      <a:r>
                        <a:rPr lang="tr-TR" sz="1000" b="0" i="0" u="none" strike="noStrike" dirty="0" err="1">
                          <a:solidFill>
                            <a:srgbClr val="000000"/>
                          </a:solidFill>
                          <a:effectLst/>
                          <a:latin typeface="Times New Roman" panose="02020603050405020304" pitchFamily="18" charset="0"/>
                        </a:rPr>
                        <a:t>anksiyetede</a:t>
                      </a:r>
                      <a:r>
                        <a:rPr lang="tr-TR" sz="1000" b="0" i="0" u="none" strike="noStrike" dirty="0">
                          <a:solidFill>
                            <a:srgbClr val="000000"/>
                          </a:solidFill>
                          <a:effectLst/>
                          <a:latin typeface="Times New Roman" panose="02020603050405020304" pitchFamily="18" charset="0"/>
                        </a:rPr>
                        <a:t>, cerrahi </a:t>
                      </a:r>
                      <a:r>
                        <a:rPr lang="tr-TR" sz="1000" b="0" i="0" u="none" strike="noStrike" dirty="0" err="1">
                          <a:solidFill>
                            <a:srgbClr val="000000"/>
                          </a:solidFill>
                          <a:effectLst/>
                          <a:latin typeface="Times New Roman" panose="02020603050405020304" pitchFamily="18" charset="0"/>
                        </a:rPr>
                        <a:t>premedikasyon</a:t>
                      </a:r>
                      <a:r>
                        <a:rPr lang="tr-TR" sz="1000" b="0" i="0" u="none" strike="noStrike" dirty="0">
                          <a:solidFill>
                            <a:srgbClr val="000000"/>
                          </a:solidFill>
                          <a:effectLst/>
                          <a:latin typeface="Times New Roman" panose="02020603050405020304" pitchFamily="18" charset="0"/>
                        </a:rPr>
                        <a:t>, kanser kemoterapisine bağlı mide bulantısı ve kusmanın </a:t>
                      </a:r>
                      <a:r>
                        <a:rPr lang="tr-TR" sz="1000" b="0" i="0" u="none" strike="noStrike" dirty="0" err="1">
                          <a:solidFill>
                            <a:srgbClr val="000000"/>
                          </a:solidFill>
                          <a:effectLst/>
                          <a:latin typeface="Times New Roman" panose="02020603050405020304" pitchFamily="18" charset="0"/>
                        </a:rPr>
                        <a:t>profilaktik</a:t>
                      </a:r>
                      <a:r>
                        <a:rPr lang="tr-TR" sz="1000" b="0" i="0" u="none" strike="noStrike" dirty="0">
                          <a:solidFill>
                            <a:srgbClr val="000000"/>
                          </a:solidFill>
                          <a:effectLst/>
                          <a:latin typeface="Times New Roman" panose="02020603050405020304" pitchFamily="18" charset="0"/>
                        </a:rPr>
                        <a:t> ve </a:t>
                      </a:r>
                      <a:r>
                        <a:rPr lang="tr-TR" sz="1000" b="0" i="0" u="none" strike="noStrike" dirty="0" err="1">
                          <a:solidFill>
                            <a:srgbClr val="000000"/>
                          </a:solidFill>
                          <a:effectLst/>
                          <a:latin typeface="Times New Roman" panose="02020603050405020304" pitchFamily="18" charset="0"/>
                        </a:rPr>
                        <a:t>semptomatik</a:t>
                      </a:r>
                      <a:r>
                        <a:rPr lang="tr-TR" sz="1000" b="0" i="0" u="none" strike="noStrike" dirty="0">
                          <a:solidFill>
                            <a:srgbClr val="000000"/>
                          </a:solidFill>
                          <a:effectLst/>
                          <a:latin typeface="Times New Roman" panose="02020603050405020304" pitchFamily="18" charset="0"/>
                        </a:rPr>
                        <a:t> tedavisi için standart </a:t>
                      </a:r>
                      <a:r>
                        <a:rPr lang="tr-TR" sz="1000" b="0" i="0" u="none" strike="noStrike" dirty="0" err="1">
                          <a:solidFill>
                            <a:srgbClr val="000000"/>
                          </a:solidFill>
                          <a:effectLst/>
                          <a:latin typeface="Times New Roman" panose="02020603050405020304" pitchFamily="18" charset="0"/>
                        </a:rPr>
                        <a:t>antiemetik</a:t>
                      </a:r>
                      <a:r>
                        <a:rPr lang="tr-TR" sz="1000" b="0" i="0" u="none" strike="noStrike" dirty="0">
                          <a:solidFill>
                            <a:srgbClr val="000000"/>
                          </a:solidFill>
                          <a:effectLst/>
                          <a:latin typeface="Times New Roman" panose="02020603050405020304" pitchFamily="18" charset="0"/>
                        </a:rPr>
                        <a:t> ilaçlarla tedaviye ilave olarak </a:t>
                      </a:r>
                      <a:r>
                        <a:rPr lang="tr-TR" sz="1000" b="0" i="0" u="none" strike="noStrike" dirty="0" err="1">
                          <a:solidFill>
                            <a:srgbClr val="000000"/>
                          </a:solidFill>
                          <a:effectLst/>
                          <a:latin typeface="Times New Roman" panose="02020603050405020304" pitchFamily="18" charset="0"/>
                        </a:rPr>
                        <a:t>endikedir</a:t>
                      </a:r>
                      <a:r>
                        <a:rPr lang="tr-TR" sz="1000" b="0" i="0" u="none" strike="noStrike" dirty="0">
                          <a:solidFill>
                            <a:srgbClr val="000000"/>
                          </a:solidFill>
                          <a:effectLst/>
                          <a:latin typeface="Times New Roman" panose="02020603050405020304" pitchFamily="18" charset="0"/>
                        </a:rPr>
                        <a:t>.</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Uykuda geçici solunum kesilmesi, ciddi solunum yetmezliği, benzodiazepinlere veya ilacın içerdiği diğer maddelere karşı aşırı hassasiyet, Myasthenia gravis, ciddi karaciğer yetmezliği, ve akut dar açılı glokomda kontrendikedir.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Anksiyete tedavisi için ortalama günlük doz, 2-3 kez bölünerek verilen 2-3 mg'dır; ancak günlük doz 1-10 mg arasında değişebilir. En yüksek doz yatmadan önce alınmalıdır. Anksiyete veya geçici stresten kaynaklanan uykusuzluk için günde 1-2 mg'lık tek doz, genellikle yatma vaktinde verilebilir. Cerrahi premedikasyon için, 2-4 mg dozun cerrahi işlemden bir gece önce ve/veya 1-2 saat önce verilmesi önerilir.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err="1">
                          <a:solidFill>
                            <a:srgbClr val="000000"/>
                          </a:solidFill>
                          <a:effectLst/>
                          <a:latin typeface="Times New Roman" panose="02020603050405020304" pitchFamily="18" charset="0"/>
                        </a:rPr>
                        <a:t>Benzodiazepinlere</a:t>
                      </a:r>
                      <a:r>
                        <a:rPr lang="tr-TR" sz="1000" b="0" i="0" u="none" strike="noStrike" dirty="0">
                          <a:solidFill>
                            <a:srgbClr val="000000"/>
                          </a:solidFill>
                          <a:effectLst/>
                          <a:latin typeface="Times New Roman" panose="02020603050405020304" pitchFamily="18" charset="0"/>
                        </a:rPr>
                        <a:t> bağlı olarak en sık bildirilen </a:t>
                      </a:r>
                      <a:r>
                        <a:rPr lang="tr-TR" sz="1000" b="0" i="0" u="none" strike="noStrike" dirty="0" err="1">
                          <a:solidFill>
                            <a:srgbClr val="000000"/>
                          </a:solidFill>
                          <a:effectLst/>
                          <a:latin typeface="Times New Roman" panose="02020603050405020304" pitchFamily="18" charset="0"/>
                        </a:rPr>
                        <a:t>advers</a:t>
                      </a:r>
                      <a:r>
                        <a:rPr lang="tr-TR" sz="1000" b="0" i="0" u="none" strike="noStrike" dirty="0">
                          <a:solidFill>
                            <a:srgbClr val="000000"/>
                          </a:solidFill>
                          <a:effectLst/>
                          <a:latin typeface="Times New Roman" panose="02020603050405020304" pitchFamily="18" charset="0"/>
                        </a:rPr>
                        <a:t> reaksiyonlar gündüz uykusu, baş dönmesi, kas zayıflığı ve </a:t>
                      </a:r>
                      <a:r>
                        <a:rPr lang="tr-TR" sz="1000" b="0" i="0" u="none" strike="noStrike" dirty="0" err="1">
                          <a:solidFill>
                            <a:srgbClr val="000000"/>
                          </a:solidFill>
                          <a:effectLst/>
                          <a:latin typeface="Times New Roman" panose="02020603050405020304" pitchFamily="18" charset="0"/>
                        </a:rPr>
                        <a:t>ataksidir</a:t>
                      </a:r>
                      <a:r>
                        <a:rPr lang="tr-TR" sz="1000" b="0" i="0" u="none" strike="noStrike" dirty="0">
                          <a:solidFill>
                            <a:srgbClr val="000000"/>
                          </a:solidFill>
                          <a:effectLst/>
                          <a:latin typeface="Times New Roman" panose="02020603050405020304" pitchFamily="18" charset="0"/>
                        </a:rPr>
                        <a:t>.</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881330135"/>
                  </a:ext>
                </a:extLst>
              </a:tr>
            </a:tbl>
          </a:graphicData>
        </a:graphic>
      </p:graphicFrame>
    </p:spTree>
    <p:extLst>
      <p:ext uri="{BB962C8B-B14F-4D97-AF65-F5344CB8AC3E}">
        <p14:creationId xmlns:p14="http://schemas.microsoft.com/office/powerpoint/2010/main" val="409515071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608E2C60-2C09-41F6-8483-66002CB0F31E}"/>
              </a:ext>
            </a:extLst>
          </p:cNvPr>
          <p:cNvGraphicFramePr>
            <a:graphicFrameLocks noGrp="1"/>
          </p:cNvGraphicFramePr>
          <p:nvPr>
            <p:extLst>
              <p:ext uri="{D42A27DB-BD31-4B8C-83A1-F6EECF244321}">
                <p14:modId xmlns:p14="http://schemas.microsoft.com/office/powerpoint/2010/main" val="4221722790"/>
              </p:ext>
            </p:extLst>
          </p:nvPr>
        </p:nvGraphicFramePr>
        <p:xfrm>
          <a:off x="251519" y="1268761"/>
          <a:ext cx="8640959" cy="4320480"/>
        </p:xfrm>
        <a:graphic>
          <a:graphicData uri="http://schemas.openxmlformats.org/drawingml/2006/table">
            <a:tbl>
              <a:tblPr/>
              <a:tblGrid>
                <a:gridCol w="558429">
                  <a:extLst>
                    <a:ext uri="{9D8B030D-6E8A-4147-A177-3AD203B41FA5}">
                      <a16:colId xmlns:a16="http://schemas.microsoft.com/office/drawing/2014/main" xmlns="" val="1400031497"/>
                    </a:ext>
                  </a:extLst>
                </a:gridCol>
                <a:gridCol w="2086763">
                  <a:extLst>
                    <a:ext uri="{9D8B030D-6E8A-4147-A177-3AD203B41FA5}">
                      <a16:colId xmlns:a16="http://schemas.microsoft.com/office/drawing/2014/main" xmlns="" val="661435238"/>
                    </a:ext>
                  </a:extLst>
                </a:gridCol>
                <a:gridCol w="2067168">
                  <a:extLst>
                    <a:ext uri="{9D8B030D-6E8A-4147-A177-3AD203B41FA5}">
                      <a16:colId xmlns:a16="http://schemas.microsoft.com/office/drawing/2014/main" xmlns="" val="2914726818"/>
                    </a:ext>
                  </a:extLst>
                </a:gridCol>
                <a:gridCol w="1920213">
                  <a:extLst>
                    <a:ext uri="{9D8B030D-6E8A-4147-A177-3AD203B41FA5}">
                      <a16:colId xmlns:a16="http://schemas.microsoft.com/office/drawing/2014/main" xmlns="" val="3146800573"/>
                    </a:ext>
                  </a:extLst>
                </a:gridCol>
                <a:gridCol w="2008386">
                  <a:extLst>
                    <a:ext uri="{9D8B030D-6E8A-4147-A177-3AD203B41FA5}">
                      <a16:colId xmlns:a16="http://schemas.microsoft.com/office/drawing/2014/main" xmlns="" val="3294622179"/>
                    </a:ext>
                  </a:extLst>
                </a:gridCol>
              </a:tblGrid>
              <a:tr h="160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İLAÇ</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KONTRENDİKASYONLARI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sng" strike="noStrike">
                          <a:solidFill>
                            <a:srgbClr val="000000"/>
                          </a:solidFill>
                          <a:effectLst/>
                          <a:latin typeface="Times New Roman" panose="02020603050405020304" pitchFamily="18" charset="0"/>
                        </a:rPr>
                        <a:t>VERİLİŞ YOLU</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YAN ETKİLERİ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595828406"/>
                  </a:ext>
                </a:extLst>
              </a:tr>
              <a:tr h="416018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KLORDİAZEPOKSİD</a:t>
                      </a:r>
                    </a:p>
                  </a:txBody>
                  <a:tcPr marL="7688" marR="7688" marT="768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err="1">
                          <a:solidFill>
                            <a:srgbClr val="000000"/>
                          </a:solidFill>
                          <a:effectLst/>
                          <a:latin typeface="Times New Roman" panose="02020603050405020304" pitchFamily="18" charset="0"/>
                        </a:rPr>
                        <a:t>Anksiyolitik</a:t>
                      </a:r>
                      <a:r>
                        <a:rPr lang="tr-TR" sz="1000" b="0" i="0" u="none" strike="noStrike" dirty="0">
                          <a:solidFill>
                            <a:srgbClr val="000000"/>
                          </a:solidFill>
                          <a:effectLst/>
                          <a:latin typeface="Times New Roman" panose="02020603050405020304" pitchFamily="18" charset="0"/>
                        </a:rPr>
                        <a:t> ve </a:t>
                      </a:r>
                      <a:r>
                        <a:rPr lang="tr-TR" sz="1000" b="0" i="0" u="none" strike="noStrike" dirty="0" err="1">
                          <a:solidFill>
                            <a:srgbClr val="000000"/>
                          </a:solidFill>
                          <a:effectLst/>
                          <a:latin typeface="Times New Roman" panose="02020603050405020304" pitchFamily="18" charset="0"/>
                        </a:rPr>
                        <a:t>antikolinerjik</a:t>
                      </a:r>
                      <a:r>
                        <a:rPr lang="tr-TR" sz="1000" b="0" i="0" u="none" strike="noStrike" dirty="0">
                          <a:solidFill>
                            <a:srgbClr val="000000"/>
                          </a:solidFill>
                          <a:effectLst/>
                          <a:latin typeface="Times New Roman" panose="02020603050405020304" pitchFamily="18" charset="0"/>
                        </a:rPr>
                        <a:t> etkilidir. Mide ve </a:t>
                      </a:r>
                      <a:r>
                        <a:rPr lang="tr-TR" sz="1000" b="0" i="0" u="none" strike="noStrike" dirty="0" err="1">
                          <a:solidFill>
                            <a:srgbClr val="000000"/>
                          </a:solidFill>
                          <a:effectLst/>
                          <a:latin typeface="Times New Roman" panose="02020603050405020304" pitchFamily="18" charset="0"/>
                        </a:rPr>
                        <a:t>duodenum</a:t>
                      </a:r>
                      <a:r>
                        <a:rPr lang="tr-TR" sz="1000" b="0" i="0" u="none" strike="noStrike" dirty="0">
                          <a:solidFill>
                            <a:srgbClr val="000000"/>
                          </a:solidFill>
                          <a:effectLst/>
                          <a:latin typeface="Times New Roman" panose="02020603050405020304" pitchFamily="18" charset="0"/>
                        </a:rPr>
                        <a:t> ülserleri, </a:t>
                      </a:r>
                      <a:r>
                        <a:rPr lang="tr-TR" sz="1000" b="0" i="0" u="none" strike="noStrike" dirty="0" err="1">
                          <a:solidFill>
                            <a:srgbClr val="000000"/>
                          </a:solidFill>
                          <a:effectLst/>
                          <a:latin typeface="Times New Roman" panose="02020603050405020304" pitchFamily="18" charset="0"/>
                        </a:rPr>
                        <a:t>iritabl</a:t>
                      </a:r>
                      <a:r>
                        <a:rPr lang="tr-TR" sz="1000" b="0" i="0" u="none" strike="noStrike" dirty="0">
                          <a:solidFill>
                            <a:srgbClr val="000000"/>
                          </a:solidFill>
                          <a:effectLst/>
                          <a:latin typeface="Times New Roman" panose="02020603050405020304" pitchFamily="18" charset="0"/>
                        </a:rPr>
                        <a:t> kolon, spastik kolon, mukuslu kolit, akut </a:t>
                      </a:r>
                      <a:r>
                        <a:rPr lang="tr-TR" sz="1000" b="0" i="0" u="none" strike="noStrike" dirty="0" err="1">
                          <a:solidFill>
                            <a:srgbClr val="000000"/>
                          </a:solidFill>
                          <a:effectLst/>
                          <a:latin typeface="Times New Roman" panose="02020603050405020304" pitchFamily="18" charset="0"/>
                        </a:rPr>
                        <a:t>enterokolit</a:t>
                      </a:r>
                      <a:r>
                        <a:rPr lang="tr-TR" sz="1000" b="0" i="0" u="none" strike="noStrike" dirty="0">
                          <a:solidFill>
                            <a:srgbClr val="000000"/>
                          </a:solidFill>
                          <a:effectLst/>
                          <a:latin typeface="Times New Roman" panose="02020603050405020304" pitchFamily="18" charset="0"/>
                        </a:rPr>
                        <a:t>, akut gastrit, kronik gastrit, </a:t>
                      </a:r>
                      <a:r>
                        <a:rPr lang="tr-TR" sz="1000" b="0" i="0" u="none" strike="noStrike" dirty="0" err="1">
                          <a:solidFill>
                            <a:srgbClr val="000000"/>
                          </a:solidFill>
                          <a:effectLst/>
                          <a:latin typeface="Times New Roman" panose="02020603050405020304" pitchFamily="18" charset="0"/>
                        </a:rPr>
                        <a:t>gastroduodenitis</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gastrointestinal</a:t>
                      </a:r>
                      <a:r>
                        <a:rPr lang="tr-TR" sz="1000" b="0" i="0" u="none" strike="noStrike" dirty="0">
                          <a:solidFill>
                            <a:srgbClr val="000000"/>
                          </a:solidFill>
                          <a:effectLst/>
                          <a:latin typeface="Times New Roman" panose="02020603050405020304" pitchFamily="18" charset="0"/>
                        </a:rPr>
                        <a:t> sistem </a:t>
                      </a:r>
                      <a:r>
                        <a:rPr lang="tr-TR" sz="1000" b="0" i="0" u="none" strike="noStrike" dirty="0" err="1">
                          <a:solidFill>
                            <a:srgbClr val="000000"/>
                          </a:solidFill>
                          <a:effectLst/>
                          <a:latin typeface="Times New Roman" panose="02020603050405020304" pitchFamily="18" charset="0"/>
                        </a:rPr>
                        <a:t>hipermotilitesi</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hipersekresyonu</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biliyer</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diskinezi</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üreter</a:t>
                      </a:r>
                      <a:r>
                        <a:rPr lang="tr-TR" sz="1000" b="0" i="0" u="none" strike="noStrike" dirty="0">
                          <a:solidFill>
                            <a:srgbClr val="000000"/>
                          </a:solidFill>
                          <a:effectLst/>
                          <a:latin typeface="Times New Roman" panose="02020603050405020304" pitchFamily="18" charset="0"/>
                        </a:rPr>
                        <a:t> spazmı ve </a:t>
                      </a:r>
                      <a:r>
                        <a:rPr lang="tr-TR" sz="1000" b="0" i="0" u="none" strike="noStrike" dirty="0" err="1">
                          <a:solidFill>
                            <a:srgbClr val="000000"/>
                          </a:solidFill>
                          <a:effectLst/>
                          <a:latin typeface="Times New Roman" panose="02020603050405020304" pitchFamily="18" charset="0"/>
                        </a:rPr>
                        <a:t>diskinezisi</a:t>
                      </a:r>
                      <a:r>
                        <a:rPr lang="tr-TR" sz="1000" b="0" i="0" u="none" strike="noStrike" dirty="0">
                          <a:solidFill>
                            <a:srgbClr val="000000"/>
                          </a:solidFill>
                          <a:effectLst/>
                          <a:latin typeface="Times New Roman" panose="02020603050405020304" pitchFamily="18" charset="0"/>
                        </a:rPr>
                        <a:t>, mesane </a:t>
                      </a:r>
                      <a:r>
                        <a:rPr lang="tr-TR" sz="1000" b="0" i="0" u="none" strike="noStrike" dirty="0" err="1">
                          <a:solidFill>
                            <a:srgbClr val="000000"/>
                          </a:solidFill>
                          <a:effectLst/>
                          <a:latin typeface="Times New Roman" panose="02020603050405020304" pitchFamily="18" charset="0"/>
                        </a:rPr>
                        <a:t>tenezmi</a:t>
                      </a:r>
                      <a:r>
                        <a:rPr lang="tr-TR" sz="1000" b="0" i="0" u="none" strike="noStrike" dirty="0">
                          <a:solidFill>
                            <a:srgbClr val="000000"/>
                          </a:solidFill>
                          <a:effectLst/>
                          <a:latin typeface="Times New Roman" panose="02020603050405020304" pitchFamily="18" charset="0"/>
                        </a:rPr>
                        <a:t> ve </a:t>
                      </a:r>
                      <a:r>
                        <a:rPr lang="tr-TR" sz="1000" b="0" i="0" u="none" strike="noStrike" dirty="0" err="1">
                          <a:solidFill>
                            <a:srgbClr val="000000"/>
                          </a:solidFill>
                          <a:effectLst/>
                          <a:latin typeface="Times New Roman" panose="02020603050405020304" pitchFamily="18" charset="0"/>
                        </a:rPr>
                        <a:t>irritabl</a:t>
                      </a:r>
                      <a:r>
                        <a:rPr lang="tr-TR" sz="1000" b="0" i="0" u="none" strike="noStrike" dirty="0">
                          <a:solidFill>
                            <a:srgbClr val="000000"/>
                          </a:solidFill>
                          <a:effectLst/>
                          <a:latin typeface="Times New Roman" panose="02020603050405020304" pitchFamily="18" charset="0"/>
                        </a:rPr>
                        <a:t> mesane sendromunda </a:t>
                      </a:r>
                      <a:r>
                        <a:rPr lang="tr-TR" sz="1000" b="0" i="0" u="none" strike="noStrike" dirty="0" err="1">
                          <a:solidFill>
                            <a:srgbClr val="000000"/>
                          </a:solidFill>
                          <a:effectLst/>
                          <a:latin typeface="Times New Roman" panose="02020603050405020304" pitchFamily="18" charset="0"/>
                        </a:rPr>
                        <a:t>endikedir</a:t>
                      </a:r>
                      <a:r>
                        <a:rPr lang="tr-TR" sz="1000" b="0" i="0" u="none" strike="noStrike" dirty="0">
                          <a:solidFill>
                            <a:srgbClr val="000000"/>
                          </a:solidFill>
                          <a:effectLst/>
                          <a:latin typeface="Times New Roman" panose="02020603050405020304" pitchFamily="18" charset="0"/>
                        </a:rPr>
                        <a:t>.</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Antikolinerjik madde içerdiğinden glokomda, prostat hipertrofisinde ve selim mesane boynu tıkanıklığında kontrendikedir. Klordiazepoksit, klidinyum bromür veya ilacın içerdiği diğer yardımcı maddelerden herhangi birine karşı aşırı duyarlılığı olduğu bilinen hastalarda kontrendikedir.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Doz, belirtilerin şiddetine ve alınan yanıta göre kişisel olarak ayarlanmalıdır. Mutad doz günde 3 veya 4 defa, yemeklerden önce ve gece yatarken 1-2 drajedir. Yaşlı ve düşkün hastalarda tedaviye günde 1-2 draje ile başlanmalı, gerekirse doz tahammül edebilecekleri miktara kadar yavaş yavaş artırılmalıdır.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err="1">
                          <a:solidFill>
                            <a:srgbClr val="000000"/>
                          </a:solidFill>
                          <a:effectLst/>
                          <a:latin typeface="Times New Roman" panose="02020603050405020304" pitchFamily="18" charset="0"/>
                        </a:rPr>
                        <a:t>Terapötik</a:t>
                      </a:r>
                      <a:r>
                        <a:rPr lang="tr-TR" sz="1000" b="0" i="0" u="none" strike="noStrike" dirty="0">
                          <a:solidFill>
                            <a:srgbClr val="000000"/>
                          </a:solidFill>
                          <a:effectLst/>
                          <a:latin typeface="Times New Roman" panose="02020603050405020304" pitchFamily="18" charset="0"/>
                        </a:rPr>
                        <a:t> dozlarda genellikle iyi </a:t>
                      </a:r>
                      <a:r>
                        <a:rPr lang="tr-TR" sz="1000" b="0" i="0" u="none" strike="noStrike" dirty="0" err="1">
                          <a:solidFill>
                            <a:srgbClr val="000000"/>
                          </a:solidFill>
                          <a:effectLst/>
                          <a:latin typeface="Times New Roman" panose="02020603050405020304" pitchFamily="18" charset="0"/>
                        </a:rPr>
                        <a:t>tolere</a:t>
                      </a:r>
                      <a:r>
                        <a:rPr lang="tr-TR" sz="1000" b="0" i="0" u="none" strike="noStrike" dirty="0">
                          <a:solidFill>
                            <a:srgbClr val="000000"/>
                          </a:solidFill>
                          <a:effectLst/>
                          <a:latin typeface="Times New Roman" panose="02020603050405020304" pitchFamily="18" charset="0"/>
                        </a:rPr>
                        <a:t> edilir. Diğer </a:t>
                      </a:r>
                      <a:r>
                        <a:rPr lang="tr-TR" sz="1000" b="0" i="0" u="none" strike="noStrike" dirty="0" err="1">
                          <a:solidFill>
                            <a:srgbClr val="000000"/>
                          </a:solidFill>
                          <a:effectLst/>
                          <a:latin typeface="Times New Roman" panose="02020603050405020304" pitchFamily="18" charset="0"/>
                        </a:rPr>
                        <a:t>antikolinerjik</a:t>
                      </a:r>
                      <a:r>
                        <a:rPr lang="tr-TR" sz="1000" b="0" i="0" u="none" strike="noStrike" dirty="0">
                          <a:solidFill>
                            <a:srgbClr val="000000"/>
                          </a:solidFill>
                          <a:effectLst/>
                          <a:latin typeface="Times New Roman" panose="02020603050405020304" pitchFamily="18" charset="0"/>
                        </a:rPr>
                        <a:t> ilaçlarda olduğu gibi ağız kuruluğu , kabızlık ve idrar tutukluğu yapabilir. Tedavinin başlangıcında bazı hastalarda özellikle yaşlılarda uyku hali ve kaslarda gevşeme yapabilir. Ayrıca </a:t>
                      </a:r>
                      <a:r>
                        <a:rPr lang="tr-TR" sz="1000" b="0" i="0" u="none" strike="noStrike" dirty="0" err="1">
                          <a:solidFill>
                            <a:srgbClr val="000000"/>
                          </a:solidFill>
                          <a:effectLst/>
                          <a:latin typeface="Times New Roman" panose="02020603050405020304" pitchFamily="18" charset="0"/>
                        </a:rPr>
                        <a:t>makülopapüler</a:t>
                      </a:r>
                      <a:r>
                        <a:rPr lang="tr-TR" sz="1000" b="0" i="0" u="none" strike="noStrike" dirty="0">
                          <a:solidFill>
                            <a:srgbClr val="000000"/>
                          </a:solidFill>
                          <a:effectLst/>
                          <a:latin typeface="Times New Roman" panose="02020603050405020304" pitchFamily="18" charset="0"/>
                        </a:rPr>
                        <a:t> döküntüler, kaşıntı gibi cilt reaksiyonları ve </a:t>
                      </a:r>
                      <a:r>
                        <a:rPr lang="tr-TR" sz="1000" b="0" i="0" u="none" strike="noStrike" dirty="0" err="1">
                          <a:solidFill>
                            <a:srgbClr val="000000"/>
                          </a:solidFill>
                          <a:effectLst/>
                          <a:latin typeface="Times New Roman" panose="02020603050405020304" pitchFamily="18" charset="0"/>
                        </a:rPr>
                        <a:t>akomodasyon</a:t>
                      </a:r>
                      <a:r>
                        <a:rPr lang="tr-TR" sz="1000" b="0" i="0" u="none" strike="noStrike" dirty="0">
                          <a:solidFill>
                            <a:srgbClr val="000000"/>
                          </a:solidFill>
                          <a:effectLst/>
                          <a:latin typeface="Times New Roman" panose="02020603050405020304" pitchFamily="18" charset="0"/>
                        </a:rPr>
                        <a:t> bozuklukları yapabilir.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009946040"/>
                  </a:ext>
                </a:extLst>
              </a:tr>
            </a:tbl>
          </a:graphicData>
        </a:graphic>
      </p:graphicFrame>
    </p:spTree>
    <p:extLst>
      <p:ext uri="{BB962C8B-B14F-4D97-AF65-F5344CB8AC3E}">
        <p14:creationId xmlns:p14="http://schemas.microsoft.com/office/powerpoint/2010/main" val="396383785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sne 1">
            <a:extLst>
              <a:ext uri="{FF2B5EF4-FFF2-40B4-BE49-F238E27FC236}">
                <a16:creationId xmlns:a16="http://schemas.microsoft.com/office/drawing/2014/main" xmlns="" id="{0AC3ACBC-F591-4F95-8AF8-07A4B9327356}"/>
              </a:ext>
            </a:extLst>
          </p:cNvPr>
          <p:cNvGraphicFramePr>
            <a:graphicFrameLocks noChangeAspect="1"/>
          </p:cNvGraphicFramePr>
          <p:nvPr>
            <p:extLst>
              <p:ext uri="{D42A27DB-BD31-4B8C-83A1-F6EECF244321}">
                <p14:modId xmlns:p14="http://schemas.microsoft.com/office/powerpoint/2010/main" val="569342563"/>
              </p:ext>
            </p:extLst>
          </p:nvPr>
        </p:nvGraphicFramePr>
        <p:xfrm>
          <a:off x="250826" y="1268760"/>
          <a:ext cx="8641654" cy="4320480"/>
        </p:xfrm>
        <a:graphic>
          <a:graphicData uri="http://schemas.openxmlformats.org/presentationml/2006/ole">
            <mc:AlternateContent xmlns:mc="http://schemas.openxmlformats.org/markup-compatibility/2006">
              <mc:Choice xmlns:v="urn:schemas-microsoft-com:vml" Requires="v">
                <p:oleObj spid="_x0000_s12358" name="Worksheet" r:id="rId4" imgW="11055191" imgH="5404009" progId="Excel.Sheet.12">
                  <p:embed/>
                </p:oleObj>
              </mc:Choice>
              <mc:Fallback>
                <p:oleObj name="Worksheet" r:id="rId4" imgW="11055191" imgH="5404009" progId="Excel.Sheet.12">
                  <p:embed/>
                  <p:pic>
                    <p:nvPicPr>
                      <p:cNvPr id="4" name="Nesne 3">
                        <a:extLst>
                          <a:ext uri="{FF2B5EF4-FFF2-40B4-BE49-F238E27FC236}">
                            <a16:creationId xmlns:a16="http://schemas.microsoft.com/office/drawing/2014/main" xmlns="" id="{FB16569C-0275-4C9E-80BF-B21501B64BCB}"/>
                          </a:ext>
                        </a:extLst>
                      </p:cNvPr>
                      <p:cNvPicPr/>
                      <p:nvPr/>
                    </p:nvPicPr>
                    <p:blipFill>
                      <a:blip r:embed="rId5"/>
                      <a:stretch>
                        <a:fillRect/>
                      </a:stretch>
                    </p:blipFill>
                    <p:spPr>
                      <a:xfrm>
                        <a:off x="250826" y="1268760"/>
                        <a:ext cx="8641654" cy="4320480"/>
                      </a:xfrm>
                      <a:prstGeom prst="rect">
                        <a:avLst/>
                      </a:prstGeom>
                    </p:spPr>
                  </p:pic>
                </p:oleObj>
              </mc:Fallback>
            </mc:AlternateContent>
          </a:graphicData>
        </a:graphic>
      </p:graphicFrame>
    </p:spTree>
    <p:extLst>
      <p:ext uri="{BB962C8B-B14F-4D97-AF65-F5344CB8AC3E}">
        <p14:creationId xmlns:p14="http://schemas.microsoft.com/office/powerpoint/2010/main" val="81444484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5F1328DA-F35A-4D32-B900-FC096E2E0DB1}"/>
              </a:ext>
            </a:extLst>
          </p:cNvPr>
          <p:cNvGraphicFramePr>
            <a:graphicFrameLocks noGrp="1"/>
          </p:cNvGraphicFramePr>
          <p:nvPr>
            <p:extLst>
              <p:ext uri="{D42A27DB-BD31-4B8C-83A1-F6EECF244321}">
                <p14:modId xmlns:p14="http://schemas.microsoft.com/office/powerpoint/2010/main" val="1206131743"/>
              </p:ext>
            </p:extLst>
          </p:nvPr>
        </p:nvGraphicFramePr>
        <p:xfrm>
          <a:off x="251520" y="1268761"/>
          <a:ext cx="8640959" cy="4320479"/>
        </p:xfrm>
        <a:graphic>
          <a:graphicData uri="http://schemas.openxmlformats.org/drawingml/2006/table">
            <a:tbl>
              <a:tblPr/>
              <a:tblGrid>
                <a:gridCol w="358794">
                  <a:extLst>
                    <a:ext uri="{9D8B030D-6E8A-4147-A177-3AD203B41FA5}">
                      <a16:colId xmlns:a16="http://schemas.microsoft.com/office/drawing/2014/main" xmlns="" val="1286857477"/>
                    </a:ext>
                  </a:extLst>
                </a:gridCol>
                <a:gridCol w="1861245">
                  <a:extLst>
                    <a:ext uri="{9D8B030D-6E8A-4147-A177-3AD203B41FA5}">
                      <a16:colId xmlns:a16="http://schemas.microsoft.com/office/drawing/2014/main" xmlns="" val="2848384638"/>
                    </a:ext>
                  </a:extLst>
                </a:gridCol>
                <a:gridCol w="1622049">
                  <a:extLst>
                    <a:ext uri="{9D8B030D-6E8A-4147-A177-3AD203B41FA5}">
                      <a16:colId xmlns:a16="http://schemas.microsoft.com/office/drawing/2014/main" xmlns="" val="2468949231"/>
                    </a:ext>
                  </a:extLst>
                </a:gridCol>
                <a:gridCol w="2317212">
                  <a:extLst>
                    <a:ext uri="{9D8B030D-6E8A-4147-A177-3AD203B41FA5}">
                      <a16:colId xmlns:a16="http://schemas.microsoft.com/office/drawing/2014/main" xmlns="" val="2621917477"/>
                    </a:ext>
                  </a:extLst>
                </a:gridCol>
                <a:gridCol w="2481659">
                  <a:extLst>
                    <a:ext uri="{9D8B030D-6E8A-4147-A177-3AD203B41FA5}">
                      <a16:colId xmlns:a16="http://schemas.microsoft.com/office/drawing/2014/main" xmlns="" val="2774195973"/>
                    </a:ext>
                  </a:extLst>
                </a:gridCol>
              </a:tblGrid>
              <a:tr h="25591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İLAÇ</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ENDİKASYONLARI</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KONTRENDİKASYONLARI</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VERİLİŞ YOLU</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YAN ETKİLERİ</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732177093"/>
                  </a:ext>
                </a:extLst>
              </a:tr>
              <a:tr h="4064561">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900" b="0" i="0" u="none" strike="noStrike">
                          <a:solidFill>
                            <a:srgbClr val="000000"/>
                          </a:solidFill>
                          <a:effectLst/>
                          <a:latin typeface="Times New Roman" panose="02020603050405020304" pitchFamily="18" charset="0"/>
                        </a:rPr>
                        <a:t>KLORPROMOZİN</a:t>
                      </a:r>
                    </a:p>
                  </a:txBody>
                  <a:tcPr marL="6822" marR="6822" marT="6822"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r>
                        <a:rPr lang="tr-TR" sz="900" b="0" i="0" u="none" strike="noStrike" dirty="0" err="1">
                          <a:solidFill>
                            <a:srgbClr val="000000"/>
                          </a:solidFill>
                          <a:effectLst/>
                          <a:latin typeface="Times New Roman" panose="02020603050405020304" pitchFamily="18" charset="0"/>
                        </a:rPr>
                        <a:t>Nöropsikiyatride</a:t>
                      </a:r>
                      <a:r>
                        <a:rPr lang="tr-TR" sz="900" b="0" i="0" u="none" strike="noStrike" dirty="0">
                          <a:solidFill>
                            <a:srgbClr val="000000"/>
                          </a:solidFill>
                          <a:effectLst/>
                          <a:latin typeface="Times New Roman" panose="02020603050405020304" pitchFamily="18" charset="0"/>
                        </a:rPr>
                        <a:t>: Akut psikozlar: Ajitasyon durumları, </a:t>
                      </a:r>
                      <a:r>
                        <a:rPr lang="tr-TR" sz="900" b="0" i="0" u="none" strike="noStrike" dirty="0" err="1">
                          <a:solidFill>
                            <a:srgbClr val="000000"/>
                          </a:solidFill>
                          <a:effectLst/>
                          <a:latin typeface="Times New Roman" panose="02020603050405020304" pitchFamily="18" charset="0"/>
                        </a:rPr>
                        <a:t>hipomani</a:t>
                      </a:r>
                      <a:r>
                        <a:rPr lang="tr-TR" sz="900" b="0" i="0" u="none" strike="noStrike" dirty="0">
                          <a:solidFill>
                            <a:srgbClr val="000000"/>
                          </a:solidFill>
                          <a:effectLst/>
                          <a:latin typeface="Times New Roman" panose="02020603050405020304" pitchFamily="18" charset="0"/>
                        </a:rPr>
                        <a:t> ve maniler, </a:t>
                      </a:r>
                      <a:r>
                        <a:rPr lang="tr-TR" sz="900" b="0" i="0" u="none" strike="noStrike" dirty="0" err="1">
                          <a:solidFill>
                            <a:srgbClr val="000000"/>
                          </a:solidFill>
                          <a:effectLst/>
                          <a:latin typeface="Times New Roman" panose="02020603050405020304" pitchFamily="18" charset="0"/>
                        </a:rPr>
                        <a:t>delirium</a:t>
                      </a:r>
                      <a:r>
                        <a:rPr lang="tr-TR" sz="900" b="0" i="0" u="none" strike="noStrike" dirty="0">
                          <a:solidFill>
                            <a:srgbClr val="000000"/>
                          </a:solidFill>
                          <a:effectLst/>
                          <a:latin typeface="Times New Roman" panose="02020603050405020304" pitchFamily="18" charset="0"/>
                        </a:rPr>
                        <a:t> nöbetleri, </a:t>
                      </a:r>
                      <a:r>
                        <a:rPr lang="tr-TR" sz="900" b="0" i="0" u="none" strike="noStrike" dirty="0" err="1">
                          <a:solidFill>
                            <a:srgbClr val="000000"/>
                          </a:solidFill>
                          <a:effectLst/>
                          <a:latin typeface="Times New Roman" panose="02020603050405020304" pitchFamily="18" charset="0"/>
                        </a:rPr>
                        <a:t>konfüzyonlu</a:t>
                      </a:r>
                      <a:r>
                        <a:rPr lang="tr-TR" sz="900" b="0" i="0" u="none" strike="noStrike" dirty="0">
                          <a:solidFill>
                            <a:srgbClr val="000000"/>
                          </a:solidFill>
                          <a:effectLst/>
                          <a:latin typeface="Times New Roman" panose="02020603050405020304" pitchFamily="18" charset="0"/>
                        </a:rPr>
                        <a:t> sendromlar. Kronik psikozlar: </a:t>
                      </a:r>
                      <a:r>
                        <a:rPr lang="tr-TR" sz="900" b="0" i="0" u="none" strike="noStrike" dirty="0" err="1">
                          <a:solidFill>
                            <a:srgbClr val="000000"/>
                          </a:solidFill>
                          <a:effectLst/>
                          <a:latin typeface="Times New Roman" panose="02020603050405020304" pitchFamily="18" charset="0"/>
                        </a:rPr>
                        <a:t>Şizofrenik</a:t>
                      </a:r>
                      <a:r>
                        <a:rPr lang="tr-TR" sz="900" b="0" i="0" u="none" strike="noStrike" dirty="0">
                          <a:solidFill>
                            <a:srgbClr val="000000"/>
                          </a:solidFill>
                          <a:effectLst/>
                          <a:latin typeface="Times New Roman" panose="02020603050405020304" pitchFamily="18" charset="0"/>
                        </a:rPr>
                        <a:t> durumlar, özellikle </a:t>
                      </a:r>
                      <a:r>
                        <a:rPr lang="tr-TR" sz="900" b="0" i="0" u="none" strike="noStrike" dirty="0" err="1">
                          <a:solidFill>
                            <a:srgbClr val="000000"/>
                          </a:solidFill>
                          <a:effectLst/>
                          <a:latin typeface="Times New Roman" panose="02020603050405020304" pitchFamily="18" charset="0"/>
                        </a:rPr>
                        <a:t>paranoid</a:t>
                      </a:r>
                      <a:r>
                        <a:rPr lang="tr-TR" sz="900" b="0" i="0" u="none" strike="noStrike" dirty="0">
                          <a:solidFill>
                            <a:srgbClr val="000000"/>
                          </a:solidFill>
                          <a:effectLst/>
                          <a:latin typeface="Times New Roman" panose="02020603050405020304" pitchFamily="18" charset="0"/>
                        </a:rPr>
                        <a:t> şizofreniler, kronik </a:t>
                      </a:r>
                      <a:r>
                        <a:rPr lang="tr-TR" sz="900" b="0" i="0" u="none" strike="noStrike" dirty="0" err="1">
                          <a:solidFill>
                            <a:srgbClr val="000000"/>
                          </a:solidFill>
                          <a:effectLst/>
                          <a:latin typeface="Times New Roman" panose="02020603050405020304" pitchFamily="18" charset="0"/>
                        </a:rPr>
                        <a:t>delirium</a:t>
                      </a:r>
                      <a:r>
                        <a:rPr lang="tr-TR" sz="900" b="0" i="0" u="none" strike="noStrike" dirty="0">
                          <a:solidFill>
                            <a:srgbClr val="000000"/>
                          </a:solidFill>
                          <a:effectLst/>
                          <a:latin typeface="Times New Roman" panose="02020603050405020304" pitchFamily="18" charset="0"/>
                        </a:rPr>
                        <a:t> durumları. Büyüklerde ve çocuklarda saldırganlık durumları, </a:t>
                      </a:r>
                      <a:r>
                        <a:rPr lang="tr-TR" sz="900" b="0" i="0" u="none" strike="noStrike" dirty="0" err="1">
                          <a:solidFill>
                            <a:srgbClr val="000000"/>
                          </a:solidFill>
                          <a:effectLst/>
                          <a:latin typeface="Times New Roman" panose="02020603050405020304" pitchFamily="18" charset="0"/>
                        </a:rPr>
                        <a:t>senil</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demans</a:t>
                      </a:r>
                      <a:r>
                        <a:rPr lang="tr-TR" sz="900" b="0" i="0" u="none" strike="noStrike" dirty="0">
                          <a:solidFill>
                            <a:srgbClr val="000000"/>
                          </a:solidFill>
                          <a:effectLst/>
                          <a:latin typeface="Times New Roman" panose="02020603050405020304" pitchFamily="18" charset="0"/>
                        </a:rPr>
                        <a:t> sırasındaki </a:t>
                      </a:r>
                      <a:r>
                        <a:rPr lang="tr-TR" sz="900" b="0" i="0" u="none" strike="noStrike" dirty="0" err="1">
                          <a:solidFill>
                            <a:srgbClr val="000000"/>
                          </a:solidFill>
                          <a:effectLst/>
                          <a:latin typeface="Times New Roman" panose="02020603050405020304" pitchFamily="18" charset="0"/>
                        </a:rPr>
                        <a:t>eksitasyon</a:t>
                      </a:r>
                      <a:r>
                        <a:rPr lang="tr-TR" sz="900" b="0" i="0" u="none" strike="noStrike" dirty="0">
                          <a:solidFill>
                            <a:srgbClr val="000000"/>
                          </a:solidFill>
                          <a:effectLst/>
                          <a:latin typeface="Times New Roman" panose="02020603050405020304" pitchFamily="18" charset="0"/>
                        </a:rPr>
                        <a:t> durumları. Genel tıpta: Çeşitli hastalıklar sırasında görülebilen </a:t>
                      </a:r>
                      <a:r>
                        <a:rPr lang="tr-TR" sz="900" b="0" i="0" u="none" strike="noStrike" dirty="0" err="1">
                          <a:solidFill>
                            <a:srgbClr val="000000"/>
                          </a:solidFill>
                          <a:effectLst/>
                          <a:latin typeface="Times New Roman" panose="02020603050405020304" pitchFamily="18" charset="0"/>
                        </a:rPr>
                        <a:t>anksiyete</a:t>
                      </a:r>
                      <a:r>
                        <a:rPr lang="tr-TR" sz="900" b="0" i="0" u="none" strike="noStrike" dirty="0">
                          <a:solidFill>
                            <a:srgbClr val="000000"/>
                          </a:solidFill>
                          <a:effectLst/>
                          <a:latin typeface="Times New Roman" panose="02020603050405020304" pitchFamily="18" charset="0"/>
                        </a:rPr>
                        <a:t> ve ajitasyon durumları. Bulantı ve kusmalar, kaşıntılı </a:t>
                      </a:r>
                      <a:r>
                        <a:rPr lang="tr-TR" sz="900" b="0" i="0" u="none" strike="noStrike" dirty="0" err="1">
                          <a:solidFill>
                            <a:srgbClr val="000000"/>
                          </a:solidFill>
                          <a:effectLst/>
                          <a:latin typeface="Times New Roman" panose="02020603050405020304" pitchFamily="18" charset="0"/>
                        </a:rPr>
                        <a:t>dermatozlar</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infantil</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nörotoksikozlar</a:t>
                      </a:r>
                      <a:r>
                        <a:rPr lang="tr-TR" sz="900" b="0" i="0" u="none" strike="noStrike" dirty="0">
                          <a:solidFill>
                            <a:srgbClr val="000000"/>
                          </a:solidFill>
                          <a:effectLst/>
                          <a:latin typeface="Times New Roman" panose="02020603050405020304" pitchFamily="18" charset="0"/>
                        </a:rPr>
                        <a:t>. Anestezide: Hastanın anesteziye hazırlanması, </a:t>
                      </a:r>
                      <a:r>
                        <a:rPr lang="tr-TR" sz="900" b="0" i="0" u="none" strike="noStrike" dirty="0" err="1">
                          <a:solidFill>
                            <a:srgbClr val="000000"/>
                          </a:solidFill>
                          <a:effectLst/>
                          <a:latin typeface="Times New Roman" panose="02020603050405020304" pitchFamily="18" charset="0"/>
                        </a:rPr>
                        <a:t>potansiyalize</a:t>
                      </a:r>
                      <a:r>
                        <a:rPr lang="tr-TR" sz="900" b="0" i="0" u="none" strike="noStrike" dirty="0">
                          <a:solidFill>
                            <a:srgbClr val="000000"/>
                          </a:solidFill>
                          <a:effectLst/>
                          <a:latin typeface="Times New Roman" panose="02020603050405020304" pitchFamily="18" charset="0"/>
                        </a:rPr>
                        <a:t> anestezi. Şok durumlarının önlenme ve tedavisi. Doğumda: Doğum analjezisi, </a:t>
                      </a:r>
                      <a:r>
                        <a:rPr lang="tr-TR" sz="900" b="0" i="0" u="none" strike="noStrike" dirty="0" err="1">
                          <a:solidFill>
                            <a:srgbClr val="000000"/>
                          </a:solidFill>
                          <a:effectLst/>
                          <a:latin typeface="Times New Roman" panose="02020603050405020304" pitchFamily="18" charset="0"/>
                        </a:rPr>
                        <a:t>eklampsi</a:t>
                      </a:r>
                      <a:r>
                        <a:rPr lang="tr-TR" sz="900" b="0" i="0" u="none" strike="noStrike" dirty="0">
                          <a:solidFill>
                            <a:srgbClr val="000000"/>
                          </a:solidFill>
                          <a:effectLst/>
                          <a:latin typeface="Times New Roman" panose="02020603050405020304" pitchFamily="18" charset="0"/>
                        </a:rPr>
                        <a:t>.</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Barbitürat ve alkol komaları, dar açılı glokom ve prostat hipertrofisine bağlı olabilecek idrar tutulmalarında kontrendikedir.</a:t>
                      </a:r>
                      <a:br>
                        <a:rPr lang="tr-TR" sz="900" b="0" i="0" u="none" strike="noStrike">
                          <a:solidFill>
                            <a:srgbClr val="000000"/>
                          </a:solidFill>
                          <a:effectLst/>
                          <a:latin typeface="Times New Roman" panose="02020603050405020304" pitchFamily="18" charset="0"/>
                        </a:rPr>
                      </a:br>
                      <a:endParaRPr lang="tr-TR" sz="900" b="0" i="0" u="none" strike="noStrike">
                        <a:solidFill>
                          <a:srgbClr val="000000"/>
                        </a:solidFill>
                        <a:effectLst/>
                        <a:latin typeface="Times New Roman" panose="02020603050405020304" pitchFamily="18" charset="0"/>
                      </a:endParaRP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Erişkinlerde günlük doz 25-150 mg'dır. Bu doz günde 3-4 eşit kısımda uygulanmalıdır. Etkili doz bulununcaya kadar doz artırımı tedricen yapılır. Ortalama doz günde 50-75 mg'dır. Bu pozoloji özellikle nöropsikiyatrik durumlarda aşılabilir. 5 yaştan küçük çocuklarda 1 mg/kg'lık doz 2-3 defada verilir. 5 yaşından büyük çocuklarda, erişkin dozunun üçte biri ya da yarısı verilir.</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a:solidFill>
                            <a:srgbClr val="000000"/>
                          </a:solidFill>
                          <a:effectLst/>
                          <a:latin typeface="Times New Roman" panose="02020603050405020304" pitchFamily="18" charset="0"/>
                        </a:rPr>
                        <a:t>Nörolojik: </a:t>
                      </a:r>
                      <a:r>
                        <a:rPr lang="tr-TR" sz="900" b="0" i="0" u="none" strike="noStrike" dirty="0" err="1">
                          <a:solidFill>
                            <a:srgbClr val="000000"/>
                          </a:solidFill>
                          <a:effectLst/>
                          <a:latin typeface="Times New Roman" panose="02020603050405020304" pitchFamily="18" charset="0"/>
                        </a:rPr>
                        <a:t>Sedasyon</a:t>
                      </a:r>
                      <a:r>
                        <a:rPr lang="tr-TR" sz="900" b="0" i="0" u="none" strike="noStrike" dirty="0">
                          <a:solidFill>
                            <a:srgbClr val="000000"/>
                          </a:solidFill>
                          <a:effectLst/>
                          <a:latin typeface="Times New Roman" panose="02020603050405020304" pitchFamily="18" charset="0"/>
                        </a:rPr>
                        <a:t> ya da uyuklama. </a:t>
                      </a:r>
                      <a:r>
                        <a:rPr lang="tr-TR" sz="900" b="0" i="0" u="none" strike="noStrike" dirty="0" err="1">
                          <a:solidFill>
                            <a:srgbClr val="000000"/>
                          </a:solidFill>
                          <a:effectLst/>
                          <a:latin typeface="Times New Roman" panose="02020603050405020304" pitchFamily="18" charset="0"/>
                        </a:rPr>
                        <a:t>Diskinezi</a:t>
                      </a:r>
                      <a:r>
                        <a:rPr lang="tr-TR" sz="900" b="0" i="0" u="none" strike="noStrike" dirty="0">
                          <a:solidFill>
                            <a:srgbClr val="000000"/>
                          </a:solidFill>
                          <a:effectLst/>
                          <a:latin typeface="Times New Roman" panose="02020603050405020304" pitchFamily="18" charset="0"/>
                        </a:rPr>
                        <a:t> durumları: Erken </a:t>
                      </a:r>
                      <a:r>
                        <a:rPr lang="tr-TR" sz="900" b="0" i="0" u="none" strike="noStrike" dirty="0" err="1">
                          <a:solidFill>
                            <a:srgbClr val="000000"/>
                          </a:solidFill>
                          <a:effectLst/>
                          <a:latin typeface="Times New Roman" panose="02020603050405020304" pitchFamily="18" charset="0"/>
                        </a:rPr>
                        <a:t>diskinezi</a:t>
                      </a:r>
                      <a:r>
                        <a:rPr lang="tr-TR" sz="900" b="0" i="0" u="none" strike="noStrike" dirty="0">
                          <a:solidFill>
                            <a:srgbClr val="000000"/>
                          </a:solidFill>
                          <a:effectLst/>
                          <a:latin typeface="Times New Roman" panose="02020603050405020304" pitchFamily="18" charset="0"/>
                        </a:rPr>
                        <a:t> durumları (</a:t>
                      </a:r>
                      <a:r>
                        <a:rPr lang="tr-TR" sz="900" b="0" i="0" u="none" strike="noStrike" dirty="0" err="1">
                          <a:solidFill>
                            <a:srgbClr val="000000"/>
                          </a:solidFill>
                          <a:effectLst/>
                          <a:latin typeface="Times New Roman" panose="02020603050405020304" pitchFamily="18" charset="0"/>
                        </a:rPr>
                        <a:t>spazmodik</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tortikolis</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okülojir</a:t>
                      </a:r>
                      <a:r>
                        <a:rPr lang="tr-TR" sz="900" b="0" i="0" u="none" strike="noStrike" dirty="0">
                          <a:solidFill>
                            <a:srgbClr val="000000"/>
                          </a:solidFill>
                          <a:effectLst/>
                          <a:latin typeface="Times New Roman" panose="02020603050405020304" pitchFamily="18" charset="0"/>
                        </a:rPr>
                        <a:t> krizler, </a:t>
                      </a:r>
                      <a:r>
                        <a:rPr lang="tr-TR" sz="900" b="0" i="0" u="none" strike="noStrike" dirty="0" err="1">
                          <a:solidFill>
                            <a:srgbClr val="000000"/>
                          </a:solidFill>
                          <a:effectLst/>
                          <a:latin typeface="Times New Roman" panose="02020603050405020304" pitchFamily="18" charset="0"/>
                        </a:rPr>
                        <a:t>trismus</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antikolinerjik</a:t>
                      </a:r>
                      <a:r>
                        <a:rPr lang="tr-TR" sz="900" b="0" i="0" u="none" strike="noStrike" dirty="0">
                          <a:solidFill>
                            <a:srgbClr val="000000"/>
                          </a:solidFill>
                          <a:effectLst/>
                          <a:latin typeface="Times New Roman" panose="02020603050405020304" pitchFamily="18" charset="0"/>
                        </a:rPr>
                        <a:t> etkili </a:t>
                      </a:r>
                      <a:r>
                        <a:rPr lang="tr-TR" sz="900" b="0" i="0" u="none" strike="noStrike" dirty="0" err="1">
                          <a:solidFill>
                            <a:srgbClr val="000000"/>
                          </a:solidFill>
                          <a:effectLst/>
                          <a:latin typeface="Times New Roman" panose="02020603050405020304" pitchFamily="18" charset="0"/>
                        </a:rPr>
                        <a:t>parkinson</a:t>
                      </a:r>
                      <a:r>
                        <a:rPr lang="tr-TR" sz="900" b="0" i="0" u="none" strike="noStrike" dirty="0">
                          <a:solidFill>
                            <a:srgbClr val="000000"/>
                          </a:solidFill>
                          <a:effectLst/>
                          <a:latin typeface="Times New Roman" panose="02020603050405020304" pitchFamily="18" charset="0"/>
                        </a:rPr>
                        <a:t> ilaçlarıyla yatışır. </a:t>
                      </a:r>
                      <a:r>
                        <a:rPr lang="tr-TR" sz="900" b="0" i="0" u="none" strike="noStrike" dirty="0" err="1">
                          <a:solidFill>
                            <a:srgbClr val="000000"/>
                          </a:solidFill>
                          <a:effectLst/>
                          <a:latin typeface="Times New Roman" panose="02020603050405020304" pitchFamily="18" charset="0"/>
                        </a:rPr>
                        <a:t>Ekstrapiramidal</a:t>
                      </a:r>
                      <a:r>
                        <a:rPr lang="tr-TR" sz="900" b="0" i="0" u="none" strike="noStrike" dirty="0">
                          <a:solidFill>
                            <a:srgbClr val="000000"/>
                          </a:solidFill>
                          <a:effectLst/>
                          <a:latin typeface="Times New Roman" panose="02020603050405020304" pitchFamily="18" charset="0"/>
                        </a:rPr>
                        <a:t> sendromlar, </a:t>
                      </a:r>
                      <a:r>
                        <a:rPr lang="tr-TR" sz="900" b="0" i="0" u="none" strike="noStrike" dirty="0" err="1">
                          <a:solidFill>
                            <a:srgbClr val="000000"/>
                          </a:solidFill>
                          <a:effectLst/>
                          <a:latin typeface="Times New Roman" panose="02020603050405020304" pitchFamily="18" charset="0"/>
                        </a:rPr>
                        <a:t>antikolinerjik</a:t>
                      </a:r>
                      <a:r>
                        <a:rPr lang="tr-TR" sz="900" b="0" i="0" u="none" strike="noStrike" dirty="0">
                          <a:solidFill>
                            <a:srgbClr val="000000"/>
                          </a:solidFill>
                          <a:effectLst/>
                          <a:latin typeface="Times New Roman" panose="02020603050405020304" pitchFamily="18" charset="0"/>
                        </a:rPr>
                        <a:t> etkili </a:t>
                      </a:r>
                      <a:r>
                        <a:rPr lang="tr-TR" sz="900" b="0" i="0" u="none" strike="noStrike" dirty="0" err="1">
                          <a:solidFill>
                            <a:srgbClr val="000000"/>
                          </a:solidFill>
                          <a:effectLst/>
                          <a:latin typeface="Times New Roman" panose="02020603050405020304" pitchFamily="18" charset="0"/>
                        </a:rPr>
                        <a:t>parkinson</a:t>
                      </a:r>
                      <a:r>
                        <a:rPr lang="tr-TR" sz="900" b="0" i="0" u="none" strike="noStrike" dirty="0">
                          <a:solidFill>
                            <a:srgbClr val="000000"/>
                          </a:solidFill>
                          <a:effectLst/>
                          <a:latin typeface="Times New Roman" panose="02020603050405020304" pitchFamily="18" charset="0"/>
                        </a:rPr>
                        <a:t> ilaçlarıyla kısmen yatışır. Bütün </a:t>
                      </a:r>
                      <a:r>
                        <a:rPr lang="tr-TR" sz="900" b="0" i="0" u="none" strike="noStrike" dirty="0" err="1">
                          <a:solidFill>
                            <a:srgbClr val="000000"/>
                          </a:solidFill>
                          <a:effectLst/>
                          <a:latin typeface="Times New Roman" panose="02020603050405020304" pitchFamily="18" charset="0"/>
                        </a:rPr>
                        <a:t>nöroleptik</a:t>
                      </a:r>
                      <a:r>
                        <a:rPr lang="tr-TR" sz="900" b="0" i="0" u="none" strike="noStrike" dirty="0">
                          <a:solidFill>
                            <a:srgbClr val="000000"/>
                          </a:solidFill>
                          <a:effectLst/>
                          <a:latin typeface="Times New Roman" panose="02020603050405020304" pitchFamily="18" charset="0"/>
                        </a:rPr>
                        <a:t> uzun süreli ilaç tedavilerinde görülebilen </a:t>
                      </a:r>
                      <a:r>
                        <a:rPr lang="tr-TR" sz="900" b="0" i="0" u="none" strike="noStrike" dirty="0" err="1">
                          <a:solidFill>
                            <a:srgbClr val="000000"/>
                          </a:solidFill>
                          <a:effectLst/>
                          <a:latin typeface="Times New Roman" panose="02020603050405020304" pitchFamily="18" charset="0"/>
                        </a:rPr>
                        <a:t>tardif</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diskineziler</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antikolinerjik</a:t>
                      </a:r>
                      <a:r>
                        <a:rPr lang="tr-TR" sz="900" b="0" i="0" u="none" strike="noStrike" dirty="0">
                          <a:solidFill>
                            <a:srgbClr val="000000"/>
                          </a:solidFill>
                          <a:effectLst/>
                          <a:latin typeface="Times New Roman" panose="02020603050405020304" pitchFamily="18" charset="0"/>
                        </a:rPr>
                        <a:t> etkili </a:t>
                      </a:r>
                      <a:r>
                        <a:rPr lang="tr-TR" sz="900" b="0" i="0" u="none" strike="noStrike" dirty="0" err="1">
                          <a:solidFill>
                            <a:srgbClr val="000000"/>
                          </a:solidFill>
                          <a:effectLst/>
                          <a:latin typeface="Times New Roman" panose="02020603050405020304" pitchFamily="18" charset="0"/>
                        </a:rPr>
                        <a:t>parkinson</a:t>
                      </a:r>
                      <a:r>
                        <a:rPr lang="tr-TR" sz="900" b="0" i="0" u="none" strike="noStrike" dirty="0">
                          <a:solidFill>
                            <a:srgbClr val="000000"/>
                          </a:solidFill>
                          <a:effectLst/>
                          <a:latin typeface="Times New Roman" panose="02020603050405020304" pitchFamily="18" charset="0"/>
                        </a:rPr>
                        <a:t> ilaçlarından etkilenmezler. </a:t>
                      </a:r>
                      <a:r>
                        <a:rPr lang="tr-TR" sz="900" b="0" i="0" u="none" strike="noStrike" dirty="0" err="1">
                          <a:solidFill>
                            <a:srgbClr val="000000"/>
                          </a:solidFill>
                          <a:effectLst/>
                          <a:latin typeface="Times New Roman" panose="02020603050405020304" pitchFamily="18" charset="0"/>
                        </a:rPr>
                        <a:t>Vejetatif</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Ortostatik</a:t>
                      </a:r>
                      <a:r>
                        <a:rPr lang="tr-TR" sz="900" b="0" i="0" u="none" strike="noStrike" dirty="0">
                          <a:solidFill>
                            <a:srgbClr val="000000"/>
                          </a:solidFill>
                          <a:effectLst/>
                          <a:latin typeface="Times New Roman" panose="02020603050405020304" pitchFamily="18" charset="0"/>
                        </a:rPr>
                        <a:t> hipotansiyon. Ağız kuruluğu, kabızlık, göz uyumu bozuklukları ve idrar tutulması gibi </a:t>
                      </a:r>
                      <a:r>
                        <a:rPr lang="tr-TR" sz="900" b="0" i="0" u="none" strike="noStrike" dirty="0" err="1">
                          <a:solidFill>
                            <a:srgbClr val="000000"/>
                          </a:solidFill>
                          <a:effectLst/>
                          <a:latin typeface="Times New Roman" panose="02020603050405020304" pitchFamily="18" charset="0"/>
                        </a:rPr>
                        <a:t>atropinik</a:t>
                      </a:r>
                      <a:r>
                        <a:rPr lang="tr-TR" sz="900" b="0" i="0" u="none" strike="noStrike" dirty="0">
                          <a:solidFill>
                            <a:srgbClr val="000000"/>
                          </a:solidFill>
                          <a:effectLst/>
                          <a:latin typeface="Times New Roman" panose="02020603050405020304" pitchFamily="18" charset="0"/>
                        </a:rPr>
                        <a:t> yan etkiler. Endokrin ve </a:t>
                      </a:r>
                      <a:r>
                        <a:rPr lang="tr-TR" sz="900" b="0" i="0" u="none" strike="noStrike" dirty="0" err="1">
                          <a:solidFill>
                            <a:srgbClr val="000000"/>
                          </a:solidFill>
                          <a:effectLst/>
                          <a:latin typeface="Times New Roman" panose="02020603050405020304" pitchFamily="18" charset="0"/>
                        </a:rPr>
                        <a:t>Metabolik</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İmpotans</a:t>
                      </a:r>
                      <a:r>
                        <a:rPr lang="tr-TR" sz="900" b="0" i="0" u="none" strike="noStrike" dirty="0">
                          <a:solidFill>
                            <a:srgbClr val="000000"/>
                          </a:solidFill>
                          <a:effectLst/>
                          <a:latin typeface="Times New Roman" panose="02020603050405020304" pitchFamily="18" charset="0"/>
                        </a:rPr>
                        <a:t>, frijidite. </a:t>
                      </a:r>
                      <a:r>
                        <a:rPr lang="tr-TR" sz="900" b="0" i="0" u="none" strike="noStrike" dirty="0" err="1">
                          <a:solidFill>
                            <a:srgbClr val="000000"/>
                          </a:solidFill>
                          <a:effectLst/>
                          <a:latin typeface="Times New Roman" panose="02020603050405020304" pitchFamily="18" charset="0"/>
                        </a:rPr>
                        <a:t>Amenore</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galaktore</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jinekomasti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hiperprolaktinemi</a:t>
                      </a:r>
                      <a:r>
                        <a:rPr lang="tr-TR" sz="900" b="0" i="0" u="none" strike="noStrike" dirty="0">
                          <a:solidFill>
                            <a:srgbClr val="000000"/>
                          </a:solidFill>
                          <a:effectLst/>
                          <a:latin typeface="Times New Roman" panose="02020603050405020304" pitchFamily="18" charset="0"/>
                        </a:rPr>
                        <a:t>. Diğer: Deri </a:t>
                      </a:r>
                      <a:r>
                        <a:rPr lang="tr-TR" sz="900" b="0" i="0" u="none" strike="noStrike" dirty="0" err="1">
                          <a:solidFill>
                            <a:srgbClr val="000000"/>
                          </a:solidFill>
                          <a:effectLst/>
                          <a:latin typeface="Times New Roman" panose="02020603050405020304" pitchFamily="18" charset="0"/>
                        </a:rPr>
                        <a:t>pigmentasyonları</a:t>
                      </a:r>
                      <a:r>
                        <a:rPr lang="tr-TR" sz="900" b="0" i="0" u="none" strike="noStrike" dirty="0">
                          <a:solidFill>
                            <a:srgbClr val="000000"/>
                          </a:solidFill>
                          <a:effectLst/>
                          <a:latin typeface="Times New Roman" panose="02020603050405020304" pitchFamily="18" charset="0"/>
                        </a:rPr>
                        <a:t>, gözün ön </a:t>
                      </a:r>
                      <a:r>
                        <a:rPr lang="tr-TR" sz="900" b="0" i="0" u="none" strike="noStrike" dirty="0" err="1">
                          <a:solidFill>
                            <a:srgbClr val="000000"/>
                          </a:solidFill>
                          <a:effectLst/>
                          <a:latin typeface="Times New Roman" panose="02020603050405020304" pitchFamily="18" charset="0"/>
                        </a:rPr>
                        <a:t>segmentinde</a:t>
                      </a:r>
                      <a:r>
                        <a:rPr lang="tr-TR" sz="900" b="0" i="0" u="none" strike="noStrike" dirty="0">
                          <a:solidFill>
                            <a:srgbClr val="000000"/>
                          </a:solidFill>
                          <a:effectLst/>
                          <a:latin typeface="Times New Roman" panose="02020603050405020304" pitchFamily="18" charset="0"/>
                        </a:rPr>
                        <a:t> pigment çöküntüleri, çok seyrek olarak </a:t>
                      </a:r>
                      <a:r>
                        <a:rPr lang="tr-TR" sz="900" b="0" i="0" u="none" strike="noStrike" dirty="0" err="1">
                          <a:solidFill>
                            <a:srgbClr val="000000"/>
                          </a:solidFill>
                          <a:effectLst/>
                          <a:latin typeface="Times New Roman" panose="02020603050405020304" pitchFamily="18" charset="0"/>
                        </a:rPr>
                        <a:t>lökopeni</a:t>
                      </a:r>
                      <a:r>
                        <a:rPr lang="tr-TR" sz="900" b="0" i="0" u="none" strike="noStrike" dirty="0">
                          <a:solidFill>
                            <a:srgbClr val="000000"/>
                          </a:solidFill>
                          <a:effectLst/>
                          <a:latin typeface="Times New Roman" panose="02020603050405020304" pitchFamily="18" charset="0"/>
                        </a:rPr>
                        <a:t> ve </a:t>
                      </a:r>
                      <a:r>
                        <a:rPr lang="tr-TR" sz="900" b="0" i="0" u="none" strike="noStrike" dirty="0" err="1">
                          <a:solidFill>
                            <a:srgbClr val="000000"/>
                          </a:solidFill>
                          <a:effectLst/>
                          <a:latin typeface="Times New Roman" panose="02020603050405020304" pitchFamily="18" charset="0"/>
                        </a:rPr>
                        <a:t>agranülositoz</a:t>
                      </a:r>
                      <a:r>
                        <a:rPr lang="tr-TR" sz="900" b="0" i="0" u="none" strike="noStrike" dirty="0">
                          <a:solidFill>
                            <a:srgbClr val="000000"/>
                          </a:solidFill>
                          <a:effectLst/>
                          <a:latin typeface="Times New Roman" panose="02020603050405020304" pitchFamily="18" charset="0"/>
                        </a:rPr>
                        <a:t>. Uzun süren tedavilerde 3-4 ayda bir kan </a:t>
                      </a:r>
                      <a:r>
                        <a:rPr lang="tr-TR" sz="900" b="0" i="0" u="none" strike="noStrike" dirty="0" err="1">
                          <a:solidFill>
                            <a:srgbClr val="000000"/>
                          </a:solidFill>
                          <a:effectLst/>
                          <a:latin typeface="Times New Roman" panose="02020603050405020304" pitchFamily="18" charset="0"/>
                        </a:rPr>
                        <a:t>formulü</a:t>
                      </a:r>
                      <a:r>
                        <a:rPr lang="tr-TR" sz="900" b="0" i="0" u="none" strike="noStrike" dirty="0">
                          <a:solidFill>
                            <a:srgbClr val="000000"/>
                          </a:solidFill>
                          <a:effectLst/>
                          <a:latin typeface="Times New Roman" panose="02020603050405020304" pitchFamily="18" charset="0"/>
                        </a:rPr>
                        <a:t> kontrol edilmelidir. Nadir durumlarda </a:t>
                      </a:r>
                      <a:r>
                        <a:rPr lang="tr-TR" sz="900" b="0" i="0" u="none" strike="noStrike" dirty="0" err="1">
                          <a:solidFill>
                            <a:srgbClr val="000000"/>
                          </a:solidFill>
                          <a:effectLst/>
                          <a:latin typeface="Times New Roman" panose="02020603050405020304" pitchFamily="18" charset="0"/>
                        </a:rPr>
                        <a:t>ikter</a:t>
                      </a:r>
                      <a:r>
                        <a:rPr lang="tr-TR" sz="900" b="0" i="0" u="none" strike="noStrike" dirty="0">
                          <a:solidFill>
                            <a:srgbClr val="000000"/>
                          </a:solidFill>
                          <a:effectLst/>
                          <a:latin typeface="Times New Roman" panose="02020603050405020304" pitchFamily="18" charset="0"/>
                        </a:rPr>
                        <a:t> olduğu bildirilmiştir.</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28449353"/>
                  </a:ext>
                </a:extLst>
              </a:tr>
            </a:tbl>
          </a:graphicData>
        </a:graphic>
      </p:graphicFrame>
    </p:spTree>
    <p:extLst>
      <p:ext uri="{BB962C8B-B14F-4D97-AF65-F5344CB8AC3E}">
        <p14:creationId xmlns:p14="http://schemas.microsoft.com/office/powerpoint/2010/main" val="188424301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DE6B2F5A-AB09-47FB-AA8C-802915B51EC4}"/>
              </a:ext>
            </a:extLst>
          </p:cNvPr>
          <p:cNvGraphicFramePr>
            <a:graphicFrameLocks noGrp="1"/>
          </p:cNvGraphicFramePr>
          <p:nvPr>
            <p:extLst>
              <p:ext uri="{D42A27DB-BD31-4B8C-83A1-F6EECF244321}">
                <p14:modId xmlns:p14="http://schemas.microsoft.com/office/powerpoint/2010/main" val="1145351694"/>
              </p:ext>
            </p:extLst>
          </p:nvPr>
        </p:nvGraphicFramePr>
        <p:xfrm>
          <a:off x="251520" y="1268761"/>
          <a:ext cx="8640960" cy="4320479"/>
        </p:xfrm>
        <a:graphic>
          <a:graphicData uri="http://schemas.openxmlformats.org/drawingml/2006/table">
            <a:tbl>
              <a:tblPr/>
              <a:tblGrid>
                <a:gridCol w="358794">
                  <a:extLst>
                    <a:ext uri="{9D8B030D-6E8A-4147-A177-3AD203B41FA5}">
                      <a16:colId xmlns:a16="http://schemas.microsoft.com/office/drawing/2014/main" xmlns="" val="2071466830"/>
                    </a:ext>
                  </a:extLst>
                </a:gridCol>
                <a:gridCol w="1861245">
                  <a:extLst>
                    <a:ext uri="{9D8B030D-6E8A-4147-A177-3AD203B41FA5}">
                      <a16:colId xmlns:a16="http://schemas.microsoft.com/office/drawing/2014/main" xmlns="" val="1690173717"/>
                    </a:ext>
                  </a:extLst>
                </a:gridCol>
                <a:gridCol w="1622049">
                  <a:extLst>
                    <a:ext uri="{9D8B030D-6E8A-4147-A177-3AD203B41FA5}">
                      <a16:colId xmlns:a16="http://schemas.microsoft.com/office/drawing/2014/main" xmlns="" val="436254751"/>
                    </a:ext>
                  </a:extLst>
                </a:gridCol>
                <a:gridCol w="2317212">
                  <a:extLst>
                    <a:ext uri="{9D8B030D-6E8A-4147-A177-3AD203B41FA5}">
                      <a16:colId xmlns:a16="http://schemas.microsoft.com/office/drawing/2014/main" xmlns="" val="2831492214"/>
                    </a:ext>
                  </a:extLst>
                </a:gridCol>
                <a:gridCol w="2481660">
                  <a:extLst>
                    <a:ext uri="{9D8B030D-6E8A-4147-A177-3AD203B41FA5}">
                      <a16:colId xmlns:a16="http://schemas.microsoft.com/office/drawing/2014/main" xmlns="" val="2477909550"/>
                    </a:ext>
                  </a:extLst>
                </a:gridCol>
              </a:tblGrid>
              <a:tr h="25591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İLAÇ</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ENDİKASYONLARI</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KONTRENDİKASYONLARI</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VERİLİŞ YOLU</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YAN ETKİLERİ</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653631373"/>
                  </a:ext>
                </a:extLst>
              </a:tr>
              <a:tr h="4064561">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900" b="0" i="0" u="none" strike="noStrike">
                          <a:solidFill>
                            <a:srgbClr val="000000"/>
                          </a:solidFill>
                          <a:effectLst/>
                          <a:latin typeface="Times New Roman" panose="02020603050405020304" pitchFamily="18" charset="0"/>
                        </a:rPr>
                        <a:t>KLORPROMOZİN</a:t>
                      </a:r>
                    </a:p>
                  </a:txBody>
                  <a:tcPr marL="6822" marR="6822" marT="6822"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a:solidFill>
                            <a:srgbClr val="000000"/>
                          </a:solidFill>
                          <a:effectLst/>
                          <a:latin typeface="Times New Roman" panose="02020603050405020304" pitchFamily="18" charset="0"/>
                        </a:rPr>
                        <a:t>Şizofreni tedavisinde ve tekrarın </a:t>
                      </a:r>
                      <a:r>
                        <a:rPr lang="tr-TR" sz="900" b="0" i="0" u="none" strike="noStrike" dirty="0" err="1">
                          <a:solidFill>
                            <a:srgbClr val="000000"/>
                          </a:solidFill>
                          <a:effectLst/>
                          <a:latin typeface="Times New Roman" panose="02020603050405020304" pitchFamily="18" charset="0"/>
                        </a:rPr>
                        <a:t>önlenmesinde,özellikle</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paranoid</a:t>
                      </a:r>
                      <a:r>
                        <a:rPr lang="tr-TR" sz="900" b="0" i="0" u="none" strike="noStrike" dirty="0">
                          <a:solidFill>
                            <a:srgbClr val="000000"/>
                          </a:solidFill>
                          <a:effectLst/>
                          <a:latin typeface="Times New Roman" panose="02020603050405020304" pitchFamily="18" charset="0"/>
                        </a:rPr>
                        <a:t> olmak üzere diğer psikozlar,  mania ve </a:t>
                      </a:r>
                      <a:r>
                        <a:rPr lang="tr-TR" sz="900" b="0" i="0" u="none" strike="noStrike" dirty="0" err="1">
                          <a:solidFill>
                            <a:srgbClr val="000000"/>
                          </a:solidFill>
                          <a:effectLst/>
                          <a:latin typeface="Times New Roman" panose="02020603050405020304" pitchFamily="18" charset="0"/>
                        </a:rPr>
                        <a:t>hipomania</a:t>
                      </a:r>
                      <a:r>
                        <a:rPr lang="tr-TR" sz="900" b="0" i="0" u="none" strike="noStrike" dirty="0">
                          <a:solidFill>
                            <a:srgbClr val="000000"/>
                          </a:solidFill>
                          <a:effectLst/>
                          <a:latin typeface="Times New Roman" panose="02020603050405020304" pitchFamily="18" charset="0"/>
                        </a:rPr>
                        <a:t>, organik beyin hasarı ve </a:t>
                      </a:r>
                      <a:r>
                        <a:rPr lang="tr-TR" sz="900" b="0" i="0" u="none" strike="noStrike" dirty="0" err="1">
                          <a:solidFill>
                            <a:srgbClr val="000000"/>
                          </a:solidFill>
                          <a:effectLst/>
                          <a:latin typeface="Times New Roman" panose="02020603050405020304" pitchFamily="18" charset="0"/>
                        </a:rPr>
                        <a:t>mental</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retardasyonu</a:t>
                      </a:r>
                      <a:r>
                        <a:rPr lang="tr-TR" sz="900" b="0" i="0" u="none" strike="noStrike" dirty="0">
                          <a:solidFill>
                            <a:srgbClr val="000000"/>
                          </a:solidFill>
                          <a:effectLst/>
                          <a:latin typeface="Times New Roman" panose="02020603050405020304" pitchFamily="18" charset="0"/>
                        </a:rPr>
                        <a:t> olan hastalarda saldırganlık ve </a:t>
                      </a:r>
                      <a:r>
                        <a:rPr lang="tr-TR" sz="900" b="0" i="0" u="none" strike="noStrike" dirty="0" err="1">
                          <a:solidFill>
                            <a:srgbClr val="000000"/>
                          </a:solidFill>
                          <a:effectLst/>
                          <a:latin typeface="Times New Roman" panose="02020603050405020304" pitchFamily="18" charset="0"/>
                        </a:rPr>
                        <a:t>hiperaktivite</a:t>
                      </a:r>
                      <a:r>
                        <a:rPr lang="tr-TR" sz="900" b="0" i="0" u="none" strike="noStrike" dirty="0">
                          <a:solidFill>
                            <a:srgbClr val="000000"/>
                          </a:solidFill>
                          <a:effectLst/>
                          <a:latin typeface="Times New Roman" panose="02020603050405020304" pitchFamily="18" charset="0"/>
                        </a:rPr>
                        <a:t> gibi ruhsal ve davranış bozuklukları, orta ve şiddetli derecede </a:t>
                      </a:r>
                      <a:r>
                        <a:rPr lang="tr-TR" sz="900" b="0" i="0" u="none" strike="noStrike" dirty="0" err="1">
                          <a:solidFill>
                            <a:srgbClr val="000000"/>
                          </a:solidFill>
                          <a:effectLst/>
                          <a:latin typeface="Times New Roman" panose="02020603050405020304" pitchFamily="18" charset="0"/>
                        </a:rPr>
                        <a:t>psikomotor</a:t>
                      </a:r>
                      <a:r>
                        <a:rPr lang="tr-TR" sz="900" b="0" i="0" u="none" strike="noStrike" dirty="0">
                          <a:solidFill>
                            <a:srgbClr val="000000"/>
                          </a:solidFill>
                          <a:effectLst/>
                          <a:latin typeface="Times New Roman" panose="02020603050405020304" pitchFamily="18" charset="0"/>
                        </a:rPr>
                        <a:t> ajitasyon, </a:t>
                      </a:r>
                      <a:r>
                        <a:rPr lang="tr-TR" sz="900" b="0" i="0" u="none" strike="noStrike" dirty="0" err="1">
                          <a:solidFill>
                            <a:srgbClr val="000000"/>
                          </a:solidFill>
                          <a:effectLst/>
                          <a:latin typeface="Times New Roman" panose="02020603050405020304" pitchFamily="18" charset="0"/>
                        </a:rPr>
                        <a:t>eksitasyon</a:t>
                      </a:r>
                      <a:r>
                        <a:rPr lang="tr-TR" sz="900" b="0" i="0" u="none" strike="noStrike" dirty="0">
                          <a:solidFill>
                            <a:srgbClr val="000000"/>
                          </a:solidFill>
                          <a:effectLst/>
                          <a:latin typeface="Times New Roman" panose="02020603050405020304" pitchFamily="18" charset="0"/>
                        </a:rPr>
                        <a:t>, şiddet ve tehlike içeren </a:t>
                      </a:r>
                      <a:r>
                        <a:rPr lang="tr-TR" sz="900" b="0" i="0" u="none" strike="noStrike" dirty="0" err="1">
                          <a:solidFill>
                            <a:srgbClr val="000000"/>
                          </a:solidFill>
                          <a:effectLst/>
                          <a:latin typeface="Times New Roman" panose="02020603050405020304" pitchFamily="18" charset="0"/>
                        </a:rPr>
                        <a:t>dürtüsel</a:t>
                      </a:r>
                      <a:r>
                        <a:rPr lang="tr-TR" sz="900" b="0" i="0" u="none" strike="noStrike" dirty="0">
                          <a:solidFill>
                            <a:srgbClr val="000000"/>
                          </a:solidFill>
                          <a:effectLst/>
                          <a:latin typeface="Times New Roman" panose="02020603050405020304" pitchFamily="18" charset="0"/>
                        </a:rPr>
                        <a:t> davranışların kısa süreli tedavisinde ek tedavi olarak, inatçı hıçkırık, yaşlılarda ajitasyon, </a:t>
                      </a:r>
                      <a:r>
                        <a:rPr lang="tr-TR" sz="900" b="0" i="0" u="none" strike="noStrike" dirty="0" err="1">
                          <a:solidFill>
                            <a:srgbClr val="000000"/>
                          </a:solidFill>
                          <a:effectLst/>
                          <a:latin typeface="Times New Roman" panose="02020603050405020304" pitchFamily="18" charset="0"/>
                        </a:rPr>
                        <a:t>Gilles</a:t>
                      </a:r>
                      <a:r>
                        <a:rPr lang="tr-TR" sz="900" b="0" i="0" u="none" strike="noStrike" dirty="0">
                          <a:solidFill>
                            <a:srgbClr val="000000"/>
                          </a:solidFill>
                          <a:effectLst/>
                          <a:latin typeface="Times New Roman" panose="02020603050405020304" pitchFamily="18" charset="0"/>
                        </a:rPr>
                        <a:t> de la </a:t>
                      </a:r>
                      <a:r>
                        <a:rPr lang="tr-TR" sz="900" b="0" i="0" u="none" strike="noStrike" dirty="0" err="1">
                          <a:solidFill>
                            <a:srgbClr val="000000"/>
                          </a:solidFill>
                          <a:effectLst/>
                          <a:latin typeface="Times New Roman" panose="02020603050405020304" pitchFamily="18" charset="0"/>
                        </a:rPr>
                        <a:t>Tourette</a:t>
                      </a:r>
                      <a:r>
                        <a:rPr lang="tr-TR" sz="900" b="0" i="0" u="none" strike="noStrike" dirty="0">
                          <a:solidFill>
                            <a:srgbClr val="000000"/>
                          </a:solidFill>
                          <a:effectLst/>
                          <a:latin typeface="Times New Roman" panose="02020603050405020304" pitchFamily="18" charset="0"/>
                        </a:rPr>
                        <a:t> sendromu ve şiddetli tikler. Çocuklarda; </a:t>
                      </a:r>
                      <a:r>
                        <a:rPr lang="tr-TR" sz="900" b="0" i="0" u="none" strike="noStrike" dirty="0" err="1">
                          <a:solidFill>
                            <a:srgbClr val="000000"/>
                          </a:solidFill>
                          <a:effectLst/>
                          <a:latin typeface="Times New Roman" panose="02020603050405020304" pitchFamily="18" charset="0"/>
                        </a:rPr>
                        <a:t>hiperaktivite</a:t>
                      </a:r>
                      <a:r>
                        <a:rPr lang="tr-TR" sz="900" b="0" i="0" u="none" strike="noStrike" dirty="0">
                          <a:solidFill>
                            <a:srgbClr val="000000"/>
                          </a:solidFill>
                          <a:effectLst/>
                          <a:latin typeface="Times New Roman" panose="02020603050405020304" pitchFamily="18" charset="0"/>
                        </a:rPr>
                        <a:t> ve ajitasyonla ilişkili davranış bozuklukları, </a:t>
                      </a:r>
                      <a:r>
                        <a:rPr lang="tr-TR" sz="900" b="0" i="0" u="none" strike="noStrike" dirty="0" err="1">
                          <a:solidFill>
                            <a:srgbClr val="000000"/>
                          </a:solidFill>
                          <a:effectLst/>
                          <a:latin typeface="Times New Roman" panose="02020603050405020304" pitchFamily="18" charset="0"/>
                        </a:rPr>
                        <a:t>Gilles</a:t>
                      </a:r>
                      <a:r>
                        <a:rPr lang="tr-TR" sz="900" b="0" i="0" u="none" strike="noStrike" dirty="0">
                          <a:solidFill>
                            <a:srgbClr val="000000"/>
                          </a:solidFill>
                          <a:effectLst/>
                          <a:latin typeface="Times New Roman" panose="02020603050405020304" pitchFamily="18" charset="0"/>
                        </a:rPr>
                        <a:t> de la </a:t>
                      </a:r>
                      <a:r>
                        <a:rPr lang="tr-TR" sz="900" b="0" i="0" u="none" strike="noStrike" dirty="0" err="1">
                          <a:solidFill>
                            <a:srgbClr val="000000"/>
                          </a:solidFill>
                          <a:effectLst/>
                          <a:latin typeface="Times New Roman" panose="02020603050405020304" pitchFamily="18" charset="0"/>
                        </a:rPr>
                        <a:t>Tourette</a:t>
                      </a:r>
                      <a:r>
                        <a:rPr lang="tr-TR" sz="900" b="0" i="0" u="none" strike="noStrike" dirty="0">
                          <a:solidFill>
                            <a:srgbClr val="000000"/>
                          </a:solidFill>
                          <a:effectLst/>
                          <a:latin typeface="Times New Roman" panose="02020603050405020304" pitchFamily="18" charset="0"/>
                        </a:rPr>
                        <a:t> sendromu ve çocukluk şizofrenisi.</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Haloperidole karşı hassasiyeti olan hastalarda, ciddi kardiyovasküler hastalığı olanlarda, alkoliklerde, parkinson hastalığında, glokom, hipertiroidi, karaciğer ve böbrek yetmezliği, idrar zorluğu, solunum yetersizliği, ciddi toksik SSS depresyonları veya koma durumlarında kullanılmamalıdır.</a:t>
                      </a:r>
                      <a:br>
                        <a:rPr lang="tr-TR" sz="900" b="0" i="0" u="none" strike="noStrike">
                          <a:solidFill>
                            <a:srgbClr val="000000"/>
                          </a:solidFill>
                          <a:effectLst/>
                          <a:latin typeface="Times New Roman" panose="02020603050405020304" pitchFamily="18" charset="0"/>
                        </a:rPr>
                      </a:br>
                      <a:endParaRPr lang="tr-TR" sz="900" b="0" i="0" u="none" strike="noStrike">
                        <a:solidFill>
                          <a:srgbClr val="000000"/>
                        </a:solidFill>
                        <a:effectLst/>
                        <a:latin typeface="Times New Roman" panose="02020603050405020304" pitchFamily="18" charset="0"/>
                      </a:endParaRP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Yetişkinler: Tedaviye günde 10-15 mg’lık dozla başlanır ve uygun bir kontrol sağlanıncaya kadar doz artırılır. Maksimum düzelme sağlandığında doz, tedrici olarak azaltılarak etkili olan en düşük doz idame doza ulaşılır, bu da bir çok hasta için günde 1-10 mg arasındadır. Çocuklar için damla kullanılması önerilir. İdame doz; vücut ağırlığının her kg’ı başına günde 0.05 mg’dır. Bu da vücut ağırlığının her 4 kg’ı için sabah 1, akşam 1 damla likite eşdeğerdir. Kontrol, acil olmadığı takdirde tedaviye yarı dozla başlayıp idame doza doğru yükseltilebilir. Norodol, 3 yaşından küçük çocuklar için tavsiye edilmez.</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a:solidFill>
                            <a:srgbClr val="000000"/>
                          </a:solidFill>
                          <a:effectLst/>
                          <a:latin typeface="Times New Roman" panose="02020603050405020304" pitchFamily="18" charset="0"/>
                        </a:rPr>
                        <a:t>Nörolojik etkiler, özellikle </a:t>
                      </a:r>
                      <a:r>
                        <a:rPr lang="tr-TR" sz="900" b="0" i="0" u="none" strike="noStrike" dirty="0" err="1">
                          <a:solidFill>
                            <a:srgbClr val="000000"/>
                          </a:solidFill>
                          <a:effectLst/>
                          <a:latin typeface="Times New Roman" panose="02020603050405020304" pitchFamily="18" charset="0"/>
                        </a:rPr>
                        <a:t>ekstrapiramidal</a:t>
                      </a:r>
                      <a:r>
                        <a:rPr lang="tr-TR" sz="900" b="0" i="0" u="none" strike="noStrike" dirty="0">
                          <a:solidFill>
                            <a:srgbClr val="000000"/>
                          </a:solidFill>
                          <a:effectLst/>
                          <a:latin typeface="Times New Roman" panose="02020603050405020304" pitchFamily="18" charset="0"/>
                        </a:rPr>
                        <a:t> sendromlar en çok görülenlerdir. Endokrinolojik, dermatolojik, </a:t>
                      </a:r>
                      <a:r>
                        <a:rPr lang="tr-TR" sz="900" b="0" i="0" u="none" strike="noStrike" dirty="0" err="1">
                          <a:solidFill>
                            <a:srgbClr val="000000"/>
                          </a:solidFill>
                          <a:effectLst/>
                          <a:latin typeface="Times New Roman" panose="02020603050405020304" pitchFamily="18" charset="0"/>
                        </a:rPr>
                        <a:t>gastrointestinal</a:t>
                      </a:r>
                      <a:r>
                        <a:rPr lang="tr-TR" sz="900" b="0" i="0" u="none" strike="noStrike" dirty="0">
                          <a:solidFill>
                            <a:srgbClr val="000000"/>
                          </a:solidFill>
                          <a:effectLst/>
                          <a:latin typeface="Times New Roman" panose="02020603050405020304" pitchFamily="18" charset="0"/>
                        </a:rPr>
                        <a:t>, solunumla ilgili, </a:t>
                      </a:r>
                      <a:r>
                        <a:rPr lang="tr-TR" sz="900" b="0" i="0" u="none" strike="noStrike" dirty="0" err="1">
                          <a:solidFill>
                            <a:srgbClr val="000000"/>
                          </a:solidFill>
                          <a:effectLst/>
                          <a:latin typeface="Times New Roman" panose="02020603050405020304" pitchFamily="18" charset="0"/>
                        </a:rPr>
                        <a:t>kardiyovasküler</a:t>
                      </a:r>
                      <a:r>
                        <a:rPr lang="tr-TR" sz="900" b="0" i="0" u="none" strike="noStrike" dirty="0">
                          <a:solidFill>
                            <a:srgbClr val="000000"/>
                          </a:solidFill>
                          <a:effectLst/>
                          <a:latin typeface="Times New Roman" panose="02020603050405020304" pitchFamily="18" charset="0"/>
                        </a:rPr>
                        <a:t> ve </a:t>
                      </a:r>
                      <a:r>
                        <a:rPr lang="tr-TR" sz="900" b="0" i="0" u="none" strike="noStrike" dirty="0" err="1">
                          <a:solidFill>
                            <a:srgbClr val="000000"/>
                          </a:solidFill>
                          <a:effectLst/>
                          <a:latin typeface="Times New Roman" panose="02020603050405020304" pitchFamily="18" charset="0"/>
                        </a:rPr>
                        <a:t>fotosensitif</a:t>
                      </a:r>
                      <a:r>
                        <a:rPr lang="tr-TR" sz="900" b="0" i="0" u="none" strike="noStrike" dirty="0">
                          <a:solidFill>
                            <a:srgbClr val="000000"/>
                          </a:solidFill>
                          <a:effectLst/>
                          <a:latin typeface="Times New Roman" panose="02020603050405020304" pitchFamily="18" charset="0"/>
                        </a:rPr>
                        <a:t> deri reaksiyonları da rapor edilmiştir. </a:t>
                      </a:r>
                      <a:r>
                        <a:rPr lang="tr-TR" sz="900" b="0" i="0" u="none" strike="noStrike" dirty="0" err="1">
                          <a:solidFill>
                            <a:srgbClr val="000000"/>
                          </a:solidFill>
                          <a:effectLst/>
                          <a:latin typeface="Times New Roman" panose="02020603050405020304" pitchFamily="18" charset="0"/>
                        </a:rPr>
                        <a:t>Fotosensitif</a:t>
                      </a:r>
                      <a:r>
                        <a:rPr lang="tr-TR" sz="900" b="0" i="0" u="none" strike="noStrike" dirty="0">
                          <a:solidFill>
                            <a:srgbClr val="000000"/>
                          </a:solidFill>
                          <a:effectLst/>
                          <a:latin typeface="Times New Roman" panose="02020603050405020304" pitchFamily="18" charset="0"/>
                        </a:rPr>
                        <a:t> deri reaksiyonlarının az görülmesi halinde tedaviye devam edilebilir. Yüksek dozajlı tedavilerin başlangıcında; </a:t>
                      </a:r>
                      <a:r>
                        <a:rPr lang="tr-TR" sz="900" b="0" i="0" u="none" strike="noStrike" dirty="0" err="1">
                          <a:solidFill>
                            <a:srgbClr val="000000"/>
                          </a:solidFill>
                          <a:effectLst/>
                          <a:latin typeface="Times New Roman" panose="02020603050405020304" pitchFamily="18" charset="0"/>
                        </a:rPr>
                        <a:t>ekstrapiramidal</a:t>
                      </a:r>
                      <a:r>
                        <a:rPr lang="tr-TR" sz="900" b="0" i="0" u="none" strike="noStrike" dirty="0">
                          <a:solidFill>
                            <a:srgbClr val="000000"/>
                          </a:solidFill>
                          <a:effectLst/>
                          <a:latin typeface="Times New Roman" panose="02020603050405020304" pitchFamily="18" charset="0"/>
                        </a:rPr>
                        <a:t> yan etkiler, </a:t>
                      </a:r>
                      <a:r>
                        <a:rPr lang="tr-TR" sz="900" b="0" i="0" u="none" strike="noStrike" dirty="0" err="1">
                          <a:solidFill>
                            <a:srgbClr val="000000"/>
                          </a:solidFill>
                          <a:effectLst/>
                          <a:latin typeface="Times New Roman" panose="02020603050405020304" pitchFamily="18" charset="0"/>
                        </a:rPr>
                        <a:t>distonik</a:t>
                      </a:r>
                      <a:r>
                        <a:rPr lang="tr-TR" sz="900" b="0" i="0" u="none" strike="noStrike" dirty="0">
                          <a:solidFill>
                            <a:srgbClr val="000000"/>
                          </a:solidFill>
                          <a:effectLst/>
                          <a:latin typeface="Times New Roman" panose="02020603050405020304" pitchFamily="18" charset="0"/>
                        </a:rPr>
                        <a:t> reaksiyonlar ve huzursuzluk görülür. </a:t>
                      </a:r>
                      <a:r>
                        <a:rPr lang="tr-TR" sz="900" b="0" i="0" u="none" strike="noStrike" dirty="0" err="1">
                          <a:solidFill>
                            <a:srgbClr val="000000"/>
                          </a:solidFill>
                          <a:effectLst/>
                          <a:latin typeface="Times New Roman" panose="02020603050405020304" pitchFamily="18" charset="0"/>
                        </a:rPr>
                        <a:t>Larengal</a:t>
                      </a:r>
                      <a:r>
                        <a:rPr lang="tr-TR" sz="900" b="0" i="0" u="none" strike="noStrike" dirty="0">
                          <a:solidFill>
                            <a:srgbClr val="000000"/>
                          </a:solidFill>
                          <a:effectLst/>
                          <a:latin typeface="Times New Roman" panose="02020603050405020304" pitchFamily="18" charset="0"/>
                        </a:rPr>
                        <a:t> spazm meydana getiren </a:t>
                      </a:r>
                      <a:r>
                        <a:rPr lang="tr-TR" sz="900" b="0" i="0" u="none" strike="noStrike" dirty="0" err="1">
                          <a:solidFill>
                            <a:srgbClr val="000000"/>
                          </a:solidFill>
                          <a:effectLst/>
                          <a:latin typeface="Times New Roman" panose="02020603050405020304" pitchFamily="18" charset="0"/>
                        </a:rPr>
                        <a:t>distoni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amilobarbiton</a:t>
                      </a:r>
                      <a:r>
                        <a:rPr lang="tr-TR" sz="900" b="0" i="0" u="none" strike="noStrike" dirty="0">
                          <a:solidFill>
                            <a:srgbClr val="000000"/>
                          </a:solidFill>
                          <a:effectLst/>
                          <a:latin typeface="Times New Roman" panose="02020603050405020304" pitchFamily="18" charset="0"/>
                        </a:rPr>
                        <a:t> veya enjeksiyon şeklinde verilen </a:t>
                      </a:r>
                      <a:r>
                        <a:rPr lang="tr-TR" sz="900" b="0" i="0" u="none" strike="noStrike" dirty="0" err="1">
                          <a:solidFill>
                            <a:srgbClr val="000000"/>
                          </a:solidFill>
                          <a:effectLst/>
                          <a:latin typeface="Times New Roman" panose="02020603050405020304" pitchFamily="18" charset="0"/>
                        </a:rPr>
                        <a:t>antiparkinson</a:t>
                      </a:r>
                      <a:r>
                        <a:rPr lang="tr-TR" sz="900" b="0" i="0" u="none" strike="noStrike" dirty="0">
                          <a:solidFill>
                            <a:srgbClr val="000000"/>
                          </a:solidFill>
                          <a:effectLst/>
                          <a:latin typeface="Times New Roman" panose="02020603050405020304" pitchFamily="18" charset="0"/>
                        </a:rPr>
                        <a:t> ilaçlarla kontrol altına alınabilir. Tedavinin daha geç safhalarında bir </a:t>
                      </a:r>
                      <a:r>
                        <a:rPr lang="tr-TR" sz="900" b="0" i="0" u="none" strike="noStrike" dirty="0" err="1">
                          <a:solidFill>
                            <a:srgbClr val="000000"/>
                          </a:solidFill>
                          <a:effectLst/>
                          <a:latin typeface="Times New Roman" panose="02020603050405020304" pitchFamily="18" charset="0"/>
                        </a:rPr>
                        <a:t>psödoparkinson</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rijidite</a:t>
                      </a:r>
                      <a:r>
                        <a:rPr lang="tr-TR" sz="900" b="0" i="0" u="none" strike="noStrike" dirty="0">
                          <a:solidFill>
                            <a:srgbClr val="000000"/>
                          </a:solidFill>
                          <a:effectLst/>
                          <a:latin typeface="Times New Roman" panose="02020603050405020304" pitchFamily="18" charset="0"/>
                        </a:rPr>
                        <a:t> sendromu meydana gelebilir. Bu da </a:t>
                      </a:r>
                      <a:r>
                        <a:rPr lang="tr-TR" sz="900" b="0" i="0" u="none" strike="noStrike" dirty="0" err="1">
                          <a:solidFill>
                            <a:srgbClr val="000000"/>
                          </a:solidFill>
                          <a:effectLst/>
                          <a:latin typeface="Times New Roman" panose="02020603050405020304" pitchFamily="18" charset="0"/>
                        </a:rPr>
                        <a:t>antiparkinson</a:t>
                      </a:r>
                      <a:r>
                        <a:rPr lang="tr-TR" sz="900" b="0" i="0" u="none" strike="noStrike" dirty="0">
                          <a:solidFill>
                            <a:srgbClr val="000000"/>
                          </a:solidFill>
                          <a:effectLst/>
                          <a:latin typeface="Times New Roman" panose="02020603050405020304" pitchFamily="18" charset="0"/>
                        </a:rPr>
                        <a:t> ilaçlarla tedavi edilir. Diğer bütün </a:t>
                      </a:r>
                      <a:r>
                        <a:rPr lang="tr-TR" sz="900" b="0" i="0" u="none" strike="noStrike" dirty="0" err="1">
                          <a:solidFill>
                            <a:srgbClr val="000000"/>
                          </a:solidFill>
                          <a:effectLst/>
                          <a:latin typeface="Times New Roman" panose="02020603050405020304" pitchFamily="18" charset="0"/>
                        </a:rPr>
                        <a:t>antipsikotiklerde</a:t>
                      </a:r>
                      <a:r>
                        <a:rPr lang="tr-TR" sz="900" b="0" i="0" u="none" strike="noStrike" dirty="0">
                          <a:solidFill>
                            <a:srgbClr val="000000"/>
                          </a:solidFill>
                          <a:effectLst/>
                          <a:latin typeface="Times New Roman" panose="02020603050405020304" pitchFamily="18" charset="0"/>
                        </a:rPr>
                        <a:t> olduğu gibi </a:t>
                      </a:r>
                      <a:r>
                        <a:rPr lang="tr-TR" sz="900" b="0" i="0" u="none" strike="noStrike" dirty="0" err="1">
                          <a:solidFill>
                            <a:srgbClr val="000000"/>
                          </a:solidFill>
                          <a:effectLst/>
                          <a:latin typeface="Times New Roman" panose="02020603050405020304" pitchFamily="18" charset="0"/>
                        </a:rPr>
                        <a:t>tardif</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dizkinez</a:t>
                      </a:r>
                      <a:r>
                        <a:rPr lang="tr-TR" sz="900" b="0" i="0" u="none" strike="noStrike" dirty="0">
                          <a:solidFill>
                            <a:srgbClr val="000000"/>
                          </a:solidFill>
                          <a:effectLst/>
                          <a:latin typeface="Times New Roman" panose="02020603050405020304" pitchFamily="18" charset="0"/>
                        </a:rPr>
                        <a:t> görülebilir. Bu, bazı hastalarda, özellikle yaşlılarda uzun süren tedavi sırasında veya ilacı bıraktıktan sonra görülür. Serum </a:t>
                      </a:r>
                      <a:r>
                        <a:rPr lang="tr-TR" sz="900" b="0" i="0" u="none" strike="noStrike" dirty="0" err="1">
                          <a:solidFill>
                            <a:srgbClr val="000000"/>
                          </a:solidFill>
                          <a:effectLst/>
                          <a:latin typeface="Times New Roman" panose="02020603050405020304" pitchFamily="18" charset="0"/>
                        </a:rPr>
                        <a:t>prolaktin</a:t>
                      </a:r>
                      <a:r>
                        <a:rPr lang="tr-TR" sz="900" b="0" i="0" u="none" strike="noStrike" dirty="0">
                          <a:solidFill>
                            <a:srgbClr val="000000"/>
                          </a:solidFill>
                          <a:effectLst/>
                          <a:latin typeface="Times New Roman" panose="02020603050405020304" pitchFamily="18" charset="0"/>
                        </a:rPr>
                        <a:t> seviyesini artırabileceğinden </a:t>
                      </a:r>
                      <a:r>
                        <a:rPr lang="tr-TR" sz="900" b="0" i="0" u="none" strike="noStrike" dirty="0" err="1">
                          <a:solidFill>
                            <a:srgbClr val="000000"/>
                          </a:solidFill>
                          <a:effectLst/>
                          <a:latin typeface="Times New Roman" panose="02020603050405020304" pitchFamily="18" charset="0"/>
                        </a:rPr>
                        <a:t>galaktore</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amenore</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jinekomasti</a:t>
                      </a:r>
                      <a:r>
                        <a:rPr lang="tr-TR" sz="900" b="0" i="0" u="none" strike="noStrike" dirty="0">
                          <a:solidFill>
                            <a:srgbClr val="000000"/>
                          </a:solidFill>
                          <a:effectLst/>
                          <a:latin typeface="Times New Roman" panose="02020603050405020304" pitchFamily="18" charset="0"/>
                        </a:rPr>
                        <a:t> ve </a:t>
                      </a:r>
                      <a:r>
                        <a:rPr lang="tr-TR" sz="900" b="0" i="0" u="none" strike="noStrike" dirty="0" err="1">
                          <a:solidFill>
                            <a:srgbClr val="000000"/>
                          </a:solidFill>
                          <a:effectLst/>
                          <a:latin typeface="Times New Roman" panose="02020603050405020304" pitchFamily="18" charset="0"/>
                        </a:rPr>
                        <a:t>impotans</a:t>
                      </a:r>
                      <a:r>
                        <a:rPr lang="tr-TR" sz="900" b="0" i="0" u="none" strike="noStrike" dirty="0">
                          <a:solidFill>
                            <a:srgbClr val="000000"/>
                          </a:solidFill>
                          <a:effectLst/>
                          <a:latin typeface="Times New Roman" panose="02020603050405020304" pitchFamily="18" charset="0"/>
                        </a:rPr>
                        <a:t> görülebilir.</a:t>
                      </a:r>
                    </a:p>
                  </a:txBody>
                  <a:tcPr marL="6822" marR="6822" marT="6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113075297"/>
                  </a:ext>
                </a:extLst>
              </a:tr>
            </a:tbl>
          </a:graphicData>
        </a:graphic>
      </p:graphicFrame>
    </p:spTree>
    <p:extLst>
      <p:ext uri="{BB962C8B-B14F-4D97-AF65-F5344CB8AC3E}">
        <p14:creationId xmlns:p14="http://schemas.microsoft.com/office/powerpoint/2010/main" val="203025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xmlns="" id="{2B676B6C-BF9D-4A41-9665-5688DB04C065}"/>
              </a:ext>
            </a:extLst>
          </p:cNvPr>
          <p:cNvGraphicFramePr>
            <a:graphicFrameLocks noGrp="1"/>
          </p:cNvGraphicFramePr>
          <p:nvPr>
            <p:ph idx="1"/>
            <p:extLst>
              <p:ext uri="{D42A27DB-BD31-4B8C-83A1-F6EECF244321}">
                <p14:modId xmlns:p14="http://schemas.microsoft.com/office/powerpoint/2010/main" val="3323637798"/>
              </p:ext>
            </p:extLst>
          </p:nvPr>
        </p:nvGraphicFramePr>
        <p:xfrm>
          <a:off x="251520" y="548680"/>
          <a:ext cx="8640960" cy="5990520"/>
        </p:xfrm>
        <a:graphic>
          <a:graphicData uri="http://schemas.openxmlformats.org/drawingml/2006/table">
            <a:tbl>
              <a:tblPr firstRow="1" bandRow="1">
                <a:tableStyleId>{5C22544A-7EE6-4342-B048-85BDC9FD1C3A}</a:tableStyleId>
              </a:tblPr>
              <a:tblGrid>
                <a:gridCol w="2959548">
                  <a:extLst>
                    <a:ext uri="{9D8B030D-6E8A-4147-A177-3AD203B41FA5}">
                      <a16:colId xmlns:a16="http://schemas.microsoft.com/office/drawing/2014/main" xmlns="" val="3872181229"/>
                    </a:ext>
                  </a:extLst>
                </a:gridCol>
                <a:gridCol w="5681412">
                  <a:extLst>
                    <a:ext uri="{9D8B030D-6E8A-4147-A177-3AD203B41FA5}">
                      <a16:colId xmlns:a16="http://schemas.microsoft.com/office/drawing/2014/main" xmlns="" val="1586120500"/>
                    </a:ext>
                  </a:extLst>
                </a:gridCol>
              </a:tblGrid>
              <a:tr h="555518">
                <a:tc>
                  <a:txBody>
                    <a:bodyPr/>
                    <a:lstStyle/>
                    <a:p>
                      <a:r>
                        <a:rPr lang="tr-TR" sz="2000" dirty="0"/>
                        <a:t>Farmakolojinin Alt Dalları      </a:t>
                      </a:r>
                    </a:p>
                  </a:txBody>
                  <a:tcPr/>
                </a:tc>
                <a:tc>
                  <a:txBody>
                    <a:bodyPr/>
                    <a:lstStyle/>
                    <a:p>
                      <a:r>
                        <a:rPr lang="tr-TR" sz="2400" dirty="0">
                          <a:latin typeface="Times New Roman" panose="02020603050405020304" pitchFamily="18" charset="0"/>
                          <a:cs typeface="Times New Roman" panose="02020603050405020304" pitchFamily="18" charset="0"/>
                        </a:rPr>
                        <a:t>Tanım</a:t>
                      </a:r>
                    </a:p>
                  </a:txBody>
                  <a:tcPr/>
                </a:tc>
                <a:extLst>
                  <a:ext uri="{0D108BD9-81ED-4DB2-BD59-A6C34878D82A}">
                    <a16:rowId xmlns:a16="http://schemas.microsoft.com/office/drawing/2014/main" xmlns="" val="296874596"/>
                  </a:ext>
                </a:extLst>
              </a:tr>
              <a:tr h="684884">
                <a:tc>
                  <a:txBody>
                    <a:bodyPr/>
                    <a:lstStyle/>
                    <a:p>
                      <a:r>
                        <a:rPr lang="tr-TR" sz="1800" dirty="0" err="1">
                          <a:latin typeface="Times New Roman" panose="02020603050405020304" pitchFamily="18" charset="0"/>
                          <a:cs typeface="Times New Roman" panose="02020603050405020304" pitchFamily="18" charset="0"/>
                        </a:rPr>
                        <a:t>Biyofarmasotik</a:t>
                      </a:r>
                      <a:endParaRPr lang="tr-TR" sz="18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800" kern="1200" dirty="0">
                          <a:solidFill>
                            <a:schemeClr val="dk1"/>
                          </a:solidFill>
                          <a:effectLst/>
                          <a:latin typeface="Times New Roman" panose="02020603050405020304" pitchFamily="18" charset="0"/>
                          <a:ea typeface="+mn-ea"/>
                          <a:cs typeface="Times New Roman" panose="02020603050405020304" pitchFamily="18" charset="0"/>
                        </a:rPr>
                        <a:t>İlaçların </a:t>
                      </a:r>
                      <a:r>
                        <a:rPr lang="tr-TR" sz="1800" kern="1200" dirty="0" err="1">
                          <a:solidFill>
                            <a:schemeClr val="dk1"/>
                          </a:solidFill>
                          <a:effectLst/>
                          <a:latin typeface="Times New Roman" panose="02020603050405020304" pitchFamily="18" charset="0"/>
                          <a:ea typeface="+mn-ea"/>
                          <a:cs typeface="Times New Roman" panose="02020603050405020304" pitchFamily="18" charset="0"/>
                        </a:rPr>
                        <a:t>farmasötik</a:t>
                      </a:r>
                      <a:r>
                        <a:rPr lang="tr-TR" sz="1800" kern="1200" dirty="0">
                          <a:solidFill>
                            <a:schemeClr val="dk1"/>
                          </a:solidFill>
                          <a:effectLst/>
                          <a:latin typeface="Times New Roman" panose="02020603050405020304" pitchFamily="18" charset="0"/>
                          <a:ea typeface="+mn-ea"/>
                          <a:cs typeface="Times New Roman" panose="02020603050405020304" pitchFamily="18" charset="0"/>
                        </a:rPr>
                        <a:t> şekillerine göre emilimini inceler.</a:t>
                      </a:r>
                    </a:p>
                    <a:p>
                      <a:endParaRPr lang="tr-T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843890675"/>
                  </a:ext>
                </a:extLst>
              </a:tr>
              <a:tr h="1232791">
                <a:tc>
                  <a:txBody>
                    <a:bodyPr/>
                    <a:lstStyle/>
                    <a:p>
                      <a:r>
                        <a:rPr lang="tr-TR" sz="1800" dirty="0">
                          <a:latin typeface="Times New Roman" panose="02020603050405020304" pitchFamily="18" charset="0"/>
                          <a:cs typeface="Times New Roman" panose="02020603050405020304" pitchFamily="18" charset="0"/>
                        </a:rPr>
                        <a:t>Klinik farmakoloji</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800" kern="1200" dirty="0">
                          <a:solidFill>
                            <a:schemeClr val="dk1"/>
                          </a:solidFill>
                          <a:effectLst/>
                          <a:latin typeface="Times New Roman" panose="02020603050405020304" pitchFamily="18" charset="0"/>
                          <a:ea typeface="+mn-ea"/>
                          <a:cs typeface="Times New Roman" panose="02020603050405020304" pitchFamily="18" charset="0"/>
                        </a:rPr>
                        <a:t>Yeni ilaçların, bulunması ve geliştirilmesi amacıyla normal ve hasta insanlarda uygulanmasını ve sonuçların değerlendirilmesini inceleyen bilim dalıdır.</a:t>
                      </a:r>
                    </a:p>
                    <a:p>
                      <a:endParaRPr lang="tr-T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449229135"/>
                  </a:ext>
                </a:extLst>
              </a:tr>
              <a:tr h="958839">
                <a:tc>
                  <a:txBody>
                    <a:bodyPr/>
                    <a:lstStyle/>
                    <a:p>
                      <a:r>
                        <a:rPr lang="tr-TR" sz="1800" dirty="0">
                          <a:latin typeface="Times New Roman" panose="02020603050405020304" pitchFamily="18" charset="0"/>
                          <a:cs typeface="Times New Roman" panose="02020603050405020304" pitchFamily="18" charset="0"/>
                        </a:rPr>
                        <a:t>Moleküler Farmakoloji</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800" kern="1200" dirty="0">
                          <a:solidFill>
                            <a:schemeClr val="dk1"/>
                          </a:solidFill>
                          <a:effectLst/>
                          <a:latin typeface="Times New Roman" panose="02020603050405020304" pitchFamily="18" charset="0"/>
                          <a:ea typeface="+mn-ea"/>
                          <a:cs typeface="Times New Roman" panose="02020603050405020304" pitchFamily="18" charset="0"/>
                        </a:rPr>
                        <a:t> Canlıda biyolojik sistemlerle, ilaçlar arasındaki fizik ve kimyasal etkileşmeleri moleküler düzeyde inceleyen bilim dalıdır.</a:t>
                      </a:r>
                    </a:p>
                    <a:p>
                      <a:endParaRPr lang="tr-T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523829453"/>
                  </a:ext>
                </a:extLst>
              </a:tr>
              <a:tr h="684884">
                <a:tc>
                  <a:txBody>
                    <a:bodyPr/>
                    <a:lstStyle/>
                    <a:p>
                      <a:r>
                        <a:rPr lang="tr-TR" sz="1800" dirty="0">
                          <a:latin typeface="Times New Roman" panose="02020603050405020304" pitchFamily="18" charset="0"/>
                          <a:cs typeface="Times New Roman" panose="02020603050405020304" pitchFamily="18" charset="0"/>
                        </a:rPr>
                        <a:t>Biyokimyasal Farmakoloji</a:t>
                      </a:r>
                    </a:p>
                  </a:txBody>
                  <a:tcPr/>
                </a:tc>
                <a:tc>
                  <a:txBody>
                    <a:bodyPr/>
                    <a:lstStyle/>
                    <a:p>
                      <a:r>
                        <a:rPr lang="tr-TR" sz="1800" kern="1200" dirty="0">
                          <a:solidFill>
                            <a:schemeClr val="dk1"/>
                          </a:solidFill>
                          <a:effectLst/>
                          <a:latin typeface="Times New Roman" panose="02020603050405020304" pitchFamily="18" charset="0"/>
                          <a:ea typeface="+mn-ea"/>
                          <a:cs typeface="Times New Roman" panose="02020603050405020304" pitchFamily="18" charset="0"/>
                        </a:rPr>
                        <a:t>İlaçlar ile enzimler arasındaki etkileşmeleri inceleyen bilim dalıdır. </a:t>
                      </a:r>
                      <a:endParaRPr lang="tr-T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32676419"/>
                  </a:ext>
                </a:extLst>
              </a:tr>
              <a:tr h="958839">
                <a:tc>
                  <a:txBody>
                    <a:bodyPr/>
                    <a:lstStyle/>
                    <a:p>
                      <a:r>
                        <a:rPr lang="tr-TR" sz="1800" dirty="0" err="1">
                          <a:latin typeface="Times New Roman" panose="02020603050405020304" pitchFamily="18" charset="0"/>
                          <a:cs typeface="Times New Roman" panose="02020603050405020304" pitchFamily="18" charset="0"/>
                        </a:rPr>
                        <a:t>Nörofarmakoloji</a:t>
                      </a:r>
                      <a:endParaRPr lang="tr-TR" sz="18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800" kern="1200" dirty="0">
                          <a:solidFill>
                            <a:schemeClr val="dk1"/>
                          </a:solidFill>
                          <a:effectLst/>
                          <a:latin typeface="Times New Roman" panose="02020603050405020304" pitchFamily="18" charset="0"/>
                          <a:ea typeface="+mn-ea"/>
                          <a:cs typeface="Times New Roman" panose="02020603050405020304" pitchFamily="18" charset="0"/>
                        </a:rPr>
                        <a:t>Sinir sitemini etkileyen ilaçların özelliklerini ve etki mekanizmalarını inceleyen bilim dalıdır.</a:t>
                      </a:r>
                    </a:p>
                    <a:p>
                      <a:endParaRPr lang="tr-T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834729517"/>
                  </a:ext>
                </a:extLst>
              </a:tr>
              <a:tr h="684884">
                <a:tc>
                  <a:txBody>
                    <a:bodyPr/>
                    <a:lstStyle/>
                    <a:p>
                      <a:r>
                        <a:rPr lang="tr-TR" sz="1800" dirty="0" err="1">
                          <a:latin typeface="Times New Roman" panose="02020603050405020304" pitchFamily="18" charset="0"/>
                          <a:cs typeface="Times New Roman" panose="02020603050405020304" pitchFamily="18" charset="0"/>
                        </a:rPr>
                        <a:t>İmmünofarmakoloji</a:t>
                      </a:r>
                      <a:endParaRPr lang="tr-TR" sz="18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800" kern="1200" dirty="0">
                          <a:solidFill>
                            <a:schemeClr val="dk1"/>
                          </a:solidFill>
                          <a:effectLst/>
                          <a:latin typeface="Times New Roman" panose="02020603050405020304" pitchFamily="18" charset="0"/>
                          <a:ea typeface="+mn-ea"/>
                          <a:cs typeface="Times New Roman" panose="02020603050405020304" pitchFamily="18" charset="0"/>
                        </a:rPr>
                        <a:t> İlaçların </a:t>
                      </a:r>
                      <a:r>
                        <a:rPr lang="tr-TR" sz="1800" kern="1200" dirty="0" err="1">
                          <a:solidFill>
                            <a:schemeClr val="dk1"/>
                          </a:solidFill>
                          <a:effectLst/>
                          <a:latin typeface="Times New Roman" panose="02020603050405020304" pitchFamily="18" charset="0"/>
                          <a:ea typeface="+mn-ea"/>
                          <a:cs typeface="Times New Roman" panose="02020603050405020304" pitchFamily="18" charset="0"/>
                        </a:rPr>
                        <a:t>immün</a:t>
                      </a:r>
                      <a:r>
                        <a:rPr lang="tr-TR" sz="1800" kern="1200" dirty="0">
                          <a:solidFill>
                            <a:schemeClr val="dk1"/>
                          </a:solidFill>
                          <a:effectLst/>
                          <a:latin typeface="Times New Roman" panose="02020603050405020304" pitchFamily="18" charset="0"/>
                          <a:ea typeface="+mn-ea"/>
                          <a:cs typeface="Times New Roman" panose="02020603050405020304" pitchFamily="18" charset="0"/>
                        </a:rPr>
                        <a:t> sisteme etkilerini inceleyen bilim dalıdır</a:t>
                      </a:r>
                    </a:p>
                    <a:p>
                      <a:endParaRPr lang="tr-TR"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65169117"/>
                  </a:ext>
                </a:extLst>
              </a:tr>
            </a:tbl>
          </a:graphicData>
        </a:graphic>
      </p:graphicFrame>
    </p:spTree>
    <p:extLst>
      <p:ext uri="{BB962C8B-B14F-4D97-AF65-F5344CB8AC3E}">
        <p14:creationId xmlns:p14="http://schemas.microsoft.com/office/powerpoint/2010/main" val="213561686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1EE393C3-A314-46AC-BFA8-2B2670615303}"/>
              </a:ext>
            </a:extLst>
          </p:cNvPr>
          <p:cNvGraphicFramePr>
            <a:graphicFrameLocks noGrp="1"/>
          </p:cNvGraphicFramePr>
          <p:nvPr>
            <p:extLst>
              <p:ext uri="{D42A27DB-BD31-4B8C-83A1-F6EECF244321}">
                <p14:modId xmlns:p14="http://schemas.microsoft.com/office/powerpoint/2010/main" val="2325806198"/>
              </p:ext>
            </p:extLst>
          </p:nvPr>
        </p:nvGraphicFramePr>
        <p:xfrm>
          <a:off x="251520" y="1029676"/>
          <a:ext cx="8640960" cy="4559564"/>
        </p:xfrm>
        <a:graphic>
          <a:graphicData uri="http://schemas.openxmlformats.org/drawingml/2006/table">
            <a:tbl>
              <a:tblPr/>
              <a:tblGrid>
                <a:gridCol w="339345">
                  <a:extLst>
                    <a:ext uri="{9D8B030D-6E8A-4147-A177-3AD203B41FA5}">
                      <a16:colId xmlns:a16="http://schemas.microsoft.com/office/drawing/2014/main" xmlns="" val="2788876603"/>
                    </a:ext>
                  </a:extLst>
                </a:gridCol>
                <a:gridCol w="1831057">
                  <a:extLst>
                    <a:ext uri="{9D8B030D-6E8A-4147-A177-3AD203B41FA5}">
                      <a16:colId xmlns:a16="http://schemas.microsoft.com/office/drawing/2014/main" xmlns="" val="3069376048"/>
                    </a:ext>
                  </a:extLst>
                </a:gridCol>
                <a:gridCol w="1626034">
                  <a:extLst>
                    <a:ext uri="{9D8B030D-6E8A-4147-A177-3AD203B41FA5}">
                      <a16:colId xmlns:a16="http://schemas.microsoft.com/office/drawing/2014/main" xmlns="" val="295922139"/>
                    </a:ext>
                  </a:extLst>
                </a:gridCol>
                <a:gridCol w="2262310">
                  <a:extLst>
                    <a:ext uri="{9D8B030D-6E8A-4147-A177-3AD203B41FA5}">
                      <a16:colId xmlns:a16="http://schemas.microsoft.com/office/drawing/2014/main" xmlns="" val="145385850"/>
                    </a:ext>
                  </a:extLst>
                </a:gridCol>
                <a:gridCol w="2582214">
                  <a:extLst>
                    <a:ext uri="{9D8B030D-6E8A-4147-A177-3AD203B41FA5}">
                      <a16:colId xmlns:a16="http://schemas.microsoft.com/office/drawing/2014/main" xmlns="" val="3915622975"/>
                    </a:ext>
                  </a:extLst>
                </a:gridCol>
              </a:tblGrid>
              <a:tr h="200877">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İLAÇ</a:t>
                      </a:r>
                    </a:p>
                  </a:txBody>
                  <a:tcPr marL="6454" marR="6454" marT="6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ENDİKASYONLARI</a:t>
                      </a:r>
                    </a:p>
                  </a:txBody>
                  <a:tcPr marL="6454" marR="6454" marT="6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KONTRENDİKASYONLARI</a:t>
                      </a:r>
                    </a:p>
                  </a:txBody>
                  <a:tcPr marL="6454" marR="6454" marT="6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VERİLİŞ YOLU</a:t>
                      </a:r>
                    </a:p>
                  </a:txBody>
                  <a:tcPr marL="6454" marR="6454" marT="6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YAN ETKİLERİ</a:t>
                      </a:r>
                    </a:p>
                  </a:txBody>
                  <a:tcPr marL="6454" marR="6454" marT="6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859132409"/>
                  </a:ext>
                </a:extLst>
              </a:tr>
              <a:tr h="4358687">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800" b="0" i="0" u="none" strike="noStrike" dirty="0">
                          <a:solidFill>
                            <a:srgbClr val="000000"/>
                          </a:solidFill>
                          <a:effectLst/>
                          <a:latin typeface="Times New Roman" panose="02020603050405020304" pitchFamily="18" charset="0"/>
                        </a:rPr>
                        <a:t>SUKLOPENTİKSOL</a:t>
                      </a:r>
                    </a:p>
                  </a:txBody>
                  <a:tcPr marL="6454" marR="6454" marT="6454"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a:solidFill>
                            <a:srgbClr val="000000"/>
                          </a:solidFill>
                          <a:effectLst/>
                          <a:latin typeface="Times New Roman" panose="02020603050405020304" pitchFamily="18" charset="0"/>
                        </a:rPr>
                        <a:t>Akut ve kronik psikozların tedavisi, </a:t>
                      </a:r>
                      <a:r>
                        <a:rPr lang="tr-TR" sz="800" b="0" i="0" u="none" strike="noStrike" dirty="0" err="1">
                          <a:solidFill>
                            <a:srgbClr val="000000"/>
                          </a:solidFill>
                          <a:effectLst/>
                          <a:latin typeface="Times New Roman" panose="02020603050405020304" pitchFamily="18" charset="0"/>
                        </a:rPr>
                        <a:t>hiperaktif</a:t>
                      </a:r>
                      <a:r>
                        <a:rPr lang="tr-TR" sz="800" b="0" i="0" u="none" strike="noStrike" dirty="0">
                          <a:solidFill>
                            <a:srgbClr val="000000"/>
                          </a:solidFill>
                          <a:effectLst/>
                          <a:latin typeface="Times New Roman" panose="02020603050405020304" pitchFamily="18" charset="0"/>
                        </a:rPr>
                        <a:t> ve yıkıcı davranışları olan </a:t>
                      </a:r>
                      <a:r>
                        <a:rPr lang="tr-TR" sz="800" b="0" i="0" u="none" strike="noStrike" dirty="0" err="1">
                          <a:solidFill>
                            <a:srgbClr val="000000"/>
                          </a:solidFill>
                          <a:effectLst/>
                          <a:latin typeface="Times New Roman" panose="02020603050405020304" pitchFamily="18" charset="0"/>
                        </a:rPr>
                        <a:t>mental</a:t>
                      </a:r>
                      <a:r>
                        <a:rPr lang="tr-TR" sz="800" b="0" i="0" u="none" strike="noStrike" dirty="0">
                          <a:solidFill>
                            <a:srgbClr val="000000"/>
                          </a:solidFill>
                          <a:effectLst/>
                          <a:latin typeface="Times New Roman" panose="02020603050405020304" pitchFamily="18" charset="0"/>
                        </a:rPr>
                        <a:t> handikaplı hastalar ile </a:t>
                      </a:r>
                      <a:r>
                        <a:rPr lang="tr-TR" sz="800" b="0" i="0" u="none" strike="noStrike" dirty="0" err="1">
                          <a:solidFill>
                            <a:srgbClr val="000000"/>
                          </a:solidFill>
                          <a:effectLst/>
                          <a:latin typeface="Times New Roman" panose="02020603050405020304" pitchFamily="18" charset="0"/>
                        </a:rPr>
                        <a:t>paranoid</a:t>
                      </a:r>
                      <a:r>
                        <a:rPr lang="tr-TR" sz="800" b="0" i="0" u="none" strike="noStrike" dirty="0">
                          <a:solidFill>
                            <a:srgbClr val="000000"/>
                          </a:solidFill>
                          <a:effectLst/>
                          <a:latin typeface="Times New Roman" panose="02020603050405020304" pitchFamily="18" charset="0"/>
                        </a:rPr>
                        <a:t> fikirleri ve davranış bozuklukları olan </a:t>
                      </a:r>
                      <a:r>
                        <a:rPr lang="tr-TR" sz="800" b="0" i="0" u="none" strike="noStrike" dirty="0" err="1">
                          <a:solidFill>
                            <a:srgbClr val="000000"/>
                          </a:solidFill>
                          <a:effectLst/>
                          <a:latin typeface="Times New Roman" panose="02020603050405020304" pitchFamily="18" charset="0"/>
                        </a:rPr>
                        <a:t>senil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demanslı</a:t>
                      </a:r>
                      <a:r>
                        <a:rPr lang="tr-TR" sz="800" b="0" i="0" u="none" strike="noStrike" dirty="0">
                          <a:solidFill>
                            <a:srgbClr val="000000"/>
                          </a:solidFill>
                          <a:effectLst/>
                          <a:latin typeface="Times New Roman" panose="02020603050405020304" pitchFamily="18" charset="0"/>
                        </a:rPr>
                        <a:t> hastaların idaresi amacıyla kullanılmaktadır.</a:t>
                      </a:r>
                      <a:br>
                        <a:rPr lang="tr-TR" sz="800" b="0" i="0" u="none" strike="noStrike" dirty="0">
                          <a:solidFill>
                            <a:srgbClr val="000000"/>
                          </a:solidFill>
                          <a:effectLst/>
                          <a:latin typeface="Times New Roman" panose="02020603050405020304" pitchFamily="18" charset="0"/>
                        </a:rPr>
                      </a:br>
                      <a:r>
                        <a:rPr lang="tr-TR" sz="800" b="0" i="0" u="none" strike="noStrike" dirty="0">
                          <a:solidFill>
                            <a:srgbClr val="000000"/>
                          </a:solidFill>
                          <a:effectLst/>
                          <a:latin typeface="Times New Roman" panose="02020603050405020304" pitchFamily="18" charset="0"/>
                        </a:rPr>
                        <a:t>Halüsinasyonlar, </a:t>
                      </a:r>
                      <a:r>
                        <a:rPr lang="tr-TR" sz="800" b="0" i="0" u="none" strike="noStrike" dirty="0" err="1">
                          <a:solidFill>
                            <a:srgbClr val="000000"/>
                          </a:solidFill>
                          <a:effectLst/>
                          <a:latin typeface="Times New Roman" panose="02020603050405020304" pitchFamily="18" charset="0"/>
                        </a:rPr>
                        <a:t>delüzyonlar</a:t>
                      </a:r>
                      <a:r>
                        <a:rPr lang="tr-TR" sz="800" b="0" i="0" u="none" strike="noStrike" dirty="0">
                          <a:solidFill>
                            <a:srgbClr val="000000"/>
                          </a:solidFill>
                          <a:effectLst/>
                          <a:latin typeface="Times New Roman" panose="02020603050405020304" pitchFamily="18" charset="0"/>
                        </a:rPr>
                        <a:t> ve düşünce bozuklukları gibi şizofreninin nükleer</a:t>
                      </a:r>
                      <a:br>
                        <a:rPr lang="tr-TR" sz="800" b="0" i="0" u="none" strike="noStrike" dirty="0">
                          <a:solidFill>
                            <a:srgbClr val="000000"/>
                          </a:solidFill>
                          <a:effectLst/>
                          <a:latin typeface="Times New Roman" panose="02020603050405020304" pitchFamily="18" charset="0"/>
                        </a:rPr>
                      </a:br>
                      <a:r>
                        <a:rPr lang="tr-TR" sz="800" b="0" i="0" u="none" strike="noStrike" dirty="0">
                          <a:solidFill>
                            <a:srgbClr val="000000"/>
                          </a:solidFill>
                          <a:effectLst/>
                          <a:latin typeface="Times New Roman" panose="02020603050405020304" pitchFamily="18" charset="0"/>
                        </a:rPr>
                        <a:t>semptomlarının önemli ölçüde azaltılması veya tamamıyla giderilmesinin yanında; düşmanlık duyguları, kuşkuculuk, ajitasyon ve saldırganlık gibi eşlik eden semptomlar üzerinde de belirgin etkisi bulunmaktadır. Geçici ve doza bağımlı bir </a:t>
                      </a:r>
                      <a:r>
                        <a:rPr lang="tr-TR" sz="800" b="0" i="0" u="none" strike="noStrike" dirty="0" err="1">
                          <a:solidFill>
                            <a:srgbClr val="000000"/>
                          </a:solidFill>
                          <a:effectLst/>
                          <a:latin typeface="Times New Roman" panose="02020603050405020304" pitchFamily="18" charset="0"/>
                        </a:rPr>
                        <a:t>sedasyon</a:t>
                      </a:r>
                      <a:r>
                        <a:rPr lang="tr-TR" sz="800" b="0" i="0" u="none" strike="noStrike" dirty="0">
                          <a:solidFill>
                            <a:srgbClr val="000000"/>
                          </a:solidFill>
                          <a:effectLst/>
                          <a:latin typeface="Times New Roman" panose="02020603050405020304" pitchFamily="18" charset="0"/>
                        </a:rPr>
                        <a:t> oluşturabilir ancak bu tür bir başlangıç</a:t>
                      </a:r>
                      <a:br>
                        <a:rPr lang="tr-TR" sz="800" b="0" i="0" u="none" strike="noStrike" dirty="0">
                          <a:solidFill>
                            <a:srgbClr val="000000"/>
                          </a:solidFill>
                          <a:effectLst/>
                          <a:latin typeface="Times New Roman" panose="02020603050405020304" pitchFamily="18" charset="0"/>
                        </a:rPr>
                      </a:br>
                      <a:r>
                        <a:rPr lang="tr-TR" sz="800" b="0" i="0" u="none" strike="noStrike" dirty="0" err="1">
                          <a:solidFill>
                            <a:srgbClr val="000000"/>
                          </a:solidFill>
                          <a:effectLst/>
                          <a:latin typeface="Times New Roman" panose="02020603050405020304" pitchFamily="18" charset="0"/>
                        </a:rPr>
                        <a:t>sedasyonu</a:t>
                      </a:r>
                      <a:r>
                        <a:rPr lang="tr-TR" sz="800" b="0" i="0" u="none" strike="noStrike" dirty="0">
                          <a:solidFill>
                            <a:srgbClr val="000000"/>
                          </a:solidFill>
                          <a:effectLst/>
                          <a:latin typeface="Times New Roman" panose="02020603050405020304" pitchFamily="18" charset="0"/>
                        </a:rPr>
                        <a:t> hastalığın akut fazında yararlı olabilmektedir. Özgün olmayan </a:t>
                      </a:r>
                      <a:r>
                        <a:rPr lang="tr-TR" sz="800" b="0" i="0" u="none" strike="noStrike" dirty="0" err="1">
                          <a:solidFill>
                            <a:srgbClr val="000000"/>
                          </a:solidFill>
                          <a:effectLst/>
                          <a:latin typeface="Times New Roman" panose="02020603050405020304" pitchFamily="18" charset="0"/>
                        </a:rPr>
                        <a:t>sedatif</a:t>
                      </a:r>
                      <a:r>
                        <a:rPr lang="tr-TR" sz="800" b="0" i="0" u="none" strike="noStrike" dirty="0">
                          <a:solidFill>
                            <a:srgbClr val="000000"/>
                          </a:solidFill>
                          <a:effectLst/>
                          <a:latin typeface="Times New Roman" panose="02020603050405020304" pitchFamily="18" charset="0"/>
                        </a:rPr>
                        <a:t> etkiye karşı</a:t>
                      </a:r>
                      <a:br>
                        <a:rPr lang="tr-TR" sz="800" b="0" i="0" u="none" strike="noStrike" dirty="0">
                          <a:solidFill>
                            <a:srgbClr val="000000"/>
                          </a:solidFill>
                          <a:effectLst/>
                          <a:latin typeface="Times New Roman" panose="02020603050405020304" pitchFamily="18" charset="0"/>
                        </a:rPr>
                      </a:br>
                      <a:r>
                        <a:rPr lang="tr-TR" sz="800" b="0" i="0" u="none" strike="noStrike" dirty="0">
                          <a:solidFill>
                            <a:srgbClr val="000000"/>
                          </a:solidFill>
                          <a:effectLst/>
                          <a:latin typeface="Times New Roman" panose="02020603050405020304" pitchFamily="18" charset="0"/>
                        </a:rPr>
                        <a:t>tolerans çabuk gelişmektedir. Akut ve kronik şizofreni ile özellikle halüsinasyonlar, </a:t>
                      </a:r>
                      <a:r>
                        <a:rPr lang="tr-TR" sz="800" b="0" i="0" u="none" strike="noStrike" dirty="0" err="1">
                          <a:solidFill>
                            <a:srgbClr val="000000"/>
                          </a:solidFill>
                          <a:effectLst/>
                          <a:latin typeface="Times New Roman" panose="02020603050405020304" pitchFamily="18" charset="0"/>
                        </a:rPr>
                        <a:t>delüzyonlar</a:t>
                      </a:r>
                      <a:r>
                        <a:rPr lang="tr-TR" sz="800" b="0" i="0" u="none" strike="noStrike" dirty="0">
                          <a:solidFill>
                            <a:srgbClr val="000000"/>
                          </a:solidFill>
                          <a:effectLst/>
                          <a:latin typeface="Times New Roman" panose="02020603050405020304" pitchFamily="18" charset="0"/>
                        </a:rPr>
                        <a:t> ve düşünce bozuklukları ile birlikte ajitasyon, huzursuzluk, düşmanlık duyguları ve saldırganlık gibi semptomlarla kendini gösteren diğer psikozlarda </a:t>
                      </a:r>
                      <a:r>
                        <a:rPr lang="tr-TR" sz="800" b="0" i="0" u="none" strike="noStrike" dirty="0" err="1">
                          <a:solidFill>
                            <a:srgbClr val="000000"/>
                          </a:solidFill>
                          <a:effectLst/>
                          <a:latin typeface="Times New Roman" panose="02020603050405020304" pitchFamily="18" charset="0"/>
                        </a:rPr>
                        <a:t>endikedir.Manik</a:t>
                      </a:r>
                      <a:r>
                        <a:rPr lang="tr-TR" sz="800" b="0" i="0" u="none" strike="noStrike" dirty="0">
                          <a:solidFill>
                            <a:srgbClr val="000000"/>
                          </a:solidFill>
                          <a:effectLst/>
                          <a:latin typeface="Times New Roman" panose="02020603050405020304" pitchFamily="18" charset="0"/>
                        </a:rPr>
                        <a:t> depresif hastalığın </a:t>
                      </a:r>
                      <a:r>
                        <a:rPr lang="tr-TR" sz="800" b="0" i="0" u="none" strike="noStrike" dirty="0" err="1">
                          <a:solidFill>
                            <a:srgbClr val="000000"/>
                          </a:solidFill>
                          <a:effectLst/>
                          <a:latin typeface="Times New Roman" panose="02020603050405020304" pitchFamily="18" charset="0"/>
                        </a:rPr>
                        <a:t>manik</a:t>
                      </a:r>
                      <a:r>
                        <a:rPr lang="tr-TR" sz="800" b="0" i="0" u="none" strike="noStrike" dirty="0">
                          <a:solidFill>
                            <a:srgbClr val="000000"/>
                          </a:solidFill>
                          <a:effectLst/>
                          <a:latin typeface="Times New Roman" panose="02020603050405020304" pitchFamily="18" charset="0"/>
                        </a:rPr>
                        <a:t> fazında </a:t>
                      </a:r>
                      <a:r>
                        <a:rPr lang="tr-TR" sz="800" b="0" i="0" u="none" strike="noStrike" dirty="0" err="1">
                          <a:solidFill>
                            <a:srgbClr val="000000"/>
                          </a:solidFill>
                          <a:effectLst/>
                          <a:latin typeface="Times New Roman" panose="02020603050405020304" pitchFamily="18" charset="0"/>
                        </a:rPr>
                        <a:t>endikedir.Psikomotor</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hiperaktivite</a:t>
                      </a:r>
                      <a:r>
                        <a:rPr lang="tr-TR" sz="800" b="0" i="0" u="none" strike="noStrike" dirty="0">
                          <a:solidFill>
                            <a:srgbClr val="000000"/>
                          </a:solidFill>
                          <a:effectLst/>
                          <a:latin typeface="Times New Roman" panose="02020603050405020304" pitchFamily="18" charset="0"/>
                        </a:rPr>
                        <a:t>, ajitasyon, şiddet ve diğer davranış bozukluklarının eşlik ettiği</a:t>
                      </a:r>
                      <a:br>
                        <a:rPr lang="tr-TR" sz="800" b="0" i="0" u="none" strike="noStrike" dirty="0">
                          <a:solidFill>
                            <a:srgbClr val="000000"/>
                          </a:solidFill>
                          <a:effectLst/>
                          <a:latin typeface="Times New Roman" panose="02020603050405020304" pitchFamily="18" charset="0"/>
                        </a:rPr>
                      </a:br>
                      <a:r>
                        <a:rPr lang="tr-TR" sz="800" b="0" i="0" u="none" strike="noStrike" dirty="0" err="1">
                          <a:solidFill>
                            <a:srgbClr val="000000"/>
                          </a:solidFill>
                          <a:effectLst/>
                          <a:latin typeface="Times New Roman" panose="02020603050405020304" pitchFamily="18" charset="0"/>
                        </a:rPr>
                        <a:t>mental</a:t>
                      </a:r>
                      <a:r>
                        <a:rPr lang="tr-TR" sz="800" b="0" i="0" u="none" strike="noStrike" dirty="0">
                          <a:solidFill>
                            <a:srgbClr val="000000"/>
                          </a:solidFill>
                          <a:effectLst/>
                          <a:latin typeface="Times New Roman" panose="02020603050405020304" pitchFamily="18" charset="0"/>
                        </a:rPr>
                        <a:t> gerilikte </a:t>
                      </a:r>
                      <a:r>
                        <a:rPr lang="tr-TR" sz="800" b="0" i="0" u="none" strike="noStrike" dirty="0" err="1">
                          <a:solidFill>
                            <a:srgbClr val="000000"/>
                          </a:solidFill>
                          <a:effectLst/>
                          <a:latin typeface="Times New Roman" panose="02020603050405020304" pitchFamily="18" charset="0"/>
                        </a:rPr>
                        <a:t>endikedir</a:t>
                      </a:r>
                      <a:r>
                        <a:rPr lang="tr-TR" sz="800" b="0" i="0" u="none" strike="noStrike" dirty="0">
                          <a:solidFill>
                            <a:srgbClr val="000000"/>
                          </a:solidFill>
                          <a:effectLst/>
                          <a:latin typeface="Times New Roman" panose="02020603050405020304" pitchFamily="18" charset="0"/>
                        </a:rPr>
                        <a:t>. </a:t>
                      </a:r>
                      <a:br>
                        <a:rPr lang="tr-TR" sz="800" b="0" i="0" u="none" strike="noStrike" dirty="0">
                          <a:solidFill>
                            <a:srgbClr val="000000"/>
                          </a:solidFill>
                          <a:effectLst/>
                          <a:latin typeface="Times New Roman" panose="02020603050405020304" pitchFamily="18" charset="0"/>
                        </a:rPr>
                      </a:br>
                      <a:endParaRPr lang="tr-TR" sz="800" b="0" i="0" u="none" strike="noStrike" dirty="0">
                        <a:solidFill>
                          <a:srgbClr val="000000"/>
                        </a:solidFill>
                        <a:effectLst/>
                        <a:latin typeface="Times New Roman" panose="02020603050405020304" pitchFamily="18" charset="0"/>
                      </a:endParaRPr>
                    </a:p>
                  </a:txBody>
                  <a:tcPr marL="6454" marR="6454" marT="6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Dolaşım yetersizliğinin sebep olduğu kollaps, herhangi bir sebepten (mesela alkol, barbitürat</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veya opiat entoksikasyonu) merkezi sinir sistemi depresyonu, koma durumları, kan</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diskrazileri, faokromositom.Etken maddeye veya bileşenlerinin herhangi birine karşı aşırı duyarlılığı olan hastalarda kontrendikedir. </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
                      </a:r>
                      <a:br>
                        <a:rPr lang="tr-TR" sz="800" b="0" i="0" u="none" strike="noStrike">
                          <a:solidFill>
                            <a:srgbClr val="000000"/>
                          </a:solidFill>
                          <a:effectLst/>
                          <a:latin typeface="Times New Roman" panose="02020603050405020304" pitchFamily="18" charset="0"/>
                        </a:rPr>
                      </a:br>
                      <a:endParaRPr lang="tr-TR" sz="800" b="0" i="0" u="none" strike="noStrike">
                        <a:solidFill>
                          <a:srgbClr val="000000"/>
                        </a:solidFill>
                        <a:effectLst/>
                        <a:latin typeface="Times New Roman" panose="02020603050405020304" pitchFamily="18" charset="0"/>
                      </a:endParaRPr>
                    </a:p>
                  </a:txBody>
                  <a:tcPr marL="6454" marR="6454" marT="6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Erişkinler: Dozaj, hastanın koşullarına göre bireysel olarak ayarlanmalıdır. Genel olarak, ilk başta küçük dozlarla başlanmalı ve terapötik cevaba göre mümkün olan en kısa sürede optimal etkin</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seviyeye yükseltilmelidir. İdame dozu genellikle tek doz olarak yatmadan önce verilebilir.Akut şizofreni ve diğer akut psikozlar. Ciddi akut ajitasyon halleri. Mani: Genellikle günde 10-50 mg.</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Orta ve şiddetli vakalarda ilk başta 20 mg/gün. Gerektiğinde, her 2-3 günde bir 10-20 mg arttırılarak günde 75 mg veya daha fazla doza çıkılır. Maksimum günlük doz 150 mg’dir.Kronik şizofreni ve diğer kronik psikozlar: İdame dozu genellikle günde 20-40 mg’dir.</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Mental geriliğe sahip hastalarda ajitasyon: Günde 6-20 mg. Gerektiğinde, günde 25-40 mg’ye çıkılır. Azalmış böbrek işlevi: böbrek işlevi azalmış hastalara olağan dozlarda verilebilir.</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Azalmış karaciğer işlevi: Doza dikkat edilmelidir ve mümkünse serum seviye tespiti tavsiye edilir.Geriyatrik popülasyon:</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Yaşlı hastalar en düşük tedavi dozunu almalıdır. </a:t>
                      </a:r>
                    </a:p>
                  </a:txBody>
                  <a:tcPr marL="6454" marR="6454" marT="6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a:solidFill>
                            <a:srgbClr val="000000"/>
                          </a:solidFill>
                          <a:effectLst/>
                          <a:latin typeface="Times New Roman" panose="02020603050405020304" pitchFamily="18" charset="0"/>
                        </a:rPr>
                        <a:t>Taşikardi, çarpıntı (</a:t>
                      </a:r>
                      <a:r>
                        <a:rPr lang="tr-TR" sz="800" b="0" i="0" u="none" strike="noStrike" dirty="0" err="1">
                          <a:solidFill>
                            <a:srgbClr val="000000"/>
                          </a:solidFill>
                          <a:effectLst/>
                          <a:latin typeface="Times New Roman" panose="02020603050405020304" pitchFamily="18" charset="0"/>
                        </a:rPr>
                        <a:t>palpitasyon</a:t>
                      </a:r>
                      <a:r>
                        <a:rPr lang="tr-TR" sz="800" b="0" i="0" u="none" strike="noStrike" dirty="0">
                          <a:solidFill>
                            <a:srgbClr val="000000"/>
                          </a:solidFill>
                          <a:effectLst/>
                          <a:latin typeface="Times New Roman" panose="02020603050405020304" pitchFamily="18" charset="0"/>
                        </a:rPr>
                        <a:t>), Seyrek Elektrokardiyogramda QT </a:t>
                      </a:r>
                      <a:r>
                        <a:rPr lang="tr-TR" sz="800" b="0" i="0" u="none" strike="noStrike" dirty="0" err="1">
                          <a:solidFill>
                            <a:srgbClr val="000000"/>
                          </a:solidFill>
                          <a:effectLst/>
                          <a:latin typeface="Times New Roman" panose="02020603050405020304" pitchFamily="18" charset="0"/>
                        </a:rPr>
                        <a:t>uzaması,Trombositopeni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nötropeni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lökopeni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agranülositoz</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Somnolans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akatizi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hiperkinezi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hipokinezi</a:t>
                      </a:r>
                      <a:r>
                        <a:rPr lang="tr-TR" sz="800" b="0" i="0" u="none" strike="noStrike" dirty="0">
                          <a:solidFill>
                            <a:srgbClr val="000000"/>
                          </a:solidFill>
                          <a:effectLst/>
                          <a:latin typeface="Times New Roman" panose="02020603050405020304" pitchFamily="18" charset="0"/>
                        </a:rPr>
                        <a:t>,</a:t>
                      </a:r>
                      <a:br>
                        <a:rPr lang="tr-TR" sz="800" b="0" i="0" u="none" strike="noStrike" dirty="0">
                          <a:solidFill>
                            <a:srgbClr val="000000"/>
                          </a:solidFill>
                          <a:effectLst/>
                          <a:latin typeface="Times New Roman" panose="02020603050405020304" pitchFamily="18" charset="0"/>
                        </a:rPr>
                      </a:br>
                      <a:r>
                        <a:rPr lang="tr-TR" sz="800" b="0" i="0" u="none" strike="noStrike" dirty="0" err="1">
                          <a:solidFill>
                            <a:srgbClr val="000000"/>
                          </a:solidFill>
                          <a:effectLst/>
                          <a:latin typeface="Times New Roman" panose="02020603050405020304" pitchFamily="18" charset="0"/>
                        </a:rPr>
                        <a:t>ekstrapiramidal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bozukluklar,Tremor</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distoni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hipertoni</a:t>
                      </a:r>
                      <a:r>
                        <a:rPr lang="tr-TR" sz="800" b="0" i="0" u="none" strike="noStrike" dirty="0">
                          <a:solidFill>
                            <a:srgbClr val="000000"/>
                          </a:solidFill>
                          <a:effectLst/>
                          <a:latin typeface="Times New Roman" panose="02020603050405020304" pitchFamily="18" charset="0"/>
                        </a:rPr>
                        <a:t>, sersemlik, baş ağrısı, </a:t>
                      </a:r>
                      <a:r>
                        <a:rPr lang="tr-TR" sz="800" b="0" i="0" u="none" strike="noStrike" dirty="0" err="1">
                          <a:solidFill>
                            <a:srgbClr val="000000"/>
                          </a:solidFill>
                          <a:effectLst/>
                          <a:latin typeface="Times New Roman" panose="02020603050405020304" pitchFamily="18" charset="0"/>
                        </a:rPr>
                        <a:t>parestezi,dikkat</a:t>
                      </a:r>
                      <a:r>
                        <a:rPr lang="tr-TR" sz="800" b="0" i="0" u="none" strike="noStrike" dirty="0">
                          <a:solidFill>
                            <a:srgbClr val="000000"/>
                          </a:solidFill>
                          <a:effectLst/>
                          <a:latin typeface="Times New Roman" panose="02020603050405020304" pitchFamily="18" charset="0"/>
                        </a:rPr>
                        <a:t> bozukluğu, amnezi, anormal yürüyüş, </a:t>
                      </a:r>
                      <a:r>
                        <a:rPr lang="tr-TR" sz="800" b="0" i="0" u="none" strike="noStrike" dirty="0" err="1">
                          <a:solidFill>
                            <a:srgbClr val="000000"/>
                          </a:solidFill>
                          <a:effectLst/>
                          <a:latin typeface="Times New Roman" panose="02020603050405020304" pitchFamily="18" charset="0"/>
                        </a:rPr>
                        <a:t>Tardif</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diskinezi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hiperrefleksi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diskinezi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parkinsonizm,senkop</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ataksi</a:t>
                      </a:r>
                      <a:r>
                        <a:rPr lang="tr-TR" sz="800" b="0" i="0" u="none" strike="noStrike" dirty="0">
                          <a:solidFill>
                            <a:srgbClr val="000000"/>
                          </a:solidFill>
                          <a:effectLst/>
                          <a:latin typeface="Times New Roman" panose="02020603050405020304" pitchFamily="18" charset="0"/>
                        </a:rPr>
                        <a:t>, konuşma bozukluğu, </a:t>
                      </a:r>
                      <a:r>
                        <a:rPr lang="tr-TR" sz="800" b="0" i="0" u="none" strike="noStrike" dirty="0" err="1">
                          <a:solidFill>
                            <a:srgbClr val="000000"/>
                          </a:solidFill>
                          <a:effectLst/>
                          <a:latin typeface="Times New Roman" panose="02020603050405020304" pitchFamily="18" charset="0"/>
                        </a:rPr>
                        <a:t>hipotoni,konvülsiyon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migren,Nöroleptik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malign</a:t>
                      </a:r>
                      <a:r>
                        <a:rPr lang="tr-TR" sz="800" b="0" i="0" u="none" strike="noStrike" dirty="0">
                          <a:solidFill>
                            <a:srgbClr val="000000"/>
                          </a:solidFill>
                          <a:effectLst/>
                          <a:latin typeface="Times New Roman" panose="02020603050405020304" pitchFamily="18" charset="0"/>
                        </a:rPr>
                        <a:t> sendrom, Göz merceğinde ayarlama bozukluğu (</a:t>
                      </a:r>
                      <a:r>
                        <a:rPr lang="tr-TR" sz="800" b="0" i="0" u="none" strike="noStrike" dirty="0" err="1">
                          <a:solidFill>
                            <a:srgbClr val="000000"/>
                          </a:solidFill>
                          <a:effectLst/>
                          <a:latin typeface="Times New Roman" panose="02020603050405020304" pitchFamily="18" charset="0"/>
                        </a:rPr>
                        <a:t>akomodasyon</a:t>
                      </a:r>
                      <a:r>
                        <a:rPr lang="tr-TR" sz="800" b="0" i="0" u="none" strike="noStrike" dirty="0">
                          <a:solidFill>
                            <a:srgbClr val="000000"/>
                          </a:solidFill>
                          <a:effectLst/>
                          <a:latin typeface="Times New Roman" panose="02020603050405020304" pitchFamily="18" charset="0"/>
                        </a:rPr>
                        <a:t/>
                      </a:r>
                      <a:br>
                        <a:rPr lang="tr-TR" sz="800" b="0" i="0" u="none" strike="noStrike" dirty="0">
                          <a:solidFill>
                            <a:srgbClr val="000000"/>
                          </a:solidFill>
                          <a:effectLst/>
                          <a:latin typeface="Times New Roman" panose="02020603050405020304" pitchFamily="18" charset="0"/>
                        </a:rPr>
                      </a:br>
                      <a:r>
                        <a:rPr lang="tr-TR" sz="800" b="0" i="0" u="none" strike="noStrike" dirty="0">
                          <a:solidFill>
                            <a:srgbClr val="000000"/>
                          </a:solidFill>
                          <a:effectLst/>
                          <a:latin typeface="Times New Roman" panose="02020603050405020304" pitchFamily="18" charset="0"/>
                        </a:rPr>
                        <a:t>bozukluğu), görme anomalileri, </a:t>
                      </a:r>
                      <a:r>
                        <a:rPr lang="tr-TR" sz="800" b="0" i="0" u="none" strike="noStrike" dirty="0" err="1">
                          <a:solidFill>
                            <a:srgbClr val="000000"/>
                          </a:solidFill>
                          <a:effectLst/>
                          <a:latin typeface="Times New Roman" panose="02020603050405020304" pitchFamily="18" charset="0"/>
                        </a:rPr>
                        <a:t>Okülojirasyon</a:t>
                      </a:r>
                      <a:r>
                        <a:rPr lang="tr-TR" sz="800" b="0" i="0" u="none" strike="noStrike" dirty="0">
                          <a:solidFill>
                            <a:srgbClr val="000000"/>
                          </a:solidFill>
                          <a:effectLst/>
                          <a:latin typeface="Times New Roman" panose="02020603050405020304" pitchFamily="18" charset="0"/>
                        </a:rPr>
                        <a:t> (gözün dairesel hareketi), </a:t>
                      </a:r>
                      <a:r>
                        <a:rPr lang="tr-TR" sz="800" b="0" i="0" u="none" strike="noStrike" dirty="0" err="1">
                          <a:solidFill>
                            <a:srgbClr val="000000"/>
                          </a:solidFill>
                          <a:effectLst/>
                          <a:latin typeface="Times New Roman" panose="02020603050405020304" pitchFamily="18" charset="0"/>
                        </a:rPr>
                        <a:t>midriyazis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Vertigo</a:t>
                      </a:r>
                      <a:r>
                        <a:rPr lang="tr-TR" sz="800" b="0" i="0" u="none" strike="noStrike" dirty="0">
                          <a:solidFill>
                            <a:srgbClr val="000000"/>
                          </a:solidFill>
                          <a:effectLst/>
                          <a:latin typeface="Times New Roman" panose="02020603050405020304" pitchFamily="18" charset="0"/>
                        </a:rPr>
                        <a:t> (baş dönmesi), </a:t>
                      </a:r>
                      <a:r>
                        <a:rPr lang="tr-TR" sz="800" b="0" i="0" u="none" strike="noStrike" dirty="0" err="1">
                          <a:solidFill>
                            <a:srgbClr val="000000"/>
                          </a:solidFill>
                          <a:effectLst/>
                          <a:latin typeface="Times New Roman" panose="02020603050405020304" pitchFamily="18" charset="0"/>
                        </a:rPr>
                        <a:t>Hiperakuzi</a:t>
                      </a:r>
                      <a:r>
                        <a:rPr lang="tr-TR" sz="800" b="0" i="0" u="none" strike="noStrike" dirty="0">
                          <a:solidFill>
                            <a:srgbClr val="000000"/>
                          </a:solidFill>
                          <a:effectLst/>
                          <a:latin typeface="Times New Roman" panose="02020603050405020304" pitchFamily="18" charset="0"/>
                        </a:rPr>
                        <a:t>, kulak </a:t>
                      </a:r>
                      <a:r>
                        <a:rPr lang="tr-TR" sz="800" b="0" i="0" u="none" strike="noStrike" dirty="0" err="1">
                          <a:solidFill>
                            <a:srgbClr val="000000"/>
                          </a:solidFill>
                          <a:effectLst/>
                          <a:latin typeface="Times New Roman" panose="02020603050405020304" pitchFamily="18" charset="0"/>
                        </a:rPr>
                        <a:t>çınlaması,Nazal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konjesyon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dispne</a:t>
                      </a:r>
                      <a:r>
                        <a:rPr lang="tr-TR" sz="800" b="0" i="0" u="none" strike="noStrike" dirty="0">
                          <a:solidFill>
                            <a:srgbClr val="000000"/>
                          </a:solidFill>
                          <a:effectLst/>
                          <a:latin typeface="Times New Roman" panose="02020603050405020304" pitchFamily="18" charset="0"/>
                        </a:rPr>
                        <a:t> (nefes darlığı)Ağız kuruluğu, Salya artışı, kabızlık, kusma, </a:t>
                      </a:r>
                      <a:r>
                        <a:rPr lang="tr-TR" sz="800" b="0" i="0" u="none" strike="noStrike" dirty="0" err="1">
                          <a:solidFill>
                            <a:srgbClr val="000000"/>
                          </a:solidFill>
                          <a:effectLst/>
                          <a:latin typeface="Times New Roman" panose="02020603050405020304" pitchFamily="18" charset="0"/>
                        </a:rPr>
                        <a:t>dispepsi</a:t>
                      </a:r>
                      <a:r>
                        <a:rPr lang="tr-TR" sz="800" b="0" i="0" u="none" strike="noStrike" dirty="0">
                          <a:solidFill>
                            <a:srgbClr val="000000"/>
                          </a:solidFill>
                          <a:effectLst/>
                          <a:latin typeface="Times New Roman" panose="02020603050405020304" pitchFamily="18" charset="0"/>
                        </a:rPr>
                        <a:t>, ishal, Karın ağrısı, mide bulantısı, gaz, idrar tutukluğu, </a:t>
                      </a:r>
                      <a:r>
                        <a:rPr lang="tr-TR" sz="800" b="0" i="0" u="none" strike="noStrike" dirty="0" err="1">
                          <a:solidFill>
                            <a:srgbClr val="000000"/>
                          </a:solidFill>
                          <a:effectLst/>
                          <a:latin typeface="Times New Roman" panose="02020603050405020304" pitchFamily="18" charset="0"/>
                        </a:rPr>
                        <a:t>poliüri</a:t>
                      </a:r>
                      <a:r>
                        <a:rPr lang="tr-TR" sz="800" b="0" i="0" u="none" strike="noStrike" dirty="0">
                          <a:solidFill>
                            <a:srgbClr val="000000"/>
                          </a:solidFill>
                          <a:effectLst/>
                          <a:latin typeface="Times New Roman" panose="02020603050405020304" pitchFamily="18" charset="0"/>
                        </a:rPr>
                        <a:t>, Terleme artışı (</a:t>
                      </a:r>
                      <a:r>
                        <a:rPr lang="tr-TR" sz="800" b="0" i="0" u="none" strike="noStrike" dirty="0" err="1">
                          <a:solidFill>
                            <a:srgbClr val="000000"/>
                          </a:solidFill>
                          <a:effectLst/>
                          <a:latin typeface="Times New Roman" panose="02020603050405020304" pitchFamily="18" charset="0"/>
                        </a:rPr>
                        <a:t>hiperhidroz</a:t>
                      </a:r>
                      <a:r>
                        <a:rPr lang="tr-TR" sz="800" b="0" i="0" u="none" strike="noStrike" dirty="0">
                          <a:solidFill>
                            <a:srgbClr val="000000"/>
                          </a:solidFill>
                          <a:effectLst/>
                          <a:latin typeface="Times New Roman" panose="02020603050405020304" pitchFamily="18" charset="0"/>
                        </a:rPr>
                        <a:t>), kaşıntı, ışığa karşı duyarlılık(</a:t>
                      </a:r>
                      <a:r>
                        <a:rPr lang="tr-TR" sz="800" b="0" i="0" u="none" strike="noStrike" dirty="0" err="1">
                          <a:solidFill>
                            <a:srgbClr val="000000"/>
                          </a:solidFill>
                          <a:effectLst/>
                          <a:latin typeface="Times New Roman" panose="02020603050405020304" pitchFamily="18" charset="0"/>
                        </a:rPr>
                        <a:t>fotosensitivite</a:t>
                      </a:r>
                      <a:r>
                        <a:rPr lang="tr-TR" sz="800" b="0" i="0" u="none" strike="noStrike" dirty="0">
                          <a:solidFill>
                            <a:srgbClr val="000000"/>
                          </a:solidFill>
                          <a:effectLst/>
                          <a:latin typeface="Times New Roman" panose="02020603050405020304" pitchFamily="18" charset="0"/>
                        </a:rPr>
                        <a:t> reaksiyonu), </a:t>
                      </a:r>
                      <a:r>
                        <a:rPr lang="tr-TR" sz="800" b="0" i="0" u="none" strike="noStrike" dirty="0" err="1">
                          <a:solidFill>
                            <a:srgbClr val="000000"/>
                          </a:solidFill>
                          <a:effectLst/>
                          <a:latin typeface="Times New Roman" panose="02020603050405020304" pitchFamily="18" charset="0"/>
                        </a:rPr>
                        <a:t>pigmentasyon</a:t>
                      </a:r>
                      <a:r>
                        <a:rPr lang="tr-TR" sz="800" b="0" i="0" u="none" strike="noStrike" dirty="0">
                          <a:solidFill>
                            <a:srgbClr val="000000"/>
                          </a:solidFill>
                          <a:effectLst/>
                          <a:latin typeface="Times New Roman" panose="02020603050405020304" pitchFamily="18" charset="0"/>
                        </a:rPr>
                        <a:t> bozukluğu,</a:t>
                      </a:r>
                      <a:br>
                        <a:rPr lang="tr-TR" sz="800" b="0" i="0" u="none" strike="noStrike" dirty="0">
                          <a:solidFill>
                            <a:srgbClr val="000000"/>
                          </a:solidFill>
                          <a:effectLst/>
                          <a:latin typeface="Times New Roman" panose="02020603050405020304" pitchFamily="18" charset="0"/>
                        </a:rPr>
                      </a:br>
                      <a:r>
                        <a:rPr lang="tr-TR" sz="800" b="0" i="0" u="none" strike="noStrike" dirty="0" err="1">
                          <a:solidFill>
                            <a:srgbClr val="000000"/>
                          </a:solidFill>
                          <a:effectLst/>
                          <a:latin typeface="Times New Roman" panose="02020603050405020304" pitchFamily="18" charset="0"/>
                        </a:rPr>
                        <a:t>sebore</a:t>
                      </a:r>
                      <a:r>
                        <a:rPr lang="tr-TR" sz="800" b="0" i="0" u="none" strike="noStrike" dirty="0">
                          <a:solidFill>
                            <a:srgbClr val="000000"/>
                          </a:solidFill>
                          <a:effectLst/>
                          <a:latin typeface="Times New Roman" panose="02020603050405020304" pitchFamily="18" charset="0"/>
                        </a:rPr>
                        <a:t>, İsilik (döküntü), dermatit, </a:t>
                      </a:r>
                      <a:r>
                        <a:rPr lang="tr-TR" sz="800" b="0" i="0" u="none" strike="noStrike" dirty="0" err="1">
                          <a:solidFill>
                            <a:srgbClr val="000000"/>
                          </a:solidFill>
                          <a:effectLst/>
                          <a:latin typeface="Times New Roman" panose="02020603050405020304" pitchFamily="18" charset="0"/>
                        </a:rPr>
                        <a:t>purpura</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Miyalji</a:t>
                      </a:r>
                      <a:r>
                        <a:rPr lang="tr-TR" sz="800" b="0" i="0" u="none" strike="noStrike" dirty="0">
                          <a:solidFill>
                            <a:srgbClr val="000000"/>
                          </a:solidFill>
                          <a:effectLst/>
                          <a:latin typeface="Times New Roman" panose="02020603050405020304" pitchFamily="18" charset="0"/>
                        </a:rPr>
                        <a:t>, Kas </a:t>
                      </a:r>
                      <a:r>
                        <a:rPr lang="tr-TR" sz="800" b="0" i="0" u="none" strike="noStrike" dirty="0" err="1">
                          <a:solidFill>
                            <a:srgbClr val="000000"/>
                          </a:solidFill>
                          <a:effectLst/>
                          <a:latin typeface="Times New Roman" panose="02020603050405020304" pitchFamily="18" charset="0"/>
                        </a:rPr>
                        <a:t>rijiditesi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trismus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tortikolis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Hiperprolaktinemi</a:t>
                      </a:r>
                      <a:r>
                        <a:rPr lang="tr-TR" sz="800" b="0" i="0" u="none" strike="noStrike" dirty="0">
                          <a:solidFill>
                            <a:srgbClr val="000000"/>
                          </a:solidFill>
                          <a:effectLst/>
                          <a:latin typeface="Times New Roman" panose="02020603050405020304" pitchFamily="18" charset="0"/>
                        </a:rPr>
                        <a:t>, İştah artışı, kilo artışı</a:t>
                      </a:r>
                      <a:br>
                        <a:rPr lang="tr-TR" sz="800" b="0" i="0" u="none" strike="noStrike" dirty="0">
                          <a:solidFill>
                            <a:srgbClr val="000000"/>
                          </a:solidFill>
                          <a:effectLst/>
                          <a:latin typeface="Times New Roman" panose="02020603050405020304" pitchFamily="18" charset="0"/>
                        </a:rPr>
                      </a:br>
                      <a:r>
                        <a:rPr lang="tr-TR" sz="800" b="0" i="0" u="none" strike="noStrike" dirty="0">
                          <a:solidFill>
                            <a:srgbClr val="000000"/>
                          </a:solidFill>
                          <a:effectLst/>
                          <a:latin typeface="Times New Roman" panose="02020603050405020304" pitchFamily="18" charset="0"/>
                        </a:rPr>
                        <a:t> İştah kaybı, kilo kaybı, </a:t>
                      </a:r>
                      <a:r>
                        <a:rPr lang="tr-TR" sz="800" b="0" i="0" u="none" strike="noStrike" dirty="0" err="1">
                          <a:solidFill>
                            <a:srgbClr val="000000"/>
                          </a:solidFill>
                          <a:effectLst/>
                          <a:latin typeface="Times New Roman" panose="02020603050405020304" pitchFamily="18" charset="0"/>
                        </a:rPr>
                        <a:t>Hiperglisemi</a:t>
                      </a:r>
                      <a:r>
                        <a:rPr lang="tr-TR" sz="800" b="0" i="0" u="none" strike="noStrike" dirty="0">
                          <a:solidFill>
                            <a:srgbClr val="000000"/>
                          </a:solidFill>
                          <a:effectLst/>
                          <a:latin typeface="Times New Roman" panose="02020603050405020304" pitchFamily="18" charset="0"/>
                        </a:rPr>
                        <a:t>, glikoz toleransında bozulma, </a:t>
                      </a:r>
                      <a:r>
                        <a:rPr lang="tr-TR" sz="800" b="0" i="0" u="none" strike="noStrike" dirty="0" err="1">
                          <a:solidFill>
                            <a:srgbClr val="000000"/>
                          </a:solidFill>
                          <a:effectLst/>
                          <a:latin typeface="Times New Roman" panose="02020603050405020304" pitchFamily="18" charset="0"/>
                        </a:rPr>
                        <a:t>hiperlipidemi</a:t>
                      </a:r>
                      <a:r>
                        <a:rPr lang="tr-TR" sz="800" b="0" i="0" u="none" strike="noStrike" dirty="0">
                          <a:solidFill>
                            <a:srgbClr val="000000"/>
                          </a:solidFill>
                          <a:effectLst/>
                          <a:latin typeface="Times New Roman" panose="02020603050405020304" pitchFamily="18" charset="0"/>
                        </a:rPr>
                        <a:t>, Hipotansiyon, sıcak basması, </a:t>
                      </a:r>
                      <a:r>
                        <a:rPr lang="tr-TR" sz="800" b="0" i="0" u="none" strike="noStrike" dirty="0" err="1">
                          <a:solidFill>
                            <a:srgbClr val="000000"/>
                          </a:solidFill>
                          <a:effectLst/>
                          <a:latin typeface="Times New Roman" panose="02020603050405020304" pitchFamily="18" charset="0"/>
                        </a:rPr>
                        <a:t>postüral</a:t>
                      </a:r>
                      <a:r>
                        <a:rPr lang="tr-TR" sz="800" b="0" i="0" u="none" strike="noStrike" dirty="0">
                          <a:solidFill>
                            <a:srgbClr val="000000"/>
                          </a:solidFill>
                          <a:effectLst/>
                          <a:latin typeface="Times New Roman" panose="02020603050405020304" pitchFamily="18" charset="0"/>
                        </a:rPr>
                        <a:t> hipotansiyon, </a:t>
                      </a:r>
                      <a:r>
                        <a:rPr lang="tr-TR" sz="800" b="0" i="0" u="none" strike="noStrike" dirty="0" err="1">
                          <a:solidFill>
                            <a:srgbClr val="000000"/>
                          </a:solidFill>
                          <a:effectLst/>
                          <a:latin typeface="Times New Roman" panose="02020603050405020304" pitchFamily="18" charset="0"/>
                        </a:rPr>
                        <a:t>Venöz</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tromboembolizm,Asteni</a:t>
                      </a:r>
                      <a:r>
                        <a:rPr lang="tr-TR" sz="800" b="0" i="0" u="none" strike="noStrike" dirty="0">
                          <a:solidFill>
                            <a:srgbClr val="000000"/>
                          </a:solidFill>
                          <a:effectLst/>
                          <a:latin typeface="Times New Roman" panose="02020603050405020304" pitchFamily="18" charset="0"/>
                        </a:rPr>
                        <a:t>, yorgunluk, halsizlik, </a:t>
                      </a:r>
                      <a:r>
                        <a:rPr lang="tr-TR" sz="800" b="0" i="0" u="none" strike="noStrike" dirty="0" err="1">
                          <a:solidFill>
                            <a:srgbClr val="000000"/>
                          </a:solidFill>
                          <a:effectLst/>
                          <a:latin typeface="Times New Roman" panose="02020603050405020304" pitchFamily="18" charset="0"/>
                        </a:rPr>
                        <a:t>ağrı,Susama</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hipotermi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pireksi</a:t>
                      </a:r>
                      <a:r>
                        <a:rPr lang="tr-TR" sz="800" b="0" i="0" u="none" strike="noStrike" dirty="0">
                          <a:solidFill>
                            <a:srgbClr val="000000"/>
                          </a:solidFill>
                          <a:effectLst/>
                          <a:latin typeface="Times New Roman" panose="02020603050405020304" pitchFamily="18" charset="0"/>
                        </a:rPr>
                        <a:t>, alerjik </a:t>
                      </a:r>
                      <a:r>
                        <a:rPr lang="tr-TR" sz="800" b="0" i="0" u="none" strike="noStrike" dirty="0" err="1">
                          <a:solidFill>
                            <a:srgbClr val="000000"/>
                          </a:solidFill>
                          <a:effectLst/>
                          <a:latin typeface="Times New Roman" panose="02020603050405020304" pitchFamily="18" charset="0"/>
                        </a:rPr>
                        <a:t>reaksiyonlarHipersensitivite</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anafilaktik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reaksiyon.Kolestatik</a:t>
                      </a:r>
                      <a:r>
                        <a:rPr lang="tr-TR" sz="800" b="0" i="0" u="none" strike="noStrike" dirty="0">
                          <a:solidFill>
                            <a:srgbClr val="000000"/>
                          </a:solidFill>
                          <a:effectLst/>
                          <a:latin typeface="Times New Roman" panose="02020603050405020304" pitchFamily="18" charset="0"/>
                        </a:rPr>
                        <a:t> hepatit, sarılık, Adet bozukluğu, boşalma bozukluğu, </a:t>
                      </a:r>
                      <a:r>
                        <a:rPr lang="tr-TR" sz="800" b="0" i="0" u="none" strike="noStrike" dirty="0" err="1">
                          <a:solidFill>
                            <a:srgbClr val="000000"/>
                          </a:solidFill>
                          <a:effectLst/>
                          <a:latin typeface="Times New Roman" panose="02020603050405020304" pitchFamily="18" charset="0"/>
                        </a:rPr>
                        <a:t>erektil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disfonksiyon</a:t>
                      </a:r>
                      <a:r>
                        <a:rPr lang="tr-TR" sz="800" b="0" i="0" u="none" strike="noStrike" dirty="0">
                          <a:solidFill>
                            <a:srgbClr val="000000"/>
                          </a:solidFill>
                          <a:effectLst/>
                          <a:latin typeface="Times New Roman" panose="02020603050405020304" pitchFamily="18" charset="0"/>
                        </a:rPr>
                        <a:t>, Kadın </a:t>
                      </a:r>
                      <a:r>
                        <a:rPr lang="tr-TR" sz="800" b="0" i="0" u="none" strike="noStrike" dirty="0" err="1">
                          <a:solidFill>
                            <a:srgbClr val="000000"/>
                          </a:solidFill>
                          <a:effectLst/>
                          <a:latin typeface="Times New Roman" panose="02020603050405020304" pitchFamily="18" charset="0"/>
                        </a:rPr>
                        <a:t>orgazmik</a:t>
                      </a:r>
                      <a:r>
                        <a:rPr lang="tr-TR" sz="800" b="0" i="0" u="none" strike="noStrike" dirty="0">
                          <a:solidFill>
                            <a:srgbClr val="000000"/>
                          </a:solidFill>
                          <a:effectLst/>
                          <a:latin typeface="Times New Roman" panose="02020603050405020304" pitchFamily="18" charset="0"/>
                        </a:rPr>
                        <a:t> bozukluğu, </a:t>
                      </a:r>
                      <a:r>
                        <a:rPr lang="tr-TR" sz="800" b="0" i="0" u="none" strike="noStrike" dirty="0" err="1">
                          <a:solidFill>
                            <a:srgbClr val="000000"/>
                          </a:solidFill>
                          <a:effectLst/>
                          <a:latin typeface="Times New Roman" panose="02020603050405020304" pitchFamily="18" charset="0"/>
                        </a:rPr>
                        <a:t>vulvovajinal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kuruluk,anorgazmi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Jinekomasti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galaktore</a:t>
                      </a:r>
                      <a:r>
                        <a:rPr lang="tr-TR" sz="800" b="0" i="0" u="none" strike="noStrike" dirty="0">
                          <a:solidFill>
                            <a:srgbClr val="000000"/>
                          </a:solidFill>
                          <a:effectLst/>
                          <a:latin typeface="Times New Roman" panose="02020603050405020304" pitchFamily="18" charset="0"/>
                        </a:rPr>
                        <a:t> (lohusalık harici süt salgılanması),</a:t>
                      </a:r>
                      <a:r>
                        <a:rPr lang="tr-TR" sz="800" b="0" i="0" u="none" strike="noStrike" dirty="0" err="1">
                          <a:solidFill>
                            <a:srgbClr val="000000"/>
                          </a:solidFill>
                          <a:effectLst/>
                          <a:latin typeface="Times New Roman" panose="02020603050405020304" pitchFamily="18" charset="0"/>
                        </a:rPr>
                        <a:t>amenore</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priapizm,Uykusuzluk</a:t>
                      </a:r>
                      <a:r>
                        <a:rPr lang="tr-TR" sz="800" b="0" i="0" u="none" strike="noStrike" dirty="0">
                          <a:solidFill>
                            <a:srgbClr val="000000"/>
                          </a:solidFill>
                          <a:effectLst/>
                          <a:latin typeface="Times New Roman" panose="02020603050405020304" pitchFamily="18" charset="0"/>
                        </a:rPr>
                        <a:t>, depresyon, </a:t>
                      </a:r>
                      <a:r>
                        <a:rPr lang="tr-TR" sz="800" b="0" i="0" u="none" strike="noStrike" dirty="0" err="1">
                          <a:solidFill>
                            <a:srgbClr val="000000"/>
                          </a:solidFill>
                          <a:effectLst/>
                          <a:latin typeface="Times New Roman" panose="02020603050405020304" pitchFamily="18" charset="0"/>
                        </a:rPr>
                        <a:t>anksiyete</a:t>
                      </a:r>
                      <a:r>
                        <a:rPr lang="tr-TR" sz="800" b="0" i="0" u="none" strike="noStrike" dirty="0">
                          <a:solidFill>
                            <a:srgbClr val="000000"/>
                          </a:solidFill>
                          <a:effectLst/>
                          <a:latin typeface="Times New Roman" panose="02020603050405020304" pitchFamily="18" charset="0"/>
                        </a:rPr>
                        <a:t>, sinirlilik, anormal rüyalar, ajitasyon, libido azalması, </a:t>
                      </a:r>
                      <a:r>
                        <a:rPr lang="tr-TR" sz="800" b="0" i="0" u="none" strike="noStrike" dirty="0" err="1">
                          <a:solidFill>
                            <a:srgbClr val="000000"/>
                          </a:solidFill>
                          <a:effectLst/>
                          <a:latin typeface="Times New Roman" panose="02020603050405020304" pitchFamily="18" charset="0"/>
                        </a:rPr>
                        <a:t>anoreksi</a:t>
                      </a:r>
                      <a:r>
                        <a:rPr lang="tr-TR" sz="800" b="0" i="0" u="none" strike="noStrike" dirty="0">
                          <a:solidFill>
                            <a:srgbClr val="000000"/>
                          </a:solidFill>
                          <a:effectLst/>
                          <a:latin typeface="Times New Roman" panose="02020603050405020304" pitchFamily="18" charset="0"/>
                        </a:rPr>
                        <a:t>, halüsinasyon, </a:t>
                      </a:r>
                      <a:r>
                        <a:rPr lang="tr-TR" sz="800" b="0" i="0" u="none" strike="noStrike" dirty="0" err="1">
                          <a:solidFill>
                            <a:srgbClr val="000000"/>
                          </a:solidFill>
                          <a:effectLst/>
                          <a:latin typeface="Times New Roman" panose="02020603050405020304" pitchFamily="18" charset="0"/>
                        </a:rPr>
                        <a:t>Apati</a:t>
                      </a:r>
                      <a:r>
                        <a:rPr lang="tr-TR" sz="800" b="0" i="0" u="none" strike="noStrike" dirty="0">
                          <a:solidFill>
                            <a:srgbClr val="000000"/>
                          </a:solidFill>
                          <a:effectLst/>
                          <a:latin typeface="Times New Roman" panose="02020603050405020304" pitchFamily="18" charset="0"/>
                        </a:rPr>
                        <a:t>, kabuslar, libido artışı, </a:t>
                      </a:r>
                      <a:r>
                        <a:rPr lang="tr-TR" sz="800" b="0" i="0" u="none" strike="noStrike" dirty="0" err="1">
                          <a:solidFill>
                            <a:srgbClr val="000000"/>
                          </a:solidFill>
                          <a:effectLst/>
                          <a:latin typeface="Times New Roman" panose="02020603050405020304" pitchFamily="18" charset="0"/>
                        </a:rPr>
                        <a:t>konfüzyon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melankoli,paronirya</a:t>
                      </a:r>
                      <a:r>
                        <a:rPr lang="tr-TR" sz="800" b="0" i="0" u="none" strike="noStrike" dirty="0">
                          <a:solidFill>
                            <a:srgbClr val="000000"/>
                          </a:solidFill>
                          <a:effectLst/>
                          <a:latin typeface="Times New Roman" panose="02020603050405020304" pitchFamily="18" charset="0"/>
                        </a:rPr>
                        <a:t> </a:t>
                      </a:r>
                    </a:p>
                  </a:txBody>
                  <a:tcPr marL="6454" marR="6454" marT="6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291883369"/>
                  </a:ext>
                </a:extLst>
              </a:tr>
            </a:tbl>
          </a:graphicData>
        </a:graphic>
      </p:graphicFrame>
    </p:spTree>
    <p:extLst>
      <p:ext uri="{BB962C8B-B14F-4D97-AF65-F5344CB8AC3E}">
        <p14:creationId xmlns:p14="http://schemas.microsoft.com/office/powerpoint/2010/main" val="217172460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78AE68FD-DD2B-41A8-9DBC-96EAE8B675E8}"/>
              </a:ext>
            </a:extLst>
          </p:cNvPr>
          <p:cNvGraphicFramePr>
            <a:graphicFrameLocks noGrp="1"/>
          </p:cNvGraphicFramePr>
          <p:nvPr>
            <p:extLst>
              <p:ext uri="{D42A27DB-BD31-4B8C-83A1-F6EECF244321}">
                <p14:modId xmlns:p14="http://schemas.microsoft.com/office/powerpoint/2010/main" val="461231731"/>
              </p:ext>
            </p:extLst>
          </p:nvPr>
        </p:nvGraphicFramePr>
        <p:xfrm>
          <a:off x="323528" y="1268760"/>
          <a:ext cx="8568953" cy="4320480"/>
        </p:xfrm>
        <a:graphic>
          <a:graphicData uri="http://schemas.openxmlformats.org/drawingml/2006/table">
            <a:tbl>
              <a:tblPr/>
              <a:tblGrid>
                <a:gridCol w="349010">
                  <a:extLst>
                    <a:ext uri="{9D8B030D-6E8A-4147-A177-3AD203B41FA5}">
                      <a16:colId xmlns:a16="http://schemas.microsoft.com/office/drawing/2014/main" xmlns="" val="2905795004"/>
                    </a:ext>
                  </a:extLst>
                </a:gridCol>
                <a:gridCol w="1788684">
                  <a:extLst>
                    <a:ext uri="{9D8B030D-6E8A-4147-A177-3AD203B41FA5}">
                      <a16:colId xmlns:a16="http://schemas.microsoft.com/office/drawing/2014/main" xmlns="" val="3708966901"/>
                    </a:ext>
                  </a:extLst>
                </a:gridCol>
                <a:gridCol w="1761416">
                  <a:extLst>
                    <a:ext uri="{9D8B030D-6E8A-4147-A177-3AD203B41FA5}">
                      <a16:colId xmlns:a16="http://schemas.microsoft.com/office/drawing/2014/main" xmlns="" val="2521268767"/>
                    </a:ext>
                  </a:extLst>
                </a:gridCol>
                <a:gridCol w="2014086">
                  <a:extLst>
                    <a:ext uri="{9D8B030D-6E8A-4147-A177-3AD203B41FA5}">
                      <a16:colId xmlns:a16="http://schemas.microsoft.com/office/drawing/2014/main" xmlns="" val="3495986919"/>
                    </a:ext>
                  </a:extLst>
                </a:gridCol>
                <a:gridCol w="2655757">
                  <a:extLst>
                    <a:ext uri="{9D8B030D-6E8A-4147-A177-3AD203B41FA5}">
                      <a16:colId xmlns:a16="http://schemas.microsoft.com/office/drawing/2014/main" xmlns="" val="9282622"/>
                    </a:ext>
                  </a:extLst>
                </a:gridCol>
              </a:tblGrid>
              <a:tr h="253707">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İLAÇ</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a:solidFill>
                            <a:srgbClr val="000000"/>
                          </a:solidFill>
                          <a:effectLst/>
                          <a:latin typeface="Times New Roman" panose="02020603050405020304" pitchFamily="18" charset="0"/>
                        </a:rPr>
                        <a:t>ENDİKASYONLARI</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KONTRENDİKASYONLARI</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VERİLİŞ YOLU</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YAN ETKİLERİ</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713296223"/>
                  </a:ext>
                </a:extLst>
              </a:tr>
              <a:tr h="4066773">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800" b="0" i="0" u="none" strike="noStrike" dirty="0">
                          <a:solidFill>
                            <a:srgbClr val="000000"/>
                          </a:solidFill>
                          <a:effectLst/>
                          <a:latin typeface="Times New Roman" panose="02020603050405020304" pitchFamily="18" charset="0"/>
                        </a:rPr>
                        <a:t>FLUPENTİKSOL</a:t>
                      </a:r>
                    </a:p>
                  </a:txBody>
                  <a:tcPr marL="6695" marR="6695" marT="6695"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Antipsikotik, anksiyolitik nöroleptiktir. Özellikle apati, anerji, depresyon ve geri çekilmenin eşlik ettiği halüsinasyonlar, hezeyanlar ve düşünce bozukluğu semptomları ile seyreden şizofreni ve diğer psikozların idame tedavisinde endikedir.</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Akut alkol, barbitürat ve opiyat zehirlenmelerinde ve komada kontrendikedir. Eksitasyona girebilecek veya aşırı aktif hastalarda, ilacın aktivite edici etkisi bu tür özellikleri şiddetlendirebileceğinden uygulanmamalıdır.</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Bireyin tedaviye verdiği yanıta göre ayarlanır. Erişkinlerde her 2-4 haftada 20-40 mg i.m. yolla uygulanır.</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 </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err="1">
                          <a:solidFill>
                            <a:srgbClr val="000000"/>
                          </a:solidFill>
                          <a:effectLst/>
                          <a:latin typeface="Times New Roman" panose="02020603050405020304" pitchFamily="18" charset="0"/>
                        </a:rPr>
                        <a:t>Flupentiksol</a:t>
                      </a:r>
                      <a:r>
                        <a:rPr lang="tr-TR" sz="800" b="0" i="0" u="none" strike="noStrike" dirty="0">
                          <a:solidFill>
                            <a:srgbClr val="000000"/>
                          </a:solidFill>
                          <a:effectLst/>
                          <a:latin typeface="Times New Roman" panose="02020603050405020304" pitchFamily="18" charset="0"/>
                        </a:rPr>
                        <a:t> tedavisi sırasında özellikle de tedavinin erken fazlarında </a:t>
                      </a:r>
                      <a:r>
                        <a:rPr lang="tr-TR" sz="800" b="0" i="0" u="none" strike="noStrike" dirty="0" err="1">
                          <a:solidFill>
                            <a:srgbClr val="000000"/>
                          </a:solidFill>
                          <a:effectLst/>
                          <a:latin typeface="Times New Roman" panose="02020603050405020304" pitchFamily="18" charset="0"/>
                        </a:rPr>
                        <a:t>estrapiramidal</a:t>
                      </a:r>
                      <a:r>
                        <a:rPr lang="tr-TR" sz="800" b="0" i="0" u="none" strike="noStrike" dirty="0">
                          <a:solidFill>
                            <a:srgbClr val="000000"/>
                          </a:solidFill>
                          <a:effectLst/>
                          <a:latin typeface="Times New Roman" panose="02020603050405020304" pitchFamily="18" charset="0"/>
                        </a:rPr>
                        <a:t> semptomlar oluşabilir. Çoğu olgularda bu tür yan etkiler dozaj azaltılması ve/veya </a:t>
                      </a:r>
                      <a:r>
                        <a:rPr lang="tr-TR" sz="800" b="0" i="0" u="none" strike="noStrike" dirty="0" err="1">
                          <a:solidFill>
                            <a:srgbClr val="000000"/>
                          </a:solidFill>
                          <a:effectLst/>
                          <a:latin typeface="Times New Roman" panose="02020603050405020304" pitchFamily="18" charset="0"/>
                        </a:rPr>
                        <a:t>antiparkinson</a:t>
                      </a:r>
                      <a:r>
                        <a:rPr lang="tr-TR" sz="800" b="0" i="0" u="none" strike="noStrike" dirty="0">
                          <a:solidFill>
                            <a:srgbClr val="000000"/>
                          </a:solidFill>
                          <a:effectLst/>
                          <a:latin typeface="Times New Roman" panose="02020603050405020304" pitchFamily="18" charset="0"/>
                        </a:rPr>
                        <a:t> ilaçlarla tatmin edici bir şekilde kontrol altına alınabilir. Ancak </a:t>
                      </a:r>
                      <a:r>
                        <a:rPr lang="tr-TR" sz="800" b="0" i="0" u="none" strike="noStrike" dirty="0" err="1">
                          <a:solidFill>
                            <a:srgbClr val="000000"/>
                          </a:solidFill>
                          <a:effectLst/>
                          <a:latin typeface="Times New Roman" panose="02020603050405020304" pitchFamily="18" charset="0"/>
                        </a:rPr>
                        <a:t>antiparkinson</a:t>
                      </a:r>
                      <a:r>
                        <a:rPr lang="tr-TR" sz="800" b="0" i="0" u="none" strike="noStrike" dirty="0">
                          <a:solidFill>
                            <a:srgbClr val="000000"/>
                          </a:solidFill>
                          <a:effectLst/>
                          <a:latin typeface="Times New Roman" panose="02020603050405020304" pitchFamily="18" charset="0"/>
                        </a:rPr>
                        <a:t> ilaçların rutin </a:t>
                      </a:r>
                      <a:r>
                        <a:rPr lang="tr-TR" sz="800" b="0" i="0" u="none" strike="noStrike" dirty="0" err="1">
                          <a:solidFill>
                            <a:srgbClr val="000000"/>
                          </a:solidFill>
                          <a:effectLst/>
                          <a:latin typeface="Times New Roman" panose="02020603050405020304" pitchFamily="18" charset="0"/>
                        </a:rPr>
                        <a:t>profilaktik</a:t>
                      </a:r>
                      <a:r>
                        <a:rPr lang="tr-TR" sz="800" b="0" i="0" u="none" strike="noStrike" dirty="0">
                          <a:solidFill>
                            <a:srgbClr val="000000"/>
                          </a:solidFill>
                          <a:effectLst/>
                          <a:latin typeface="Times New Roman" panose="02020603050405020304" pitchFamily="18" charset="0"/>
                        </a:rPr>
                        <a:t> uygulanması önerilmez. Uzun dönemli tedavide de çok seyrek olarak </a:t>
                      </a:r>
                      <a:r>
                        <a:rPr lang="tr-TR" sz="800" b="0" i="0" u="none" strike="noStrike" dirty="0" err="1">
                          <a:solidFill>
                            <a:srgbClr val="000000"/>
                          </a:solidFill>
                          <a:effectLst/>
                          <a:latin typeface="Times New Roman" panose="02020603050405020304" pitchFamily="18" charset="0"/>
                        </a:rPr>
                        <a:t>tardif</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diskinezi</a:t>
                      </a:r>
                      <a:r>
                        <a:rPr lang="tr-TR" sz="800" b="0" i="0" u="none" strike="noStrike" dirty="0">
                          <a:solidFill>
                            <a:srgbClr val="000000"/>
                          </a:solidFill>
                          <a:effectLst/>
                          <a:latin typeface="Times New Roman" panose="02020603050405020304" pitchFamily="18" charset="0"/>
                        </a:rPr>
                        <a:t> ortaya çıkabilir, ancak </a:t>
                      </a:r>
                      <a:r>
                        <a:rPr lang="tr-TR" sz="800" b="0" i="0" u="none" strike="noStrike" dirty="0" err="1">
                          <a:solidFill>
                            <a:srgbClr val="000000"/>
                          </a:solidFill>
                          <a:effectLst/>
                          <a:latin typeface="Times New Roman" panose="02020603050405020304" pitchFamily="18" charset="0"/>
                        </a:rPr>
                        <a:t>antiparkinson</a:t>
                      </a:r>
                      <a:r>
                        <a:rPr lang="tr-TR" sz="800" b="0" i="0" u="none" strike="noStrike" dirty="0">
                          <a:solidFill>
                            <a:srgbClr val="000000"/>
                          </a:solidFill>
                          <a:effectLst/>
                          <a:latin typeface="Times New Roman" panose="02020603050405020304" pitchFamily="18" charset="0"/>
                        </a:rPr>
                        <a:t> tedavinin bu tür belirtilerde etkisi yoktur. Bu koşulda tedavi dozunun azaltılması ve mümkünse kesilmesi yararlı olabilir. Çok seyrek olarak, özellikle de </a:t>
                      </a:r>
                      <a:r>
                        <a:rPr lang="tr-TR" sz="800" b="0" i="0" u="none" strike="noStrike" dirty="0" err="1">
                          <a:solidFill>
                            <a:srgbClr val="000000"/>
                          </a:solidFill>
                          <a:effectLst/>
                          <a:latin typeface="Times New Roman" panose="02020603050405020304" pitchFamily="18" charset="0"/>
                        </a:rPr>
                        <a:t>sedatif</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nöroleptiklerden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flupentiksola</a:t>
                      </a:r>
                      <a:r>
                        <a:rPr lang="tr-TR" sz="800" b="0" i="0" u="none" strike="noStrike" dirty="0">
                          <a:solidFill>
                            <a:srgbClr val="000000"/>
                          </a:solidFill>
                          <a:effectLst/>
                          <a:latin typeface="Times New Roman" panose="02020603050405020304" pitchFamily="18" charset="0"/>
                        </a:rPr>
                        <a:t> geçildiği durumlarda geçici uykusuzluk yapabilir. Yüksek dozlarda </a:t>
                      </a:r>
                      <a:r>
                        <a:rPr lang="tr-TR" sz="800" b="0" i="0" u="none" strike="noStrike" dirty="0" err="1">
                          <a:solidFill>
                            <a:srgbClr val="000000"/>
                          </a:solidFill>
                          <a:effectLst/>
                          <a:latin typeface="Times New Roman" panose="02020603050405020304" pitchFamily="18" charset="0"/>
                        </a:rPr>
                        <a:t>sedatif</a:t>
                      </a:r>
                      <a:r>
                        <a:rPr lang="tr-TR" sz="800" b="0" i="0" u="none" strike="noStrike" dirty="0">
                          <a:solidFill>
                            <a:srgbClr val="000000"/>
                          </a:solidFill>
                          <a:effectLst/>
                          <a:latin typeface="Times New Roman" panose="02020603050405020304" pitchFamily="18" charset="0"/>
                        </a:rPr>
                        <a:t> etki oluşabilir. Karaciğer fonksiyon testleri değerlerinde hafif yükselmeler saptanabilir.</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72397992"/>
                  </a:ext>
                </a:extLst>
              </a:tr>
            </a:tbl>
          </a:graphicData>
        </a:graphic>
      </p:graphicFrame>
    </p:spTree>
    <p:extLst>
      <p:ext uri="{BB962C8B-B14F-4D97-AF65-F5344CB8AC3E}">
        <p14:creationId xmlns:p14="http://schemas.microsoft.com/office/powerpoint/2010/main" val="235058015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095E5EC2-1D5F-436C-A44A-7B47F456C5E5}"/>
              </a:ext>
            </a:extLst>
          </p:cNvPr>
          <p:cNvGraphicFramePr>
            <a:graphicFrameLocks noGrp="1"/>
          </p:cNvGraphicFramePr>
          <p:nvPr>
            <p:extLst>
              <p:ext uri="{D42A27DB-BD31-4B8C-83A1-F6EECF244321}">
                <p14:modId xmlns:p14="http://schemas.microsoft.com/office/powerpoint/2010/main" val="3249654086"/>
              </p:ext>
            </p:extLst>
          </p:nvPr>
        </p:nvGraphicFramePr>
        <p:xfrm>
          <a:off x="251520" y="1268760"/>
          <a:ext cx="8640960" cy="4320480"/>
        </p:xfrm>
        <a:graphic>
          <a:graphicData uri="http://schemas.openxmlformats.org/drawingml/2006/table">
            <a:tbl>
              <a:tblPr/>
              <a:tblGrid>
                <a:gridCol w="351943">
                  <a:extLst>
                    <a:ext uri="{9D8B030D-6E8A-4147-A177-3AD203B41FA5}">
                      <a16:colId xmlns:a16="http://schemas.microsoft.com/office/drawing/2014/main" xmlns="" val="2013457364"/>
                    </a:ext>
                  </a:extLst>
                </a:gridCol>
                <a:gridCol w="1803714">
                  <a:extLst>
                    <a:ext uri="{9D8B030D-6E8A-4147-A177-3AD203B41FA5}">
                      <a16:colId xmlns:a16="http://schemas.microsoft.com/office/drawing/2014/main" xmlns="" val="2688492620"/>
                    </a:ext>
                  </a:extLst>
                </a:gridCol>
                <a:gridCol w="1776218">
                  <a:extLst>
                    <a:ext uri="{9D8B030D-6E8A-4147-A177-3AD203B41FA5}">
                      <a16:colId xmlns:a16="http://schemas.microsoft.com/office/drawing/2014/main" xmlns="" val="4192913997"/>
                    </a:ext>
                  </a:extLst>
                </a:gridCol>
                <a:gridCol w="2031010">
                  <a:extLst>
                    <a:ext uri="{9D8B030D-6E8A-4147-A177-3AD203B41FA5}">
                      <a16:colId xmlns:a16="http://schemas.microsoft.com/office/drawing/2014/main" xmlns="" val="1220467042"/>
                    </a:ext>
                  </a:extLst>
                </a:gridCol>
                <a:gridCol w="2678075">
                  <a:extLst>
                    <a:ext uri="{9D8B030D-6E8A-4147-A177-3AD203B41FA5}">
                      <a16:colId xmlns:a16="http://schemas.microsoft.com/office/drawing/2014/main" xmlns="" val="1952158308"/>
                    </a:ext>
                  </a:extLst>
                </a:gridCol>
              </a:tblGrid>
              <a:tr h="253707">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İLAÇ</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ENDİKASYONLARI</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KONTRENDİKASYONLARI</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VERİLİŞ YOLU</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YAN ETKİLERİ</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533720331"/>
                  </a:ext>
                </a:extLst>
              </a:tr>
              <a:tr h="4066773">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800" b="0" i="0" u="none" strike="noStrike">
                          <a:solidFill>
                            <a:srgbClr val="000000"/>
                          </a:solidFill>
                          <a:effectLst/>
                          <a:latin typeface="Times New Roman" panose="02020603050405020304" pitchFamily="18" charset="0"/>
                        </a:rPr>
                        <a:t>FLUFENAZİN</a:t>
                      </a:r>
                    </a:p>
                  </a:txBody>
                  <a:tcPr marL="6695" marR="6695" marT="6695"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a:solidFill>
                            <a:srgbClr val="000000"/>
                          </a:solidFill>
                          <a:effectLst/>
                          <a:latin typeface="Times New Roman" panose="02020603050405020304" pitchFamily="18" charset="0"/>
                        </a:rPr>
                        <a:t>Şizofreni belirtilerinin kontrolünde </a:t>
                      </a:r>
                      <a:r>
                        <a:rPr lang="tr-TR" sz="800" b="0" i="0" u="none" strike="noStrike" dirty="0" err="1">
                          <a:solidFill>
                            <a:srgbClr val="000000"/>
                          </a:solidFill>
                          <a:effectLst/>
                          <a:latin typeface="Times New Roman" panose="02020603050405020304" pitchFamily="18" charset="0"/>
                        </a:rPr>
                        <a:t>endikedir</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Flufenazin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dekanoatın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mental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retardasyonlu</a:t>
                      </a:r>
                      <a:r>
                        <a:rPr lang="tr-TR" sz="800" b="0" i="0" u="none" strike="noStrike" dirty="0">
                          <a:solidFill>
                            <a:srgbClr val="000000"/>
                          </a:solidFill>
                          <a:effectLst/>
                          <a:latin typeface="Times New Roman" panose="02020603050405020304" pitchFamily="18" charset="0"/>
                        </a:rPr>
                        <a:t> hastalardaki davranış komplikasyonlarının kontrolünde etkili olduğu gösterilmemiştir.</a:t>
                      </a:r>
                      <a:br>
                        <a:rPr lang="tr-TR" sz="800" b="0" i="0" u="none" strike="noStrike" dirty="0">
                          <a:solidFill>
                            <a:srgbClr val="000000"/>
                          </a:solidFill>
                          <a:effectLst/>
                          <a:latin typeface="Times New Roman" panose="02020603050405020304" pitchFamily="18" charset="0"/>
                        </a:rPr>
                      </a:br>
                      <a:r>
                        <a:rPr lang="tr-TR" sz="800" b="0" i="0" u="none" strike="noStrike" dirty="0">
                          <a:solidFill>
                            <a:srgbClr val="000000"/>
                          </a:solidFill>
                          <a:effectLst/>
                          <a:latin typeface="Times New Roman" panose="02020603050405020304" pitchFamily="18" charset="0"/>
                        </a:rPr>
                        <a:t/>
                      </a:r>
                      <a:br>
                        <a:rPr lang="tr-TR" sz="800" b="0" i="0" u="none" strike="noStrike" dirty="0">
                          <a:solidFill>
                            <a:srgbClr val="000000"/>
                          </a:solidFill>
                          <a:effectLst/>
                          <a:latin typeface="Times New Roman" panose="02020603050405020304" pitchFamily="18" charset="0"/>
                        </a:rPr>
                      </a:br>
                      <a:r>
                        <a:rPr lang="tr-TR" sz="800" b="0" i="0" u="none" strike="noStrike" dirty="0">
                          <a:solidFill>
                            <a:srgbClr val="000000"/>
                          </a:solidFill>
                          <a:effectLst/>
                          <a:latin typeface="Times New Roman" panose="02020603050405020304" pitchFamily="18" charset="0"/>
                        </a:rPr>
                        <a:t> </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Flufenazine aşırı duyarlılığı olan, komatoz veya şiddetli depresif durumda olan hastalarda kontrendikedir. Fenotiyazinler subkortikal beyin harabiyeti bulunduğu tespit edilen veya bulunmasından şüphe edilen hastalarda, yüksek dozlarda hipnotik alan hastalarda, kan diskrazisi veya karaciğer harabiyetinin mevcut olduğu durumlarda ve 12 yaşından küçük çocuklarda kullanılmamalıdır. Fenotiyazin türevlerine çapraz duyarlılık oluşabilir.</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 </a:t>
                      </a:r>
                      <a:br>
                        <a:rPr lang="tr-TR" sz="800" b="0" i="0" u="none" strike="noStrike">
                          <a:solidFill>
                            <a:srgbClr val="000000"/>
                          </a:solidFill>
                          <a:effectLst/>
                          <a:latin typeface="Times New Roman" panose="02020603050405020304" pitchFamily="18" charset="0"/>
                        </a:rPr>
                      </a:br>
                      <a:endParaRPr lang="tr-TR" sz="800" b="0" i="0" u="none" strike="noStrike">
                        <a:solidFill>
                          <a:srgbClr val="000000"/>
                        </a:solidFill>
                        <a:effectLst/>
                        <a:latin typeface="Times New Roman" panose="02020603050405020304" pitchFamily="18" charset="0"/>
                      </a:endParaRP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Başlangıç dozu 1/2-1 ampuldür. Etkinin başlaması 24-27 saat içinde olur. İdame doz 4-6 haftada bir ampuldür.</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 25 mg/ml</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Piyasa Şekilleri:</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1 ml'lik 1 ampul</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 </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err="1">
                          <a:solidFill>
                            <a:srgbClr val="000000"/>
                          </a:solidFill>
                          <a:effectLst/>
                          <a:latin typeface="Times New Roman" panose="02020603050405020304" pitchFamily="18" charset="0"/>
                        </a:rPr>
                        <a:t>psödoparkinsonizm</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distoni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diskinezi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akatizi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okülorjik</a:t>
                      </a:r>
                      <a:r>
                        <a:rPr lang="tr-TR" sz="800" b="0" i="0" u="none" strike="noStrike" dirty="0">
                          <a:solidFill>
                            <a:srgbClr val="000000"/>
                          </a:solidFill>
                          <a:effectLst/>
                          <a:latin typeface="Times New Roman" panose="02020603050405020304" pitchFamily="18" charset="0"/>
                        </a:rPr>
                        <a:t> krizler, </a:t>
                      </a:r>
                      <a:r>
                        <a:rPr lang="tr-TR" sz="800" b="0" i="0" u="none" strike="noStrike" dirty="0" err="1">
                          <a:solidFill>
                            <a:srgbClr val="000000"/>
                          </a:solidFill>
                          <a:effectLst/>
                          <a:latin typeface="Times New Roman" panose="02020603050405020304" pitchFamily="18" charset="0"/>
                        </a:rPr>
                        <a:t>opistotonos</a:t>
                      </a:r>
                      <a:r>
                        <a:rPr lang="tr-TR" sz="800" b="0" i="0" u="none" strike="noStrike" dirty="0">
                          <a:solidFill>
                            <a:srgbClr val="000000"/>
                          </a:solidFill>
                          <a:effectLst/>
                          <a:latin typeface="Times New Roman" panose="02020603050405020304" pitchFamily="18" charset="0"/>
                        </a:rPr>
                        <a:t> ve </a:t>
                      </a:r>
                      <a:r>
                        <a:rPr lang="tr-TR" sz="800" b="0" i="0" u="none" strike="noStrike" dirty="0" err="1">
                          <a:solidFill>
                            <a:srgbClr val="000000"/>
                          </a:solidFill>
                          <a:effectLst/>
                          <a:latin typeface="Times New Roman" panose="02020603050405020304" pitchFamily="18" charset="0"/>
                        </a:rPr>
                        <a:t>hiperfleksiyi</a:t>
                      </a:r>
                      <a:r>
                        <a:rPr lang="tr-TR" sz="800" b="0" i="0" u="none" strike="noStrike" dirty="0">
                          <a:solidFill>
                            <a:srgbClr val="000000"/>
                          </a:solidFill>
                          <a:effectLst/>
                          <a:latin typeface="Times New Roman" panose="02020603050405020304" pitchFamily="18" charset="0"/>
                        </a:rPr>
                        <a:t> içeren </a:t>
                      </a:r>
                      <a:r>
                        <a:rPr lang="tr-TR" sz="800" b="0" i="0" u="none" strike="noStrike" dirty="0" err="1">
                          <a:solidFill>
                            <a:srgbClr val="000000"/>
                          </a:solidFill>
                          <a:effectLst/>
                          <a:latin typeface="Times New Roman" panose="02020603050405020304" pitchFamily="18" charset="0"/>
                        </a:rPr>
                        <a:t>ekstrapiramidal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semptomlardır.Hipertermi</a:t>
                      </a:r>
                      <a:r>
                        <a:rPr lang="tr-TR" sz="800" b="0" i="0" u="none" strike="noStrike" dirty="0">
                          <a:solidFill>
                            <a:srgbClr val="000000"/>
                          </a:solidFill>
                          <a:effectLst/>
                          <a:latin typeface="Times New Roman" panose="02020603050405020304" pitchFamily="18" charset="0"/>
                        </a:rPr>
                        <a:t> ile beraber görülen </a:t>
                      </a:r>
                      <a:r>
                        <a:rPr lang="tr-TR" sz="800" b="0" i="0" u="none" strike="noStrike" dirty="0" err="1">
                          <a:solidFill>
                            <a:srgbClr val="000000"/>
                          </a:solidFill>
                          <a:effectLst/>
                          <a:latin typeface="Times New Roman" panose="02020603050405020304" pitchFamily="18" charset="0"/>
                        </a:rPr>
                        <a:t>adele</a:t>
                      </a:r>
                      <a:r>
                        <a:rPr lang="tr-TR" sz="800" b="0" i="0" u="none" strike="noStrike" dirty="0">
                          <a:solidFill>
                            <a:srgbClr val="000000"/>
                          </a:solidFill>
                          <a:effectLst/>
                          <a:latin typeface="Times New Roman" panose="02020603050405020304" pitchFamily="18" charset="0"/>
                        </a:rPr>
                        <a:t> sertliği, </a:t>
                      </a:r>
                      <a:r>
                        <a:rPr lang="tr-TR" sz="800" b="0" i="0" u="none" strike="noStrike" dirty="0" err="1">
                          <a:solidFill>
                            <a:srgbClr val="000000"/>
                          </a:solidFill>
                          <a:effectLst/>
                          <a:latin typeface="Times New Roman" panose="02020603050405020304" pitchFamily="18" charset="0"/>
                        </a:rPr>
                        <a:t>tardif</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diskinezi</a:t>
                      </a:r>
                      <a:r>
                        <a:rPr lang="tr-TR" sz="800" b="0" i="0" u="none" strike="noStrike" dirty="0">
                          <a:solidFill>
                            <a:srgbClr val="000000"/>
                          </a:solidFill>
                          <a:effectLst/>
                          <a:latin typeface="Times New Roman" panose="02020603050405020304" pitchFamily="18" charset="0"/>
                        </a:rPr>
                        <a:t> bu sendrom dil, yüz, ağız veya çenenin istemsiz ritmik hareketleri şeklinde karakterize olur. Bazen bunların yanında </a:t>
                      </a:r>
                      <a:r>
                        <a:rPr lang="tr-TR" sz="800" b="0" i="0" u="none" strike="noStrike" dirty="0" err="1">
                          <a:solidFill>
                            <a:srgbClr val="000000"/>
                          </a:solidFill>
                          <a:effectLst/>
                          <a:latin typeface="Times New Roman" panose="02020603050405020304" pitchFamily="18" charset="0"/>
                        </a:rPr>
                        <a:t>ekstremitelerin</a:t>
                      </a:r>
                      <a:r>
                        <a:rPr lang="tr-TR" sz="800" b="0" i="0" u="none" strike="noStrike" dirty="0">
                          <a:solidFill>
                            <a:srgbClr val="000000"/>
                          </a:solidFill>
                          <a:effectLst/>
                          <a:latin typeface="Times New Roman" panose="02020603050405020304" pitchFamily="18" charset="0"/>
                        </a:rPr>
                        <a:t> istemsiz hareketleri görülebilir. </a:t>
                      </a:r>
                      <a:r>
                        <a:rPr lang="tr-TR" sz="800" b="0" i="0" u="none" strike="noStrike" dirty="0" err="1">
                          <a:solidFill>
                            <a:srgbClr val="000000"/>
                          </a:solidFill>
                          <a:effectLst/>
                          <a:latin typeface="Times New Roman" panose="02020603050405020304" pitchFamily="18" charset="0"/>
                        </a:rPr>
                        <a:t>Sersemlik,letarji</a:t>
                      </a:r>
                      <a:r>
                        <a:rPr lang="tr-TR" sz="800" b="0" i="0" u="none" strike="noStrike" dirty="0">
                          <a:solidFill>
                            <a:srgbClr val="000000"/>
                          </a:solidFill>
                          <a:effectLst/>
                          <a:latin typeface="Times New Roman" panose="02020603050405020304" pitchFamily="18" charset="0"/>
                        </a:rPr>
                        <a:t>, huzursuzluk, heyecan veya garip rüyalar, hipertansiyon ve kan basıncında değişiklikler, Bulantı, iştah kaybı, </a:t>
                      </a:r>
                      <a:r>
                        <a:rPr lang="tr-TR" sz="800" b="0" i="0" u="none" strike="noStrike" dirty="0" err="1">
                          <a:solidFill>
                            <a:srgbClr val="000000"/>
                          </a:solidFill>
                          <a:effectLst/>
                          <a:latin typeface="Times New Roman" panose="02020603050405020304" pitchFamily="18" charset="0"/>
                        </a:rPr>
                        <a:t>salivasyon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poliüri</a:t>
                      </a:r>
                      <a:r>
                        <a:rPr lang="tr-TR" sz="800" b="0" i="0" u="none" strike="noStrike" dirty="0">
                          <a:solidFill>
                            <a:srgbClr val="000000"/>
                          </a:solidFill>
                          <a:effectLst/>
                          <a:latin typeface="Times New Roman" panose="02020603050405020304" pitchFamily="18" charset="0"/>
                        </a:rPr>
                        <a:t>, terleme, ağız kuruluğu , baş ağrısı ve kabızlık, bulanık görme, glokom, idrar kesesi paralizi, </a:t>
                      </a:r>
                      <a:r>
                        <a:rPr lang="tr-TR" sz="800" b="0" i="0" u="none" strike="noStrike" dirty="0" err="1">
                          <a:solidFill>
                            <a:srgbClr val="000000"/>
                          </a:solidFill>
                          <a:effectLst/>
                          <a:latin typeface="Times New Roman" panose="02020603050405020304" pitchFamily="18" charset="0"/>
                        </a:rPr>
                        <a:t>fekal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empaksiyon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paralitik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ileus</a:t>
                      </a:r>
                      <a:r>
                        <a:rPr lang="tr-TR" sz="800" b="0" i="0" u="none" strike="noStrike" dirty="0">
                          <a:solidFill>
                            <a:srgbClr val="000000"/>
                          </a:solidFill>
                          <a:effectLst/>
                          <a:latin typeface="Times New Roman" panose="02020603050405020304" pitchFamily="18" charset="0"/>
                        </a:rPr>
                        <a:t>, taşikardi veya nazal </a:t>
                      </a:r>
                      <a:r>
                        <a:rPr lang="tr-TR" sz="800" b="0" i="0" u="none" strike="noStrike" dirty="0" err="1">
                          <a:solidFill>
                            <a:srgbClr val="000000"/>
                          </a:solidFill>
                          <a:effectLst/>
                          <a:latin typeface="Times New Roman" panose="02020603050405020304" pitchFamily="18" charset="0"/>
                        </a:rPr>
                        <a:t>konjesyon</a:t>
                      </a:r>
                      <a:r>
                        <a:rPr lang="tr-TR" sz="800" b="0" i="0" u="none" strike="noStrike" dirty="0">
                          <a:solidFill>
                            <a:srgbClr val="000000"/>
                          </a:solidFill>
                          <a:effectLst/>
                          <a:latin typeface="Times New Roman" panose="02020603050405020304" pitchFamily="18" charset="0"/>
                        </a:rPr>
                        <a:t>. Bazı hastalarda vücut ağırlığında değişiklik, </a:t>
                      </a:r>
                      <a:r>
                        <a:rPr lang="tr-TR" sz="800" b="0" i="0" u="none" strike="noStrike" dirty="0" err="1">
                          <a:solidFill>
                            <a:srgbClr val="000000"/>
                          </a:solidFill>
                          <a:effectLst/>
                          <a:latin typeface="Times New Roman" panose="02020603050405020304" pitchFamily="18" charset="0"/>
                        </a:rPr>
                        <a:t>periferal</a:t>
                      </a:r>
                      <a:r>
                        <a:rPr lang="tr-TR" sz="800" b="0" i="0" u="none" strike="noStrike" dirty="0">
                          <a:solidFill>
                            <a:srgbClr val="000000"/>
                          </a:solidFill>
                          <a:effectLst/>
                          <a:latin typeface="Times New Roman" panose="02020603050405020304" pitchFamily="18" charset="0"/>
                        </a:rPr>
                        <a:t> ödem, anormal </a:t>
                      </a:r>
                      <a:r>
                        <a:rPr lang="tr-TR" sz="800" b="0" i="0" u="none" strike="noStrike" dirty="0" err="1">
                          <a:solidFill>
                            <a:srgbClr val="000000"/>
                          </a:solidFill>
                          <a:effectLst/>
                          <a:latin typeface="Times New Roman" panose="02020603050405020304" pitchFamily="18" charset="0"/>
                        </a:rPr>
                        <a:t>laktasyon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jinekomasti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menstrüal</a:t>
                      </a:r>
                      <a:r>
                        <a:rPr lang="tr-TR" sz="800" b="0" i="0" u="none" strike="noStrike" dirty="0">
                          <a:solidFill>
                            <a:srgbClr val="000000"/>
                          </a:solidFill>
                          <a:effectLst/>
                          <a:latin typeface="Times New Roman" panose="02020603050405020304" pitchFamily="18" charset="0"/>
                        </a:rPr>
                        <a:t> düzensizlikler, hamilelik testlerinde yanlış sonuçlar, erkeklerde </a:t>
                      </a:r>
                      <a:r>
                        <a:rPr lang="tr-TR" sz="800" b="0" i="0" u="none" strike="noStrike" dirty="0" err="1">
                          <a:solidFill>
                            <a:srgbClr val="000000"/>
                          </a:solidFill>
                          <a:effectLst/>
                          <a:latin typeface="Times New Roman" panose="02020603050405020304" pitchFamily="18" charset="0"/>
                        </a:rPr>
                        <a:t>impotans</a:t>
                      </a:r>
                      <a:r>
                        <a:rPr lang="tr-TR" sz="800" b="0" i="0" u="none" strike="noStrike" dirty="0">
                          <a:solidFill>
                            <a:srgbClr val="000000"/>
                          </a:solidFill>
                          <a:effectLst/>
                          <a:latin typeface="Times New Roman" panose="02020603050405020304" pitchFamily="18" charset="0"/>
                        </a:rPr>
                        <a:t> ve kadınlarda libido artması, Kaşıntı, </a:t>
                      </a:r>
                      <a:r>
                        <a:rPr lang="tr-TR" sz="800" b="0" i="0" u="none" strike="noStrike" dirty="0" err="1">
                          <a:solidFill>
                            <a:srgbClr val="000000"/>
                          </a:solidFill>
                          <a:effectLst/>
                          <a:latin typeface="Times New Roman" panose="02020603050405020304" pitchFamily="18" charset="0"/>
                        </a:rPr>
                        <a:t>eritem</a:t>
                      </a:r>
                      <a:r>
                        <a:rPr lang="tr-TR" sz="800" b="0" i="0" u="none" strike="noStrike" dirty="0">
                          <a:solidFill>
                            <a:srgbClr val="000000"/>
                          </a:solidFill>
                          <a:effectLst/>
                          <a:latin typeface="Times New Roman" panose="02020603050405020304" pitchFamily="18" charset="0"/>
                        </a:rPr>
                        <a:t>, ürtiker, </a:t>
                      </a:r>
                      <a:r>
                        <a:rPr lang="tr-TR" sz="800" b="0" i="0" u="none" strike="noStrike" dirty="0" err="1">
                          <a:solidFill>
                            <a:srgbClr val="000000"/>
                          </a:solidFill>
                          <a:effectLst/>
                          <a:latin typeface="Times New Roman" panose="02020603050405020304" pitchFamily="18" charset="0"/>
                        </a:rPr>
                        <a:t>sebore</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fotosensitivite</a:t>
                      </a:r>
                      <a:r>
                        <a:rPr lang="tr-TR" sz="800" b="0" i="0" u="none" strike="noStrike" dirty="0">
                          <a:solidFill>
                            <a:srgbClr val="000000"/>
                          </a:solidFill>
                          <a:effectLst/>
                          <a:latin typeface="Times New Roman" panose="02020603050405020304" pitchFamily="18" charset="0"/>
                        </a:rPr>
                        <a:t>, egzama ve </a:t>
                      </a:r>
                      <a:r>
                        <a:rPr lang="tr-TR" sz="800" b="0" i="0" u="none" strike="noStrike" dirty="0" err="1">
                          <a:solidFill>
                            <a:srgbClr val="000000"/>
                          </a:solidFill>
                          <a:effectLst/>
                          <a:latin typeface="Times New Roman" panose="02020603050405020304" pitchFamily="18" charset="0"/>
                        </a:rPr>
                        <a:t>eksfolyatif</a:t>
                      </a:r>
                      <a:r>
                        <a:rPr lang="tr-TR" sz="800" b="0" i="0" u="none" strike="noStrike" dirty="0">
                          <a:solidFill>
                            <a:srgbClr val="000000"/>
                          </a:solidFill>
                          <a:effectLst/>
                          <a:latin typeface="Times New Roman" panose="02020603050405020304" pitchFamily="18" charset="0"/>
                        </a:rPr>
                        <a:t> dermatit, </a:t>
                      </a:r>
                      <a:r>
                        <a:rPr lang="tr-TR" sz="800" b="0" i="0" u="none" strike="noStrike" dirty="0" err="1">
                          <a:solidFill>
                            <a:srgbClr val="000000"/>
                          </a:solidFill>
                          <a:effectLst/>
                          <a:latin typeface="Times New Roman" panose="02020603050405020304" pitchFamily="18" charset="0"/>
                        </a:rPr>
                        <a:t>Agranülositoz</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trombositopenik</a:t>
                      </a:r>
                      <a:r>
                        <a:rPr lang="tr-TR" sz="800" b="0" i="0" u="none" strike="noStrike" dirty="0">
                          <a:solidFill>
                            <a:srgbClr val="000000"/>
                          </a:solidFill>
                          <a:effectLst/>
                          <a:latin typeface="Times New Roman" panose="02020603050405020304" pitchFamily="18" charset="0"/>
                        </a:rPr>
                        <a:t> veya </a:t>
                      </a:r>
                      <a:r>
                        <a:rPr lang="tr-TR" sz="800" b="0" i="0" u="none" strike="noStrike" dirty="0" err="1">
                          <a:solidFill>
                            <a:srgbClr val="000000"/>
                          </a:solidFill>
                          <a:effectLst/>
                          <a:latin typeface="Times New Roman" panose="02020603050405020304" pitchFamily="18" charset="0"/>
                        </a:rPr>
                        <a:t>nontrombositopenik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purpura</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eozinofili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pansitopeni</a:t>
                      </a:r>
                      <a:r>
                        <a:rPr lang="tr-TR" sz="800" b="0" i="0" u="none" strike="noStrike" dirty="0">
                          <a:solidFill>
                            <a:srgbClr val="000000"/>
                          </a:solidFill>
                          <a:effectLst/>
                          <a:latin typeface="Times New Roman" panose="02020603050405020304" pitchFamily="18" charset="0"/>
                        </a:rPr>
                        <a:t>, ve </a:t>
                      </a:r>
                      <a:r>
                        <a:rPr lang="tr-TR" sz="800" b="0" i="0" u="none" strike="noStrike" dirty="0" err="1">
                          <a:solidFill>
                            <a:srgbClr val="000000"/>
                          </a:solidFill>
                          <a:effectLst/>
                          <a:latin typeface="Times New Roman" panose="02020603050405020304" pitchFamily="18" charset="0"/>
                        </a:rPr>
                        <a:t>lökopeni,Sistemik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eritematoza</a:t>
                      </a:r>
                      <a:r>
                        <a:rPr lang="tr-TR" sz="800" b="0" i="0" u="none" strike="noStrike" dirty="0">
                          <a:solidFill>
                            <a:srgbClr val="000000"/>
                          </a:solidFill>
                          <a:effectLst/>
                          <a:latin typeface="Times New Roman" panose="02020603050405020304" pitchFamily="18" charset="0"/>
                        </a:rPr>
                        <a:t> benzer sendrom, </a:t>
                      </a:r>
                      <a:r>
                        <a:rPr lang="tr-TR" sz="800" b="0" i="0" u="none" strike="noStrike" dirty="0" err="1">
                          <a:solidFill>
                            <a:srgbClr val="000000"/>
                          </a:solidFill>
                          <a:effectLst/>
                          <a:latin typeface="Times New Roman" panose="02020603050405020304" pitchFamily="18" charset="0"/>
                        </a:rPr>
                        <a:t>fatal</a:t>
                      </a:r>
                      <a:r>
                        <a:rPr lang="tr-TR" sz="800" b="0" i="0" u="none" strike="noStrike" dirty="0">
                          <a:solidFill>
                            <a:srgbClr val="000000"/>
                          </a:solidFill>
                          <a:effectLst/>
                          <a:latin typeface="Times New Roman" panose="02020603050405020304" pitchFamily="18" charset="0"/>
                        </a:rPr>
                        <a:t> kardiyak </a:t>
                      </a:r>
                      <a:r>
                        <a:rPr lang="tr-TR" sz="800" b="0" i="0" u="none" strike="noStrike" dirty="0" err="1">
                          <a:solidFill>
                            <a:srgbClr val="000000"/>
                          </a:solidFill>
                          <a:effectLst/>
                          <a:latin typeface="Times New Roman" panose="02020603050405020304" pitchFamily="18" charset="0"/>
                        </a:rPr>
                        <a:t>areste</a:t>
                      </a:r>
                      <a:r>
                        <a:rPr lang="tr-TR" sz="800" b="0" i="0" u="none" strike="noStrike" dirty="0">
                          <a:solidFill>
                            <a:srgbClr val="000000"/>
                          </a:solidFill>
                          <a:effectLst/>
                          <a:latin typeface="Times New Roman" panose="02020603050405020304" pitchFamily="18" charset="0"/>
                        </a:rPr>
                        <a:t> sebep olabilecek kadar şiddetli hipotansiyon, elektrokardiyogram ve </a:t>
                      </a:r>
                      <a:r>
                        <a:rPr lang="tr-TR" sz="800" b="0" i="0" u="none" strike="noStrike" dirty="0" err="1">
                          <a:solidFill>
                            <a:srgbClr val="000000"/>
                          </a:solidFill>
                          <a:effectLst/>
                          <a:latin typeface="Times New Roman" panose="02020603050405020304" pitchFamily="18" charset="0"/>
                        </a:rPr>
                        <a:t>elektroensefalogram</a:t>
                      </a:r>
                      <a:r>
                        <a:rPr lang="tr-TR" sz="800" b="0" i="0" u="none" strike="noStrike" dirty="0">
                          <a:solidFill>
                            <a:srgbClr val="000000"/>
                          </a:solidFill>
                          <a:effectLst/>
                          <a:latin typeface="Times New Roman" panose="02020603050405020304" pitchFamily="18" charset="0"/>
                        </a:rPr>
                        <a:t> kayıtlarında değişmeler, </a:t>
                      </a:r>
                      <a:r>
                        <a:rPr lang="tr-TR" sz="800" b="0" i="0" u="none" strike="noStrike" dirty="0" err="1">
                          <a:solidFill>
                            <a:srgbClr val="000000"/>
                          </a:solidFill>
                          <a:effectLst/>
                          <a:latin typeface="Times New Roman" panose="02020603050405020304" pitchFamily="18" charset="0"/>
                        </a:rPr>
                        <a:t>serebrospinal</a:t>
                      </a:r>
                      <a:r>
                        <a:rPr lang="tr-TR" sz="800" b="0" i="0" u="none" strike="noStrike" dirty="0">
                          <a:solidFill>
                            <a:srgbClr val="000000"/>
                          </a:solidFill>
                          <a:effectLst/>
                          <a:latin typeface="Times New Roman" panose="02020603050405020304" pitchFamily="18" charset="0"/>
                        </a:rPr>
                        <a:t> sıvı proteinlerinde değişmeler, </a:t>
                      </a:r>
                      <a:r>
                        <a:rPr lang="tr-TR" sz="800" b="0" i="0" u="none" strike="noStrike" dirty="0" err="1">
                          <a:solidFill>
                            <a:srgbClr val="000000"/>
                          </a:solidFill>
                          <a:effectLst/>
                          <a:latin typeface="Times New Roman" panose="02020603050405020304" pitchFamily="18" charset="0"/>
                        </a:rPr>
                        <a:t>serebral</a:t>
                      </a:r>
                      <a:r>
                        <a:rPr lang="tr-TR" sz="800" b="0" i="0" u="none" strike="noStrike" dirty="0">
                          <a:solidFill>
                            <a:srgbClr val="000000"/>
                          </a:solidFill>
                          <a:effectLst/>
                          <a:latin typeface="Times New Roman" panose="02020603050405020304" pitchFamily="18" charset="0"/>
                        </a:rPr>
                        <a:t> ödem, </a:t>
                      </a:r>
                      <a:r>
                        <a:rPr lang="tr-TR" sz="800" b="0" i="0" u="none" strike="noStrike" dirty="0" err="1">
                          <a:solidFill>
                            <a:srgbClr val="000000"/>
                          </a:solidFill>
                          <a:effectLst/>
                          <a:latin typeface="Times New Roman" panose="02020603050405020304" pitchFamily="18" charset="0"/>
                        </a:rPr>
                        <a:t>astma</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laringeal</a:t>
                      </a:r>
                      <a:r>
                        <a:rPr lang="tr-TR" sz="800" b="0" i="0" u="none" strike="noStrike" dirty="0">
                          <a:solidFill>
                            <a:srgbClr val="000000"/>
                          </a:solidFill>
                          <a:effectLst/>
                          <a:latin typeface="Times New Roman" panose="02020603050405020304" pitchFamily="18" charset="0"/>
                        </a:rPr>
                        <a:t> ödem ve </a:t>
                      </a:r>
                      <a:r>
                        <a:rPr lang="tr-TR" sz="800" b="0" i="0" u="none" strike="noStrike" dirty="0" err="1">
                          <a:solidFill>
                            <a:srgbClr val="000000"/>
                          </a:solidFill>
                          <a:effectLst/>
                          <a:latin typeface="Times New Roman" panose="02020603050405020304" pitchFamily="18" charset="0"/>
                        </a:rPr>
                        <a:t>anjiyonörotik</a:t>
                      </a:r>
                      <a:r>
                        <a:rPr lang="tr-TR" sz="800" b="0" i="0" u="none" strike="noStrike" dirty="0">
                          <a:solidFill>
                            <a:srgbClr val="000000"/>
                          </a:solidFill>
                          <a:effectLst/>
                          <a:latin typeface="Times New Roman" panose="02020603050405020304" pitchFamily="18" charset="0"/>
                        </a:rPr>
                        <a:t> ödem, uzun süreli kullanımda ise deri </a:t>
                      </a:r>
                      <a:r>
                        <a:rPr lang="tr-TR" sz="800" b="0" i="0" u="none" strike="noStrike" dirty="0" err="1">
                          <a:solidFill>
                            <a:srgbClr val="000000"/>
                          </a:solidFill>
                          <a:effectLst/>
                          <a:latin typeface="Times New Roman" panose="02020603050405020304" pitchFamily="18" charset="0"/>
                        </a:rPr>
                        <a:t>pigmentasyonu</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lentiküler</a:t>
                      </a:r>
                      <a:r>
                        <a:rPr lang="tr-TR" sz="800" b="0" i="0" u="none" strike="noStrike" dirty="0">
                          <a:solidFill>
                            <a:srgbClr val="000000"/>
                          </a:solidFill>
                          <a:effectLst/>
                          <a:latin typeface="Times New Roman" panose="02020603050405020304" pitchFamily="18" charset="0"/>
                        </a:rPr>
                        <a:t> ve </a:t>
                      </a:r>
                      <a:r>
                        <a:rPr lang="tr-TR" sz="800" b="0" i="0" u="none" strike="noStrike" dirty="0" err="1">
                          <a:solidFill>
                            <a:srgbClr val="000000"/>
                          </a:solidFill>
                          <a:effectLst/>
                          <a:latin typeface="Times New Roman" panose="02020603050405020304" pitchFamily="18" charset="0"/>
                        </a:rPr>
                        <a:t>korneal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opasiteler</a:t>
                      </a:r>
                      <a:endParaRPr lang="tr-TR" sz="800" b="0" i="0" u="none" strike="noStrike" dirty="0">
                        <a:solidFill>
                          <a:srgbClr val="000000"/>
                        </a:solidFill>
                        <a:effectLst/>
                        <a:latin typeface="Times New Roman" panose="02020603050405020304" pitchFamily="18" charset="0"/>
                      </a:endParaRP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852451240"/>
                  </a:ext>
                </a:extLst>
              </a:tr>
            </a:tbl>
          </a:graphicData>
        </a:graphic>
      </p:graphicFrame>
    </p:spTree>
    <p:extLst>
      <p:ext uri="{BB962C8B-B14F-4D97-AF65-F5344CB8AC3E}">
        <p14:creationId xmlns:p14="http://schemas.microsoft.com/office/powerpoint/2010/main" val="91594408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03381025-9C6E-4CA1-AEE0-D4F5A18560AF}"/>
              </a:ext>
            </a:extLst>
          </p:cNvPr>
          <p:cNvGraphicFramePr>
            <a:graphicFrameLocks noGrp="1"/>
          </p:cNvGraphicFramePr>
          <p:nvPr>
            <p:extLst>
              <p:ext uri="{D42A27DB-BD31-4B8C-83A1-F6EECF244321}">
                <p14:modId xmlns:p14="http://schemas.microsoft.com/office/powerpoint/2010/main" val="393387493"/>
              </p:ext>
            </p:extLst>
          </p:nvPr>
        </p:nvGraphicFramePr>
        <p:xfrm>
          <a:off x="251520" y="1268761"/>
          <a:ext cx="8640960" cy="4320479"/>
        </p:xfrm>
        <a:graphic>
          <a:graphicData uri="http://schemas.openxmlformats.org/drawingml/2006/table">
            <a:tbl>
              <a:tblPr/>
              <a:tblGrid>
                <a:gridCol w="351943">
                  <a:extLst>
                    <a:ext uri="{9D8B030D-6E8A-4147-A177-3AD203B41FA5}">
                      <a16:colId xmlns:a16="http://schemas.microsoft.com/office/drawing/2014/main" xmlns="" val="2281339226"/>
                    </a:ext>
                  </a:extLst>
                </a:gridCol>
                <a:gridCol w="1803714">
                  <a:extLst>
                    <a:ext uri="{9D8B030D-6E8A-4147-A177-3AD203B41FA5}">
                      <a16:colId xmlns:a16="http://schemas.microsoft.com/office/drawing/2014/main" xmlns="" val="984745898"/>
                    </a:ext>
                  </a:extLst>
                </a:gridCol>
                <a:gridCol w="1776218">
                  <a:extLst>
                    <a:ext uri="{9D8B030D-6E8A-4147-A177-3AD203B41FA5}">
                      <a16:colId xmlns:a16="http://schemas.microsoft.com/office/drawing/2014/main" xmlns="" val="824544782"/>
                    </a:ext>
                  </a:extLst>
                </a:gridCol>
                <a:gridCol w="2031010">
                  <a:extLst>
                    <a:ext uri="{9D8B030D-6E8A-4147-A177-3AD203B41FA5}">
                      <a16:colId xmlns:a16="http://schemas.microsoft.com/office/drawing/2014/main" xmlns="" val="3316202394"/>
                    </a:ext>
                  </a:extLst>
                </a:gridCol>
                <a:gridCol w="2678075">
                  <a:extLst>
                    <a:ext uri="{9D8B030D-6E8A-4147-A177-3AD203B41FA5}">
                      <a16:colId xmlns:a16="http://schemas.microsoft.com/office/drawing/2014/main" xmlns="" val="19904678"/>
                    </a:ext>
                  </a:extLst>
                </a:gridCol>
              </a:tblGrid>
              <a:tr h="25370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İLAÇ</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ENDİKASYONLARI</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KONTRENDİKASYONLARI</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VERİLİŞ YOLU</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YAN ETKİLERİ</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79513730"/>
                  </a:ext>
                </a:extLst>
              </a:tr>
              <a:tr h="4066771">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800" b="0" i="0" u="none" strike="noStrike">
                          <a:solidFill>
                            <a:srgbClr val="000000"/>
                          </a:solidFill>
                          <a:effectLst/>
                          <a:latin typeface="Times New Roman" panose="02020603050405020304" pitchFamily="18" charset="0"/>
                        </a:rPr>
                        <a:t>TRİFLUPERAZİN</a:t>
                      </a:r>
                    </a:p>
                  </a:txBody>
                  <a:tcPr marL="6695" marR="6695" marT="6695"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a:solidFill>
                            <a:srgbClr val="000000"/>
                          </a:solidFill>
                          <a:effectLst/>
                          <a:latin typeface="Times New Roman" panose="02020603050405020304" pitchFamily="18" charset="0"/>
                        </a:rPr>
                        <a:t>Düşük doz </a:t>
                      </a:r>
                      <a:r>
                        <a:rPr lang="tr-TR" sz="800" b="0" i="0" u="none" strike="noStrike" dirty="0" err="1">
                          <a:solidFill>
                            <a:srgbClr val="000000"/>
                          </a:solidFill>
                          <a:effectLst/>
                          <a:latin typeface="Times New Roman" panose="02020603050405020304" pitchFamily="18" charset="0"/>
                        </a:rPr>
                        <a:t>trifluoperazin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Anksiyete</a:t>
                      </a:r>
                      <a:r>
                        <a:rPr lang="tr-TR" sz="800" b="0" i="0" u="none" strike="noStrike" dirty="0">
                          <a:solidFill>
                            <a:srgbClr val="000000"/>
                          </a:solidFill>
                          <a:effectLst/>
                          <a:latin typeface="Times New Roman" panose="02020603050405020304" pitchFamily="18" charset="0"/>
                        </a:rPr>
                        <a:t>, ajitasyon ve </a:t>
                      </a:r>
                      <a:r>
                        <a:rPr lang="tr-TR" sz="800" b="0" i="0" u="none" strike="noStrike" dirty="0" err="1">
                          <a:solidFill>
                            <a:srgbClr val="000000"/>
                          </a:solidFill>
                          <a:effectLst/>
                          <a:latin typeface="Times New Roman" panose="02020603050405020304" pitchFamily="18" charset="0"/>
                        </a:rPr>
                        <a:t>anksiyete</a:t>
                      </a:r>
                      <a:r>
                        <a:rPr lang="tr-TR" sz="800" b="0" i="0" u="none" strike="noStrike" dirty="0">
                          <a:solidFill>
                            <a:srgbClr val="000000"/>
                          </a:solidFill>
                          <a:effectLst/>
                          <a:latin typeface="Times New Roman" panose="02020603050405020304" pitchFamily="18" charset="0"/>
                        </a:rPr>
                        <a:t> sonrası </a:t>
                      </a:r>
                      <a:r>
                        <a:rPr lang="tr-TR" sz="800" b="0" i="0" u="none" strike="noStrike" dirty="0" err="1">
                          <a:solidFill>
                            <a:srgbClr val="000000"/>
                          </a:solidFill>
                          <a:effectLst/>
                          <a:latin typeface="Times New Roman" panose="02020603050405020304" pitchFamily="18" charset="0"/>
                        </a:rPr>
                        <a:t>sekonder</a:t>
                      </a:r>
                      <a:r>
                        <a:rPr lang="tr-TR" sz="800" b="0" i="0" u="none" strike="noStrike" dirty="0">
                          <a:solidFill>
                            <a:srgbClr val="000000"/>
                          </a:solidFill>
                          <a:effectLst/>
                          <a:latin typeface="Times New Roman" panose="02020603050405020304" pitchFamily="18" charset="0"/>
                        </a:rPr>
                        <a:t> depresyonların kısa süreli tedavilerinde kullanılır. Kusma ve bulantının </a:t>
                      </a:r>
                      <a:r>
                        <a:rPr lang="tr-TR" sz="800" b="0" i="0" u="none" strike="noStrike" dirty="0" err="1">
                          <a:solidFill>
                            <a:srgbClr val="000000"/>
                          </a:solidFill>
                          <a:effectLst/>
                          <a:latin typeface="Times New Roman" panose="02020603050405020304" pitchFamily="18" charset="0"/>
                        </a:rPr>
                        <a:t>semptomatik</a:t>
                      </a:r>
                      <a:r>
                        <a:rPr lang="tr-TR" sz="800" b="0" i="0" u="none" strike="noStrike" dirty="0">
                          <a:solidFill>
                            <a:srgbClr val="000000"/>
                          </a:solidFill>
                          <a:effectLst/>
                          <a:latin typeface="Times New Roman" panose="02020603050405020304" pitchFamily="18" charset="0"/>
                        </a:rPr>
                        <a:t> tedavisinde de kullanılır. Yüksek doz </a:t>
                      </a:r>
                      <a:r>
                        <a:rPr lang="tr-TR" sz="800" b="0" i="0" u="none" strike="noStrike" dirty="0" err="1">
                          <a:solidFill>
                            <a:srgbClr val="000000"/>
                          </a:solidFill>
                          <a:effectLst/>
                          <a:latin typeface="Times New Roman" panose="02020603050405020304" pitchFamily="18" charset="0"/>
                        </a:rPr>
                        <a:t>trifluoperazin</a:t>
                      </a:r>
                      <a:r>
                        <a:rPr lang="tr-TR" sz="800" b="0" i="0" u="none" strike="noStrike" dirty="0">
                          <a:solidFill>
                            <a:srgbClr val="000000"/>
                          </a:solidFill>
                          <a:effectLst/>
                          <a:latin typeface="Times New Roman" panose="02020603050405020304" pitchFamily="18" charset="0"/>
                        </a:rPr>
                        <a:t>: Şizofreni semptomlarının tedavisinde, tekrarının önlenmesinde ve diğer psikozlarda, özellikle </a:t>
                      </a:r>
                      <a:r>
                        <a:rPr lang="tr-TR" sz="800" b="0" i="0" u="none" strike="noStrike" dirty="0" err="1">
                          <a:solidFill>
                            <a:srgbClr val="000000"/>
                          </a:solidFill>
                          <a:effectLst/>
                          <a:latin typeface="Times New Roman" panose="02020603050405020304" pitchFamily="18" charset="0"/>
                        </a:rPr>
                        <a:t>paranoid</a:t>
                      </a:r>
                      <a:r>
                        <a:rPr lang="tr-TR" sz="800" b="0" i="0" u="none" strike="noStrike" dirty="0">
                          <a:solidFill>
                            <a:srgbClr val="000000"/>
                          </a:solidFill>
                          <a:effectLst/>
                          <a:latin typeface="Times New Roman" panose="02020603050405020304" pitchFamily="18" charset="0"/>
                        </a:rPr>
                        <a:t> tiplerde kullanılır. Ciddi </a:t>
                      </a:r>
                      <a:r>
                        <a:rPr lang="tr-TR" sz="800" b="0" i="0" u="none" strike="noStrike" dirty="0" err="1">
                          <a:solidFill>
                            <a:srgbClr val="000000"/>
                          </a:solidFill>
                          <a:effectLst/>
                          <a:latin typeface="Times New Roman" panose="02020603050405020304" pitchFamily="18" charset="0"/>
                        </a:rPr>
                        <a:t>psikomotor</a:t>
                      </a:r>
                      <a:r>
                        <a:rPr lang="tr-TR" sz="800" b="0" i="0" u="none" strike="noStrike" dirty="0">
                          <a:solidFill>
                            <a:srgbClr val="000000"/>
                          </a:solidFill>
                          <a:effectLst/>
                          <a:latin typeface="Times New Roman" panose="02020603050405020304" pitchFamily="18" charset="0"/>
                        </a:rPr>
                        <a:t> ajitasyonlarda veya tehlikeli fevri davranışlarda, örneğin düşük zeka düzeyli kişilerde kısa süreli tedaviler için uygundur.</a:t>
                      </a:r>
                      <a:br>
                        <a:rPr lang="tr-TR" sz="800" b="0" i="0" u="none" strike="noStrike" dirty="0">
                          <a:solidFill>
                            <a:srgbClr val="000000"/>
                          </a:solidFill>
                          <a:effectLst/>
                          <a:latin typeface="Times New Roman" panose="02020603050405020304" pitchFamily="18" charset="0"/>
                        </a:rPr>
                      </a:br>
                      <a:endParaRPr lang="tr-TR" sz="800" b="0" i="0" u="none" strike="noStrike" dirty="0">
                        <a:solidFill>
                          <a:srgbClr val="000000"/>
                        </a:solidFill>
                        <a:effectLst/>
                        <a:latin typeface="Times New Roman" panose="02020603050405020304" pitchFamily="18" charset="0"/>
                      </a:endParaRP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Koma halindeki hastalarda, kalp hastalıklarında, karaciğer tahribatı bulunan kişilerde ve trifluoperazine ve benzerlerine aşırı duyarlı hastalarda kullanılmamalıdır.</a:t>
                      </a:r>
                      <a:br>
                        <a:rPr lang="tr-TR" sz="800" b="0" i="0" u="none" strike="noStrike">
                          <a:solidFill>
                            <a:srgbClr val="000000"/>
                          </a:solidFill>
                          <a:effectLst/>
                          <a:latin typeface="Times New Roman" panose="02020603050405020304" pitchFamily="18" charset="0"/>
                        </a:rPr>
                      </a:br>
                      <a:endParaRPr lang="tr-TR" sz="800" b="0" i="0" u="none" strike="noStrike">
                        <a:solidFill>
                          <a:srgbClr val="000000"/>
                        </a:solidFill>
                        <a:effectLst/>
                        <a:latin typeface="Times New Roman" panose="02020603050405020304" pitchFamily="18" charset="0"/>
                      </a:endParaRP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Günlük doz erişkinlerde 2x1-2 mg ve 6-12 yaş arası çocuklarda hastalığın şiddetine ve hastanın ağırlığına göre maksimum 2 mg'dır. Hastanede yatan erişkinlerde idame doz 15-20 mg'dır. Bu doz gerektiğinde 40 mg'a kadar yükseltilebilir.</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 </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a:solidFill>
                            <a:srgbClr val="000000"/>
                          </a:solidFill>
                          <a:effectLst/>
                          <a:latin typeface="Times New Roman" panose="02020603050405020304" pitchFamily="18" charset="0"/>
                        </a:rPr>
                        <a:t>Yorgunluk, uyku, baş dönmesi, geçici huzursuzluk, ağız kuruması , bulanık görme, kas kuvvetsizliği, </a:t>
                      </a:r>
                      <a:r>
                        <a:rPr lang="tr-TR" sz="800" b="0" i="0" u="none" strike="noStrike" dirty="0" err="1">
                          <a:solidFill>
                            <a:srgbClr val="000000"/>
                          </a:solidFill>
                          <a:effectLst/>
                          <a:latin typeface="Times New Roman" panose="02020603050405020304" pitchFamily="18" charset="0"/>
                        </a:rPr>
                        <a:t>anoreksi</a:t>
                      </a:r>
                      <a:r>
                        <a:rPr lang="tr-TR" sz="800" b="0" i="0" u="none" strike="noStrike" dirty="0">
                          <a:solidFill>
                            <a:srgbClr val="000000"/>
                          </a:solidFill>
                          <a:effectLst/>
                          <a:latin typeface="Times New Roman" panose="02020603050405020304" pitchFamily="18" charset="0"/>
                        </a:rPr>
                        <a:t>, hafif hipotansiyon, ışık duyarlılığı dahil deri reaksiyonları, gece uykusuzluk, kilo artması, ödem ve şişkinlik meydana gelebilir. Nadir olarak taşikardi, </a:t>
                      </a:r>
                      <a:r>
                        <a:rPr lang="tr-TR" sz="800" b="0" i="0" u="none" strike="noStrike" dirty="0" err="1">
                          <a:solidFill>
                            <a:srgbClr val="000000"/>
                          </a:solidFill>
                          <a:effectLst/>
                          <a:latin typeface="Times New Roman" panose="02020603050405020304" pitchFamily="18" charset="0"/>
                        </a:rPr>
                        <a:t>üriner</a:t>
                      </a:r>
                      <a:r>
                        <a:rPr lang="tr-TR" sz="800" b="0" i="0" u="none" strike="noStrike" dirty="0">
                          <a:solidFill>
                            <a:srgbClr val="000000"/>
                          </a:solidFill>
                          <a:effectLst/>
                          <a:latin typeface="Times New Roman" panose="02020603050405020304" pitchFamily="18" charset="0"/>
                        </a:rPr>
                        <a:t> şikayetleri ve idrar zorluğu, kabızlık ve ateş yükselmeleri kaydedilmiştir. İstenmeyen belirtiler doza bağlıdır. Yüksek dozlarda </a:t>
                      </a:r>
                      <a:r>
                        <a:rPr lang="tr-TR" sz="800" b="0" i="0" u="none" strike="noStrike" dirty="0" err="1">
                          <a:solidFill>
                            <a:srgbClr val="000000"/>
                          </a:solidFill>
                          <a:effectLst/>
                          <a:latin typeface="Times New Roman" panose="02020603050405020304" pitchFamily="18" charset="0"/>
                        </a:rPr>
                        <a:t>hiperprolaktinemi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galaktore</a:t>
                      </a:r>
                      <a:r>
                        <a:rPr lang="tr-TR" sz="800" b="0" i="0" u="none" strike="noStrike" dirty="0">
                          <a:solidFill>
                            <a:srgbClr val="000000"/>
                          </a:solidFill>
                          <a:effectLst/>
                          <a:latin typeface="Times New Roman" panose="02020603050405020304" pitchFamily="18" charset="0"/>
                        </a:rPr>
                        <a:t> veya </a:t>
                      </a:r>
                      <a:r>
                        <a:rPr lang="tr-TR" sz="800" b="0" i="0" u="none" strike="noStrike" dirty="0" err="1">
                          <a:solidFill>
                            <a:srgbClr val="000000"/>
                          </a:solidFill>
                          <a:effectLst/>
                          <a:latin typeface="Times New Roman" panose="02020603050405020304" pitchFamily="18" charset="0"/>
                        </a:rPr>
                        <a:t>amenore</a:t>
                      </a:r>
                      <a:r>
                        <a:rPr lang="tr-TR" sz="800" b="0" i="0" u="none" strike="noStrike" dirty="0">
                          <a:solidFill>
                            <a:srgbClr val="000000"/>
                          </a:solidFill>
                          <a:effectLst/>
                          <a:latin typeface="Times New Roman" panose="02020603050405020304" pitchFamily="18" charset="0"/>
                        </a:rPr>
                        <a:t> gibi bileşik etkiler olabilir. </a:t>
                      </a:r>
                      <a:r>
                        <a:rPr lang="tr-TR" sz="800" b="0" i="0" u="none" strike="noStrike" dirty="0" err="1">
                          <a:solidFill>
                            <a:srgbClr val="000000"/>
                          </a:solidFill>
                          <a:effectLst/>
                          <a:latin typeface="Times New Roman" panose="02020603050405020304" pitchFamily="18" charset="0"/>
                        </a:rPr>
                        <a:t>Psikotik</a:t>
                      </a:r>
                      <a:r>
                        <a:rPr lang="tr-TR" sz="800" b="0" i="0" u="none" strike="noStrike" dirty="0">
                          <a:solidFill>
                            <a:srgbClr val="000000"/>
                          </a:solidFill>
                          <a:effectLst/>
                          <a:latin typeface="Times New Roman" panose="02020603050405020304" pitchFamily="18" charset="0"/>
                        </a:rPr>
                        <a:t> olmayan hastalarda düşük dozlarda ters etki gösterip uykusuzluk, dikkat dağılımı veya sinirlilik yapabilir. </a:t>
                      </a:r>
                      <a:r>
                        <a:rPr lang="tr-TR" sz="800" b="0" i="0" u="none" strike="noStrike" dirty="0" err="1">
                          <a:solidFill>
                            <a:srgbClr val="000000"/>
                          </a:solidFill>
                          <a:effectLst/>
                          <a:latin typeface="Times New Roman" panose="02020603050405020304" pitchFamily="18" charset="0"/>
                        </a:rPr>
                        <a:t>Ekstrapiramidal</a:t>
                      </a:r>
                      <a:r>
                        <a:rPr lang="tr-TR" sz="800" b="0" i="0" u="none" strike="noStrike" dirty="0">
                          <a:solidFill>
                            <a:srgbClr val="000000"/>
                          </a:solidFill>
                          <a:effectLst/>
                          <a:latin typeface="Times New Roman" panose="02020603050405020304" pitchFamily="18" charset="0"/>
                        </a:rPr>
                        <a:t> semptomlar yüksek doz düzeylerinde daha </a:t>
                      </a:r>
                      <a:r>
                        <a:rPr lang="tr-TR" sz="800" b="0" i="0" u="none" strike="noStrike" dirty="0" err="1">
                          <a:solidFill>
                            <a:srgbClr val="000000"/>
                          </a:solidFill>
                          <a:effectLst/>
                          <a:latin typeface="Times New Roman" panose="02020603050405020304" pitchFamily="18" charset="0"/>
                        </a:rPr>
                        <a:t>fazle</a:t>
                      </a:r>
                      <a:r>
                        <a:rPr lang="tr-TR" sz="800" b="0" i="0" u="none" strike="noStrike" dirty="0">
                          <a:solidFill>
                            <a:srgbClr val="000000"/>
                          </a:solidFill>
                          <a:effectLst/>
                          <a:latin typeface="Times New Roman" panose="02020603050405020304" pitchFamily="18" charset="0"/>
                        </a:rPr>
                        <a:t> görülebilir. Bu belirtiler </a:t>
                      </a:r>
                      <a:r>
                        <a:rPr lang="tr-TR" sz="800" b="0" i="0" u="none" strike="noStrike" dirty="0" err="1">
                          <a:solidFill>
                            <a:srgbClr val="000000"/>
                          </a:solidFill>
                          <a:effectLst/>
                          <a:latin typeface="Times New Roman" panose="02020603050405020304" pitchFamily="18" charset="0"/>
                        </a:rPr>
                        <a:t>parkinson</a:t>
                      </a:r>
                      <a:r>
                        <a:rPr lang="tr-TR" sz="800" b="0" i="0" u="none" strike="noStrike" dirty="0">
                          <a:solidFill>
                            <a:srgbClr val="000000"/>
                          </a:solidFill>
                          <a:effectLst/>
                          <a:latin typeface="Times New Roman" panose="02020603050405020304" pitchFamily="18" charset="0"/>
                        </a:rPr>
                        <a:t>, nevralji, huzursuzluk, tedavinin erken safhalarında oluşabilen akut </a:t>
                      </a:r>
                      <a:r>
                        <a:rPr lang="tr-TR" sz="800" b="0" i="0" u="none" strike="noStrike" dirty="0" err="1">
                          <a:solidFill>
                            <a:srgbClr val="000000"/>
                          </a:solidFill>
                          <a:effectLst/>
                          <a:latin typeface="Times New Roman" panose="02020603050405020304" pitchFamily="18" charset="0"/>
                        </a:rPr>
                        <a:t>distoni</a:t>
                      </a:r>
                      <a:r>
                        <a:rPr lang="tr-TR" sz="800" b="0" i="0" u="none" strike="noStrike" dirty="0">
                          <a:solidFill>
                            <a:srgbClr val="000000"/>
                          </a:solidFill>
                          <a:effectLst/>
                          <a:latin typeface="Times New Roman" panose="02020603050405020304" pitchFamily="18" charset="0"/>
                        </a:rPr>
                        <a:t> veya </a:t>
                      </a:r>
                      <a:r>
                        <a:rPr lang="tr-TR" sz="800" b="0" i="0" u="none" strike="noStrike" dirty="0" err="1">
                          <a:solidFill>
                            <a:srgbClr val="000000"/>
                          </a:solidFill>
                          <a:effectLst/>
                          <a:latin typeface="Times New Roman" panose="02020603050405020304" pitchFamily="18" charset="0"/>
                        </a:rPr>
                        <a:t>diskinezi</a:t>
                      </a:r>
                      <a:r>
                        <a:rPr lang="tr-TR" sz="800" b="0" i="0" u="none" strike="noStrike" dirty="0">
                          <a:solidFill>
                            <a:srgbClr val="000000"/>
                          </a:solidFill>
                          <a:effectLst/>
                          <a:latin typeface="Times New Roman" panose="02020603050405020304" pitchFamily="18" charset="0"/>
                        </a:rPr>
                        <a:t>, boyun tutulması, yüz tutulması, yüz çarpılması, </a:t>
                      </a:r>
                      <a:r>
                        <a:rPr lang="tr-TR" sz="800" b="0" i="0" u="none" strike="noStrike" dirty="0" err="1">
                          <a:solidFill>
                            <a:srgbClr val="000000"/>
                          </a:solidFill>
                          <a:effectLst/>
                          <a:latin typeface="Times New Roman" panose="02020603050405020304" pitchFamily="18" charset="0"/>
                        </a:rPr>
                        <a:t>trismus</a:t>
                      </a:r>
                      <a:r>
                        <a:rPr lang="tr-TR" sz="800" b="0" i="0" u="none" strike="noStrike" dirty="0">
                          <a:solidFill>
                            <a:srgbClr val="000000"/>
                          </a:solidFill>
                          <a:effectLst/>
                          <a:latin typeface="Times New Roman" panose="02020603050405020304" pitchFamily="18" charset="0"/>
                        </a:rPr>
                        <a:t>, dil çıkıklığı ve </a:t>
                      </a:r>
                      <a:r>
                        <a:rPr lang="tr-TR" sz="800" b="0" i="0" u="none" strike="noStrike" dirty="0" err="1">
                          <a:solidFill>
                            <a:srgbClr val="000000"/>
                          </a:solidFill>
                          <a:effectLst/>
                          <a:latin typeface="Times New Roman" panose="02020603050405020304" pitchFamily="18" charset="0"/>
                        </a:rPr>
                        <a:t>okulen</a:t>
                      </a:r>
                      <a:r>
                        <a:rPr lang="tr-TR" sz="800" b="0" i="0" u="none" strike="noStrike" dirty="0">
                          <a:solidFill>
                            <a:srgbClr val="000000"/>
                          </a:solidFill>
                          <a:effectLst/>
                          <a:latin typeface="Times New Roman" panose="02020603050405020304" pitchFamily="18" charset="0"/>
                        </a:rPr>
                        <a:t> krizi kapsayan normal olmayan göz hareketleri olabilir. Bu belirtiler dozun azaltılması veya ilacın kesilmesiyle kontrol altına alınabilir.</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981353951"/>
                  </a:ext>
                </a:extLst>
              </a:tr>
            </a:tbl>
          </a:graphicData>
        </a:graphic>
      </p:graphicFrame>
    </p:spTree>
    <p:extLst>
      <p:ext uri="{BB962C8B-B14F-4D97-AF65-F5344CB8AC3E}">
        <p14:creationId xmlns:p14="http://schemas.microsoft.com/office/powerpoint/2010/main" val="358832638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DA8006EB-7EF4-4F16-9B5C-C83FFD012709}"/>
              </a:ext>
            </a:extLst>
          </p:cNvPr>
          <p:cNvGraphicFramePr>
            <a:graphicFrameLocks noGrp="1"/>
          </p:cNvGraphicFramePr>
          <p:nvPr>
            <p:extLst>
              <p:ext uri="{D42A27DB-BD31-4B8C-83A1-F6EECF244321}">
                <p14:modId xmlns:p14="http://schemas.microsoft.com/office/powerpoint/2010/main" val="997659675"/>
              </p:ext>
            </p:extLst>
          </p:nvPr>
        </p:nvGraphicFramePr>
        <p:xfrm>
          <a:off x="251520" y="1268761"/>
          <a:ext cx="8640960" cy="4320479"/>
        </p:xfrm>
        <a:graphic>
          <a:graphicData uri="http://schemas.openxmlformats.org/drawingml/2006/table">
            <a:tbl>
              <a:tblPr/>
              <a:tblGrid>
                <a:gridCol w="351943">
                  <a:extLst>
                    <a:ext uri="{9D8B030D-6E8A-4147-A177-3AD203B41FA5}">
                      <a16:colId xmlns:a16="http://schemas.microsoft.com/office/drawing/2014/main" xmlns="" val="2267483046"/>
                    </a:ext>
                  </a:extLst>
                </a:gridCol>
                <a:gridCol w="1803714">
                  <a:extLst>
                    <a:ext uri="{9D8B030D-6E8A-4147-A177-3AD203B41FA5}">
                      <a16:colId xmlns:a16="http://schemas.microsoft.com/office/drawing/2014/main" xmlns="" val="876430615"/>
                    </a:ext>
                  </a:extLst>
                </a:gridCol>
                <a:gridCol w="1776218">
                  <a:extLst>
                    <a:ext uri="{9D8B030D-6E8A-4147-A177-3AD203B41FA5}">
                      <a16:colId xmlns:a16="http://schemas.microsoft.com/office/drawing/2014/main" xmlns="" val="1960247197"/>
                    </a:ext>
                  </a:extLst>
                </a:gridCol>
                <a:gridCol w="2031010">
                  <a:extLst>
                    <a:ext uri="{9D8B030D-6E8A-4147-A177-3AD203B41FA5}">
                      <a16:colId xmlns:a16="http://schemas.microsoft.com/office/drawing/2014/main" xmlns="" val="2729492714"/>
                    </a:ext>
                  </a:extLst>
                </a:gridCol>
                <a:gridCol w="2678075">
                  <a:extLst>
                    <a:ext uri="{9D8B030D-6E8A-4147-A177-3AD203B41FA5}">
                      <a16:colId xmlns:a16="http://schemas.microsoft.com/office/drawing/2014/main" xmlns="" val="54050957"/>
                    </a:ext>
                  </a:extLst>
                </a:gridCol>
              </a:tblGrid>
              <a:tr h="252695">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İLAÇ</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ENDİKASYONLARI</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KONTRENDİKASYONLARI</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VERİLİŞ YOLU</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YAN ETKİLERİ</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901803348"/>
                  </a:ext>
                </a:extLst>
              </a:tr>
              <a:tr h="406778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800" b="0" i="0" u="none" strike="noStrike" dirty="0">
                          <a:solidFill>
                            <a:srgbClr val="000000"/>
                          </a:solidFill>
                          <a:effectLst/>
                          <a:latin typeface="Times New Roman" panose="02020603050405020304" pitchFamily="18" charset="0"/>
                        </a:rPr>
                        <a:t>PİMOZİD</a:t>
                      </a:r>
                    </a:p>
                  </a:txBody>
                  <a:tcPr marL="6695" marR="6695" marT="6695"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err="1">
                          <a:solidFill>
                            <a:srgbClr val="000000"/>
                          </a:solidFill>
                          <a:effectLst/>
                          <a:latin typeface="Times New Roman" panose="02020603050405020304" pitchFamily="18" charset="0"/>
                        </a:rPr>
                        <a:t>Nöroleptik</a:t>
                      </a:r>
                      <a:r>
                        <a:rPr lang="tr-TR" sz="800" b="0" i="0" u="none" strike="noStrike" dirty="0">
                          <a:solidFill>
                            <a:srgbClr val="000000"/>
                          </a:solidFill>
                          <a:effectLst/>
                          <a:latin typeface="Times New Roman" panose="02020603050405020304" pitchFamily="18" charset="0"/>
                        </a:rPr>
                        <a:t> etkilidir. Akut ve kronik şizofrenide semptomların tedavisi ve </a:t>
                      </a:r>
                      <a:r>
                        <a:rPr lang="tr-TR" sz="800" b="0" i="0" u="none" strike="noStrike" dirty="0" err="1">
                          <a:solidFill>
                            <a:srgbClr val="000000"/>
                          </a:solidFill>
                          <a:effectLst/>
                          <a:latin typeface="Times New Roman" panose="02020603050405020304" pitchFamily="18" charset="0"/>
                        </a:rPr>
                        <a:t>nüksün</a:t>
                      </a:r>
                      <a:r>
                        <a:rPr lang="tr-TR" sz="800" b="0" i="0" u="none" strike="noStrike" dirty="0">
                          <a:solidFill>
                            <a:srgbClr val="000000"/>
                          </a:solidFill>
                          <a:effectLst/>
                          <a:latin typeface="Times New Roman" panose="02020603050405020304" pitchFamily="18" charset="0"/>
                        </a:rPr>
                        <a:t> önlenmesi; diğer psikozlar, özellikle paranoya ve </a:t>
                      </a:r>
                      <a:r>
                        <a:rPr lang="tr-TR" sz="800" b="0" i="0" u="none" strike="noStrike" dirty="0" err="1">
                          <a:solidFill>
                            <a:srgbClr val="000000"/>
                          </a:solidFill>
                          <a:effectLst/>
                          <a:latin typeface="Times New Roman" panose="02020603050405020304" pitchFamily="18" charset="0"/>
                        </a:rPr>
                        <a:t>monosemptomatik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hipokondriyak</a:t>
                      </a:r>
                      <a:r>
                        <a:rPr lang="tr-TR" sz="800" b="0" i="0" u="none" strike="noStrike" dirty="0">
                          <a:solidFill>
                            <a:srgbClr val="000000"/>
                          </a:solidFill>
                          <a:effectLst/>
                          <a:latin typeface="Times New Roman" panose="02020603050405020304" pitchFamily="18" charset="0"/>
                        </a:rPr>
                        <a:t> psikozlar (</a:t>
                      </a:r>
                      <a:r>
                        <a:rPr lang="tr-TR" sz="800" b="0" i="0" u="none" strike="noStrike" dirty="0" err="1">
                          <a:solidFill>
                            <a:srgbClr val="000000"/>
                          </a:solidFill>
                          <a:effectLst/>
                          <a:latin typeface="Times New Roman" panose="02020603050405020304" pitchFamily="18" charset="0"/>
                        </a:rPr>
                        <a:t>örn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delüzyonal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parazitoz</a:t>
                      </a:r>
                      <a:r>
                        <a:rPr lang="tr-TR" sz="800" b="0" i="0" u="none" strike="noStrike" dirty="0">
                          <a:solidFill>
                            <a:srgbClr val="000000"/>
                          </a:solidFill>
                          <a:effectLst/>
                          <a:latin typeface="Times New Roman" panose="02020603050405020304" pitchFamily="18" charset="0"/>
                        </a:rPr>
                        <a:t>); mani ve </a:t>
                      </a:r>
                      <a:r>
                        <a:rPr lang="tr-TR" sz="800" b="0" i="0" u="none" strike="noStrike" dirty="0" err="1">
                          <a:solidFill>
                            <a:srgbClr val="000000"/>
                          </a:solidFill>
                          <a:effectLst/>
                          <a:latin typeface="Times New Roman" panose="02020603050405020304" pitchFamily="18" charset="0"/>
                        </a:rPr>
                        <a:t>hipomani</a:t>
                      </a:r>
                      <a:r>
                        <a:rPr lang="tr-TR" sz="800" b="0" i="0" u="none" strike="noStrike" dirty="0">
                          <a:solidFill>
                            <a:srgbClr val="000000"/>
                          </a:solidFill>
                          <a:effectLst/>
                          <a:latin typeface="Times New Roman" panose="02020603050405020304" pitchFamily="18" charset="0"/>
                        </a:rPr>
                        <a:t>; orta dereceli ve şiddetli </a:t>
                      </a:r>
                      <a:r>
                        <a:rPr lang="tr-TR" sz="800" b="0" i="0" u="none" strike="noStrike" dirty="0" err="1">
                          <a:solidFill>
                            <a:srgbClr val="000000"/>
                          </a:solidFill>
                          <a:effectLst/>
                          <a:latin typeface="Times New Roman" panose="02020603050405020304" pitchFamily="18" charset="0"/>
                        </a:rPr>
                        <a:t>psikomotor</a:t>
                      </a:r>
                      <a:r>
                        <a:rPr lang="tr-TR" sz="800" b="0" i="0" u="none" strike="noStrike" dirty="0">
                          <a:solidFill>
                            <a:srgbClr val="000000"/>
                          </a:solidFill>
                          <a:effectLst/>
                          <a:latin typeface="Times New Roman" panose="02020603050405020304" pitchFamily="18" charset="0"/>
                        </a:rPr>
                        <a:t> ajitasyon ve heyecanlanmanın kısa süreli tedavisinde ek tedavi olarak kullanılır.</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Diğer nöroleptiklerle olduğu gibi pimozid QT intervalini uzatabilir, dolayısıyla kalp aritmileri olanlarda ve konjenital QT uzaması mevcut hastalarda kontrendikedir. Ayrıca ağır merkezi sinir sistemi depresyonu olanlarda kontrendikedir. Pimozide veya diğer difenilbütilpiperidin türevlerine aşırı duyarlığı olanlarda kullanılmamalıdır.</a:t>
                      </a:r>
                      <a:br>
                        <a:rPr lang="tr-TR" sz="800" b="0" i="0" u="none" strike="noStrike">
                          <a:solidFill>
                            <a:srgbClr val="000000"/>
                          </a:solidFill>
                          <a:effectLst/>
                          <a:latin typeface="Times New Roman" panose="02020603050405020304" pitchFamily="18" charset="0"/>
                        </a:rPr>
                      </a:br>
                      <a:endParaRPr lang="tr-TR" sz="800" b="0" i="0" u="none" strike="noStrike">
                        <a:solidFill>
                          <a:srgbClr val="000000"/>
                        </a:solidFill>
                        <a:effectLst/>
                        <a:latin typeface="Times New Roman" panose="02020603050405020304" pitchFamily="18" charset="0"/>
                      </a:endParaRP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Şizofrenide başlangıç dozu 10 mg'dır. Doz gerekirse yavaş yavaş günde 20 mg'a kadar yükseltilebilir. Nüksün önlenmesinde doz 2-20 mg arasında değişir. Mani ve hipomanide günde 10 mg ile başlanıp, 20 mg'a kadar doz yükseltilebilir. Paranoya durumlarında doz 4-16 mg arasında değişir.</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 </a:t>
                      </a:r>
                      <a:br>
                        <a:rPr lang="tr-TR" sz="800" b="0" i="0" u="none" strike="noStrike">
                          <a:solidFill>
                            <a:srgbClr val="000000"/>
                          </a:solidFill>
                          <a:effectLst/>
                          <a:latin typeface="Times New Roman" panose="02020603050405020304" pitchFamily="18" charset="0"/>
                        </a:rPr>
                      </a:br>
                      <a:r>
                        <a:rPr lang="tr-TR" sz="800" b="0" i="0" u="none" strike="noStrike">
                          <a:solidFill>
                            <a:srgbClr val="000000"/>
                          </a:solidFill>
                          <a:effectLst/>
                          <a:latin typeface="Times New Roman" panose="02020603050405020304" pitchFamily="18" charset="0"/>
                        </a:rPr>
                        <a:t> </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err="1">
                          <a:solidFill>
                            <a:srgbClr val="000000"/>
                          </a:solidFill>
                          <a:effectLst/>
                          <a:latin typeface="Times New Roman" panose="02020603050405020304" pitchFamily="18" charset="0"/>
                        </a:rPr>
                        <a:t>Ekstrapiramidal</a:t>
                      </a:r>
                      <a:r>
                        <a:rPr lang="tr-TR" sz="800" b="0" i="0" u="none" strike="noStrike" dirty="0">
                          <a:solidFill>
                            <a:srgbClr val="000000"/>
                          </a:solidFill>
                          <a:effectLst/>
                          <a:latin typeface="Times New Roman" panose="02020603050405020304" pitchFamily="18" charset="0"/>
                        </a:rPr>
                        <a:t> yan etkiler görülebilir. Orta veya yüksek dozda uzun süre verilen </a:t>
                      </a:r>
                      <a:r>
                        <a:rPr lang="tr-TR" sz="800" b="0" i="0" u="none" strike="noStrike" dirty="0" err="1">
                          <a:solidFill>
                            <a:srgbClr val="000000"/>
                          </a:solidFill>
                          <a:effectLst/>
                          <a:latin typeface="Times New Roman" panose="02020603050405020304" pitchFamily="18" charset="0"/>
                        </a:rPr>
                        <a:t>antipsikotik</a:t>
                      </a:r>
                      <a:r>
                        <a:rPr lang="tr-TR" sz="800" b="0" i="0" u="none" strike="noStrike" dirty="0">
                          <a:solidFill>
                            <a:srgbClr val="000000"/>
                          </a:solidFill>
                          <a:effectLst/>
                          <a:latin typeface="Times New Roman" panose="02020603050405020304" pitchFamily="18" charset="0"/>
                        </a:rPr>
                        <a:t> ilaçlar özellikle 50 yaşın üzerindekilerde </a:t>
                      </a:r>
                      <a:r>
                        <a:rPr lang="tr-TR" sz="800" b="0" i="0" u="none" strike="noStrike" dirty="0" err="1">
                          <a:solidFill>
                            <a:srgbClr val="000000"/>
                          </a:solidFill>
                          <a:effectLst/>
                          <a:latin typeface="Times New Roman" panose="02020603050405020304" pitchFamily="18" charset="0"/>
                        </a:rPr>
                        <a:t>tardif</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diskineziye</a:t>
                      </a:r>
                      <a:r>
                        <a:rPr lang="tr-TR" sz="800" b="0" i="0" u="none" strike="noStrike" dirty="0">
                          <a:solidFill>
                            <a:srgbClr val="000000"/>
                          </a:solidFill>
                          <a:effectLst/>
                          <a:latin typeface="Times New Roman" panose="02020603050405020304" pitchFamily="18" charset="0"/>
                        </a:rPr>
                        <a:t> neden olabilirler. </a:t>
                      </a:r>
                      <a:r>
                        <a:rPr lang="tr-TR" sz="800" b="0" i="0" u="none" strike="noStrike" dirty="0" err="1">
                          <a:solidFill>
                            <a:srgbClr val="000000"/>
                          </a:solidFill>
                          <a:effectLst/>
                          <a:latin typeface="Times New Roman" panose="02020603050405020304" pitchFamily="18" charset="0"/>
                        </a:rPr>
                        <a:t>Tardif</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diskinezi</a:t>
                      </a:r>
                      <a:r>
                        <a:rPr lang="tr-TR" sz="800" b="0" i="0" u="none" strike="noStrike" dirty="0">
                          <a:solidFill>
                            <a:srgbClr val="000000"/>
                          </a:solidFill>
                          <a:effectLst/>
                          <a:latin typeface="Times New Roman" panose="02020603050405020304" pitchFamily="18" charset="0"/>
                        </a:rPr>
                        <a:t> düşük dozda kısa süreli tedavi sonucu ortaya çıkarsa, yarar-zarar değerlendirilmesinin yeniden yapılmadır. </a:t>
                      </a:r>
                      <a:r>
                        <a:rPr lang="tr-TR" sz="800" b="0" i="0" u="none" strike="noStrike" dirty="0" err="1">
                          <a:solidFill>
                            <a:srgbClr val="000000"/>
                          </a:solidFill>
                          <a:effectLst/>
                          <a:latin typeface="Times New Roman" panose="02020603050405020304" pitchFamily="18" charset="0"/>
                        </a:rPr>
                        <a:t>Tardif</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diskinezi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antiparkinson</a:t>
                      </a:r>
                      <a:r>
                        <a:rPr lang="tr-TR" sz="800" b="0" i="0" u="none" strike="noStrike" dirty="0">
                          <a:solidFill>
                            <a:srgbClr val="000000"/>
                          </a:solidFill>
                          <a:effectLst/>
                          <a:latin typeface="Times New Roman" panose="02020603050405020304" pitchFamily="18" charset="0"/>
                        </a:rPr>
                        <a:t> ilaçlarla birden ortaya çıkabilir veya ağırlaşabilir. Ani ilaç kesilmesine bağlı olarak kısa süreli </a:t>
                      </a:r>
                      <a:r>
                        <a:rPr lang="tr-TR" sz="800" b="0" i="0" u="none" strike="noStrike" dirty="0" err="1">
                          <a:solidFill>
                            <a:srgbClr val="000000"/>
                          </a:solidFill>
                          <a:effectLst/>
                          <a:latin typeface="Times New Roman" panose="02020603050405020304" pitchFamily="18" charset="0"/>
                        </a:rPr>
                        <a:t>diskineziler</a:t>
                      </a:r>
                      <a:r>
                        <a:rPr lang="tr-TR" sz="800" b="0" i="0" u="none" strike="noStrike" dirty="0">
                          <a:solidFill>
                            <a:srgbClr val="000000"/>
                          </a:solidFill>
                          <a:effectLst/>
                          <a:latin typeface="Times New Roman" panose="02020603050405020304" pitchFamily="18" charset="0"/>
                        </a:rPr>
                        <a:t> de oluşabilir. Düşük dozlarda dahi epileptik nöbetler bildirilmiştir. Yaşlılarda yan etkiler daha kolay görülebilir. Doza ilişkin olarak, uyku hali. uykusuzluk, </a:t>
                      </a:r>
                      <a:r>
                        <a:rPr lang="tr-TR" sz="800" b="0" i="0" u="none" strike="noStrike" dirty="0" err="1">
                          <a:solidFill>
                            <a:srgbClr val="000000"/>
                          </a:solidFill>
                          <a:effectLst/>
                          <a:latin typeface="Times New Roman" panose="02020603050405020304" pitchFamily="18" charset="0"/>
                        </a:rPr>
                        <a:t>anksiyete</a:t>
                      </a:r>
                      <a:r>
                        <a:rPr lang="tr-TR" sz="800" b="0" i="0" u="none" strike="noStrike" dirty="0">
                          <a:solidFill>
                            <a:srgbClr val="000000"/>
                          </a:solidFill>
                          <a:effectLst/>
                          <a:latin typeface="Times New Roman" panose="02020603050405020304" pitchFamily="18" charset="0"/>
                        </a:rPr>
                        <a:t> ve bulantı, kusma ve </a:t>
                      </a:r>
                      <a:r>
                        <a:rPr lang="tr-TR" sz="800" b="0" i="0" u="none" strike="noStrike" dirty="0" err="1">
                          <a:solidFill>
                            <a:srgbClr val="000000"/>
                          </a:solidFill>
                          <a:effectLst/>
                          <a:latin typeface="Times New Roman" panose="02020603050405020304" pitchFamily="18" charset="0"/>
                        </a:rPr>
                        <a:t>dispepsi</a:t>
                      </a:r>
                      <a:r>
                        <a:rPr lang="tr-TR" sz="800" b="0" i="0" u="none" strike="noStrike" dirty="0">
                          <a:solidFill>
                            <a:srgbClr val="000000"/>
                          </a:solidFill>
                          <a:effectLst/>
                          <a:latin typeface="Times New Roman" panose="02020603050405020304" pitchFamily="18" charset="0"/>
                        </a:rPr>
                        <a:t> gibi </a:t>
                      </a:r>
                      <a:r>
                        <a:rPr lang="tr-TR" sz="800" b="0" i="0" u="none" strike="noStrike" dirty="0" err="1">
                          <a:solidFill>
                            <a:srgbClr val="000000"/>
                          </a:solidFill>
                          <a:effectLst/>
                          <a:latin typeface="Times New Roman" panose="02020603050405020304" pitchFamily="18" charset="0"/>
                        </a:rPr>
                        <a:t>gastrointestinal</a:t>
                      </a:r>
                      <a:r>
                        <a:rPr lang="tr-TR" sz="800" b="0" i="0" u="none" strike="noStrike" dirty="0">
                          <a:solidFill>
                            <a:srgbClr val="000000"/>
                          </a:solidFill>
                          <a:effectLst/>
                          <a:latin typeface="Times New Roman" panose="02020603050405020304" pitchFamily="18" charset="0"/>
                        </a:rPr>
                        <a:t> semptomlar görülebilir. Ağız kuruluğu, libido kaybı, </a:t>
                      </a:r>
                      <a:r>
                        <a:rPr lang="tr-TR" sz="800" b="0" i="0" u="none" strike="noStrike" dirty="0" err="1">
                          <a:solidFill>
                            <a:srgbClr val="000000"/>
                          </a:solidFill>
                          <a:effectLst/>
                          <a:latin typeface="Times New Roman" panose="02020603050405020304" pitchFamily="18" charset="0"/>
                        </a:rPr>
                        <a:t>empotans</a:t>
                      </a:r>
                      <a:r>
                        <a:rPr lang="tr-TR" sz="800" b="0" i="0" u="none" strike="noStrike" dirty="0">
                          <a:solidFill>
                            <a:srgbClr val="000000"/>
                          </a:solidFill>
                          <a:effectLst/>
                          <a:latin typeface="Times New Roman" panose="02020603050405020304" pitchFamily="18" charset="0"/>
                        </a:rPr>
                        <a:t> ve hipotansiyon bildirilmiştir ancak otonom sinir sistemine ait belirtiler çok seyrek kaydedilir. Deri döküntüleri çok ender bildirilmiştir. </a:t>
                      </a:r>
                      <a:r>
                        <a:rPr lang="tr-TR" sz="800" b="0" i="0" u="none" strike="noStrike" dirty="0" err="1">
                          <a:solidFill>
                            <a:srgbClr val="000000"/>
                          </a:solidFill>
                          <a:effectLst/>
                          <a:latin typeface="Times New Roman" panose="02020603050405020304" pitchFamily="18" charset="0"/>
                        </a:rPr>
                        <a:t>Antipsikotik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nöroleptik</a:t>
                      </a:r>
                      <a:r>
                        <a:rPr lang="tr-TR" sz="800" b="0" i="0" u="none" strike="noStrike" dirty="0">
                          <a:solidFill>
                            <a:srgbClr val="000000"/>
                          </a:solidFill>
                          <a:effectLst/>
                          <a:latin typeface="Times New Roman" panose="02020603050405020304" pitchFamily="18" charset="0"/>
                        </a:rPr>
                        <a:t> ilaçların </a:t>
                      </a:r>
                      <a:r>
                        <a:rPr lang="tr-TR" sz="800" b="0" i="0" u="none" strike="noStrike" dirty="0" err="1">
                          <a:solidFill>
                            <a:srgbClr val="000000"/>
                          </a:solidFill>
                          <a:effectLst/>
                          <a:latin typeface="Times New Roman" panose="02020603050405020304" pitchFamily="18" charset="0"/>
                        </a:rPr>
                        <a:t>hormonal</a:t>
                      </a:r>
                      <a:r>
                        <a:rPr lang="tr-TR" sz="800" b="0" i="0" u="none" strike="noStrike" dirty="0">
                          <a:solidFill>
                            <a:srgbClr val="000000"/>
                          </a:solidFill>
                          <a:effectLst/>
                          <a:latin typeface="Times New Roman" panose="02020603050405020304" pitchFamily="18" charset="0"/>
                        </a:rPr>
                        <a:t> etkisi, </a:t>
                      </a:r>
                      <a:r>
                        <a:rPr lang="tr-TR" sz="800" b="0" i="0" u="none" strike="noStrike" dirty="0" err="1">
                          <a:solidFill>
                            <a:srgbClr val="000000"/>
                          </a:solidFill>
                          <a:effectLst/>
                          <a:latin typeface="Times New Roman" panose="02020603050405020304" pitchFamily="18" charset="0"/>
                        </a:rPr>
                        <a:t>galaktore</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jinekomasti</a:t>
                      </a:r>
                      <a:r>
                        <a:rPr lang="tr-TR" sz="800" b="0" i="0" u="none" strike="noStrike" dirty="0">
                          <a:solidFill>
                            <a:srgbClr val="000000"/>
                          </a:solidFill>
                          <a:effectLst/>
                          <a:latin typeface="Times New Roman" panose="02020603050405020304" pitchFamily="18" charset="0"/>
                        </a:rPr>
                        <a:t> ve </a:t>
                      </a:r>
                      <a:r>
                        <a:rPr lang="tr-TR" sz="800" b="0" i="0" u="none" strike="noStrike" dirty="0" err="1">
                          <a:solidFill>
                            <a:srgbClr val="000000"/>
                          </a:solidFill>
                          <a:effectLst/>
                          <a:latin typeface="Times New Roman" panose="02020603050405020304" pitchFamily="18" charset="0"/>
                        </a:rPr>
                        <a:t>oligo</a:t>
                      </a:r>
                      <a:r>
                        <a:rPr lang="tr-TR" sz="800" b="0" i="0" u="none" strike="noStrike" dirty="0">
                          <a:solidFill>
                            <a:srgbClr val="000000"/>
                          </a:solidFill>
                          <a:effectLst/>
                          <a:latin typeface="Times New Roman" panose="02020603050405020304" pitchFamily="18" charset="0"/>
                        </a:rPr>
                        <a:t> veya </a:t>
                      </a:r>
                      <a:r>
                        <a:rPr lang="tr-TR" sz="800" b="0" i="0" u="none" strike="noStrike" dirty="0" err="1">
                          <a:solidFill>
                            <a:srgbClr val="000000"/>
                          </a:solidFill>
                          <a:effectLst/>
                          <a:latin typeface="Times New Roman" panose="02020603050405020304" pitchFamily="18" charset="0"/>
                        </a:rPr>
                        <a:t>amenoreye</a:t>
                      </a:r>
                      <a:r>
                        <a:rPr lang="tr-TR" sz="800" b="0" i="0" u="none" strike="noStrike" dirty="0">
                          <a:solidFill>
                            <a:srgbClr val="000000"/>
                          </a:solidFill>
                          <a:effectLst/>
                          <a:latin typeface="Times New Roman" panose="02020603050405020304" pitchFamily="18" charset="0"/>
                        </a:rPr>
                        <a:t> neden olabilen </a:t>
                      </a:r>
                      <a:r>
                        <a:rPr lang="tr-TR" sz="800" b="0" i="0" u="none" strike="noStrike" dirty="0" err="1">
                          <a:solidFill>
                            <a:srgbClr val="000000"/>
                          </a:solidFill>
                          <a:effectLst/>
                          <a:latin typeface="Times New Roman" panose="02020603050405020304" pitchFamily="18" charset="0"/>
                        </a:rPr>
                        <a:t>hiperprolaktinemidir</a:t>
                      </a:r>
                      <a:r>
                        <a:rPr lang="tr-TR" sz="800" b="0" i="0" u="none" strike="noStrike" dirty="0">
                          <a:solidFill>
                            <a:srgbClr val="000000"/>
                          </a:solidFill>
                          <a:effectLst/>
                          <a:latin typeface="Times New Roman" panose="02020603050405020304" pitchFamily="18" charset="0"/>
                        </a:rPr>
                        <a:t>. Glikozüri bildirilmiştir. Diğer </a:t>
                      </a:r>
                      <a:r>
                        <a:rPr lang="tr-TR" sz="800" b="0" i="0" u="none" strike="noStrike" dirty="0" err="1">
                          <a:solidFill>
                            <a:srgbClr val="000000"/>
                          </a:solidFill>
                          <a:effectLst/>
                          <a:latin typeface="Times New Roman" panose="02020603050405020304" pitchFamily="18" charset="0"/>
                        </a:rPr>
                        <a:t>antipsikotiklerde</a:t>
                      </a:r>
                      <a:r>
                        <a:rPr lang="tr-TR" sz="800" b="0" i="0" u="none" strike="noStrike" dirty="0">
                          <a:solidFill>
                            <a:srgbClr val="000000"/>
                          </a:solidFill>
                          <a:effectLst/>
                          <a:latin typeface="Times New Roman" panose="02020603050405020304" pitchFamily="18" charset="0"/>
                        </a:rPr>
                        <a:t> olduğu gibi </a:t>
                      </a:r>
                      <a:r>
                        <a:rPr lang="tr-TR" sz="800" b="0" i="0" u="none" strike="noStrike" dirty="0" err="1">
                          <a:solidFill>
                            <a:srgbClr val="000000"/>
                          </a:solidFill>
                          <a:effectLst/>
                          <a:latin typeface="Times New Roman" panose="02020603050405020304" pitchFamily="18" charset="0"/>
                        </a:rPr>
                        <a:t>pimozide</a:t>
                      </a:r>
                      <a:r>
                        <a:rPr lang="tr-TR" sz="800" b="0" i="0" u="none" strike="noStrike" dirty="0">
                          <a:solidFill>
                            <a:srgbClr val="000000"/>
                          </a:solidFill>
                          <a:effectLst/>
                          <a:latin typeface="Times New Roman" panose="02020603050405020304" pitchFamily="18" charset="0"/>
                        </a:rPr>
                        <a:t> ilişkin </a:t>
                      </a:r>
                      <a:r>
                        <a:rPr lang="tr-TR" sz="800" b="0" i="0" u="none" strike="noStrike" dirty="0" err="1">
                          <a:solidFill>
                            <a:srgbClr val="000000"/>
                          </a:solidFill>
                          <a:effectLst/>
                          <a:latin typeface="Times New Roman" panose="02020603050405020304" pitchFamily="18" charset="0"/>
                        </a:rPr>
                        <a:t>nöroleptik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malign</a:t>
                      </a:r>
                      <a:r>
                        <a:rPr lang="tr-TR" sz="800" b="0" i="0" u="none" strike="noStrike" dirty="0">
                          <a:solidFill>
                            <a:srgbClr val="000000"/>
                          </a:solidFill>
                          <a:effectLst/>
                          <a:latin typeface="Times New Roman" panose="02020603050405020304" pitchFamily="18" charset="0"/>
                        </a:rPr>
                        <a:t> sendromu görülmüştür, bu sendrom </a:t>
                      </a:r>
                      <a:r>
                        <a:rPr lang="tr-TR" sz="800" b="0" i="0" u="none" strike="noStrike" dirty="0" err="1">
                          <a:solidFill>
                            <a:srgbClr val="000000"/>
                          </a:solidFill>
                          <a:effectLst/>
                          <a:latin typeface="Times New Roman" panose="02020603050405020304" pitchFamily="18" charset="0"/>
                        </a:rPr>
                        <a:t>hipertermi</a:t>
                      </a:r>
                      <a:r>
                        <a:rPr lang="tr-TR" sz="800" b="0" i="0" u="none" strike="noStrike" dirty="0">
                          <a:solidFill>
                            <a:srgbClr val="000000"/>
                          </a:solidFill>
                          <a:effectLst/>
                          <a:latin typeface="Times New Roman" panose="02020603050405020304" pitchFamily="18" charset="0"/>
                        </a:rPr>
                        <a:t>, adale sertliği </a:t>
                      </a:r>
                      <a:r>
                        <a:rPr lang="tr-TR" sz="800" b="0" i="0" u="none" strike="noStrike" dirty="0" err="1">
                          <a:solidFill>
                            <a:srgbClr val="000000"/>
                          </a:solidFill>
                          <a:effectLst/>
                          <a:latin typeface="Times New Roman" panose="02020603050405020304" pitchFamily="18" charset="0"/>
                        </a:rPr>
                        <a:t>otonomik</a:t>
                      </a:r>
                      <a:r>
                        <a:rPr lang="tr-TR" sz="800" b="0" i="0" u="none" strike="noStrike" dirty="0">
                          <a:solidFill>
                            <a:srgbClr val="000000"/>
                          </a:solidFill>
                          <a:effectLst/>
                          <a:latin typeface="Times New Roman" panose="02020603050405020304" pitchFamily="18" charset="0"/>
                        </a:rPr>
                        <a:t> dengesizlik, şuur kaybı ve koma ile karakterize </a:t>
                      </a:r>
                      <a:r>
                        <a:rPr lang="tr-TR" sz="800" b="0" i="0" u="none" strike="noStrike" dirty="0" err="1">
                          <a:solidFill>
                            <a:srgbClr val="000000"/>
                          </a:solidFill>
                          <a:effectLst/>
                          <a:latin typeface="Times New Roman" panose="02020603050405020304" pitchFamily="18" charset="0"/>
                        </a:rPr>
                        <a:t>idiyosinkratik</a:t>
                      </a:r>
                      <a:r>
                        <a:rPr lang="tr-TR" sz="800" b="0" i="0" u="none" strike="noStrike" dirty="0">
                          <a:solidFill>
                            <a:srgbClr val="000000"/>
                          </a:solidFill>
                          <a:effectLst/>
                          <a:latin typeface="Times New Roman" panose="02020603050405020304" pitchFamily="18" charset="0"/>
                        </a:rPr>
                        <a:t> bir reaksiyondur. </a:t>
                      </a:r>
                      <a:r>
                        <a:rPr lang="tr-TR" sz="800" b="0" i="0" u="none" strike="noStrike" dirty="0" err="1">
                          <a:solidFill>
                            <a:srgbClr val="000000"/>
                          </a:solidFill>
                          <a:effectLst/>
                          <a:latin typeface="Times New Roman" panose="02020603050405020304" pitchFamily="18" charset="0"/>
                        </a:rPr>
                        <a:t>Hipertermi</a:t>
                      </a:r>
                      <a:r>
                        <a:rPr lang="tr-TR" sz="800" b="0" i="0" u="none" strike="noStrike" dirty="0">
                          <a:solidFill>
                            <a:srgbClr val="000000"/>
                          </a:solidFill>
                          <a:effectLst/>
                          <a:latin typeface="Times New Roman" panose="02020603050405020304" pitchFamily="18" charset="0"/>
                        </a:rPr>
                        <a:t> başlamadan önce ilk belirti olarak </a:t>
                      </a:r>
                      <a:r>
                        <a:rPr lang="tr-TR" sz="800" b="0" i="0" u="none" strike="noStrike" dirty="0" err="1">
                          <a:solidFill>
                            <a:srgbClr val="000000"/>
                          </a:solidFill>
                          <a:effectLst/>
                          <a:latin typeface="Times New Roman" panose="02020603050405020304" pitchFamily="18" charset="0"/>
                        </a:rPr>
                        <a:t>otonomik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disfonksiyon</a:t>
                      </a:r>
                      <a:r>
                        <a:rPr lang="tr-TR" sz="800" b="0" i="0" u="none" strike="noStrike" dirty="0">
                          <a:solidFill>
                            <a:srgbClr val="000000"/>
                          </a:solidFill>
                          <a:effectLst/>
                          <a:latin typeface="Times New Roman" panose="02020603050405020304" pitchFamily="18" charset="0"/>
                        </a:rPr>
                        <a:t> belirtileri örneğin, taşikardi, </a:t>
                      </a:r>
                      <a:r>
                        <a:rPr lang="tr-TR" sz="800" b="0" i="0" u="none" strike="noStrike" dirty="0" err="1">
                          <a:solidFill>
                            <a:srgbClr val="000000"/>
                          </a:solidFill>
                          <a:effectLst/>
                          <a:latin typeface="Times New Roman" panose="02020603050405020304" pitchFamily="18" charset="0"/>
                        </a:rPr>
                        <a:t>labil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arteriyel</a:t>
                      </a:r>
                      <a:r>
                        <a:rPr lang="tr-TR" sz="800" b="0" i="0" u="none" strike="noStrike" dirty="0">
                          <a:solidFill>
                            <a:srgbClr val="000000"/>
                          </a:solidFill>
                          <a:effectLst/>
                          <a:latin typeface="Times New Roman" panose="02020603050405020304" pitchFamily="18" charset="0"/>
                        </a:rPr>
                        <a:t> basınç ve terleme ortaya çıkar. </a:t>
                      </a:r>
                      <a:r>
                        <a:rPr lang="tr-TR" sz="800" b="0" i="0" u="none" strike="noStrike" dirty="0" err="1">
                          <a:solidFill>
                            <a:srgbClr val="000000"/>
                          </a:solidFill>
                          <a:effectLst/>
                          <a:latin typeface="Times New Roman" panose="02020603050405020304" pitchFamily="18" charset="0"/>
                        </a:rPr>
                        <a:t>Nöroleptik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malign</a:t>
                      </a:r>
                      <a:r>
                        <a:rPr lang="tr-TR" sz="800" b="0" i="0" u="none" strike="noStrike" dirty="0">
                          <a:solidFill>
                            <a:srgbClr val="000000"/>
                          </a:solidFill>
                          <a:effectLst/>
                          <a:latin typeface="Times New Roman" panose="02020603050405020304" pitchFamily="18" charset="0"/>
                        </a:rPr>
                        <a:t> sendromunun görüldüğü hastalarda, </a:t>
                      </a:r>
                      <a:r>
                        <a:rPr lang="tr-TR" sz="800" b="0" i="0" u="none" strike="noStrike" dirty="0" err="1">
                          <a:solidFill>
                            <a:srgbClr val="000000"/>
                          </a:solidFill>
                          <a:effectLst/>
                          <a:latin typeface="Times New Roman" panose="02020603050405020304" pitchFamily="18" charset="0"/>
                        </a:rPr>
                        <a:t>dantrolen</a:t>
                      </a:r>
                      <a:r>
                        <a:rPr lang="tr-TR" sz="800" b="0" i="0" u="none" strike="noStrike" dirty="0">
                          <a:solidFill>
                            <a:srgbClr val="000000"/>
                          </a:solidFill>
                          <a:effectLst/>
                          <a:latin typeface="Times New Roman" panose="02020603050405020304" pitchFamily="18" charset="0"/>
                        </a:rPr>
                        <a:t> sodyum, </a:t>
                      </a:r>
                      <a:r>
                        <a:rPr lang="tr-TR" sz="800" b="0" i="0" u="none" strike="noStrike" dirty="0" err="1">
                          <a:solidFill>
                            <a:srgbClr val="000000"/>
                          </a:solidFill>
                          <a:effectLst/>
                          <a:latin typeface="Times New Roman" panose="02020603050405020304" pitchFamily="18" charset="0"/>
                        </a:rPr>
                        <a:t>bromokriptin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mesilat</a:t>
                      </a:r>
                      <a:r>
                        <a:rPr lang="tr-TR" sz="800" b="0" i="0" u="none" strike="noStrike" dirty="0">
                          <a:solidFill>
                            <a:srgbClr val="000000"/>
                          </a:solidFill>
                          <a:effectLst/>
                          <a:latin typeface="Times New Roman" panose="02020603050405020304" pitchFamily="18" charset="0"/>
                        </a:rPr>
                        <a:t> ve </a:t>
                      </a:r>
                      <a:r>
                        <a:rPr lang="tr-TR" sz="800" b="0" i="0" u="none" strike="noStrike" dirty="0" err="1">
                          <a:solidFill>
                            <a:srgbClr val="000000"/>
                          </a:solidFill>
                          <a:effectLst/>
                          <a:latin typeface="Times New Roman" panose="02020603050405020304" pitchFamily="18" charset="0"/>
                        </a:rPr>
                        <a:t>elektrokonvülzif</a:t>
                      </a:r>
                      <a:r>
                        <a:rPr lang="tr-TR" sz="800" b="0" i="0" u="none" strike="noStrike" dirty="0">
                          <a:solidFill>
                            <a:srgbClr val="000000"/>
                          </a:solidFill>
                          <a:effectLst/>
                          <a:latin typeface="Times New Roman" panose="02020603050405020304" pitchFamily="18" charset="0"/>
                        </a:rPr>
                        <a:t> tedavinin yararlı olduğu bildirilmiştir.</a:t>
                      </a:r>
                      <a:br>
                        <a:rPr lang="tr-TR" sz="800" b="0" i="0" u="none" strike="noStrike" dirty="0">
                          <a:solidFill>
                            <a:srgbClr val="000000"/>
                          </a:solidFill>
                          <a:effectLst/>
                          <a:latin typeface="Times New Roman" panose="02020603050405020304" pitchFamily="18" charset="0"/>
                        </a:rPr>
                      </a:br>
                      <a:r>
                        <a:rPr lang="tr-TR" sz="800" b="0" i="0" u="none" strike="noStrike" dirty="0">
                          <a:solidFill>
                            <a:srgbClr val="000000"/>
                          </a:solidFill>
                          <a:effectLst/>
                          <a:latin typeface="Times New Roman" panose="02020603050405020304" pitchFamily="18" charset="0"/>
                        </a:rPr>
                        <a:t/>
                      </a:r>
                      <a:br>
                        <a:rPr lang="tr-TR" sz="800" b="0" i="0" u="none" strike="noStrike" dirty="0">
                          <a:solidFill>
                            <a:srgbClr val="000000"/>
                          </a:solidFill>
                          <a:effectLst/>
                          <a:latin typeface="Times New Roman" panose="02020603050405020304" pitchFamily="18" charset="0"/>
                        </a:rPr>
                      </a:br>
                      <a:r>
                        <a:rPr lang="tr-TR" sz="800" b="0" i="0" u="none" strike="noStrike" dirty="0">
                          <a:solidFill>
                            <a:srgbClr val="000000"/>
                          </a:solidFill>
                          <a:effectLst/>
                          <a:latin typeface="Times New Roman" panose="02020603050405020304" pitchFamily="18" charset="0"/>
                        </a:rPr>
                        <a:t> </a:t>
                      </a:r>
                    </a:p>
                  </a:txBody>
                  <a:tcPr marL="6695" marR="6695" marT="66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245910805"/>
                  </a:ext>
                </a:extLst>
              </a:tr>
            </a:tbl>
          </a:graphicData>
        </a:graphic>
      </p:graphicFrame>
    </p:spTree>
    <p:extLst>
      <p:ext uri="{BB962C8B-B14F-4D97-AF65-F5344CB8AC3E}">
        <p14:creationId xmlns:p14="http://schemas.microsoft.com/office/powerpoint/2010/main" val="363119017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8A3FD23D-4EDB-4586-8135-1FD8E5001792}"/>
              </a:ext>
            </a:extLst>
          </p:cNvPr>
          <p:cNvGraphicFramePr>
            <a:graphicFrameLocks noGrp="1"/>
          </p:cNvGraphicFramePr>
          <p:nvPr>
            <p:extLst>
              <p:ext uri="{D42A27DB-BD31-4B8C-83A1-F6EECF244321}">
                <p14:modId xmlns:p14="http://schemas.microsoft.com/office/powerpoint/2010/main" val="3820941831"/>
              </p:ext>
            </p:extLst>
          </p:nvPr>
        </p:nvGraphicFramePr>
        <p:xfrm>
          <a:off x="251520" y="1268761"/>
          <a:ext cx="8640960" cy="4320480"/>
        </p:xfrm>
        <a:graphic>
          <a:graphicData uri="http://schemas.openxmlformats.org/drawingml/2006/table">
            <a:tbl>
              <a:tblPr/>
              <a:tblGrid>
                <a:gridCol w="359651">
                  <a:extLst>
                    <a:ext uri="{9D8B030D-6E8A-4147-A177-3AD203B41FA5}">
                      <a16:colId xmlns:a16="http://schemas.microsoft.com/office/drawing/2014/main" xmlns="" val="2215027295"/>
                    </a:ext>
                  </a:extLst>
                </a:gridCol>
                <a:gridCol w="1678365">
                  <a:extLst>
                    <a:ext uri="{9D8B030D-6E8A-4147-A177-3AD203B41FA5}">
                      <a16:colId xmlns:a16="http://schemas.microsoft.com/office/drawing/2014/main" xmlns="" val="2143721040"/>
                    </a:ext>
                  </a:extLst>
                </a:gridCol>
                <a:gridCol w="1790756">
                  <a:extLst>
                    <a:ext uri="{9D8B030D-6E8A-4147-A177-3AD203B41FA5}">
                      <a16:colId xmlns:a16="http://schemas.microsoft.com/office/drawing/2014/main" xmlns="" val="376641861"/>
                    </a:ext>
                  </a:extLst>
                </a:gridCol>
                <a:gridCol w="2075478">
                  <a:extLst>
                    <a:ext uri="{9D8B030D-6E8A-4147-A177-3AD203B41FA5}">
                      <a16:colId xmlns:a16="http://schemas.microsoft.com/office/drawing/2014/main" xmlns="" val="2760759731"/>
                    </a:ext>
                  </a:extLst>
                </a:gridCol>
                <a:gridCol w="2736710">
                  <a:extLst>
                    <a:ext uri="{9D8B030D-6E8A-4147-A177-3AD203B41FA5}">
                      <a16:colId xmlns:a16="http://schemas.microsoft.com/office/drawing/2014/main" xmlns="" val="3456348057"/>
                    </a:ext>
                  </a:extLst>
                </a:gridCol>
              </a:tblGrid>
              <a:tr h="253707">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İLAÇ</a:t>
                      </a:r>
                    </a:p>
                  </a:txBody>
                  <a:tcPr marL="6840" marR="6840" marT="6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ENDİKASYONLARI</a:t>
                      </a:r>
                    </a:p>
                  </a:txBody>
                  <a:tcPr marL="6840" marR="6840" marT="6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KONTRENDİKASYONLARI</a:t>
                      </a:r>
                    </a:p>
                  </a:txBody>
                  <a:tcPr marL="6840" marR="6840" marT="6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VERİLİŞ YOLU</a:t>
                      </a:r>
                    </a:p>
                  </a:txBody>
                  <a:tcPr marL="6840" marR="6840" marT="6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YAN ETKİLERİ</a:t>
                      </a:r>
                    </a:p>
                  </a:txBody>
                  <a:tcPr marL="6840" marR="6840" marT="6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883903891"/>
                  </a:ext>
                </a:extLst>
              </a:tr>
              <a:tr h="4066773">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900" b="0" i="0" u="none" strike="noStrike" dirty="0">
                          <a:solidFill>
                            <a:srgbClr val="000000"/>
                          </a:solidFill>
                          <a:effectLst/>
                          <a:latin typeface="Times New Roman" panose="02020603050405020304" pitchFamily="18" charset="0"/>
                        </a:rPr>
                        <a:t>SULPİRİD</a:t>
                      </a:r>
                    </a:p>
                  </a:txBody>
                  <a:tcPr marL="6840" marR="6840" marT="6840"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a:solidFill>
                            <a:srgbClr val="000000"/>
                          </a:solidFill>
                          <a:effectLst/>
                          <a:latin typeface="Times New Roman" panose="02020603050405020304" pitchFamily="18" charset="0"/>
                        </a:rPr>
                        <a:t>Akut psikozlar, kronik psikozlar (şizofreni, </a:t>
                      </a:r>
                      <a:r>
                        <a:rPr lang="tr-TR" sz="900" b="0" i="0" u="none" strike="noStrike" dirty="0" err="1">
                          <a:solidFill>
                            <a:srgbClr val="000000"/>
                          </a:solidFill>
                          <a:effectLst/>
                          <a:latin typeface="Times New Roman" panose="02020603050405020304" pitchFamily="18" charset="0"/>
                        </a:rPr>
                        <a:t>şizofrenik</a:t>
                      </a:r>
                      <a:r>
                        <a:rPr lang="tr-TR" sz="900" b="0" i="0" u="none" strike="noStrike" dirty="0">
                          <a:solidFill>
                            <a:srgbClr val="000000"/>
                          </a:solidFill>
                          <a:effectLst/>
                          <a:latin typeface="Times New Roman" panose="02020603050405020304" pitchFamily="18" charset="0"/>
                        </a:rPr>
                        <a:t> olmayan kronik hezeyanlı durumlar; </a:t>
                      </a:r>
                      <a:r>
                        <a:rPr lang="tr-TR" sz="900" b="0" i="0" u="none" strike="noStrike" dirty="0" err="1">
                          <a:solidFill>
                            <a:srgbClr val="000000"/>
                          </a:solidFill>
                          <a:effectLst/>
                          <a:latin typeface="Times New Roman" panose="02020603050405020304" pitchFamily="18" charset="0"/>
                        </a:rPr>
                        <a:t>paranoid</a:t>
                      </a:r>
                      <a:r>
                        <a:rPr lang="tr-TR" sz="900" b="0" i="0" u="none" strike="noStrike" dirty="0">
                          <a:solidFill>
                            <a:srgbClr val="000000"/>
                          </a:solidFill>
                          <a:effectLst/>
                          <a:latin typeface="Times New Roman" panose="02020603050405020304" pitchFamily="18" charset="0"/>
                        </a:rPr>
                        <a:t> durumlar, kronik </a:t>
                      </a:r>
                      <a:r>
                        <a:rPr lang="tr-TR" sz="900" b="0" i="0" u="none" strike="noStrike" dirty="0" err="1">
                          <a:solidFill>
                            <a:srgbClr val="000000"/>
                          </a:solidFill>
                          <a:effectLst/>
                          <a:latin typeface="Times New Roman" panose="02020603050405020304" pitchFamily="18" charset="0"/>
                        </a:rPr>
                        <a:t>halüsinasyonlu</a:t>
                      </a:r>
                      <a:r>
                        <a:rPr lang="tr-TR" sz="900" b="0" i="0" u="none" strike="noStrike" dirty="0">
                          <a:solidFill>
                            <a:srgbClr val="000000"/>
                          </a:solidFill>
                          <a:effectLst/>
                          <a:latin typeface="Times New Roman" panose="02020603050405020304" pitchFamily="18" charset="0"/>
                        </a:rPr>
                        <a:t> psikozlar).</a:t>
                      </a:r>
                    </a:p>
                  </a:txBody>
                  <a:tcPr marL="6840" marR="6840" marT="6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
                      </a:r>
                      <a:br>
                        <a:rPr lang="tr-TR" sz="900" b="0" i="0" u="none" strike="noStrike">
                          <a:solidFill>
                            <a:srgbClr val="000000"/>
                          </a:solidFill>
                          <a:effectLst/>
                          <a:latin typeface="Times New Roman" panose="02020603050405020304" pitchFamily="18" charset="0"/>
                        </a:rPr>
                      </a:br>
                      <a:r>
                        <a:rPr lang="tr-TR" sz="900" b="0" i="0" u="none" strike="noStrike">
                          <a:solidFill>
                            <a:srgbClr val="000000"/>
                          </a:solidFill>
                          <a:effectLst/>
                          <a:latin typeface="Times New Roman" panose="02020603050405020304" pitchFamily="18" charset="0"/>
                        </a:rPr>
                        <a:t>Sülpiride ya da bileşimindeki diğer maddelerden birine karşı aşırı duyarlılık; prolaktine bağımlı tümörler (örneğin, hipofiz bezi prolaktinomaları ve meme kanseri); bilinen ya da kuşkulu feokromositomada kontrendikedir.</a:t>
                      </a:r>
                    </a:p>
                  </a:txBody>
                  <a:tcPr marL="6840" marR="6840" marT="6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İnhibisyonla seyreden nörotik durumlarda psikosomatik hastalıkların tedavisinde günlük ortalama doz erişkinlerde 2x50-100 mg'dır. Ülserin idame tedavisinde günlük 150 mg'lık doz 4-6 hafta süreyle uygulanır.</a:t>
                      </a:r>
                    </a:p>
                  </a:txBody>
                  <a:tcPr marL="6840" marR="6840" marT="6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err="1">
                          <a:solidFill>
                            <a:srgbClr val="000000"/>
                          </a:solidFill>
                          <a:effectLst/>
                          <a:latin typeface="Times New Roman" panose="02020603050405020304" pitchFamily="18" charset="0"/>
                        </a:rPr>
                        <a:t>Metabolik</a:t>
                      </a:r>
                      <a:r>
                        <a:rPr lang="tr-TR" sz="900" b="0" i="0" u="none" strike="noStrike" dirty="0">
                          <a:solidFill>
                            <a:srgbClr val="000000"/>
                          </a:solidFill>
                          <a:effectLst/>
                          <a:latin typeface="Times New Roman" panose="02020603050405020304" pitchFamily="18" charset="0"/>
                        </a:rPr>
                        <a:t>-Endokrin: </a:t>
                      </a:r>
                      <a:r>
                        <a:rPr lang="tr-TR" sz="900" b="0" i="0" u="none" strike="noStrike" dirty="0" err="1">
                          <a:solidFill>
                            <a:srgbClr val="000000"/>
                          </a:solidFill>
                          <a:effectLst/>
                          <a:latin typeface="Times New Roman" panose="02020603050405020304" pitchFamily="18" charset="0"/>
                        </a:rPr>
                        <a:t>Reverzibl</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hiperprolaktinemi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amenore</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galaktore</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jinekomasti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impotans</a:t>
                      </a:r>
                      <a:r>
                        <a:rPr lang="tr-TR" sz="900" b="0" i="0" u="none" strike="noStrike" dirty="0">
                          <a:solidFill>
                            <a:srgbClr val="000000"/>
                          </a:solidFill>
                          <a:effectLst/>
                          <a:latin typeface="Times New Roman" panose="02020603050405020304" pitchFamily="18" charset="0"/>
                        </a:rPr>
                        <a:t>, kilo artışı ortaya çıkabilir. Nörolojik: </a:t>
                      </a:r>
                      <a:r>
                        <a:rPr lang="tr-TR" sz="900" b="0" i="0" u="none" strike="noStrike" dirty="0" err="1">
                          <a:solidFill>
                            <a:srgbClr val="000000"/>
                          </a:solidFill>
                          <a:effectLst/>
                          <a:latin typeface="Times New Roman" panose="02020603050405020304" pitchFamily="18" charset="0"/>
                        </a:rPr>
                        <a:t>Diskinezi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spazmodik</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tortikolis</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trismus</a:t>
                      </a:r>
                      <a:r>
                        <a:rPr lang="tr-TR" sz="900" b="0" i="0" u="none" strike="noStrike" dirty="0">
                          <a:solidFill>
                            <a:srgbClr val="000000"/>
                          </a:solidFill>
                          <a:effectLst/>
                          <a:latin typeface="Times New Roman" panose="02020603050405020304" pitchFamily="18" charset="0"/>
                        </a:rPr>
                        <a:t>) oluşabilir. Bu etkiler </a:t>
                      </a:r>
                      <a:r>
                        <a:rPr lang="tr-TR" sz="900" b="0" i="0" u="none" strike="noStrike" dirty="0" err="1">
                          <a:solidFill>
                            <a:srgbClr val="000000"/>
                          </a:solidFill>
                          <a:effectLst/>
                          <a:latin typeface="Times New Roman" panose="02020603050405020304" pitchFamily="18" charset="0"/>
                        </a:rPr>
                        <a:t>antiparkinson</a:t>
                      </a:r>
                      <a:r>
                        <a:rPr lang="tr-TR" sz="900" b="0" i="0" u="none" strike="noStrike" dirty="0">
                          <a:solidFill>
                            <a:srgbClr val="000000"/>
                          </a:solidFill>
                          <a:effectLst/>
                          <a:latin typeface="Times New Roman" panose="02020603050405020304" pitchFamily="18" charset="0"/>
                        </a:rPr>
                        <a:t> ilaçlar ile ortadan kalkar. </a:t>
                      </a:r>
                      <a:r>
                        <a:rPr lang="tr-TR" sz="900" b="0" i="0" u="none" strike="noStrike" dirty="0" err="1">
                          <a:solidFill>
                            <a:srgbClr val="000000"/>
                          </a:solidFill>
                          <a:effectLst/>
                          <a:latin typeface="Times New Roman" panose="02020603050405020304" pitchFamily="18" charset="0"/>
                        </a:rPr>
                        <a:t>Ekstrapiramidal</a:t>
                      </a:r>
                      <a:r>
                        <a:rPr lang="tr-TR" sz="900" b="0" i="0" u="none" strike="noStrike" dirty="0">
                          <a:solidFill>
                            <a:srgbClr val="000000"/>
                          </a:solidFill>
                          <a:effectLst/>
                          <a:latin typeface="Times New Roman" panose="02020603050405020304" pitchFamily="18" charset="0"/>
                        </a:rPr>
                        <a:t> sendrom gözlenebilir ancak belirtiler kısmen </a:t>
                      </a:r>
                      <a:r>
                        <a:rPr lang="tr-TR" sz="900" b="0" i="0" u="none" strike="noStrike" dirty="0" err="1">
                          <a:solidFill>
                            <a:srgbClr val="000000"/>
                          </a:solidFill>
                          <a:effectLst/>
                          <a:latin typeface="Times New Roman" panose="02020603050405020304" pitchFamily="18" charset="0"/>
                        </a:rPr>
                        <a:t>antikolinerjik</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antiparkinson</a:t>
                      </a:r>
                      <a:r>
                        <a:rPr lang="tr-TR" sz="900" b="0" i="0" u="none" strike="noStrike" dirty="0">
                          <a:solidFill>
                            <a:srgbClr val="000000"/>
                          </a:solidFill>
                          <a:effectLst/>
                          <a:latin typeface="Times New Roman" panose="02020603050405020304" pitchFamily="18" charset="0"/>
                        </a:rPr>
                        <a:t> ilaçlar ile ortadan kalkar. Diğer </a:t>
                      </a:r>
                      <a:r>
                        <a:rPr lang="tr-TR" sz="900" b="0" i="0" u="none" strike="noStrike" dirty="0" err="1">
                          <a:solidFill>
                            <a:srgbClr val="000000"/>
                          </a:solidFill>
                          <a:effectLst/>
                          <a:latin typeface="Times New Roman" panose="02020603050405020304" pitchFamily="18" charset="0"/>
                        </a:rPr>
                        <a:t>nöroleptikler</a:t>
                      </a:r>
                      <a:r>
                        <a:rPr lang="tr-TR" sz="900" b="0" i="0" u="none" strike="noStrike" dirty="0">
                          <a:solidFill>
                            <a:srgbClr val="000000"/>
                          </a:solidFill>
                          <a:effectLst/>
                          <a:latin typeface="Times New Roman" panose="02020603050405020304" pitchFamily="18" charset="0"/>
                        </a:rPr>
                        <a:t> gibi </a:t>
                      </a:r>
                      <a:r>
                        <a:rPr lang="tr-TR" sz="900" b="0" i="0" u="none" strike="noStrike" dirty="0" err="1">
                          <a:solidFill>
                            <a:srgbClr val="000000"/>
                          </a:solidFill>
                          <a:effectLst/>
                          <a:latin typeface="Times New Roman" panose="02020603050405020304" pitchFamily="18" charset="0"/>
                        </a:rPr>
                        <a:t>sülpiridin</a:t>
                      </a:r>
                      <a:r>
                        <a:rPr lang="tr-TR" sz="900" b="0" i="0" u="none" strike="noStrike" dirty="0">
                          <a:solidFill>
                            <a:srgbClr val="000000"/>
                          </a:solidFill>
                          <a:effectLst/>
                          <a:latin typeface="Times New Roman" panose="02020603050405020304" pitchFamily="18" charset="0"/>
                        </a:rPr>
                        <a:t> uzun süreli kullanımı </a:t>
                      </a:r>
                      <a:r>
                        <a:rPr lang="tr-TR" sz="900" b="0" i="0" u="none" strike="noStrike" dirty="0" err="1">
                          <a:solidFill>
                            <a:srgbClr val="000000"/>
                          </a:solidFill>
                          <a:effectLst/>
                          <a:latin typeface="Times New Roman" panose="02020603050405020304" pitchFamily="18" charset="0"/>
                        </a:rPr>
                        <a:t>tardif</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diskineziye</a:t>
                      </a:r>
                      <a:r>
                        <a:rPr lang="tr-TR" sz="900" b="0" i="0" u="none" strike="noStrike" dirty="0">
                          <a:solidFill>
                            <a:srgbClr val="000000"/>
                          </a:solidFill>
                          <a:effectLst/>
                          <a:latin typeface="Times New Roman" panose="02020603050405020304" pitchFamily="18" charset="0"/>
                        </a:rPr>
                        <a:t> neden olabilir. Bu durumun düzeltilmesi için kullanılacak </a:t>
                      </a:r>
                      <a:r>
                        <a:rPr lang="tr-TR" sz="900" b="0" i="0" u="none" strike="noStrike" dirty="0" err="1">
                          <a:solidFill>
                            <a:srgbClr val="000000"/>
                          </a:solidFill>
                          <a:effectLst/>
                          <a:latin typeface="Times New Roman" panose="02020603050405020304" pitchFamily="18" charset="0"/>
                        </a:rPr>
                        <a:t>antiparkinson</a:t>
                      </a:r>
                      <a:r>
                        <a:rPr lang="tr-TR" sz="900" b="0" i="0" u="none" strike="noStrike" dirty="0">
                          <a:solidFill>
                            <a:srgbClr val="000000"/>
                          </a:solidFill>
                          <a:effectLst/>
                          <a:latin typeface="Times New Roman" panose="02020603050405020304" pitchFamily="18" charset="0"/>
                        </a:rPr>
                        <a:t> ilaçlar ise tabloyu daha şiddetlendirecektir. </a:t>
                      </a:r>
                      <a:r>
                        <a:rPr lang="tr-TR" sz="900" b="0" i="0" u="none" strike="noStrike" dirty="0" err="1">
                          <a:solidFill>
                            <a:srgbClr val="000000"/>
                          </a:solidFill>
                          <a:effectLst/>
                          <a:latin typeface="Times New Roman" panose="02020603050405020304" pitchFamily="18" charset="0"/>
                        </a:rPr>
                        <a:t>Sülpirid</a:t>
                      </a:r>
                      <a:r>
                        <a:rPr lang="tr-TR" sz="900" b="0" i="0" u="none" strike="noStrike" dirty="0">
                          <a:solidFill>
                            <a:srgbClr val="000000"/>
                          </a:solidFill>
                          <a:effectLst/>
                          <a:latin typeface="Times New Roman" panose="02020603050405020304" pitchFamily="18" charset="0"/>
                        </a:rPr>
                        <a:t> kullanımına bağlı olarak </a:t>
                      </a:r>
                      <a:r>
                        <a:rPr lang="tr-TR" sz="900" b="0" i="0" u="none" strike="noStrike" dirty="0" err="1">
                          <a:solidFill>
                            <a:srgbClr val="000000"/>
                          </a:solidFill>
                          <a:effectLst/>
                          <a:latin typeface="Times New Roman" panose="02020603050405020304" pitchFamily="18" charset="0"/>
                        </a:rPr>
                        <a:t>sedasyon</a:t>
                      </a:r>
                      <a:r>
                        <a:rPr lang="tr-TR" sz="900" b="0" i="0" u="none" strike="noStrike" dirty="0">
                          <a:solidFill>
                            <a:srgbClr val="000000"/>
                          </a:solidFill>
                          <a:effectLst/>
                          <a:latin typeface="Times New Roman" panose="02020603050405020304" pitchFamily="18" charset="0"/>
                        </a:rPr>
                        <a:t> oluşabilir. Diğer : Tedaviye bağlı </a:t>
                      </a:r>
                      <a:r>
                        <a:rPr lang="tr-TR" sz="900" b="0" i="0" u="none" strike="noStrike" dirty="0" err="1">
                          <a:solidFill>
                            <a:srgbClr val="000000"/>
                          </a:solidFill>
                          <a:effectLst/>
                          <a:latin typeface="Times New Roman" panose="02020603050405020304" pitchFamily="18" charset="0"/>
                        </a:rPr>
                        <a:t>ortostatik</a:t>
                      </a:r>
                      <a:r>
                        <a:rPr lang="tr-TR" sz="900" b="0" i="0" u="none" strike="noStrike" dirty="0">
                          <a:solidFill>
                            <a:srgbClr val="000000"/>
                          </a:solidFill>
                          <a:effectLst/>
                          <a:latin typeface="Times New Roman" panose="02020603050405020304" pitchFamily="18" charset="0"/>
                        </a:rPr>
                        <a:t> hipotansiyon oluşabilir.</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t>
                      </a:r>
                    </a:p>
                  </a:txBody>
                  <a:tcPr marL="6840" marR="6840" marT="6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957967895"/>
                  </a:ext>
                </a:extLst>
              </a:tr>
            </a:tbl>
          </a:graphicData>
        </a:graphic>
      </p:graphicFrame>
    </p:spTree>
    <p:extLst>
      <p:ext uri="{BB962C8B-B14F-4D97-AF65-F5344CB8AC3E}">
        <p14:creationId xmlns:p14="http://schemas.microsoft.com/office/powerpoint/2010/main" val="192555409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111B40A9-A382-4B52-8589-064CA6CAA649}"/>
              </a:ext>
            </a:extLst>
          </p:cNvPr>
          <p:cNvGraphicFramePr>
            <a:graphicFrameLocks noGrp="1"/>
          </p:cNvGraphicFramePr>
          <p:nvPr>
            <p:extLst>
              <p:ext uri="{D42A27DB-BD31-4B8C-83A1-F6EECF244321}">
                <p14:modId xmlns:p14="http://schemas.microsoft.com/office/powerpoint/2010/main" val="2217003375"/>
              </p:ext>
            </p:extLst>
          </p:nvPr>
        </p:nvGraphicFramePr>
        <p:xfrm>
          <a:off x="251520" y="1196752"/>
          <a:ext cx="8640960" cy="4392488"/>
        </p:xfrm>
        <a:graphic>
          <a:graphicData uri="http://schemas.openxmlformats.org/drawingml/2006/table">
            <a:tbl>
              <a:tblPr/>
              <a:tblGrid>
                <a:gridCol w="376717">
                  <a:extLst>
                    <a:ext uri="{9D8B030D-6E8A-4147-A177-3AD203B41FA5}">
                      <a16:colId xmlns:a16="http://schemas.microsoft.com/office/drawing/2014/main" xmlns="" val="3162753002"/>
                    </a:ext>
                  </a:extLst>
                </a:gridCol>
                <a:gridCol w="1758017">
                  <a:extLst>
                    <a:ext uri="{9D8B030D-6E8A-4147-A177-3AD203B41FA5}">
                      <a16:colId xmlns:a16="http://schemas.microsoft.com/office/drawing/2014/main" xmlns="" val="1078463477"/>
                    </a:ext>
                  </a:extLst>
                </a:gridCol>
                <a:gridCol w="1875740">
                  <a:extLst>
                    <a:ext uri="{9D8B030D-6E8A-4147-A177-3AD203B41FA5}">
                      <a16:colId xmlns:a16="http://schemas.microsoft.com/office/drawing/2014/main" xmlns="" val="3506178864"/>
                    </a:ext>
                  </a:extLst>
                </a:gridCol>
                <a:gridCol w="2173974">
                  <a:extLst>
                    <a:ext uri="{9D8B030D-6E8A-4147-A177-3AD203B41FA5}">
                      <a16:colId xmlns:a16="http://schemas.microsoft.com/office/drawing/2014/main" xmlns="" val="2418900368"/>
                    </a:ext>
                  </a:extLst>
                </a:gridCol>
                <a:gridCol w="2456512">
                  <a:extLst>
                    <a:ext uri="{9D8B030D-6E8A-4147-A177-3AD203B41FA5}">
                      <a16:colId xmlns:a16="http://schemas.microsoft.com/office/drawing/2014/main" xmlns="" val="2627855984"/>
                    </a:ext>
                  </a:extLst>
                </a:gridCol>
              </a:tblGrid>
              <a:tr h="558676">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İLAÇ</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ENDİKASYONLARI</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KONTRENDİKASYONLARI</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VERİLİŞ YOLU</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YAN ETKİLERİ</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688460761"/>
                  </a:ext>
                </a:extLst>
              </a:tr>
              <a:tr h="383381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900" b="0" i="0" u="none" strike="noStrike">
                          <a:solidFill>
                            <a:srgbClr val="000000"/>
                          </a:solidFill>
                          <a:effectLst/>
                          <a:latin typeface="Times New Roman" panose="02020603050405020304" pitchFamily="18" charset="0"/>
                        </a:rPr>
                        <a:t>AMİSULPİRİD</a:t>
                      </a:r>
                    </a:p>
                  </a:txBody>
                  <a:tcPr marL="7163" marR="7163" marT="7163"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Baskın negatif semptomlar ile karakterize olan hastalar dahil olmak üzere pozitif semptomların (delüzyonlar, halüsinasyonlar, düşünce bozuklukları gibi) ve/veya negatif semptomların (duygulanım küntleşmesi, emosyonel ve sosyal çekilme gibi) baskın olduğu akut ve kronik şizofrenik rahatsızlıkların tedavisinde endikedir.</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Aktif maddeye veya ilacın içerdiği diğer maddelere karşı aşırı duyarlılık; hipofiz bezi prolaktinomaları ve meme kanseri gibi prolaktine bağlı tümörlerin varlığı; feokromositoma; 15 yaşın altındaki çocuklar; gebelik veya laktasyon; uygun bir gebelikten korunma yöntemi kullanılmadığı sürece, çocuk doğurma potansiyeli olan kadınlarda kontrendikedir.</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Akut psikotik epizodlar için 400-800 mg/gün arasında kullanılır. Bazı vakalarda 1200 mg/gün kullanılabilir. Miks pozitif ve negatif semptomlu hastalarda doz, pozitif semptomlarda optimal kontrol sağlayacak şekilde ayarlanmalıdır.  İdame tedavisi, hastaya göre, minimal etkili doz ile belirlenmelidir. Baskın negatif semptomlar ile karakterize olan hastalarda 50-300 mg/gün arasında değişen dozların uygulanması önerilir. Dozlar 300 mg'a kadar günde tek doz, daha yüksek dozlarda günde 2 defa uygulanmalıdır.</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a:solidFill>
                            <a:srgbClr val="000000"/>
                          </a:solidFill>
                          <a:effectLst/>
                          <a:latin typeface="Times New Roman" panose="02020603050405020304" pitchFamily="18" charset="0"/>
                        </a:rPr>
                        <a:t>Yaygın olarak görülen </a:t>
                      </a:r>
                      <a:r>
                        <a:rPr lang="tr-TR" sz="900" b="0" i="0" u="none" strike="noStrike" dirty="0" err="1">
                          <a:solidFill>
                            <a:srgbClr val="000000"/>
                          </a:solidFill>
                          <a:effectLst/>
                          <a:latin typeface="Times New Roman" panose="02020603050405020304" pitchFamily="18" charset="0"/>
                        </a:rPr>
                        <a:t>advers</a:t>
                      </a:r>
                      <a:r>
                        <a:rPr lang="tr-TR" sz="900" b="0" i="0" u="none" strike="noStrike" dirty="0">
                          <a:solidFill>
                            <a:srgbClr val="000000"/>
                          </a:solidFill>
                          <a:effectLst/>
                          <a:latin typeface="Times New Roman" panose="02020603050405020304" pitchFamily="18" charset="0"/>
                        </a:rPr>
                        <a:t> etkiler (%5-10); uykusuzluk, </a:t>
                      </a:r>
                      <a:r>
                        <a:rPr lang="tr-TR" sz="900" b="0" i="0" u="none" strike="noStrike" dirty="0" err="1">
                          <a:solidFill>
                            <a:srgbClr val="000000"/>
                          </a:solidFill>
                          <a:effectLst/>
                          <a:latin typeface="Times New Roman" panose="02020603050405020304" pitchFamily="18" charset="0"/>
                        </a:rPr>
                        <a:t>anksiyete</a:t>
                      </a:r>
                      <a:r>
                        <a:rPr lang="tr-TR" sz="900" b="0" i="0" u="none" strike="noStrike" dirty="0">
                          <a:solidFill>
                            <a:srgbClr val="000000"/>
                          </a:solidFill>
                          <a:effectLst/>
                          <a:latin typeface="Times New Roman" panose="02020603050405020304" pitchFamily="18" charset="0"/>
                        </a:rPr>
                        <a:t> ve ajitasyondur. Daha seyrek görülen </a:t>
                      </a:r>
                      <a:r>
                        <a:rPr lang="tr-TR" sz="900" b="0" i="0" u="none" strike="noStrike" dirty="0" err="1">
                          <a:solidFill>
                            <a:srgbClr val="000000"/>
                          </a:solidFill>
                          <a:effectLst/>
                          <a:latin typeface="Times New Roman" panose="02020603050405020304" pitchFamily="18" charset="0"/>
                        </a:rPr>
                        <a:t>advers</a:t>
                      </a:r>
                      <a:r>
                        <a:rPr lang="tr-TR" sz="900" b="0" i="0" u="none" strike="noStrike" dirty="0">
                          <a:solidFill>
                            <a:srgbClr val="000000"/>
                          </a:solidFill>
                          <a:effectLst/>
                          <a:latin typeface="Times New Roman" panose="02020603050405020304" pitchFamily="18" charset="0"/>
                        </a:rPr>
                        <a:t> etkiler (%0.1-5); </a:t>
                      </a:r>
                      <a:r>
                        <a:rPr lang="tr-TR" sz="900" b="0" i="0" u="none" strike="noStrike" dirty="0" err="1">
                          <a:solidFill>
                            <a:srgbClr val="000000"/>
                          </a:solidFill>
                          <a:effectLst/>
                          <a:latin typeface="Times New Roman" panose="02020603050405020304" pitchFamily="18" charset="0"/>
                        </a:rPr>
                        <a:t>konstipasyon</a:t>
                      </a:r>
                      <a:r>
                        <a:rPr lang="tr-TR" sz="900" b="0" i="0" u="none" strike="noStrike" dirty="0">
                          <a:solidFill>
                            <a:srgbClr val="000000"/>
                          </a:solidFill>
                          <a:effectLst/>
                          <a:latin typeface="Times New Roman" panose="02020603050405020304" pitchFamily="18" charset="0"/>
                        </a:rPr>
                        <a:t>, bulantı, kusma, ağız kuruluğu gibi </a:t>
                      </a:r>
                      <a:r>
                        <a:rPr lang="tr-TR" sz="900" b="0" i="0" u="none" strike="noStrike" dirty="0" err="1">
                          <a:solidFill>
                            <a:srgbClr val="000000"/>
                          </a:solidFill>
                          <a:effectLst/>
                          <a:latin typeface="Times New Roman" panose="02020603050405020304" pitchFamily="18" charset="0"/>
                        </a:rPr>
                        <a:t>gastrointestinal</a:t>
                      </a:r>
                      <a:r>
                        <a:rPr lang="tr-TR" sz="900" b="0" i="0" u="none" strike="noStrike" dirty="0">
                          <a:solidFill>
                            <a:srgbClr val="000000"/>
                          </a:solidFill>
                          <a:effectLst/>
                          <a:latin typeface="Times New Roman" panose="02020603050405020304" pitchFamily="18" charset="0"/>
                        </a:rPr>
                        <a:t> rahatsızlıklar ve </a:t>
                      </a:r>
                      <a:r>
                        <a:rPr lang="tr-TR" sz="900" b="0" i="0" u="none" strike="noStrike" dirty="0" err="1">
                          <a:solidFill>
                            <a:srgbClr val="000000"/>
                          </a:solidFill>
                          <a:effectLst/>
                          <a:latin typeface="Times New Roman" panose="02020603050405020304" pitchFamily="18" charset="0"/>
                        </a:rPr>
                        <a:t>somnolansdır</a:t>
                      </a:r>
                      <a:r>
                        <a:rPr lang="tr-TR" sz="900" b="0" i="0" u="none" strike="noStrike" dirty="0">
                          <a:solidFill>
                            <a:srgbClr val="000000"/>
                          </a:solidFill>
                          <a:effectLst/>
                          <a:latin typeface="Times New Roman" panose="02020603050405020304" pitchFamily="18" charset="0"/>
                        </a:rPr>
                        <a:t>. İlaç kesildiğinde normal değerlerine dönen plazma </a:t>
                      </a:r>
                      <a:r>
                        <a:rPr lang="tr-TR" sz="900" b="0" i="0" u="none" strike="noStrike" dirty="0" err="1">
                          <a:solidFill>
                            <a:srgbClr val="000000"/>
                          </a:solidFill>
                          <a:effectLst/>
                          <a:latin typeface="Times New Roman" panose="02020603050405020304" pitchFamily="18" charset="0"/>
                        </a:rPr>
                        <a:t>prolaktin</a:t>
                      </a:r>
                      <a:r>
                        <a:rPr lang="tr-TR" sz="900" b="0" i="0" u="none" strike="noStrike" dirty="0">
                          <a:solidFill>
                            <a:srgbClr val="000000"/>
                          </a:solidFill>
                          <a:effectLst/>
                          <a:latin typeface="Times New Roman" panose="02020603050405020304" pitchFamily="18" charset="0"/>
                        </a:rPr>
                        <a:t> düzeyi artışı görülür. Kilo artışı, akut </a:t>
                      </a:r>
                      <a:r>
                        <a:rPr lang="tr-TR" sz="900" b="0" i="0" u="none" strike="noStrike" dirty="0" err="1">
                          <a:solidFill>
                            <a:srgbClr val="000000"/>
                          </a:solidFill>
                          <a:effectLst/>
                          <a:latin typeface="Times New Roman" panose="02020603050405020304" pitchFamily="18" charset="0"/>
                        </a:rPr>
                        <a:t>distoni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ekstrapiramidal</a:t>
                      </a:r>
                      <a:r>
                        <a:rPr lang="tr-TR" sz="900" b="0" i="0" u="none" strike="noStrike" dirty="0">
                          <a:solidFill>
                            <a:srgbClr val="000000"/>
                          </a:solidFill>
                          <a:effectLst/>
                          <a:latin typeface="Times New Roman" panose="02020603050405020304" pitchFamily="18" charset="0"/>
                        </a:rPr>
                        <a:t> semptomlar, </a:t>
                      </a:r>
                      <a:r>
                        <a:rPr lang="tr-TR" sz="900" b="0" i="0" u="none" strike="noStrike" dirty="0" err="1">
                          <a:solidFill>
                            <a:srgbClr val="000000"/>
                          </a:solidFill>
                          <a:effectLst/>
                          <a:latin typeface="Times New Roman" panose="02020603050405020304" pitchFamily="18" charset="0"/>
                        </a:rPr>
                        <a:t>tardif</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diskinezi</a:t>
                      </a:r>
                      <a:r>
                        <a:rPr lang="tr-TR" sz="900" b="0" i="0" u="none" strike="noStrike" dirty="0">
                          <a:solidFill>
                            <a:srgbClr val="000000"/>
                          </a:solidFill>
                          <a:effectLst/>
                          <a:latin typeface="Times New Roman" panose="02020603050405020304" pitchFamily="18" charset="0"/>
                        </a:rPr>
                        <a:t>, QT uzaması, hipotansiyon, </a:t>
                      </a:r>
                      <a:r>
                        <a:rPr lang="tr-TR" sz="900" b="0" i="0" u="none" strike="noStrike" dirty="0" err="1">
                          <a:solidFill>
                            <a:srgbClr val="000000"/>
                          </a:solidFill>
                          <a:effectLst/>
                          <a:latin typeface="Times New Roman" panose="02020603050405020304" pitchFamily="18" charset="0"/>
                        </a:rPr>
                        <a:t>bradikardi</a:t>
                      </a:r>
                      <a:r>
                        <a:rPr lang="tr-TR" sz="900" b="0" i="0" u="none" strike="noStrike" dirty="0">
                          <a:solidFill>
                            <a:srgbClr val="000000"/>
                          </a:solidFill>
                          <a:effectLst/>
                          <a:latin typeface="Times New Roman" panose="02020603050405020304" pitchFamily="18" charset="0"/>
                        </a:rPr>
                        <a:t>, alerjik reaksiyonlar, epileptik nöbet ve </a:t>
                      </a:r>
                      <a:r>
                        <a:rPr lang="tr-TR" sz="900" b="0" i="0" u="none" strike="noStrike" dirty="0" err="1">
                          <a:solidFill>
                            <a:srgbClr val="000000"/>
                          </a:solidFill>
                          <a:effectLst/>
                          <a:latin typeface="Times New Roman" panose="02020603050405020304" pitchFamily="18" charset="0"/>
                        </a:rPr>
                        <a:t>nöroleptik</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malign</a:t>
                      </a:r>
                      <a:r>
                        <a:rPr lang="tr-TR" sz="900" b="0" i="0" u="none" strike="noStrike" dirty="0">
                          <a:solidFill>
                            <a:srgbClr val="000000"/>
                          </a:solidFill>
                          <a:effectLst/>
                          <a:latin typeface="Times New Roman" panose="02020603050405020304" pitchFamily="18" charset="0"/>
                        </a:rPr>
                        <a:t> sendrom oluşabilir.</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174902271"/>
                  </a:ext>
                </a:extLst>
              </a:tr>
            </a:tbl>
          </a:graphicData>
        </a:graphic>
      </p:graphicFrame>
    </p:spTree>
    <p:extLst>
      <p:ext uri="{BB962C8B-B14F-4D97-AF65-F5344CB8AC3E}">
        <p14:creationId xmlns:p14="http://schemas.microsoft.com/office/powerpoint/2010/main" val="297543527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15D223BC-9701-4739-A3BC-494F4987AE75}"/>
              </a:ext>
            </a:extLst>
          </p:cNvPr>
          <p:cNvGraphicFramePr>
            <a:graphicFrameLocks noGrp="1"/>
          </p:cNvGraphicFramePr>
          <p:nvPr>
            <p:extLst>
              <p:ext uri="{D42A27DB-BD31-4B8C-83A1-F6EECF244321}">
                <p14:modId xmlns:p14="http://schemas.microsoft.com/office/powerpoint/2010/main" val="627036437"/>
              </p:ext>
            </p:extLst>
          </p:nvPr>
        </p:nvGraphicFramePr>
        <p:xfrm>
          <a:off x="251520" y="1268761"/>
          <a:ext cx="8640961" cy="4320480"/>
        </p:xfrm>
        <a:graphic>
          <a:graphicData uri="http://schemas.openxmlformats.org/drawingml/2006/table">
            <a:tbl>
              <a:tblPr/>
              <a:tblGrid>
                <a:gridCol w="376718">
                  <a:extLst>
                    <a:ext uri="{9D8B030D-6E8A-4147-A177-3AD203B41FA5}">
                      <a16:colId xmlns:a16="http://schemas.microsoft.com/office/drawing/2014/main" xmlns="" val="3629119206"/>
                    </a:ext>
                  </a:extLst>
                </a:gridCol>
                <a:gridCol w="1758016">
                  <a:extLst>
                    <a:ext uri="{9D8B030D-6E8A-4147-A177-3AD203B41FA5}">
                      <a16:colId xmlns:a16="http://schemas.microsoft.com/office/drawing/2014/main" xmlns="" val="60016763"/>
                    </a:ext>
                  </a:extLst>
                </a:gridCol>
                <a:gridCol w="1875741">
                  <a:extLst>
                    <a:ext uri="{9D8B030D-6E8A-4147-A177-3AD203B41FA5}">
                      <a16:colId xmlns:a16="http://schemas.microsoft.com/office/drawing/2014/main" xmlns="" val="187469561"/>
                    </a:ext>
                  </a:extLst>
                </a:gridCol>
                <a:gridCol w="2173974">
                  <a:extLst>
                    <a:ext uri="{9D8B030D-6E8A-4147-A177-3AD203B41FA5}">
                      <a16:colId xmlns:a16="http://schemas.microsoft.com/office/drawing/2014/main" xmlns="" val="2842678658"/>
                    </a:ext>
                  </a:extLst>
                </a:gridCol>
                <a:gridCol w="2456512">
                  <a:extLst>
                    <a:ext uri="{9D8B030D-6E8A-4147-A177-3AD203B41FA5}">
                      <a16:colId xmlns:a16="http://schemas.microsoft.com/office/drawing/2014/main" xmlns="" val="910574838"/>
                    </a:ext>
                  </a:extLst>
                </a:gridCol>
              </a:tblGrid>
              <a:tr h="426006">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İLAÇ</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ENDİKASYONLARI</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KONTRENDİKASYONLARI</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VERİLİŞ YOLU</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YAN ETKİLERİ</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351270417"/>
                  </a:ext>
                </a:extLst>
              </a:tr>
              <a:tr h="389447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900" b="0" i="0" u="none" strike="noStrike" dirty="0">
                          <a:solidFill>
                            <a:srgbClr val="000000"/>
                          </a:solidFill>
                          <a:effectLst/>
                          <a:latin typeface="Times New Roman" panose="02020603050405020304" pitchFamily="18" charset="0"/>
                        </a:rPr>
                        <a:t>KLOZAPİN</a:t>
                      </a:r>
                    </a:p>
                  </a:txBody>
                  <a:tcPr marL="7163" marR="7163" marT="7163"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Klasik nöroleptiklere intolerans gösteren veya yanıt vermeyen şizofrenik hastalarda endikedir.</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Aşırı duyarlılık, geçmişinde ilaca bağlı granülositopeni veya agranülositoz, bozulmuş kemik iliği fonksiyonu, alkolik ve diğer toksik psikozlar, ilaç intoksikasyonu, koma, dolaşım kollapsı, santral sinir sistemi depresyonu ve şiddetli renal, hepatik ve kardiyak yetmezlik durumlarında kontrendikedir.</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Başlangıç dozu: İlk gün 2 kez 12.5 mg, takip eden ikinci gün 1 veya 2 kez 25 mg verilir. İyi tolere edildiğinde günlük doz, 25-50 mg'lık artışlarla 2-3 hafta içinde 300 mg/gün'e ulaşacak düzeyde artırılır. Gerekirse günlük dozda, 4-7 günlük aralarla 50-100 mg'lık artışlar yapılabilir. Terapötik doz: Hastaların çoğunda antipsikotik etkiye 300-450 mg/gün'lük dozla ulaşılabilir. Bazı hastalarda 600 mg/gün'lük doza çıkılması gerekebilir. Maksimum doz dikkatli yapılan artışlarla 900 mg'a kadar çıkılabilir. İdame dozu: Maksimum terapötik etkiye ulaşıldıktan sonra idame tedavisi daha düşük dozlarla yapılır. Tedaviye en az 6 ay devam edilir. Tedavinin bitirilmesi planlandığında dozun 1-2 haftalık dönemde giderek azaltılması önerilir.</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err="1">
                          <a:solidFill>
                            <a:srgbClr val="000000"/>
                          </a:solidFill>
                          <a:effectLst/>
                          <a:latin typeface="Times New Roman" panose="02020603050405020304" pitchFamily="18" charset="0"/>
                        </a:rPr>
                        <a:t>Agranülositoz</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lökositoz</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eozinofili</a:t>
                      </a:r>
                      <a:r>
                        <a:rPr lang="tr-TR" sz="900" b="0" i="0" u="none" strike="noStrike" dirty="0">
                          <a:solidFill>
                            <a:srgbClr val="000000"/>
                          </a:solidFill>
                          <a:effectLst/>
                          <a:latin typeface="Times New Roman" panose="02020603050405020304" pitchFamily="18" charset="0"/>
                        </a:rPr>
                        <a:t>, baş dönmesi, baş ağrısı, </a:t>
                      </a:r>
                      <a:r>
                        <a:rPr lang="tr-TR" sz="900" b="0" i="0" u="none" strike="noStrike" dirty="0" err="1">
                          <a:solidFill>
                            <a:srgbClr val="000000"/>
                          </a:solidFill>
                          <a:effectLst/>
                          <a:latin typeface="Times New Roman" panose="02020603050405020304" pitchFamily="18" charset="0"/>
                        </a:rPr>
                        <a:t>rijitide</a:t>
                      </a:r>
                      <a:r>
                        <a:rPr lang="tr-TR" sz="900" b="0" i="0" u="none" strike="noStrike" dirty="0">
                          <a:solidFill>
                            <a:srgbClr val="000000"/>
                          </a:solidFill>
                          <a:effectLst/>
                          <a:latin typeface="Times New Roman" panose="02020603050405020304" pitchFamily="18" charset="0"/>
                        </a:rPr>
                        <a:t>, tremor, ağız kuruluğu , görme bulanıklığı, terleme, ısı düzensizlikleri, </a:t>
                      </a:r>
                      <a:r>
                        <a:rPr lang="tr-TR" sz="900" b="0" i="0" u="none" strike="noStrike" dirty="0" err="1">
                          <a:solidFill>
                            <a:srgbClr val="000000"/>
                          </a:solidFill>
                          <a:effectLst/>
                          <a:latin typeface="Times New Roman" panose="02020603050405020304" pitchFamily="18" charset="0"/>
                        </a:rPr>
                        <a:t>hipersalivasyon</a:t>
                      </a:r>
                      <a:r>
                        <a:rPr lang="tr-TR" sz="900" b="0" i="0" u="none" strike="noStrike" dirty="0">
                          <a:solidFill>
                            <a:srgbClr val="000000"/>
                          </a:solidFill>
                          <a:effectLst/>
                          <a:latin typeface="Times New Roman" panose="02020603050405020304" pitchFamily="18" charset="0"/>
                        </a:rPr>
                        <a:t>, taşikardi, </a:t>
                      </a:r>
                      <a:r>
                        <a:rPr lang="tr-TR" sz="900" b="0" i="0" u="none" strike="noStrike" dirty="0" err="1">
                          <a:solidFill>
                            <a:srgbClr val="000000"/>
                          </a:solidFill>
                          <a:effectLst/>
                          <a:latin typeface="Times New Roman" panose="02020603050405020304" pitchFamily="18" charset="0"/>
                        </a:rPr>
                        <a:t>postüral</a:t>
                      </a:r>
                      <a:r>
                        <a:rPr lang="tr-TR" sz="900" b="0" i="0" u="none" strike="noStrike" dirty="0">
                          <a:solidFill>
                            <a:srgbClr val="000000"/>
                          </a:solidFill>
                          <a:effectLst/>
                          <a:latin typeface="Times New Roman" panose="02020603050405020304" pitchFamily="18" charset="0"/>
                        </a:rPr>
                        <a:t> hipotansiyon, hipertansiyon, dolaşım </a:t>
                      </a:r>
                      <a:r>
                        <a:rPr lang="tr-TR" sz="900" b="0" i="0" u="none" strike="noStrike" dirty="0" err="1">
                          <a:solidFill>
                            <a:srgbClr val="000000"/>
                          </a:solidFill>
                          <a:effectLst/>
                          <a:latin typeface="Times New Roman" panose="02020603050405020304" pitchFamily="18" charset="0"/>
                        </a:rPr>
                        <a:t>kollapsı</a:t>
                      </a:r>
                      <a:r>
                        <a:rPr lang="tr-TR" sz="900" b="0" i="0" u="none" strike="noStrike" dirty="0">
                          <a:solidFill>
                            <a:srgbClr val="000000"/>
                          </a:solidFill>
                          <a:effectLst/>
                          <a:latin typeface="Times New Roman" panose="02020603050405020304" pitchFamily="18" charset="0"/>
                        </a:rPr>
                        <a:t>, EKG değişiklikleri, aritmi, </a:t>
                      </a:r>
                      <a:r>
                        <a:rPr lang="tr-TR" sz="900" b="0" i="0" u="none" strike="noStrike" dirty="0" err="1">
                          <a:solidFill>
                            <a:srgbClr val="000000"/>
                          </a:solidFill>
                          <a:effectLst/>
                          <a:latin typeface="Times New Roman" panose="02020603050405020304" pitchFamily="18" charset="0"/>
                        </a:rPr>
                        <a:t>perikardit</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miyokardit</a:t>
                      </a:r>
                      <a:r>
                        <a:rPr lang="tr-TR" sz="900" b="0" i="0" u="none" strike="noStrike" dirty="0">
                          <a:solidFill>
                            <a:srgbClr val="000000"/>
                          </a:solidFill>
                          <a:effectLst/>
                          <a:latin typeface="Times New Roman" panose="02020603050405020304" pitchFamily="18" charset="0"/>
                        </a:rPr>
                        <a:t>, bulantı, kusma, kabızlık, karaciğer enzimlerinde artış, </a:t>
                      </a:r>
                      <a:r>
                        <a:rPr lang="tr-TR" sz="900" b="0" i="0" u="none" strike="noStrike" dirty="0" err="1">
                          <a:solidFill>
                            <a:srgbClr val="000000"/>
                          </a:solidFill>
                          <a:effectLst/>
                          <a:latin typeface="Times New Roman" panose="02020603050405020304" pitchFamily="18" charset="0"/>
                        </a:rPr>
                        <a:t>kolestaz</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inkontinans</a:t>
                      </a:r>
                      <a:r>
                        <a:rPr lang="tr-TR" sz="900" b="0" i="0" u="none" strike="noStrike" dirty="0">
                          <a:solidFill>
                            <a:srgbClr val="000000"/>
                          </a:solidFill>
                          <a:effectLst/>
                          <a:latin typeface="Times New Roman" panose="02020603050405020304" pitchFamily="18" charset="0"/>
                        </a:rPr>
                        <a:t>, idrar </a:t>
                      </a:r>
                      <a:r>
                        <a:rPr lang="tr-TR" sz="900" b="0" i="0" u="none" strike="noStrike" dirty="0" err="1">
                          <a:solidFill>
                            <a:srgbClr val="000000"/>
                          </a:solidFill>
                          <a:effectLst/>
                          <a:latin typeface="Times New Roman" panose="02020603050405020304" pitchFamily="18" charset="0"/>
                        </a:rPr>
                        <a:t>retansiyonu</a:t>
                      </a:r>
                      <a:r>
                        <a:rPr lang="tr-TR" sz="900" b="0" i="0" u="none" strike="noStrike" dirty="0">
                          <a:solidFill>
                            <a:srgbClr val="000000"/>
                          </a:solidFill>
                          <a:effectLst/>
                          <a:latin typeface="Times New Roman" panose="02020603050405020304" pitchFamily="18" charset="0"/>
                        </a:rPr>
                        <a:t>, nadiren </a:t>
                      </a:r>
                      <a:r>
                        <a:rPr lang="tr-TR" sz="900" b="0" i="0" u="none" strike="noStrike" dirty="0" err="1">
                          <a:solidFill>
                            <a:srgbClr val="000000"/>
                          </a:solidFill>
                          <a:effectLst/>
                          <a:latin typeface="Times New Roman" panose="02020603050405020304" pitchFamily="18" charset="0"/>
                        </a:rPr>
                        <a:t>priapizm</a:t>
                      </a:r>
                      <a:r>
                        <a:rPr lang="tr-TR" sz="900" b="0" i="0" u="none" strike="noStrike" dirty="0">
                          <a:solidFill>
                            <a:srgbClr val="000000"/>
                          </a:solidFill>
                          <a:effectLst/>
                          <a:latin typeface="Times New Roman" panose="02020603050405020304" pitchFamily="18" charset="0"/>
                        </a:rPr>
                        <a:t>, selim </a:t>
                      </a:r>
                      <a:r>
                        <a:rPr lang="tr-TR" sz="900" b="0" i="0" u="none" strike="noStrike" dirty="0" err="1">
                          <a:solidFill>
                            <a:srgbClr val="000000"/>
                          </a:solidFill>
                          <a:effectLst/>
                          <a:latin typeface="Times New Roman" panose="02020603050405020304" pitchFamily="18" charset="0"/>
                        </a:rPr>
                        <a:t>hipertermi</a:t>
                      </a:r>
                      <a:r>
                        <a:rPr lang="tr-TR" sz="900" b="0" i="0" u="none" strike="noStrike" dirty="0">
                          <a:solidFill>
                            <a:srgbClr val="000000"/>
                          </a:solidFill>
                          <a:effectLst/>
                          <a:latin typeface="Times New Roman" panose="02020603050405020304" pitchFamily="18" charset="0"/>
                        </a:rPr>
                        <a:t>, deri reaksiyonları, kilo artışı görülebilir.</a:t>
                      </a:r>
                    </a:p>
                  </a:txBody>
                  <a:tcPr marL="7163" marR="7163" marT="71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677400848"/>
                  </a:ext>
                </a:extLst>
              </a:tr>
            </a:tbl>
          </a:graphicData>
        </a:graphic>
      </p:graphicFrame>
    </p:spTree>
    <p:extLst>
      <p:ext uri="{BB962C8B-B14F-4D97-AF65-F5344CB8AC3E}">
        <p14:creationId xmlns:p14="http://schemas.microsoft.com/office/powerpoint/2010/main" val="262317754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354212A1-4E23-4649-A0B3-E17925D6EE0D}"/>
              </a:ext>
            </a:extLst>
          </p:cNvPr>
          <p:cNvGraphicFramePr>
            <a:graphicFrameLocks noGrp="1"/>
          </p:cNvGraphicFramePr>
          <p:nvPr>
            <p:extLst>
              <p:ext uri="{D42A27DB-BD31-4B8C-83A1-F6EECF244321}">
                <p14:modId xmlns:p14="http://schemas.microsoft.com/office/powerpoint/2010/main" val="1443109306"/>
              </p:ext>
            </p:extLst>
          </p:nvPr>
        </p:nvGraphicFramePr>
        <p:xfrm>
          <a:off x="251520" y="1268761"/>
          <a:ext cx="8640960" cy="4320480"/>
        </p:xfrm>
        <a:graphic>
          <a:graphicData uri="http://schemas.openxmlformats.org/drawingml/2006/table">
            <a:tbl>
              <a:tblPr/>
              <a:tblGrid>
                <a:gridCol w="353821">
                  <a:extLst>
                    <a:ext uri="{9D8B030D-6E8A-4147-A177-3AD203B41FA5}">
                      <a16:colId xmlns:a16="http://schemas.microsoft.com/office/drawing/2014/main" xmlns="" val="2663733053"/>
                    </a:ext>
                  </a:extLst>
                </a:gridCol>
                <a:gridCol w="1651162">
                  <a:extLst>
                    <a:ext uri="{9D8B030D-6E8A-4147-A177-3AD203B41FA5}">
                      <a16:colId xmlns:a16="http://schemas.microsoft.com/office/drawing/2014/main" xmlns="" val="2260275749"/>
                    </a:ext>
                  </a:extLst>
                </a:gridCol>
                <a:gridCol w="1901785">
                  <a:extLst>
                    <a:ext uri="{9D8B030D-6E8A-4147-A177-3AD203B41FA5}">
                      <a16:colId xmlns:a16="http://schemas.microsoft.com/office/drawing/2014/main" xmlns="" val="2166082124"/>
                    </a:ext>
                  </a:extLst>
                </a:gridCol>
                <a:gridCol w="2426988">
                  <a:extLst>
                    <a:ext uri="{9D8B030D-6E8A-4147-A177-3AD203B41FA5}">
                      <a16:colId xmlns:a16="http://schemas.microsoft.com/office/drawing/2014/main" xmlns="" val="4233182642"/>
                    </a:ext>
                  </a:extLst>
                </a:gridCol>
                <a:gridCol w="2307204">
                  <a:extLst>
                    <a:ext uri="{9D8B030D-6E8A-4147-A177-3AD203B41FA5}">
                      <a16:colId xmlns:a16="http://schemas.microsoft.com/office/drawing/2014/main" xmlns="" val="1255432619"/>
                    </a:ext>
                  </a:extLst>
                </a:gridCol>
              </a:tblGrid>
              <a:tr h="32231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İLAÇ</a:t>
                      </a:r>
                    </a:p>
                  </a:txBody>
                  <a:tcPr marL="6729" marR="6729" marT="67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ENDİKASYONLARI</a:t>
                      </a:r>
                    </a:p>
                  </a:txBody>
                  <a:tcPr marL="6729" marR="6729" marT="67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KONTRENDİKASYONLARI</a:t>
                      </a:r>
                    </a:p>
                  </a:txBody>
                  <a:tcPr marL="6729" marR="6729" marT="67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VERİLİŞ YOLU</a:t>
                      </a:r>
                    </a:p>
                  </a:txBody>
                  <a:tcPr marL="6729" marR="6729" marT="67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YAN ETKİLERİ</a:t>
                      </a:r>
                    </a:p>
                  </a:txBody>
                  <a:tcPr marL="6729" marR="6729" marT="67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44507028"/>
                  </a:ext>
                </a:extLst>
              </a:tr>
              <a:tr h="399817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800" b="0" i="0" u="none" strike="noStrike">
                          <a:solidFill>
                            <a:srgbClr val="000000"/>
                          </a:solidFill>
                          <a:effectLst/>
                          <a:latin typeface="Times New Roman" panose="02020603050405020304" pitchFamily="18" charset="0"/>
                        </a:rPr>
                        <a:t>OLANZAPİN</a:t>
                      </a:r>
                    </a:p>
                  </a:txBody>
                  <a:tcPr marL="6729" marR="6729" marT="6729"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err="1">
                          <a:solidFill>
                            <a:srgbClr val="000000"/>
                          </a:solidFill>
                          <a:effectLst/>
                          <a:latin typeface="Times New Roman" panose="02020603050405020304" pitchFamily="18" charset="0"/>
                        </a:rPr>
                        <a:t>Olanzapin</a:t>
                      </a:r>
                      <a:r>
                        <a:rPr lang="tr-TR" sz="800" b="0" i="0" u="none" strike="noStrike" dirty="0">
                          <a:solidFill>
                            <a:srgbClr val="000000"/>
                          </a:solidFill>
                          <a:effectLst/>
                          <a:latin typeface="Times New Roman" panose="02020603050405020304" pitchFamily="18" charset="0"/>
                        </a:rPr>
                        <a:t>, şizofreni tedavisinde </a:t>
                      </a:r>
                      <a:r>
                        <a:rPr lang="tr-TR" sz="800" b="0" i="0" u="none" strike="noStrike" dirty="0" err="1">
                          <a:solidFill>
                            <a:srgbClr val="000000"/>
                          </a:solidFill>
                          <a:effectLst/>
                          <a:latin typeface="Times New Roman" panose="02020603050405020304" pitchFamily="18" charset="0"/>
                        </a:rPr>
                        <a:t>endikedir</a:t>
                      </a:r>
                      <a:r>
                        <a:rPr lang="tr-TR" sz="800" b="0" i="0" u="none" strike="noStrike" dirty="0">
                          <a:solidFill>
                            <a:srgbClr val="000000"/>
                          </a:solidFill>
                          <a:effectLst/>
                          <a:latin typeface="Times New Roman" panose="02020603050405020304" pitchFamily="18" charset="0"/>
                        </a:rPr>
                        <a:t>. Başlangıç tedavisine yanıt vermiş hastaların idame tedavisinde klinik düzelmenin sağlanmasında etkilidir. </a:t>
                      </a:r>
                      <a:r>
                        <a:rPr lang="tr-TR" sz="800" b="0" i="0" u="none" strike="noStrike" dirty="0" err="1">
                          <a:solidFill>
                            <a:srgbClr val="000000"/>
                          </a:solidFill>
                          <a:effectLst/>
                          <a:latin typeface="Times New Roman" panose="02020603050405020304" pitchFamily="18" charset="0"/>
                        </a:rPr>
                        <a:t>Bipolar</a:t>
                      </a:r>
                      <a:r>
                        <a:rPr lang="tr-TR" sz="800" b="0" i="0" u="none" strike="noStrike" dirty="0">
                          <a:solidFill>
                            <a:srgbClr val="000000"/>
                          </a:solidFill>
                          <a:effectLst/>
                          <a:latin typeface="Times New Roman" panose="02020603050405020304" pitchFamily="18" charset="0"/>
                        </a:rPr>
                        <a:t> bozuklukta </a:t>
                      </a:r>
                      <a:r>
                        <a:rPr lang="tr-TR" sz="800" b="0" i="0" u="none" strike="noStrike" dirty="0" err="1">
                          <a:solidFill>
                            <a:srgbClr val="000000"/>
                          </a:solidFill>
                          <a:effectLst/>
                          <a:latin typeface="Times New Roman" panose="02020603050405020304" pitchFamily="18" charset="0"/>
                        </a:rPr>
                        <a:t>olanzapin</a:t>
                      </a:r>
                      <a:r>
                        <a:rPr lang="tr-TR" sz="800" b="0" i="0" u="none" strike="noStrike" dirty="0">
                          <a:solidFill>
                            <a:srgbClr val="000000"/>
                          </a:solidFill>
                          <a:effectLst/>
                          <a:latin typeface="Times New Roman" panose="02020603050405020304" pitchFamily="18" charset="0"/>
                        </a:rPr>
                        <a:t>, orta derece ile ağır </a:t>
                      </a:r>
                      <a:r>
                        <a:rPr lang="tr-TR" sz="800" b="0" i="0" u="none" strike="noStrike" dirty="0" err="1">
                          <a:solidFill>
                            <a:srgbClr val="000000"/>
                          </a:solidFill>
                          <a:effectLst/>
                          <a:latin typeface="Times New Roman" panose="02020603050405020304" pitchFamily="18" charset="0"/>
                        </a:rPr>
                        <a:t>manik</a:t>
                      </a:r>
                      <a:r>
                        <a:rPr lang="tr-TR" sz="800" b="0" i="0" u="none" strike="noStrike" dirty="0">
                          <a:solidFill>
                            <a:srgbClr val="000000"/>
                          </a:solidFill>
                          <a:effectLst/>
                          <a:latin typeface="Times New Roman" panose="02020603050405020304" pitchFamily="18" charset="0"/>
                        </a:rPr>
                        <a:t> dönemlerin tedavisinde ve </a:t>
                      </a:r>
                      <a:r>
                        <a:rPr lang="tr-TR" sz="800" b="0" i="0" u="none" strike="noStrike" dirty="0" err="1">
                          <a:solidFill>
                            <a:srgbClr val="000000"/>
                          </a:solidFill>
                          <a:effectLst/>
                          <a:latin typeface="Times New Roman" panose="02020603050405020304" pitchFamily="18" charset="0"/>
                        </a:rPr>
                        <a:t>bipolar</a:t>
                      </a:r>
                      <a:r>
                        <a:rPr lang="tr-TR" sz="800" b="0" i="0" u="none" strike="noStrike" dirty="0">
                          <a:solidFill>
                            <a:srgbClr val="000000"/>
                          </a:solidFill>
                          <a:effectLst/>
                          <a:latin typeface="Times New Roman" panose="02020603050405020304" pitchFamily="18" charset="0"/>
                        </a:rPr>
                        <a:t> bozuklukta </a:t>
                      </a:r>
                      <a:r>
                        <a:rPr lang="tr-TR" sz="800" b="0" i="0" u="none" strike="noStrike" dirty="0" err="1">
                          <a:solidFill>
                            <a:srgbClr val="000000"/>
                          </a:solidFill>
                          <a:effectLst/>
                          <a:latin typeface="Times New Roman" panose="02020603050405020304" pitchFamily="18" charset="0"/>
                        </a:rPr>
                        <a:t>reküransların</a:t>
                      </a:r>
                      <a:r>
                        <a:rPr lang="tr-TR" sz="800" b="0" i="0" u="none" strike="noStrike" dirty="0">
                          <a:solidFill>
                            <a:srgbClr val="000000"/>
                          </a:solidFill>
                          <a:effectLst/>
                          <a:latin typeface="Times New Roman" panose="02020603050405020304" pitchFamily="18" charset="0"/>
                        </a:rPr>
                        <a:t> önlenmesinde </a:t>
                      </a:r>
                      <a:r>
                        <a:rPr lang="tr-TR" sz="800" b="0" i="0" u="none" strike="noStrike" dirty="0" err="1">
                          <a:solidFill>
                            <a:srgbClr val="000000"/>
                          </a:solidFill>
                          <a:effectLst/>
                          <a:latin typeface="Times New Roman" panose="02020603050405020304" pitchFamily="18" charset="0"/>
                        </a:rPr>
                        <a:t>endikedir</a:t>
                      </a:r>
                      <a:r>
                        <a:rPr lang="tr-TR" sz="800" b="0" i="0" u="none" strike="noStrike" dirty="0">
                          <a:solidFill>
                            <a:srgbClr val="000000"/>
                          </a:solidFill>
                          <a:effectLst/>
                          <a:latin typeface="Times New Roman" panose="02020603050405020304" pitchFamily="18" charset="0"/>
                        </a:rPr>
                        <a:t>.</a:t>
                      </a:r>
                    </a:p>
                  </a:txBody>
                  <a:tcPr marL="6729" marR="6729" marT="67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İlacın içeriğindeki maddelere karşı bilinen aşırı duyarlılığı olan hastalarda kontrendikedir. Olanzapin, dar açılı glokom riski olanlarda kontrendikedir.</a:t>
                      </a:r>
                    </a:p>
                  </a:txBody>
                  <a:tcPr marL="6729" marR="6729" marT="67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Sadece intramüsküler kullanım içindir. Olanzapin için önerilen maksimum başlangıç dozu, tek i.m. enjeksiyon olarak uygulanan 10 mg'dır. Kişinin klinik durumuna göre daha düşük bir doz (5-7.5 mg) uygulanabilir. Kişinin klinik durumu baz alınarak ilk enjeksiyondan 2 saat sonra 5-10 mg'lık ikinci bir enjeksiyon uygulanabilir. Günlük maksimum olanzapin dozu, 24 saatlik herhangi bir süre içinde 20 mg'dır. Zyprexa, 18 yaşın altındaki çocuklarda çalışılmamıştır. Yaşlı hastalar (&gt;60 yaş): Önerilen başlangıç dozu 2.5-5 mg'dır. Hastanın klinik durumuna göre ilk enjeksiyondan 2 saat sonra ikinci bir enjeksiyon, 2.5-5 mg uygulanabilir. 24 saatlik herhangi bir süre içinde en fazla 3 enjeksiyon uygulanmalıdır. Renal ve/veya hepatik yetmezliği olan hastalar: Daha düşük bir başlangıç dozu (5 mg) düşünülmelidir. Orta derecede hepatik yetmezlik vakalarında (siroz, Child-Pugh Sınıf A veya B) başlangıç dozu 5 mg olmalıdır ve ancak dikkatle artırılmalıdır. Metabolizmayı yavaşlatabilecek birden fazla faktör bir aradaysa (kadın hastalar, geriyatrik yaş, sigara içilmemesi gibi) doz azaltılması düşünülebilir. İlave enjeksiyonlar söz konusu olduğunda bu gibi hastalarda daha dikkatli olunmalıdır.</a:t>
                      </a:r>
                    </a:p>
                  </a:txBody>
                  <a:tcPr marL="6729" marR="6729" marT="67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a:solidFill>
                            <a:srgbClr val="000000"/>
                          </a:solidFill>
                          <a:effectLst/>
                          <a:latin typeface="Times New Roman" panose="02020603050405020304" pitchFamily="18" charset="0"/>
                        </a:rPr>
                        <a:t>Çok sık (&gt;%10): Kilo alımı, </a:t>
                      </a:r>
                      <a:r>
                        <a:rPr lang="tr-TR" sz="800" b="0" i="0" u="none" strike="noStrike" dirty="0" err="1">
                          <a:solidFill>
                            <a:srgbClr val="000000"/>
                          </a:solidFill>
                          <a:effectLst/>
                          <a:latin typeface="Times New Roman" panose="02020603050405020304" pitchFamily="18" charset="0"/>
                        </a:rPr>
                        <a:t>somnolans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alzheimer</a:t>
                      </a:r>
                      <a:r>
                        <a:rPr lang="tr-TR" sz="800" b="0" i="0" u="none" strike="noStrike" dirty="0">
                          <a:solidFill>
                            <a:srgbClr val="000000"/>
                          </a:solidFill>
                          <a:effectLst/>
                          <a:latin typeface="Times New Roman" panose="02020603050405020304" pitchFamily="18" charset="0"/>
                        </a:rPr>
                        <a:t> hastalığı bulunan kişilerin katıldığı çalışmalarda duruş bozukluğu, plazma </a:t>
                      </a:r>
                      <a:r>
                        <a:rPr lang="tr-TR" sz="800" b="0" i="0" u="none" strike="noStrike" dirty="0" err="1">
                          <a:solidFill>
                            <a:srgbClr val="000000"/>
                          </a:solidFill>
                          <a:effectLst/>
                          <a:latin typeface="Times New Roman" panose="02020603050405020304" pitchFamily="18" charset="0"/>
                        </a:rPr>
                        <a:t>prolaktin</a:t>
                      </a:r>
                      <a:r>
                        <a:rPr lang="tr-TR" sz="800" b="0" i="0" u="none" strike="noStrike" dirty="0">
                          <a:solidFill>
                            <a:srgbClr val="000000"/>
                          </a:solidFill>
                          <a:effectLst/>
                          <a:latin typeface="Times New Roman" panose="02020603050405020304" pitchFamily="18" charset="0"/>
                        </a:rPr>
                        <a:t> düzeyinde artış; ancak klinik belirtilerle (</a:t>
                      </a:r>
                      <a:r>
                        <a:rPr lang="tr-TR" sz="800" b="0" i="0" u="none" strike="noStrike" dirty="0" err="1">
                          <a:solidFill>
                            <a:srgbClr val="000000"/>
                          </a:solidFill>
                          <a:effectLst/>
                          <a:latin typeface="Times New Roman" panose="02020603050405020304" pitchFamily="18" charset="0"/>
                        </a:rPr>
                        <a:t>örn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Jinekomasti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galaktore</a:t>
                      </a:r>
                      <a:r>
                        <a:rPr lang="tr-TR" sz="800" b="0" i="0" u="none" strike="noStrike" dirty="0">
                          <a:solidFill>
                            <a:srgbClr val="000000"/>
                          </a:solidFill>
                          <a:effectLst/>
                          <a:latin typeface="Times New Roman" panose="02020603050405020304" pitchFamily="18" charset="0"/>
                        </a:rPr>
                        <a:t> ve memede büyüme) nadiren karşılaşılmıştır. Hastaların çoğunda tedaviye devam edilmesine rağmen düzeyler normale dönmüştür. Sık (%1-10): </a:t>
                      </a:r>
                      <a:r>
                        <a:rPr lang="tr-TR" sz="800" b="0" i="0" u="none" strike="noStrike" dirty="0" err="1">
                          <a:solidFill>
                            <a:srgbClr val="000000"/>
                          </a:solidFill>
                          <a:effectLst/>
                          <a:latin typeface="Times New Roman" panose="02020603050405020304" pitchFamily="18" charset="0"/>
                        </a:rPr>
                        <a:t>Eozinofili</a:t>
                      </a:r>
                      <a:r>
                        <a:rPr lang="tr-TR" sz="800" b="0" i="0" u="none" strike="noStrike" dirty="0">
                          <a:solidFill>
                            <a:srgbClr val="000000"/>
                          </a:solidFill>
                          <a:effectLst/>
                          <a:latin typeface="Times New Roman" panose="02020603050405020304" pitchFamily="18" charset="0"/>
                        </a:rPr>
                        <a:t>, iştah artışı, </a:t>
                      </a:r>
                      <a:r>
                        <a:rPr lang="tr-TR" sz="800" b="0" i="0" u="none" strike="noStrike" dirty="0" err="1">
                          <a:solidFill>
                            <a:srgbClr val="000000"/>
                          </a:solidFill>
                          <a:effectLst/>
                          <a:latin typeface="Times New Roman" panose="02020603050405020304" pitchFamily="18" charset="0"/>
                        </a:rPr>
                        <a:t>glukoz</a:t>
                      </a:r>
                      <a:r>
                        <a:rPr lang="tr-TR" sz="800" b="0" i="0" u="none" strike="noStrike" dirty="0">
                          <a:solidFill>
                            <a:srgbClr val="000000"/>
                          </a:solidFill>
                          <a:effectLst/>
                          <a:latin typeface="Times New Roman" panose="02020603050405020304" pitchFamily="18" charset="0"/>
                        </a:rPr>
                        <a:t> düzeyinde ve </a:t>
                      </a:r>
                      <a:r>
                        <a:rPr lang="tr-TR" sz="800" b="0" i="0" u="none" strike="noStrike" dirty="0" err="1">
                          <a:solidFill>
                            <a:srgbClr val="000000"/>
                          </a:solidFill>
                          <a:effectLst/>
                          <a:latin typeface="Times New Roman" panose="02020603050405020304" pitchFamily="18" charset="0"/>
                        </a:rPr>
                        <a:t>trigliserid</a:t>
                      </a:r>
                      <a:r>
                        <a:rPr lang="tr-TR" sz="800" b="0" i="0" u="none" strike="noStrike" dirty="0">
                          <a:solidFill>
                            <a:srgbClr val="000000"/>
                          </a:solidFill>
                          <a:effectLst/>
                          <a:latin typeface="Times New Roman" panose="02020603050405020304" pitchFamily="18" charset="0"/>
                        </a:rPr>
                        <a:t> düzeylerinde artış, baş dönmesi, </a:t>
                      </a:r>
                      <a:r>
                        <a:rPr lang="tr-TR" sz="800" b="0" i="0" u="none" strike="noStrike" dirty="0" err="1">
                          <a:solidFill>
                            <a:srgbClr val="000000"/>
                          </a:solidFill>
                          <a:effectLst/>
                          <a:latin typeface="Times New Roman" panose="02020603050405020304" pitchFamily="18" charset="0"/>
                        </a:rPr>
                        <a:t>akatizi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ortostatik</a:t>
                      </a:r>
                      <a:r>
                        <a:rPr lang="tr-TR" sz="800" b="0" i="0" u="none" strike="noStrike" dirty="0">
                          <a:solidFill>
                            <a:srgbClr val="000000"/>
                          </a:solidFill>
                          <a:effectLst/>
                          <a:latin typeface="Times New Roman" panose="02020603050405020304" pitchFamily="18" charset="0"/>
                        </a:rPr>
                        <a:t> hipotansiyon, kabızlık ve ağız kuruluğu dahil olmak üzere hafif ve geçici nitelikte </a:t>
                      </a:r>
                      <a:r>
                        <a:rPr lang="tr-TR" sz="800" b="0" i="0" u="none" strike="noStrike" dirty="0" err="1">
                          <a:solidFill>
                            <a:srgbClr val="000000"/>
                          </a:solidFill>
                          <a:effectLst/>
                          <a:latin typeface="Times New Roman" panose="02020603050405020304" pitchFamily="18" charset="0"/>
                        </a:rPr>
                        <a:t>antikolinerjik</a:t>
                      </a:r>
                      <a:r>
                        <a:rPr lang="tr-TR" sz="800" b="0" i="0" u="none" strike="noStrike" dirty="0">
                          <a:solidFill>
                            <a:srgbClr val="000000"/>
                          </a:solidFill>
                          <a:effectLst/>
                          <a:latin typeface="Times New Roman" panose="02020603050405020304" pitchFamily="18" charset="0"/>
                        </a:rPr>
                        <a:t> etkiler, </a:t>
                      </a:r>
                      <a:r>
                        <a:rPr lang="tr-TR" sz="800" b="0" i="0" u="none" strike="noStrike" dirty="0" err="1">
                          <a:solidFill>
                            <a:srgbClr val="000000"/>
                          </a:solidFill>
                          <a:effectLst/>
                          <a:latin typeface="Times New Roman" panose="02020603050405020304" pitchFamily="18" charset="0"/>
                        </a:rPr>
                        <a:t>hepatik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transaminazlarda</a:t>
                      </a:r>
                      <a:r>
                        <a:rPr lang="tr-TR" sz="800" b="0" i="0" u="none" strike="noStrike" dirty="0">
                          <a:solidFill>
                            <a:srgbClr val="000000"/>
                          </a:solidFill>
                          <a:effectLst/>
                          <a:latin typeface="Times New Roman" panose="02020603050405020304" pitchFamily="18" charset="0"/>
                        </a:rPr>
                        <a:t> (ALT, AST) özellikle erken tedavide </a:t>
                      </a:r>
                      <a:r>
                        <a:rPr lang="tr-TR" sz="800" b="0" i="0" u="none" strike="noStrike" dirty="0" err="1">
                          <a:solidFill>
                            <a:srgbClr val="000000"/>
                          </a:solidFill>
                          <a:effectLst/>
                          <a:latin typeface="Times New Roman" panose="02020603050405020304" pitchFamily="18" charset="0"/>
                        </a:rPr>
                        <a:t>asemptomatik</a:t>
                      </a:r>
                      <a:r>
                        <a:rPr lang="tr-TR" sz="800" b="0" i="0" u="none" strike="noStrike" dirty="0">
                          <a:solidFill>
                            <a:srgbClr val="000000"/>
                          </a:solidFill>
                          <a:effectLst/>
                          <a:latin typeface="Times New Roman" panose="02020603050405020304" pitchFamily="18" charset="0"/>
                        </a:rPr>
                        <a:t> geçici yükselmeler, </a:t>
                      </a:r>
                      <a:r>
                        <a:rPr lang="tr-TR" sz="800" b="0" i="0" u="none" strike="noStrike" dirty="0" err="1">
                          <a:solidFill>
                            <a:srgbClr val="000000"/>
                          </a:solidFill>
                          <a:effectLst/>
                          <a:latin typeface="Times New Roman" panose="02020603050405020304" pitchFamily="18" charset="0"/>
                        </a:rPr>
                        <a:t>asteni</a:t>
                      </a:r>
                      <a:r>
                        <a:rPr lang="tr-TR" sz="800" b="0" i="0" u="none" strike="noStrike" dirty="0">
                          <a:solidFill>
                            <a:srgbClr val="000000"/>
                          </a:solidFill>
                          <a:effectLst/>
                          <a:latin typeface="Times New Roman" panose="02020603050405020304" pitchFamily="18" charset="0"/>
                        </a:rPr>
                        <a:t>, ödem. Sık olmayan (%0.1-1): Hipotansiyon ya da </a:t>
                      </a:r>
                      <a:r>
                        <a:rPr lang="tr-TR" sz="800" b="0" i="0" u="none" strike="noStrike" dirty="0" err="1">
                          <a:solidFill>
                            <a:srgbClr val="000000"/>
                          </a:solidFill>
                          <a:effectLst/>
                          <a:latin typeface="Times New Roman" panose="02020603050405020304" pitchFamily="18" charset="0"/>
                        </a:rPr>
                        <a:t>senkop</a:t>
                      </a:r>
                      <a:r>
                        <a:rPr lang="tr-TR" sz="800" b="0" i="0" u="none" strike="noStrike" dirty="0">
                          <a:solidFill>
                            <a:srgbClr val="000000"/>
                          </a:solidFill>
                          <a:effectLst/>
                          <a:latin typeface="Times New Roman" panose="02020603050405020304" pitchFamily="18" charset="0"/>
                        </a:rPr>
                        <a:t> ile birlikte veya tek başına </a:t>
                      </a:r>
                      <a:r>
                        <a:rPr lang="tr-TR" sz="800" b="0" i="0" u="none" strike="noStrike" dirty="0" err="1">
                          <a:solidFill>
                            <a:srgbClr val="000000"/>
                          </a:solidFill>
                          <a:effectLst/>
                          <a:latin typeface="Times New Roman" panose="02020603050405020304" pitchFamily="18" charset="0"/>
                        </a:rPr>
                        <a:t>bradikardi</a:t>
                      </a:r>
                      <a:r>
                        <a:rPr lang="tr-TR" sz="800" b="0" i="0" u="none" strike="noStrike" dirty="0">
                          <a:solidFill>
                            <a:srgbClr val="000000"/>
                          </a:solidFill>
                          <a:effectLst/>
                          <a:latin typeface="Times New Roman" panose="02020603050405020304" pitchFamily="18" charset="0"/>
                        </a:rPr>
                        <a:t>, ışığa duyarlılık reaksiyonu, </a:t>
                      </a:r>
                      <a:r>
                        <a:rPr lang="tr-TR" sz="800" b="0" i="0" u="none" strike="noStrike" dirty="0" err="1">
                          <a:solidFill>
                            <a:srgbClr val="000000"/>
                          </a:solidFill>
                          <a:effectLst/>
                          <a:latin typeface="Times New Roman" panose="02020603050405020304" pitchFamily="18" charset="0"/>
                        </a:rPr>
                        <a:t>kreatinin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fosfokinaz</a:t>
                      </a:r>
                      <a:r>
                        <a:rPr lang="tr-TR" sz="800" b="0" i="0" u="none" strike="noStrike" dirty="0">
                          <a:solidFill>
                            <a:srgbClr val="000000"/>
                          </a:solidFill>
                          <a:effectLst/>
                          <a:latin typeface="Times New Roman" panose="02020603050405020304" pitchFamily="18" charset="0"/>
                        </a:rPr>
                        <a:t> düzeyinde artış. Nadir (%0.01-0.1): </a:t>
                      </a:r>
                      <a:r>
                        <a:rPr lang="tr-TR" sz="800" b="0" i="0" u="none" strike="noStrike" dirty="0" err="1">
                          <a:solidFill>
                            <a:srgbClr val="000000"/>
                          </a:solidFill>
                          <a:effectLst/>
                          <a:latin typeface="Times New Roman" panose="02020603050405020304" pitchFamily="18" charset="0"/>
                        </a:rPr>
                        <a:t>Lökopeni</a:t>
                      </a:r>
                      <a:r>
                        <a:rPr lang="tr-TR" sz="800" b="0" i="0" u="none" strike="noStrike" dirty="0">
                          <a:solidFill>
                            <a:srgbClr val="000000"/>
                          </a:solidFill>
                          <a:effectLst/>
                          <a:latin typeface="Times New Roman" panose="02020603050405020304" pitchFamily="18" charset="0"/>
                        </a:rPr>
                        <a:t>, epileptik nöbetler (bu vakaların çoğunda nöbet öyküsü ya da nöbetlere karşı yatkınlığı arttıran faktörler belirlenmiştir), döküntü. Çok nadir (&lt;%0.01): </a:t>
                      </a:r>
                      <a:r>
                        <a:rPr lang="tr-TR" sz="800" b="0" i="0" u="none" strike="noStrike" dirty="0" err="1">
                          <a:solidFill>
                            <a:srgbClr val="000000"/>
                          </a:solidFill>
                          <a:effectLst/>
                          <a:latin typeface="Times New Roman" panose="02020603050405020304" pitchFamily="18" charset="0"/>
                        </a:rPr>
                        <a:t>Trombositopeni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ketoasidoz</a:t>
                      </a:r>
                      <a:r>
                        <a:rPr lang="tr-TR" sz="800" b="0" i="0" u="none" strike="noStrike" dirty="0">
                          <a:solidFill>
                            <a:srgbClr val="000000"/>
                          </a:solidFill>
                          <a:effectLst/>
                          <a:latin typeface="Times New Roman" panose="02020603050405020304" pitchFamily="18" charset="0"/>
                        </a:rPr>
                        <a:t> veya komayla ilişkili olarak bazıları ölümle sonuçlanabilen </a:t>
                      </a:r>
                      <a:r>
                        <a:rPr lang="tr-TR" sz="800" b="0" i="0" u="none" strike="noStrike" dirty="0" err="1">
                          <a:solidFill>
                            <a:srgbClr val="000000"/>
                          </a:solidFill>
                          <a:effectLst/>
                          <a:latin typeface="Times New Roman" panose="02020603050405020304" pitchFamily="18" charset="0"/>
                        </a:rPr>
                        <a:t>hiperglisemi</a:t>
                      </a:r>
                      <a:r>
                        <a:rPr lang="tr-TR" sz="800" b="0" i="0" u="none" strike="noStrike" dirty="0">
                          <a:solidFill>
                            <a:srgbClr val="000000"/>
                          </a:solidFill>
                          <a:effectLst/>
                          <a:latin typeface="Times New Roman" panose="02020603050405020304" pitchFamily="18" charset="0"/>
                        </a:rPr>
                        <a:t> ya da diyabette kötüleşme, </a:t>
                      </a:r>
                      <a:r>
                        <a:rPr lang="tr-TR" sz="800" b="0" i="0" u="none" strike="noStrike" dirty="0" err="1">
                          <a:solidFill>
                            <a:srgbClr val="000000"/>
                          </a:solidFill>
                          <a:effectLst/>
                          <a:latin typeface="Times New Roman" panose="02020603050405020304" pitchFamily="18" charset="0"/>
                        </a:rPr>
                        <a:t>Nöroleptik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Malign</a:t>
                      </a:r>
                      <a:r>
                        <a:rPr lang="tr-TR" sz="800" b="0" i="0" u="none" strike="noStrike" dirty="0">
                          <a:solidFill>
                            <a:srgbClr val="000000"/>
                          </a:solidFill>
                          <a:effectLst/>
                          <a:latin typeface="Times New Roman" panose="02020603050405020304" pitchFamily="18" charset="0"/>
                        </a:rPr>
                        <a:t> Sendrom, </a:t>
                      </a:r>
                      <a:r>
                        <a:rPr lang="tr-TR" sz="800" b="0" i="0" u="none" strike="noStrike" dirty="0" err="1">
                          <a:solidFill>
                            <a:srgbClr val="000000"/>
                          </a:solidFill>
                          <a:effectLst/>
                          <a:latin typeface="Times New Roman" panose="02020603050405020304" pitchFamily="18" charset="0"/>
                        </a:rPr>
                        <a:t>pankreatit</a:t>
                      </a:r>
                      <a:r>
                        <a:rPr lang="tr-TR" sz="800" b="0" i="0" u="none" strike="noStrike" dirty="0">
                          <a:solidFill>
                            <a:srgbClr val="000000"/>
                          </a:solidFill>
                          <a:effectLst/>
                          <a:latin typeface="Times New Roman" panose="02020603050405020304" pitchFamily="18" charset="0"/>
                        </a:rPr>
                        <a:t>, hepatit, </a:t>
                      </a:r>
                      <a:r>
                        <a:rPr lang="tr-TR" sz="800" b="0" i="0" u="none" strike="noStrike" dirty="0" err="1">
                          <a:solidFill>
                            <a:srgbClr val="000000"/>
                          </a:solidFill>
                          <a:effectLst/>
                          <a:latin typeface="Times New Roman" panose="02020603050405020304" pitchFamily="18" charset="0"/>
                        </a:rPr>
                        <a:t>priapizm</a:t>
                      </a:r>
                      <a:r>
                        <a:rPr lang="tr-TR" sz="800" b="0" i="0" u="none" strike="noStrike" dirty="0">
                          <a:solidFill>
                            <a:srgbClr val="000000"/>
                          </a:solidFill>
                          <a:effectLst/>
                          <a:latin typeface="Times New Roman" panose="02020603050405020304" pitchFamily="18" charset="0"/>
                        </a:rPr>
                        <a:t>.</a:t>
                      </a:r>
                    </a:p>
                  </a:txBody>
                  <a:tcPr marL="6729" marR="6729" marT="67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068668532"/>
                  </a:ext>
                </a:extLst>
              </a:tr>
            </a:tbl>
          </a:graphicData>
        </a:graphic>
      </p:graphicFrame>
    </p:spTree>
    <p:extLst>
      <p:ext uri="{BB962C8B-B14F-4D97-AF65-F5344CB8AC3E}">
        <p14:creationId xmlns:p14="http://schemas.microsoft.com/office/powerpoint/2010/main" val="64081858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26545334-F7AC-4189-9412-7B70984A52F2}"/>
              </a:ext>
            </a:extLst>
          </p:cNvPr>
          <p:cNvGraphicFramePr>
            <a:graphicFrameLocks noGrp="1"/>
          </p:cNvGraphicFramePr>
          <p:nvPr>
            <p:extLst>
              <p:ext uri="{D42A27DB-BD31-4B8C-83A1-F6EECF244321}">
                <p14:modId xmlns:p14="http://schemas.microsoft.com/office/powerpoint/2010/main" val="2157211847"/>
              </p:ext>
            </p:extLst>
          </p:nvPr>
        </p:nvGraphicFramePr>
        <p:xfrm>
          <a:off x="251520" y="1268761"/>
          <a:ext cx="8640960" cy="4320480"/>
        </p:xfrm>
        <a:graphic>
          <a:graphicData uri="http://schemas.openxmlformats.org/drawingml/2006/table">
            <a:tbl>
              <a:tblPr/>
              <a:tblGrid>
                <a:gridCol w="330491">
                  <a:extLst>
                    <a:ext uri="{9D8B030D-6E8A-4147-A177-3AD203B41FA5}">
                      <a16:colId xmlns:a16="http://schemas.microsoft.com/office/drawing/2014/main" xmlns="" val="424690457"/>
                    </a:ext>
                  </a:extLst>
                </a:gridCol>
                <a:gridCol w="2058683">
                  <a:extLst>
                    <a:ext uri="{9D8B030D-6E8A-4147-A177-3AD203B41FA5}">
                      <a16:colId xmlns:a16="http://schemas.microsoft.com/office/drawing/2014/main" xmlns="" val="3088329422"/>
                    </a:ext>
                  </a:extLst>
                </a:gridCol>
                <a:gridCol w="1693766">
                  <a:extLst>
                    <a:ext uri="{9D8B030D-6E8A-4147-A177-3AD203B41FA5}">
                      <a16:colId xmlns:a16="http://schemas.microsoft.com/office/drawing/2014/main" xmlns="" val="1593038269"/>
                    </a:ext>
                  </a:extLst>
                </a:gridCol>
                <a:gridCol w="2155076">
                  <a:extLst>
                    <a:ext uri="{9D8B030D-6E8A-4147-A177-3AD203B41FA5}">
                      <a16:colId xmlns:a16="http://schemas.microsoft.com/office/drawing/2014/main" xmlns="" val="3851186097"/>
                    </a:ext>
                  </a:extLst>
                </a:gridCol>
                <a:gridCol w="2402944">
                  <a:extLst>
                    <a:ext uri="{9D8B030D-6E8A-4147-A177-3AD203B41FA5}">
                      <a16:colId xmlns:a16="http://schemas.microsoft.com/office/drawing/2014/main" xmlns="" val="3449647740"/>
                    </a:ext>
                  </a:extLst>
                </a:gridCol>
              </a:tblGrid>
              <a:tr h="222943">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İLAÇ</a:t>
                      </a:r>
                    </a:p>
                  </a:txBody>
                  <a:tcPr marL="6284" marR="6284" marT="62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ENDİKASYONLARI</a:t>
                      </a:r>
                    </a:p>
                  </a:txBody>
                  <a:tcPr marL="6284" marR="6284" marT="62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KONTRENDİKASYONLARI</a:t>
                      </a:r>
                    </a:p>
                  </a:txBody>
                  <a:tcPr marL="6284" marR="6284" marT="62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VERİLİŞ YOLU</a:t>
                      </a:r>
                    </a:p>
                  </a:txBody>
                  <a:tcPr marL="6284" marR="6284" marT="62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YAN ETKİLERİ</a:t>
                      </a:r>
                    </a:p>
                  </a:txBody>
                  <a:tcPr marL="6284" marR="6284" marT="62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855862427"/>
                  </a:ext>
                </a:extLst>
              </a:tr>
              <a:tr h="4097537">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800" b="0" i="0" u="none" strike="noStrike">
                          <a:solidFill>
                            <a:srgbClr val="000000"/>
                          </a:solidFill>
                          <a:effectLst/>
                          <a:latin typeface="Times New Roman" panose="02020603050405020304" pitchFamily="18" charset="0"/>
                        </a:rPr>
                        <a:t>RİSPERİDON</a:t>
                      </a:r>
                    </a:p>
                  </a:txBody>
                  <a:tcPr marL="6284" marR="6284" marT="6284"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a:solidFill>
                            <a:srgbClr val="000000"/>
                          </a:solidFill>
                          <a:effectLst/>
                          <a:latin typeface="Times New Roman" panose="02020603050405020304" pitchFamily="18" charset="0"/>
                        </a:rPr>
                        <a:t>Pozitif (halüsinasyon, </a:t>
                      </a:r>
                      <a:r>
                        <a:rPr lang="tr-TR" sz="800" b="0" i="0" u="none" strike="noStrike" dirty="0" err="1">
                          <a:solidFill>
                            <a:srgbClr val="000000"/>
                          </a:solidFill>
                          <a:effectLst/>
                          <a:latin typeface="Times New Roman" panose="02020603050405020304" pitchFamily="18" charset="0"/>
                        </a:rPr>
                        <a:t>delüsyon</a:t>
                      </a:r>
                      <a:r>
                        <a:rPr lang="tr-TR" sz="800" b="0" i="0" u="none" strike="noStrike" dirty="0">
                          <a:solidFill>
                            <a:srgbClr val="000000"/>
                          </a:solidFill>
                          <a:effectLst/>
                          <a:latin typeface="Times New Roman" panose="02020603050405020304" pitchFamily="18" charset="0"/>
                        </a:rPr>
                        <a:t>, düşünce bozuklukları, saldırganlık, şüphecilik) ve/veya negatif (</a:t>
                      </a:r>
                      <a:r>
                        <a:rPr lang="tr-TR" sz="800" b="0" i="0" u="none" strike="noStrike" dirty="0" err="1">
                          <a:solidFill>
                            <a:srgbClr val="000000"/>
                          </a:solidFill>
                          <a:effectLst/>
                          <a:latin typeface="Times New Roman" panose="02020603050405020304" pitchFamily="18" charset="0"/>
                        </a:rPr>
                        <a:t>künt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afekt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emosyonel</a:t>
                      </a:r>
                      <a:r>
                        <a:rPr lang="tr-TR" sz="800" b="0" i="0" u="none" strike="noStrike" dirty="0">
                          <a:solidFill>
                            <a:srgbClr val="000000"/>
                          </a:solidFill>
                          <a:effectLst/>
                          <a:latin typeface="Times New Roman" panose="02020603050405020304" pitchFamily="18" charset="0"/>
                        </a:rPr>
                        <a:t> ve sosyal çekingenlik ve konuşma yetersizliği) semptomların görüldüğü akut ve kronik </a:t>
                      </a:r>
                      <a:r>
                        <a:rPr lang="tr-TR" sz="800" b="0" i="0" u="none" strike="noStrike" dirty="0" err="1">
                          <a:solidFill>
                            <a:srgbClr val="000000"/>
                          </a:solidFill>
                          <a:effectLst/>
                          <a:latin typeface="Times New Roman" panose="02020603050405020304" pitchFamily="18" charset="0"/>
                        </a:rPr>
                        <a:t>şizofrenik</a:t>
                      </a:r>
                      <a:r>
                        <a:rPr lang="tr-TR" sz="800" b="0" i="0" u="none" strike="noStrike" dirty="0">
                          <a:solidFill>
                            <a:srgbClr val="000000"/>
                          </a:solidFill>
                          <a:effectLst/>
                          <a:latin typeface="Times New Roman" panose="02020603050405020304" pitchFamily="18" charset="0"/>
                        </a:rPr>
                        <a:t> psikozlarda ve diğer </a:t>
                      </a:r>
                      <a:r>
                        <a:rPr lang="tr-TR" sz="800" b="0" i="0" u="none" strike="noStrike" dirty="0" err="1">
                          <a:solidFill>
                            <a:srgbClr val="000000"/>
                          </a:solidFill>
                          <a:effectLst/>
                          <a:latin typeface="Times New Roman" panose="02020603050405020304" pitchFamily="18" charset="0"/>
                        </a:rPr>
                        <a:t>psikotik</a:t>
                      </a:r>
                      <a:r>
                        <a:rPr lang="tr-TR" sz="800" b="0" i="0" u="none" strike="noStrike" dirty="0">
                          <a:solidFill>
                            <a:srgbClr val="000000"/>
                          </a:solidFill>
                          <a:effectLst/>
                          <a:latin typeface="Times New Roman" panose="02020603050405020304" pitchFamily="18" charset="0"/>
                        </a:rPr>
                        <a:t> durumlarda kullanılır. Şizofreni ile ilgili </a:t>
                      </a:r>
                      <a:r>
                        <a:rPr lang="tr-TR" sz="800" b="0" i="0" u="none" strike="noStrike" dirty="0" err="1">
                          <a:solidFill>
                            <a:srgbClr val="000000"/>
                          </a:solidFill>
                          <a:effectLst/>
                          <a:latin typeface="Times New Roman" panose="02020603050405020304" pitchFamily="18" charset="0"/>
                        </a:rPr>
                        <a:t>afektif</a:t>
                      </a:r>
                      <a:r>
                        <a:rPr lang="tr-TR" sz="800" b="0" i="0" u="none" strike="noStrike" dirty="0">
                          <a:solidFill>
                            <a:srgbClr val="000000"/>
                          </a:solidFill>
                          <a:effectLst/>
                          <a:latin typeface="Times New Roman" panose="02020603050405020304" pitchFamily="18" charset="0"/>
                        </a:rPr>
                        <a:t> semptomları (depresyon, suçluluk duygusu, endişe) da azaltır. İlk tedaviye cevap verdiği gözlenen hastalarda, idame tedavisi sırasında klinik iyileşmenin devamı açısından da etkilidir. Ayrıca, saldırganlık (sözlü saldırganlık, fiziksel şiddet), aktivite bozuklukları (ajitasyon) veya </a:t>
                      </a:r>
                      <a:r>
                        <a:rPr lang="tr-TR" sz="800" b="0" i="0" u="none" strike="noStrike" dirty="0" err="1">
                          <a:solidFill>
                            <a:srgbClr val="000000"/>
                          </a:solidFill>
                          <a:effectLst/>
                          <a:latin typeface="Times New Roman" panose="02020603050405020304" pitchFamily="18" charset="0"/>
                        </a:rPr>
                        <a:t>psikotik</a:t>
                      </a:r>
                      <a:r>
                        <a:rPr lang="tr-TR" sz="800" b="0" i="0" u="none" strike="noStrike" dirty="0">
                          <a:solidFill>
                            <a:srgbClr val="000000"/>
                          </a:solidFill>
                          <a:effectLst/>
                          <a:latin typeface="Times New Roman" panose="02020603050405020304" pitchFamily="18" charset="0"/>
                        </a:rPr>
                        <a:t> semptomların belirgin olduğu yaşlı hastalarda </a:t>
                      </a:r>
                      <a:r>
                        <a:rPr lang="tr-TR" sz="800" b="0" i="0" u="none" strike="noStrike" dirty="0" err="1">
                          <a:solidFill>
                            <a:srgbClr val="000000"/>
                          </a:solidFill>
                          <a:effectLst/>
                          <a:latin typeface="Times New Roman" panose="02020603050405020304" pitchFamily="18" charset="0"/>
                        </a:rPr>
                        <a:t>demansa</a:t>
                      </a:r>
                      <a:r>
                        <a:rPr lang="tr-TR" sz="800" b="0" i="0" u="none" strike="noStrike" dirty="0">
                          <a:solidFill>
                            <a:srgbClr val="000000"/>
                          </a:solidFill>
                          <a:effectLst/>
                          <a:latin typeface="Times New Roman" panose="02020603050405020304" pitchFamily="18" charset="0"/>
                        </a:rPr>
                        <a:t> bağlı davranış bozukluklarının tedavisinde kullanılır. </a:t>
                      </a:r>
                      <a:r>
                        <a:rPr lang="tr-TR" sz="800" b="0" i="0" u="none" strike="noStrike" dirty="0" err="1">
                          <a:solidFill>
                            <a:srgbClr val="000000"/>
                          </a:solidFill>
                          <a:effectLst/>
                          <a:latin typeface="Times New Roman" panose="02020603050405020304" pitchFamily="18" charset="0"/>
                        </a:rPr>
                        <a:t>Bipolar</a:t>
                      </a:r>
                      <a:r>
                        <a:rPr lang="tr-TR" sz="800" b="0" i="0" u="none" strike="noStrike" dirty="0">
                          <a:solidFill>
                            <a:srgbClr val="000000"/>
                          </a:solidFill>
                          <a:effectLst/>
                          <a:latin typeface="Times New Roman" panose="02020603050405020304" pitchFamily="18" charset="0"/>
                        </a:rPr>
                        <a:t> hastalığın </a:t>
                      </a:r>
                      <a:r>
                        <a:rPr lang="tr-TR" sz="800" b="0" i="0" u="none" strike="noStrike" dirty="0" err="1">
                          <a:solidFill>
                            <a:srgbClr val="000000"/>
                          </a:solidFill>
                          <a:effectLst/>
                          <a:latin typeface="Times New Roman" panose="02020603050405020304" pitchFamily="18" charset="0"/>
                        </a:rPr>
                        <a:t>manik</a:t>
                      </a:r>
                      <a:r>
                        <a:rPr lang="tr-TR" sz="800" b="0" i="0" u="none" strike="noStrike" dirty="0">
                          <a:solidFill>
                            <a:srgbClr val="000000"/>
                          </a:solidFill>
                          <a:effectLst/>
                          <a:latin typeface="Times New Roman" panose="02020603050405020304" pitchFamily="18" charset="0"/>
                        </a:rPr>
                        <a:t> epizodunun tedavisinde </a:t>
                      </a:r>
                      <a:r>
                        <a:rPr lang="tr-TR" sz="800" b="0" i="0" u="none" strike="noStrike" dirty="0" err="1">
                          <a:solidFill>
                            <a:srgbClr val="000000"/>
                          </a:solidFill>
                          <a:effectLst/>
                          <a:latin typeface="Times New Roman" panose="02020603050405020304" pitchFamily="18" charset="0"/>
                        </a:rPr>
                        <a:t>endikedir</a:t>
                      </a:r>
                      <a:r>
                        <a:rPr lang="tr-TR" sz="800" b="0" i="0" u="none" strike="noStrike" dirty="0">
                          <a:solidFill>
                            <a:srgbClr val="000000"/>
                          </a:solidFill>
                          <a:effectLst/>
                          <a:latin typeface="Times New Roman" panose="02020603050405020304" pitchFamily="18" charset="0"/>
                        </a:rPr>
                        <a:t>. Bu </a:t>
                      </a:r>
                      <a:r>
                        <a:rPr lang="tr-TR" sz="800" b="0" i="0" u="none" strike="noStrike" dirty="0" err="1">
                          <a:solidFill>
                            <a:srgbClr val="000000"/>
                          </a:solidFill>
                          <a:effectLst/>
                          <a:latin typeface="Times New Roman" panose="02020603050405020304" pitchFamily="18" charset="0"/>
                        </a:rPr>
                        <a:t>epizodlar</a:t>
                      </a:r>
                      <a:r>
                        <a:rPr lang="tr-TR" sz="800" b="0" i="0" u="none" strike="noStrike" dirty="0">
                          <a:solidFill>
                            <a:srgbClr val="000000"/>
                          </a:solidFill>
                          <a:effectLst/>
                          <a:latin typeface="Times New Roman" panose="02020603050405020304" pitchFamily="18" charset="0"/>
                        </a:rPr>
                        <a:t>; duygu durumunda kabarma, taşkınlık, </a:t>
                      </a:r>
                      <a:r>
                        <a:rPr lang="tr-TR" sz="800" b="0" i="0" u="none" strike="noStrike" dirty="0" err="1">
                          <a:solidFill>
                            <a:srgbClr val="000000"/>
                          </a:solidFill>
                          <a:effectLst/>
                          <a:latin typeface="Times New Roman" panose="02020603050405020304" pitchFamily="18" charset="0"/>
                        </a:rPr>
                        <a:t>irritabilite</a:t>
                      </a:r>
                      <a:r>
                        <a:rPr lang="tr-TR" sz="800" b="0" i="0" u="none" strike="noStrike" dirty="0">
                          <a:solidFill>
                            <a:srgbClr val="000000"/>
                          </a:solidFill>
                          <a:effectLst/>
                          <a:latin typeface="Times New Roman" panose="02020603050405020304" pitchFamily="18" charset="0"/>
                        </a:rPr>
                        <a:t> , kendini aşırı beğenme, uykuya duyulan ihtiyacın azalması, basınçlı konuşma, düşüncelerin yarışması, aykırı ve saldırgan davranışlar da dahil olmak üzere muhakeme ve </a:t>
                      </a:r>
                      <a:r>
                        <a:rPr lang="tr-TR" sz="800" b="0" i="0" u="none" strike="noStrike" dirty="0" err="1">
                          <a:solidFill>
                            <a:srgbClr val="000000"/>
                          </a:solidFill>
                          <a:effectLst/>
                          <a:latin typeface="Times New Roman" panose="02020603050405020304" pitchFamily="18" charset="0"/>
                        </a:rPr>
                        <a:t>içgörü</a:t>
                      </a:r>
                      <a:r>
                        <a:rPr lang="tr-TR" sz="800" b="0" i="0" u="none" strike="noStrike" dirty="0">
                          <a:solidFill>
                            <a:srgbClr val="000000"/>
                          </a:solidFill>
                          <a:effectLst/>
                          <a:latin typeface="Times New Roman" panose="02020603050405020304" pitchFamily="18" charset="0"/>
                        </a:rPr>
                        <a:t> eksikliği gibi semptomlarla karakterizedir. Zarar verici (</a:t>
                      </a:r>
                      <a:r>
                        <a:rPr lang="tr-TR" sz="800" b="0" i="0" u="none" strike="noStrike" dirty="0" err="1">
                          <a:solidFill>
                            <a:srgbClr val="000000"/>
                          </a:solidFill>
                          <a:effectLst/>
                          <a:latin typeface="Times New Roman" panose="02020603050405020304" pitchFamily="18" charset="0"/>
                        </a:rPr>
                        <a:t>örn</a:t>
                      </a:r>
                      <a:r>
                        <a:rPr lang="tr-TR" sz="800" b="0" i="0" u="none" strike="noStrike" dirty="0">
                          <a:solidFill>
                            <a:srgbClr val="000000"/>
                          </a:solidFill>
                          <a:effectLst/>
                          <a:latin typeface="Times New Roman" panose="02020603050405020304" pitchFamily="18" charset="0"/>
                        </a:rPr>
                        <a:t>. saldırganlık, kendine zarar verici veya fevri) davranışların ön planda olduğu, </a:t>
                      </a:r>
                      <a:r>
                        <a:rPr lang="tr-TR" sz="800" b="0" i="0" u="none" strike="noStrike" dirty="0" err="1">
                          <a:solidFill>
                            <a:srgbClr val="000000"/>
                          </a:solidFill>
                          <a:effectLst/>
                          <a:latin typeface="Times New Roman" panose="02020603050405020304" pitchFamily="18" charset="0"/>
                        </a:rPr>
                        <a:t>entellektüel</a:t>
                      </a:r>
                      <a:r>
                        <a:rPr lang="tr-TR" sz="800" b="0" i="0" u="none" strike="noStrike" dirty="0">
                          <a:solidFill>
                            <a:srgbClr val="000000"/>
                          </a:solidFill>
                          <a:effectLst/>
                          <a:latin typeface="Times New Roman" panose="02020603050405020304" pitchFamily="18" charset="0"/>
                        </a:rPr>
                        <a:t> işlevleri ortalamanın altında veya </a:t>
                      </a:r>
                      <a:r>
                        <a:rPr lang="tr-TR" sz="800" b="0" i="0" u="none" strike="noStrike" dirty="0" err="1">
                          <a:solidFill>
                            <a:srgbClr val="000000"/>
                          </a:solidFill>
                          <a:effectLst/>
                          <a:latin typeface="Times New Roman" panose="02020603050405020304" pitchFamily="18" charset="0"/>
                        </a:rPr>
                        <a:t>mental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retardasyonlu</a:t>
                      </a:r>
                      <a:r>
                        <a:rPr lang="tr-TR" sz="800" b="0" i="0" u="none" strike="noStrike" dirty="0">
                          <a:solidFill>
                            <a:srgbClr val="000000"/>
                          </a:solidFill>
                          <a:effectLst/>
                          <a:latin typeface="Times New Roman" panose="02020603050405020304" pitchFamily="18" charset="0"/>
                        </a:rPr>
                        <a:t> çocuk, ergen ve erişkinlerde davranım ve diğer yıkıcı davranış bozukluklarında </a:t>
                      </a:r>
                      <a:r>
                        <a:rPr lang="tr-TR" sz="800" b="0" i="0" u="none" strike="noStrike" dirty="0" err="1">
                          <a:solidFill>
                            <a:srgbClr val="000000"/>
                          </a:solidFill>
                          <a:effectLst/>
                          <a:latin typeface="Times New Roman" panose="02020603050405020304" pitchFamily="18" charset="0"/>
                        </a:rPr>
                        <a:t>endikedir</a:t>
                      </a:r>
                      <a:r>
                        <a:rPr lang="tr-TR" sz="800" b="0" i="0" u="none" strike="noStrike" dirty="0">
                          <a:solidFill>
                            <a:srgbClr val="000000"/>
                          </a:solidFill>
                          <a:effectLst/>
                          <a:latin typeface="Times New Roman" panose="02020603050405020304" pitchFamily="18" charset="0"/>
                        </a:rPr>
                        <a:t>. Çocuklarda ve ergenlerde otistik bozukluğa bağlı huzursuzluk (agresif belirtiler, kendine zarar verme, öfke nöbetleri, ani duygu durum değişiklikleri) tedavisinde </a:t>
                      </a:r>
                      <a:r>
                        <a:rPr lang="tr-TR" sz="800" b="0" i="0" u="none" strike="noStrike" dirty="0" err="1">
                          <a:solidFill>
                            <a:srgbClr val="000000"/>
                          </a:solidFill>
                          <a:effectLst/>
                          <a:latin typeface="Times New Roman" panose="02020603050405020304" pitchFamily="18" charset="0"/>
                        </a:rPr>
                        <a:t>endikedir</a:t>
                      </a:r>
                      <a:r>
                        <a:rPr lang="tr-TR" sz="800" b="0" i="0" u="none" strike="noStrike" dirty="0">
                          <a:solidFill>
                            <a:srgbClr val="000000"/>
                          </a:solidFill>
                          <a:effectLst/>
                          <a:latin typeface="Times New Roman" panose="02020603050405020304" pitchFamily="18" charset="0"/>
                        </a:rPr>
                        <a:t>.</a:t>
                      </a:r>
                    </a:p>
                  </a:txBody>
                  <a:tcPr marL="6284" marR="6284" marT="62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Bu ilaca aşırı duyarlılığı olanlarda kullanılmamalıdır.</a:t>
                      </a:r>
                    </a:p>
                  </a:txBody>
                  <a:tcPr marL="6284" marR="6284" marT="62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Diğer nöroleptiklerden geçiş: Risperdal tedavisi başladığında, tıbbi olarak uygun olduğunda daha önceki tedavi tedricen kesilebilir. Tıbbi olarak uygun olduğunda, depo nöroleptikler geçiş için bir sonraki depo enjeksiyon yerine Risperidon tedavisine başlanabilir. Antiparkinson tedaviye devam edilip edilmeyeceği periyodik olarak değerlendirilmelidir. Erişkinler: Günde 1-2 kez verilebilir. Günlük doz, üç gün içerisinde 6 mg'a yükseltilmelidir. Akut ya da kronik tüm hastalar, günde 2 mg ile başlanmalıdır. 2. gün 4 mg, 3.gün 6 mg'a çıkılmalıdır. Optimal doz 4-8 mg/gündür. Günde 10 mg'ın üstündeki dozlar ekstrapiramidal semptomlara neden olabilir. Günde 16 mg'ın üstüne çıkılmamalıdır. Sedasyon gerektiğinde tedaviye bir benzodiyazepin eklenebilir. Yaşlılar: Günde iki kez 0,5 mg ile başlanması önerilir. Doz günde iki kez 0.5 mg'lık artışlarla 1-2 mg'a getirilebilir. Çocuklar: 15 yaşın altında kullanıma ait yeterli deneyim yoktur. Böbrek ve karaciğer hastaları: Günde iki kez 0,5 mg ile başlanması önerilir. Doz günde iki kez 0.5 mg'lık artışlarla 1-2 mg'a getirilebilir. Bu hastalarda dikkatli kullanılmalıdır.</a:t>
                      </a:r>
                    </a:p>
                  </a:txBody>
                  <a:tcPr marL="6284" marR="6284" marT="62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a:solidFill>
                            <a:srgbClr val="000000"/>
                          </a:solidFill>
                          <a:effectLst/>
                          <a:latin typeface="Times New Roman" panose="02020603050405020304" pitchFamily="18" charset="0"/>
                        </a:rPr>
                        <a:t>Gözlenen yan etkiler: Sık: Uykusuzluk, ajitasyon, </a:t>
                      </a:r>
                      <a:r>
                        <a:rPr lang="tr-TR" sz="800" b="0" i="0" u="none" strike="noStrike" dirty="0" err="1">
                          <a:solidFill>
                            <a:srgbClr val="000000"/>
                          </a:solidFill>
                          <a:effectLst/>
                          <a:latin typeface="Times New Roman" panose="02020603050405020304" pitchFamily="18" charset="0"/>
                        </a:rPr>
                        <a:t>anksiyete</a:t>
                      </a:r>
                      <a:r>
                        <a:rPr lang="tr-TR" sz="800" b="0" i="0" u="none" strike="noStrike" dirty="0">
                          <a:solidFill>
                            <a:srgbClr val="000000"/>
                          </a:solidFill>
                          <a:effectLst/>
                          <a:latin typeface="Times New Roman" panose="02020603050405020304" pitchFamily="18" charset="0"/>
                        </a:rPr>
                        <a:t>, baş ağrısı. </a:t>
                      </a:r>
                      <a:r>
                        <a:rPr lang="tr-TR" sz="800" b="0" i="0" u="none" strike="noStrike" dirty="0" err="1">
                          <a:solidFill>
                            <a:srgbClr val="000000"/>
                          </a:solidFill>
                          <a:effectLst/>
                          <a:latin typeface="Times New Roman" panose="02020603050405020304" pitchFamily="18" charset="0"/>
                        </a:rPr>
                        <a:t>Sedasyon</a:t>
                      </a:r>
                      <a:r>
                        <a:rPr lang="tr-TR" sz="800" b="0" i="0" u="none" strike="noStrike" dirty="0">
                          <a:solidFill>
                            <a:srgbClr val="000000"/>
                          </a:solidFill>
                          <a:effectLst/>
                          <a:latin typeface="Times New Roman" panose="02020603050405020304" pitchFamily="18" charset="0"/>
                        </a:rPr>
                        <a:t> yetişkinlerden çok çocuklar ve ergenlerde gözlenmiştir. Genel olarak, </a:t>
                      </a:r>
                      <a:r>
                        <a:rPr lang="tr-TR" sz="800" b="0" i="0" u="none" strike="noStrike" dirty="0" err="1">
                          <a:solidFill>
                            <a:srgbClr val="000000"/>
                          </a:solidFill>
                          <a:effectLst/>
                          <a:latin typeface="Times New Roman" panose="02020603050405020304" pitchFamily="18" charset="0"/>
                        </a:rPr>
                        <a:t>sedasyon</a:t>
                      </a:r>
                      <a:r>
                        <a:rPr lang="tr-TR" sz="800" b="0" i="0" u="none" strike="noStrike" dirty="0">
                          <a:solidFill>
                            <a:srgbClr val="000000"/>
                          </a:solidFill>
                          <a:effectLst/>
                          <a:latin typeface="Times New Roman" panose="02020603050405020304" pitchFamily="18" charset="0"/>
                        </a:rPr>
                        <a:t> hafif ve geçicidir. Daha seyrek: Uyuklama, yorgunluk, baş dönmesi, konsantrasyon güçlüğü, karın ağrısı, </a:t>
                      </a:r>
                      <a:r>
                        <a:rPr lang="tr-TR" sz="800" b="0" i="0" u="none" strike="noStrike" dirty="0" err="1">
                          <a:solidFill>
                            <a:srgbClr val="000000"/>
                          </a:solidFill>
                          <a:effectLst/>
                          <a:latin typeface="Times New Roman" panose="02020603050405020304" pitchFamily="18" charset="0"/>
                        </a:rPr>
                        <a:t>konstipasyon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dispepsi</a:t>
                      </a:r>
                      <a:r>
                        <a:rPr lang="tr-TR" sz="800" b="0" i="0" u="none" strike="noStrike" dirty="0">
                          <a:solidFill>
                            <a:srgbClr val="000000"/>
                          </a:solidFill>
                          <a:effectLst/>
                          <a:latin typeface="Times New Roman" panose="02020603050405020304" pitchFamily="18" charset="0"/>
                        </a:rPr>
                        <a:t>, bulantı/kusma, görme bozukluğu, </a:t>
                      </a:r>
                      <a:r>
                        <a:rPr lang="tr-TR" sz="800" b="0" i="0" u="none" strike="noStrike" dirty="0" err="1">
                          <a:solidFill>
                            <a:srgbClr val="000000"/>
                          </a:solidFill>
                          <a:effectLst/>
                          <a:latin typeface="Times New Roman" panose="02020603050405020304" pitchFamily="18" charset="0"/>
                        </a:rPr>
                        <a:t>priapizm</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ereksiyon</a:t>
                      </a:r>
                      <a:r>
                        <a:rPr lang="tr-TR" sz="800" b="0" i="0" u="none" strike="noStrike" dirty="0">
                          <a:solidFill>
                            <a:srgbClr val="000000"/>
                          </a:solidFill>
                          <a:effectLst/>
                          <a:latin typeface="Times New Roman" panose="02020603050405020304" pitchFamily="18" charset="0"/>
                        </a:rPr>
                        <a:t> bozuklukları, </a:t>
                      </a:r>
                      <a:r>
                        <a:rPr lang="tr-TR" sz="800" b="0" i="0" u="none" strike="noStrike" dirty="0" err="1">
                          <a:solidFill>
                            <a:srgbClr val="000000"/>
                          </a:solidFill>
                          <a:effectLst/>
                          <a:latin typeface="Times New Roman" panose="02020603050405020304" pitchFamily="18" charset="0"/>
                        </a:rPr>
                        <a:t>ejakülasyon</a:t>
                      </a:r>
                      <a:r>
                        <a:rPr lang="tr-TR" sz="800" b="0" i="0" u="none" strike="noStrike" dirty="0">
                          <a:solidFill>
                            <a:srgbClr val="000000"/>
                          </a:solidFill>
                          <a:effectLst/>
                          <a:latin typeface="Times New Roman" panose="02020603050405020304" pitchFamily="18" charset="0"/>
                        </a:rPr>
                        <a:t> kusurları, orgazm ile ilgili </a:t>
                      </a:r>
                      <a:r>
                        <a:rPr lang="tr-TR" sz="800" b="0" i="0" u="none" strike="noStrike" dirty="0" err="1">
                          <a:solidFill>
                            <a:srgbClr val="000000"/>
                          </a:solidFill>
                          <a:effectLst/>
                          <a:latin typeface="Times New Roman" panose="02020603050405020304" pitchFamily="18" charset="0"/>
                        </a:rPr>
                        <a:t>disfonksiyonlar</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üriner</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inkontinans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rinit</a:t>
                      </a:r>
                      <a:r>
                        <a:rPr lang="tr-TR" sz="800" b="0" i="0" u="none" strike="noStrike" dirty="0">
                          <a:solidFill>
                            <a:srgbClr val="000000"/>
                          </a:solidFill>
                          <a:effectLst/>
                          <a:latin typeface="Times New Roman" panose="02020603050405020304" pitchFamily="18" charset="0"/>
                        </a:rPr>
                        <a:t>, döküntü ve diğer alerjik reaksiyonlar. </a:t>
                      </a:r>
                      <a:r>
                        <a:rPr lang="tr-TR" sz="800" b="0" i="0" u="none" strike="noStrike" dirty="0" err="1">
                          <a:solidFill>
                            <a:srgbClr val="000000"/>
                          </a:solidFill>
                          <a:effectLst/>
                          <a:latin typeface="Times New Roman" panose="02020603050405020304" pitchFamily="18" charset="0"/>
                        </a:rPr>
                        <a:t>Ekstrapiramidal</a:t>
                      </a:r>
                      <a:r>
                        <a:rPr lang="tr-TR" sz="800" b="0" i="0" u="none" strike="noStrike" dirty="0">
                          <a:solidFill>
                            <a:srgbClr val="000000"/>
                          </a:solidFill>
                          <a:effectLst/>
                          <a:latin typeface="Times New Roman" panose="02020603050405020304" pitchFamily="18" charset="0"/>
                        </a:rPr>
                        <a:t> semptomlar (tremor, </a:t>
                      </a:r>
                      <a:r>
                        <a:rPr lang="tr-TR" sz="800" b="0" i="0" u="none" strike="noStrike" dirty="0" err="1">
                          <a:solidFill>
                            <a:srgbClr val="000000"/>
                          </a:solidFill>
                          <a:effectLst/>
                          <a:latin typeface="Times New Roman" panose="02020603050405020304" pitchFamily="18" charset="0"/>
                        </a:rPr>
                        <a:t>rijidite</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hipersalivasyon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bradikinezi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akatizi</a:t>
                      </a:r>
                      <a:r>
                        <a:rPr lang="tr-TR" sz="800" b="0" i="0" u="none" strike="noStrike" dirty="0">
                          <a:solidFill>
                            <a:srgbClr val="000000"/>
                          </a:solidFill>
                          <a:effectLst/>
                          <a:latin typeface="Times New Roman" panose="02020603050405020304" pitchFamily="18" charset="0"/>
                        </a:rPr>
                        <a:t>, akut </a:t>
                      </a:r>
                      <a:r>
                        <a:rPr lang="tr-TR" sz="800" b="0" i="0" u="none" strike="noStrike" dirty="0" err="1">
                          <a:solidFill>
                            <a:srgbClr val="000000"/>
                          </a:solidFill>
                          <a:effectLst/>
                          <a:latin typeface="Times New Roman" panose="02020603050405020304" pitchFamily="18" charset="0"/>
                        </a:rPr>
                        <a:t>distoni</a:t>
                      </a:r>
                      <a:r>
                        <a:rPr lang="tr-TR" sz="800" b="0" i="0" u="none" strike="noStrike" dirty="0">
                          <a:solidFill>
                            <a:srgbClr val="000000"/>
                          </a:solidFill>
                          <a:effectLst/>
                          <a:latin typeface="Times New Roman" panose="02020603050405020304" pitchFamily="18" charset="0"/>
                        </a:rPr>
                        <a:t>) görülebilir. Bu belirtiler genellikle hafif ve gerektiğinde doz azaltılıp ve/veya </a:t>
                      </a:r>
                      <a:r>
                        <a:rPr lang="tr-TR" sz="800" b="0" i="0" u="none" strike="noStrike" dirty="0" err="1">
                          <a:solidFill>
                            <a:srgbClr val="000000"/>
                          </a:solidFill>
                          <a:effectLst/>
                          <a:latin typeface="Times New Roman" panose="02020603050405020304" pitchFamily="18" charset="0"/>
                        </a:rPr>
                        <a:t>antiparkinson</a:t>
                      </a:r>
                      <a:r>
                        <a:rPr lang="tr-TR" sz="800" b="0" i="0" u="none" strike="noStrike" dirty="0">
                          <a:solidFill>
                            <a:srgbClr val="000000"/>
                          </a:solidFill>
                          <a:effectLst/>
                          <a:latin typeface="Times New Roman" panose="02020603050405020304" pitchFamily="18" charset="0"/>
                        </a:rPr>
                        <a:t> ilaçlar verildiğinde geçicidir. Akut manili hastalarda yapılan klinik çalışmalarda </a:t>
                      </a:r>
                      <a:r>
                        <a:rPr lang="tr-TR" sz="800" b="0" i="0" u="none" strike="noStrike" dirty="0" err="1">
                          <a:solidFill>
                            <a:srgbClr val="000000"/>
                          </a:solidFill>
                          <a:effectLst/>
                          <a:latin typeface="Times New Roman" panose="02020603050405020304" pitchFamily="18" charset="0"/>
                        </a:rPr>
                        <a:t>risperidon</a:t>
                      </a:r>
                      <a:r>
                        <a:rPr lang="tr-TR" sz="800" b="0" i="0" u="none" strike="noStrike" dirty="0">
                          <a:solidFill>
                            <a:srgbClr val="000000"/>
                          </a:solidFill>
                          <a:effectLst/>
                          <a:latin typeface="Times New Roman" panose="02020603050405020304" pitchFamily="18" charset="0"/>
                        </a:rPr>
                        <a:t> tedavisi ile EPS görülme sıklığı %10'dan daha düşüktür. Bazı hastalarda, özellikle başlangıç dozunu takiben, (</a:t>
                      </a:r>
                      <a:r>
                        <a:rPr lang="tr-TR" sz="800" b="0" i="0" u="none" strike="noStrike" dirty="0" err="1">
                          <a:solidFill>
                            <a:srgbClr val="000000"/>
                          </a:solidFill>
                          <a:effectLst/>
                          <a:latin typeface="Times New Roman" panose="02020603050405020304" pitchFamily="18" charset="0"/>
                        </a:rPr>
                        <a:t>ortostatik</a:t>
                      </a:r>
                      <a:r>
                        <a:rPr lang="tr-TR" sz="800" b="0" i="0" u="none" strike="noStrike" dirty="0">
                          <a:solidFill>
                            <a:srgbClr val="000000"/>
                          </a:solidFill>
                          <a:effectLst/>
                          <a:latin typeface="Times New Roman" panose="02020603050405020304" pitchFamily="18" charset="0"/>
                        </a:rPr>
                        <a:t>) hipotansiyon ve (refleks) taşikardi veya hipertansiyon görülmüştür. </a:t>
                      </a:r>
                      <a:r>
                        <a:rPr lang="tr-TR" sz="800" b="0" i="0" u="none" strike="noStrike" dirty="0" err="1">
                          <a:solidFill>
                            <a:srgbClr val="000000"/>
                          </a:solidFill>
                          <a:effectLst/>
                          <a:latin typeface="Times New Roman" panose="02020603050405020304" pitchFamily="18" charset="0"/>
                        </a:rPr>
                        <a:t>Nötrofil</a:t>
                      </a:r>
                      <a:r>
                        <a:rPr lang="tr-TR" sz="800" b="0" i="0" u="none" strike="noStrike" dirty="0">
                          <a:solidFill>
                            <a:srgbClr val="000000"/>
                          </a:solidFill>
                          <a:effectLst/>
                          <a:latin typeface="Times New Roman" panose="02020603050405020304" pitchFamily="18" charset="0"/>
                        </a:rPr>
                        <a:t> ve/veya </a:t>
                      </a:r>
                      <a:r>
                        <a:rPr lang="tr-TR" sz="800" b="0" i="0" u="none" strike="noStrike" dirty="0" err="1">
                          <a:solidFill>
                            <a:srgbClr val="000000"/>
                          </a:solidFill>
                          <a:effectLst/>
                          <a:latin typeface="Times New Roman" panose="02020603050405020304" pitchFamily="18" charset="0"/>
                        </a:rPr>
                        <a:t>trombosit</a:t>
                      </a:r>
                      <a:r>
                        <a:rPr lang="tr-TR" sz="800" b="0" i="0" u="none" strike="noStrike" dirty="0">
                          <a:solidFill>
                            <a:srgbClr val="000000"/>
                          </a:solidFill>
                          <a:effectLst/>
                          <a:latin typeface="Times New Roman" panose="02020603050405020304" pitchFamily="18" charset="0"/>
                        </a:rPr>
                        <a:t> sayısında azalma görülebilir. Doza bağlı </a:t>
                      </a:r>
                      <a:r>
                        <a:rPr lang="tr-TR" sz="800" b="0" i="0" u="none" strike="noStrike" dirty="0" err="1">
                          <a:solidFill>
                            <a:srgbClr val="000000"/>
                          </a:solidFill>
                          <a:effectLst/>
                          <a:latin typeface="Times New Roman" panose="02020603050405020304" pitchFamily="18" charset="0"/>
                        </a:rPr>
                        <a:t>prolaktin</a:t>
                      </a:r>
                      <a:r>
                        <a:rPr lang="tr-TR" sz="800" b="0" i="0" u="none" strike="noStrike" dirty="0">
                          <a:solidFill>
                            <a:srgbClr val="000000"/>
                          </a:solidFill>
                          <a:effectLst/>
                          <a:latin typeface="Times New Roman" panose="02020603050405020304" pitchFamily="18" charset="0"/>
                        </a:rPr>
                        <a:t> seviyelerinde yükselmeye neden olabilir. Muhtemel belirtileri </a:t>
                      </a:r>
                      <a:r>
                        <a:rPr lang="tr-TR" sz="800" b="0" i="0" u="none" strike="noStrike" dirty="0" err="1">
                          <a:solidFill>
                            <a:srgbClr val="000000"/>
                          </a:solidFill>
                          <a:effectLst/>
                          <a:latin typeface="Times New Roman" panose="02020603050405020304" pitchFamily="18" charset="0"/>
                        </a:rPr>
                        <a:t>galaktore</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jinekomasti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menstrüel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siklüs</a:t>
                      </a:r>
                      <a:r>
                        <a:rPr lang="tr-TR" sz="800" b="0" i="0" u="none" strike="noStrike" dirty="0">
                          <a:solidFill>
                            <a:srgbClr val="000000"/>
                          </a:solidFill>
                          <a:effectLst/>
                          <a:latin typeface="Times New Roman" panose="02020603050405020304" pitchFamily="18" charset="0"/>
                        </a:rPr>
                        <a:t> düzensizlikleri ve </a:t>
                      </a:r>
                      <a:r>
                        <a:rPr lang="tr-TR" sz="800" b="0" i="0" u="none" strike="noStrike" dirty="0" err="1">
                          <a:solidFill>
                            <a:srgbClr val="000000"/>
                          </a:solidFill>
                          <a:effectLst/>
                          <a:latin typeface="Times New Roman" panose="02020603050405020304" pitchFamily="18" charset="0"/>
                        </a:rPr>
                        <a:t>amenore</a:t>
                      </a:r>
                      <a:r>
                        <a:rPr lang="tr-TR" sz="800" b="0" i="0" u="none" strike="noStrike" dirty="0">
                          <a:solidFill>
                            <a:srgbClr val="000000"/>
                          </a:solidFill>
                          <a:effectLst/>
                          <a:latin typeface="Times New Roman" panose="02020603050405020304" pitchFamily="18" charset="0"/>
                        </a:rPr>
                        <a:t> olabilir. Kilo artışı, ödem ve karaciğer enzimlerinde yükselme gözlenmiştir. </a:t>
                      </a:r>
                      <a:r>
                        <a:rPr lang="tr-TR" sz="800" b="0" i="0" u="none" strike="noStrike" dirty="0" err="1">
                          <a:solidFill>
                            <a:srgbClr val="000000"/>
                          </a:solidFill>
                          <a:effectLst/>
                          <a:latin typeface="Times New Roman" panose="02020603050405020304" pitchFamily="18" charset="0"/>
                        </a:rPr>
                        <a:t>Serebrovasküler</a:t>
                      </a:r>
                      <a:r>
                        <a:rPr lang="tr-TR" sz="800" b="0" i="0" u="none" strike="noStrike" dirty="0">
                          <a:solidFill>
                            <a:srgbClr val="000000"/>
                          </a:solidFill>
                          <a:effectLst/>
                          <a:latin typeface="Times New Roman" panose="02020603050405020304" pitchFamily="18" charset="0"/>
                        </a:rPr>
                        <a:t> bozukluklar ve geçici </a:t>
                      </a:r>
                      <a:r>
                        <a:rPr lang="tr-TR" sz="800" b="0" i="0" u="none" strike="noStrike" dirty="0" err="1">
                          <a:solidFill>
                            <a:srgbClr val="000000"/>
                          </a:solidFill>
                          <a:effectLst/>
                          <a:latin typeface="Times New Roman" panose="02020603050405020304" pitchFamily="18" charset="0"/>
                        </a:rPr>
                        <a:t>iskemik</a:t>
                      </a:r>
                      <a:r>
                        <a:rPr lang="tr-TR" sz="800" b="0" i="0" u="none" strike="noStrike" dirty="0">
                          <a:solidFill>
                            <a:srgbClr val="000000"/>
                          </a:solidFill>
                          <a:effectLst/>
                          <a:latin typeface="Times New Roman" panose="02020603050405020304" pitchFamily="18" charset="0"/>
                        </a:rPr>
                        <a:t> atakların dahil olduğu </a:t>
                      </a:r>
                      <a:r>
                        <a:rPr lang="tr-TR" sz="800" b="0" i="0" u="none" strike="noStrike" dirty="0" err="1">
                          <a:solidFill>
                            <a:srgbClr val="000000"/>
                          </a:solidFill>
                          <a:effectLst/>
                          <a:latin typeface="Times New Roman" panose="02020603050405020304" pitchFamily="18" charset="0"/>
                        </a:rPr>
                        <a:t>serebrovasküler</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advers</a:t>
                      </a:r>
                      <a:r>
                        <a:rPr lang="tr-TR" sz="800" b="0" i="0" u="none" strike="noStrike" dirty="0">
                          <a:solidFill>
                            <a:srgbClr val="000000"/>
                          </a:solidFill>
                          <a:effectLst/>
                          <a:latin typeface="Times New Roman" panose="02020603050405020304" pitchFamily="18" charset="0"/>
                        </a:rPr>
                        <a:t> etkiler gözlenmiştir. Çok ender durumlarda </a:t>
                      </a:r>
                      <a:r>
                        <a:rPr lang="tr-TR" sz="800" b="0" i="0" u="none" strike="noStrike" dirty="0" err="1">
                          <a:solidFill>
                            <a:srgbClr val="000000"/>
                          </a:solidFill>
                          <a:effectLst/>
                          <a:latin typeface="Times New Roman" panose="02020603050405020304" pitchFamily="18" charset="0"/>
                        </a:rPr>
                        <a:t>hiperglisemi</a:t>
                      </a:r>
                      <a:r>
                        <a:rPr lang="tr-TR" sz="800" b="0" i="0" u="none" strike="noStrike" dirty="0">
                          <a:solidFill>
                            <a:srgbClr val="000000"/>
                          </a:solidFill>
                          <a:effectLst/>
                          <a:latin typeface="Times New Roman" panose="02020603050405020304" pitchFamily="18" charset="0"/>
                        </a:rPr>
                        <a:t> ve daha önceden </a:t>
                      </a:r>
                      <a:r>
                        <a:rPr lang="tr-TR" sz="800" b="0" i="0" u="none" strike="noStrike" dirty="0" err="1">
                          <a:solidFill>
                            <a:srgbClr val="000000"/>
                          </a:solidFill>
                          <a:effectLst/>
                          <a:latin typeface="Times New Roman" panose="02020603050405020304" pitchFamily="18" charset="0"/>
                        </a:rPr>
                        <a:t>varolan</a:t>
                      </a:r>
                      <a:r>
                        <a:rPr lang="tr-TR" sz="800" b="0" i="0" u="none" strike="noStrike" dirty="0">
                          <a:solidFill>
                            <a:srgbClr val="000000"/>
                          </a:solidFill>
                          <a:effectLst/>
                          <a:latin typeface="Times New Roman" panose="02020603050405020304" pitchFamily="18" charset="0"/>
                        </a:rPr>
                        <a:t> diyabetin şiddetlendiği bildirilmiştir. </a:t>
                      </a:r>
                      <a:r>
                        <a:rPr lang="tr-TR" sz="800" b="0" i="0" u="none" strike="noStrike" dirty="0" err="1">
                          <a:solidFill>
                            <a:srgbClr val="000000"/>
                          </a:solidFill>
                          <a:effectLst/>
                          <a:latin typeface="Times New Roman" panose="02020603050405020304" pitchFamily="18" charset="0"/>
                        </a:rPr>
                        <a:t>Psikotik</a:t>
                      </a:r>
                      <a:r>
                        <a:rPr lang="tr-TR" sz="800" b="0" i="0" u="none" strike="noStrike" dirty="0">
                          <a:solidFill>
                            <a:srgbClr val="000000"/>
                          </a:solidFill>
                          <a:effectLst/>
                          <a:latin typeface="Times New Roman" panose="02020603050405020304" pitchFamily="18" charset="0"/>
                        </a:rPr>
                        <a:t> hastalarda </a:t>
                      </a:r>
                      <a:r>
                        <a:rPr lang="tr-TR" sz="800" b="0" i="0" u="none" strike="noStrike" dirty="0" err="1">
                          <a:solidFill>
                            <a:srgbClr val="000000"/>
                          </a:solidFill>
                          <a:effectLst/>
                          <a:latin typeface="Times New Roman" panose="02020603050405020304" pitchFamily="18" charset="0"/>
                        </a:rPr>
                        <a:t>polidipsiye</a:t>
                      </a:r>
                      <a:r>
                        <a:rPr lang="tr-TR" sz="800" b="0" i="0" u="none" strike="noStrike" dirty="0">
                          <a:solidFill>
                            <a:srgbClr val="000000"/>
                          </a:solidFill>
                          <a:effectLst/>
                          <a:latin typeface="Times New Roman" panose="02020603050405020304" pitchFamily="18" charset="0"/>
                        </a:rPr>
                        <a:t> ya da </a:t>
                      </a:r>
                      <a:r>
                        <a:rPr lang="tr-TR" sz="800" b="0" i="0" u="none" strike="noStrike" dirty="0" err="1">
                          <a:solidFill>
                            <a:srgbClr val="000000"/>
                          </a:solidFill>
                          <a:effectLst/>
                          <a:latin typeface="Times New Roman" panose="02020603050405020304" pitchFamily="18" charset="0"/>
                        </a:rPr>
                        <a:t>antidiüretik</a:t>
                      </a:r>
                      <a:r>
                        <a:rPr lang="tr-TR" sz="800" b="0" i="0" u="none" strike="noStrike" dirty="0">
                          <a:solidFill>
                            <a:srgbClr val="000000"/>
                          </a:solidFill>
                          <a:effectLst/>
                          <a:latin typeface="Times New Roman" panose="02020603050405020304" pitchFamily="18" charset="0"/>
                        </a:rPr>
                        <a:t> hormonun uygunsuz salınımına bağlı su </a:t>
                      </a:r>
                      <a:r>
                        <a:rPr lang="tr-TR" sz="800" b="0" i="0" u="none" strike="noStrike" dirty="0" err="1">
                          <a:solidFill>
                            <a:srgbClr val="000000"/>
                          </a:solidFill>
                          <a:effectLst/>
                          <a:latin typeface="Times New Roman" panose="02020603050405020304" pitchFamily="18" charset="0"/>
                        </a:rPr>
                        <a:t>intoksikasyonu</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tardif</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diskinezi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Nöroleptik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Malign</a:t>
                      </a:r>
                      <a:r>
                        <a:rPr lang="tr-TR" sz="800" b="0" i="0" u="none" strike="noStrike" dirty="0">
                          <a:solidFill>
                            <a:srgbClr val="000000"/>
                          </a:solidFill>
                          <a:effectLst/>
                          <a:latin typeface="Times New Roman" panose="02020603050405020304" pitchFamily="18" charset="0"/>
                        </a:rPr>
                        <a:t> Sendrom, vücut ısısında düzensizlikler ve epilepsi nöbetleri gözlenmiştir.</a:t>
                      </a:r>
                    </a:p>
                  </a:txBody>
                  <a:tcPr marL="6284" marR="6284" marT="62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026660868"/>
                  </a:ext>
                </a:extLst>
              </a:tr>
            </a:tbl>
          </a:graphicData>
        </a:graphic>
      </p:graphicFrame>
    </p:spTree>
    <p:extLst>
      <p:ext uri="{BB962C8B-B14F-4D97-AF65-F5344CB8AC3E}">
        <p14:creationId xmlns:p14="http://schemas.microsoft.com/office/powerpoint/2010/main" val="2030770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39243DC-A224-4024-A851-CC901A948DB7}"/>
              </a:ext>
            </a:extLst>
          </p:cNvPr>
          <p:cNvSpPr>
            <a:spLocks noGrp="1"/>
          </p:cNvSpPr>
          <p:nvPr>
            <p:ph type="title"/>
          </p:nvPr>
        </p:nvSpPr>
        <p:spPr>
          <a:xfrm>
            <a:off x="-180528" y="274638"/>
            <a:ext cx="10009112" cy="1143000"/>
          </a:xfrm>
        </p:spPr>
        <p:txBody>
          <a:bodyPr/>
          <a:lstStyle/>
          <a:p>
            <a:r>
              <a:rPr lang="tr-TR" dirty="0">
                <a:solidFill>
                  <a:srgbClr val="FF0000"/>
                </a:solidFill>
                <a:latin typeface="Times New Roman" panose="02020603050405020304" pitchFamily="18" charset="0"/>
                <a:cs typeface="Times New Roman" panose="02020603050405020304" pitchFamily="18" charset="0"/>
              </a:rPr>
              <a:t>İlaçlarla İlgili Kavramlar</a:t>
            </a:r>
          </a:p>
        </p:txBody>
      </p:sp>
      <p:graphicFrame>
        <p:nvGraphicFramePr>
          <p:cNvPr id="4" name="Tablo 4">
            <a:extLst>
              <a:ext uri="{FF2B5EF4-FFF2-40B4-BE49-F238E27FC236}">
                <a16:creationId xmlns:a16="http://schemas.microsoft.com/office/drawing/2014/main" xmlns="" id="{05918EC5-1413-4D06-8846-47B7760C3DBA}"/>
              </a:ext>
            </a:extLst>
          </p:cNvPr>
          <p:cNvGraphicFramePr>
            <a:graphicFrameLocks noGrp="1"/>
          </p:cNvGraphicFramePr>
          <p:nvPr>
            <p:ph idx="1"/>
            <p:extLst>
              <p:ext uri="{D42A27DB-BD31-4B8C-83A1-F6EECF244321}">
                <p14:modId xmlns:p14="http://schemas.microsoft.com/office/powerpoint/2010/main" val="768818536"/>
              </p:ext>
            </p:extLst>
          </p:nvPr>
        </p:nvGraphicFramePr>
        <p:xfrm>
          <a:off x="251520" y="1268758"/>
          <a:ext cx="8640960" cy="5314604"/>
        </p:xfrm>
        <a:graphic>
          <a:graphicData uri="http://schemas.openxmlformats.org/drawingml/2006/table">
            <a:tbl>
              <a:tblPr firstRow="1" bandRow="1">
                <a:tableStyleId>{5C22544A-7EE6-4342-B048-85BDC9FD1C3A}</a:tableStyleId>
              </a:tblPr>
              <a:tblGrid>
                <a:gridCol w="2422440">
                  <a:extLst>
                    <a:ext uri="{9D8B030D-6E8A-4147-A177-3AD203B41FA5}">
                      <a16:colId xmlns:a16="http://schemas.microsoft.com/office/drawing/2014/main" xmlns="" val="1556913611"/>
                    </a:ext>
                  </a:extLst>
                </a:gridCol>
                <a:gridCol w="6218520">
                  <a:extLst>
                    <a:ext uri="{9D8B030D-6E8A-4147-A177-3AD203B41FA5}">
                      <a16:colId xmlns:a16="http://schemas.microsoft.com/office/drawing/2014/main" xmlns="" val="3350457717"/>
                    </a:ext>
                  </a:extLst>
                </a:gridCol>
              </a:tblGrid>
              <a:tr h="526624">
                <a:tc>
                  <a:txBody>
                    <a:bodyPr/>
                    <a:lstStyle/>
                    <a:p>
                      <a:r>
                        <a:rPr lang="tr-TR" sz="2000" dirty="0">
                          <a:latin typeface="Times New Roman" panose="02020603050405020304" pitchFamily="18" charset="0"/>
                          <a:cs typeface="Times New Roman" panose="02020603050405020304" pitchFamily="18" charset="0"/>
                        </a:rPr>
                        <a:t>Kavramlar    </a:t>
                      </a:r>
                      <a:r>
                        <a:rPr lang="tr-TR" dirty="0"/>
                        <a:t>                      </a:t>
                      </a:r>
                    </a:p>
                  </a:txBody>
                  <a:tcPr/>
                </a:tc>
                <a:tc>
                  <a:txBody>
                    <a:bodyPr/>
                    <a:lstStyle/>
                    <a:p>
                      <a:r>
                        <a:rPr lang="tr-TR" sz="2000" dirty="0">
                          <a:latin typeface="Times New Roman" panose="02020603050405020304" pitchFamily="18" charset="0"/>
                          <a:cs typeface="Times New Roman" panose="02020603050405020304" pitchFamily="18" charset="0"/>
                        </a:rPr>
                        <a:t>Tanım</a:t>
                      </a:r>
                    </a:p>
                  </a:txBody>
                  <a:tcPr/>
                </a:tc>
                <a:extLst>
                  <a:ext uri="{0D108BD9-81ED-4DB2-BD59-A6C34878D82A}">
                    <a16:rowId xmlns:a16="http://schemas.microsoft.com/office/drawing/2014/main" xmlns="" val="992867693"/>
                  </a:ext>
                </a:extLst>
              </a:tr>
              <a:tr h="943561">
                <a:tc>
                  <a:txBody>
                    <a:bodyPr/>
                    <a:lstStyle/>
                    <a:p>
                      <a:r>
                        <a:rPr lang="tr-TR" sz="1800" dirty="0">
                          <a:latin typeface="Times New Roman" panose="02020603050405020304" pitchFamily="18" charset="0"/>
                          <a:cs typeface="Times New Roman" panose="02020603050405020304" pitchFamily="18" charset="0"/>
                        </a:rPr>
                        <a:t>İlaç</a:t>
                      </a:r>
                    </a:p>
                  </a:txBody>
                  <a:tcPr/>
                </a:tc>
                <a:tc>
                  <a:txBody>
                    <a:bodyPr/>
                    <a:lstStyle/>
                    <a:p>
                      <a:r>
                        <a:rPr lang="tr-TR" sz="1800" dirty="0">
                          <a:latin typeface="Times New Roman" panose="02020603050405020304" pitchFamily="18" charset="0"/>
                          <a:cs typeface="Times New Roman" panose="02020603050405020304" pitchFamily="18" charset="0"/>
                        </a:rPr>
                        <a:t> Fizyolojik durumları ya da patolojik olayları, alanın yararı için değiştirmek, incelemek amacıyla kullanılan veya kullanılması öngörülen bir madde ya da ürün olarak tanımlanır.</a:t>
                      </a:r>
                    </a:p>
                  </a:txBody>
                  <a:tcPr/>
                </a:tc>
                <a:extLst>
                  <a:ext uri="{0D108BD9-81ED-4DB2-BD59-A6C34878D82A}">
                    <a16:rowId xmlns:a16="http://schemas.microsoft.com/office/drawing/2014/main" xmlns="" val="1937781103"/>
                  </a:ext>
                </a:extLst>
              </a:tr>
              <a:tr h="526624">
                <a:tc>
                  <a:txBody>
                    <a:bodyPr/>
                    <a:lstStyle/>
                    <a:p>
                      <a:r>
                        <a:rPr lang="tr-TR" sz="1800" dirty="0">
                          <a:latin typeface="Times New Roman" panose="02020603050405020304" pitchFamily="18" charset="0"/>
                          <a:cs typeface="Times New Roman" panose="02020603050405020304" pitchFamily="18" charset="0"/>
                        </a:rPr>
                        <a:t>Doz</a:t>
                      </a:r>
                    </a:p>
                  </a:txBody>
                  <a:tcPr/>
                </a:tc>
                <a:tc>
                  <a:txBody>
                    <a:bodyPr/>
                    <a:lstStyle/>
                    <a:p>
                      <a:r>
                        <a:rPr lang="tr-TR" sz="1800" dirty="0">
                          <a:latin typeface="Times New Roman" panose="02020603050405020304" pitchFamily="18" charset="0"/>
                          <a:cs typeface="Times New Roman" panose="02020603050405020304" pitchFamily="18" charset="0"/>
                        </a:rPr>
                        <a:t> Bir defada verilen ilaç miktarıdır.</a:t>
                      </a:r>
                    </a:p>
                  </a:txBody>
                  <a:tcPr/>
                </a:tc>
                <a:extLst>
                  <a:ext uri="{0D108BD9-81ED-4DB2-BD59-A6C34878D82A}">
                    <a16:rowId xmlns:a16="http://schemas.microsoft.com/office/drawing/2014/main" xmlns="" val="3702492782"/>
                  </a:ext>
                </a:extLst>
              </a:tr>
              <a:tr h="526624">
                <a:tc>
                  <a:txBody>
                    <a:bodyPr/>
                    <a:lstStyle/>
                    <a:p>
                      <a:r>
                        <a:rPr lang="tr-TR" sz="1800" dirty="0">
                          <a:latin typeface="Times New Roman" panose="02020603050405020304" pitchFamily="18" charset="0"/>
                          <a:cs typeface="Times New Roman" panose="02020603050405020304" pitchFamily="18" charset="0"/>
                        </a:rPr>
                        <a:t>Drog</a:t>
                      </a:r>
                    </a:p>
                  </a:txBody>
                  <a:tcPr/>
                </a:tc>
                <a:tc>
                  <a:txBody>
                    <a:bodyPr/>
                    <a:lstStyle/>
                    <a:p>
                      <a:r>
                        <a:rPr lang="tr-TR" sz="1800" dirty="0">
                          <a:latin typeface="Times New Roman" panose="02020603050405020304" pitchFamily="18" charset="0"/>
                          <a:cs typeface="Times New Roman" panose="02020603050405020304" pitchFamily="18" charset="0"/>
                        </a:rPr>
                        <a:t> Tedavi amacı ile kullanılan tek bir maddedir.</a:t>
                      </a:r>
                    </a:p>
                  </a:txBody>
                  <a:tcPr/>
                </a:tc>
                <a:extLst>
                  <a:ext uri="{0D108BD9-81ED-4DB2-BD59-A6C34878D82A}">
                    <a16:rowId xmlns:a16="http://schemas.microsoft.com/office/drawing/2014/main" xmlns="" val="1009866542"/>
                  </a:ext>
                </a:extLst>
              </a:tr>
              <a:tr h="526624">
                <a:tc>
                  <a:txBody>
                    <a:bodyPr/>
                    <a:lstStyle/>
                    <a:p>
                      <a:r>
                        <a:rPr lang="tr-TR" sz="1800" dirty="0">
                          <a:latin typeface="Times New Roman" panose="02020603050405020304" pitchFamily="18" charset="0"/>
                          <a:cs typeface="Times New Roman" panose="02020603050405020304" pitchFamily="18" charset="0"/>
                        </a:rPr>
                        <a:t>Günlük doz</a:t>
                      </a:r>
                    </a:p>
                  </a:txBody>
                  <a:tcPr/>
                </a:tc>
                <a:tc>
                  <a:txBody>
                    <a:bodyPr/>
                    <a:lstStyle/>
                    <a:p>
                      <a:r>
                        <a:rPr lang="tr-TR" sz="1800" dirty="0">
                          <a:latin typeface="Times New Roman" panose="02020603050405020304" pitchFamily="18" charset="0"/>
                          <a:cs typeface="Times New Roman" panose="02020603050405020304" pitchFamily="18" charset="0"/>
                        </a:rPr>
                        <a:t> Gün boyunca verilmesi tavsiye edilen ilaç miktarıdır.</a:t>
                      </a:r>
                    </a:p>
                  </a:txBody>
                  <a:tcPr/>
                </a:tc>
                <a:extLst>
                  <a:ext uri="{0D108BD9-81ED-4DB2-BD59-A6C34878D82A}">
                    <a16:rowId xmlns:a16="http://schemas.microsoft.com/office/drawing/2014/main" xmlns="" val="792040181"/>
                  </a:ext>
                </a:extLst>
              </a:tr>
              <a:tr h="660493">
                <a:tc>
                  <a:txBody>
                    <a:bodyPr/>
                    <a:lstStyle/>
                    <a:p>
                      <a:r>
                        <a:rPr lang="tr-TR" sz="1800" dirty="0">
                          <a:latin typeface="Times New Roman" panose="02020603050405020304" pitchFamily="18" charset="0"/>
                          <a:cs typeface="Times New Roman" panose="02020603050405020304" pitchFamily="18" charset="0"/>
                        </a:rPr>
                        <a:t>Yan etki</a:t>
                      </a:r>
                    </a:p>
                  </a:txBody>
                  <a:tcPr/>
                </a:tc>
                <a:tc>
                  <a:txBody>
                    <a:bodyPr/>
                    <a:lstStyle/>
                    <a:p>
                      <a:r>
                        <a:rPr lang="tr-TR" sz="1800" dirty="0">
                          <a:latin typeface="Times New Roman" panose="02020603050405020304" pitchFamily="18" charset="0"/>
                          <a:cs typeface="Times New Roman" panose="02020603050405020304" pitchFamily="18" charset="0"/>
                        </a:rPr>
                        <a:t>İlaçların olağan dozlarında bile istenilen tesirlerine ilaveten yaptıkları istenmeyen etkileridir.</a:t>
                      </a:r>
                    </a:p>
                  </a:txBody>
                  <a:tcPr/>
                </a:tc>
                <a:extLst>
                  <a:ext uri="{0D108BD9-81ED-4DB2-BD59-A6C34878D82A}">
                    <a16:rowId xmlns:a16="http://schemas.microsoft.com/office/drawing/2014/main" xmlns="" val="2739009092"/>
                  </a:ext>
                </a:extLst>
              </a:tr>
              <a:tr h="943561">
                <a:tc>
                  <a:txBody>
                    <a:bodyPr/>
                    <a:lstStyle/>
                    <a:p>
                      <a:r>
                        <a:rPr lang="tr-TR" sz="1800" dirty="0" err="1">
                          <a:latin typeface="Times New Roman" panose="02020603050405020304" pitchFamily="18" charset="0"/>
                          <a:cs typeface="Times New Roman" panose="02020603050405020304" pitchFamily="18" charset="0"/>
                        </a:rPr>
                        <a:t>Toksik</a:t>
                      </a:r>
                      <a:r>
                        <a:rPr lang="tr-TR" sz="1800" dirty="0">
                          <a:latin typeface="Times New Roman" panose="02020603050405020304" pitchFamily="18" charset="0"/>
                          <a:cs typeface="Times New Roman" panose="02020603050405020304" pitchFamily="18" charset="0"/>
                        </a:rPr>
                        <a:t> etki</a:t>
                      </a:r>
                    </a:p>
                  </a:txBody>
                  <a:tcPr/>
                </a:tc>
                <a:tc>
                  <a:txBody>
                    <a:bodyPr/>
                    <a:lstStyle/>
                    <a:p>
                      <a:r>
                        <a:rPr lang="tr-TR" sz="1800" dirty="0">
                          <a:latin typeface="Times New Roman" panose="02020603050405020304" pitchFamily="18" charset="0"/>
                          <a:cs typeface="Times New Roman" panose="02020603050405020304" pitchFamily="18" charset="0"/>
                        </a:rPr>
                        <a:t>Genellikle ilaçların farmakodinamik etkilerinin şiddetlenmesine bağlı hasta için rahatsızlık veren ve bazı durumlarda ölüme neden olabilen etkidir.</a:t>
                      </a:r>
                    </a:p>
                  </a:txBody>
                  <a:tcPr/>
                </a:tc>
                <a:extLst>
                  <a:ext uri="{0D108BD9-81ED-4DB2-BD59-A6C34878D82A}">
                    <a16:rowId xmlns:a16="http://schemas.microsoft.com/office/drawing/2014/main" xmlns="" val="1985885619"/>
                  </a:ext>
                </a:extLst>
              </a:tr>
              <a:tr h="660493">
                <a:tc>
                  <a:txBody>
                    <a:bodyPr/>
                    <a:lstStyle/>
                    <a:p>
                      <a:r>
                        <a:rPr lang="tr-TR" sz="1800" dirty="0">
                          <a:latin typeface="Times New Roman" panose="02020603050405020304" pitchFamily="18" charset="0"/>
                          <a:cs typeface="Times New Roman" panose="02020603050405020304" pitchFamily="18" charset="0"/>
                        </a:rPr>
                        <a:t>Emniyet aralığı</a:t>
                      </a:r>
                    </a:p>
                  </a:txBody>
                  <a:tcPr/>
                </a:tc>
                <a:tc>
                  <a:txBody>
                    <a:bodyPr/>
                    <a:lstStyle/>
                    <a:p>
                      <a:r>
                        <a:rPr lang="tr-TR" sz="1800" dirty="0">
                          <a:latin typeface="Times New Roman" panose="02020603050405020304" pitchFamily="18" charset="0"/>
                          <a:cs typeface="Times New Roman" panose="02020603050405020304" pitchFamily="18" charset="0"/>
                        </a:rPr>
                        <a:t>İlacın tedavi dozu ile </a:t>
                      </a:r>
                      <a:r>
                        <a:rPr lang="tr-TR" sz="1800" dirty="0" err="1">
                          <a:latin typeface="Times New Roman" panose="02020603050405020304" pitchFamily="18" charset="0"/>
                          <a:cs typeface="Times New Roman" panose="02020603050405020304" pitchFamily="18" charset="0"/>
                        </a:rPr>
                        <a:t>toksik</a:t>
                      </a:r>
                      <a:r>
                        <a:rPr lang="tr-TR" sz="1800" dirty="0">
                          <a:latin typeface="Times New Roman" panose="02020603050405020304" pitchFamily="18" charset="0"/>
                          <a:cs typeface="Times New Roman" panose="02020603050405020304" pitchFamily="18" charset="0"/>
                        </a:rPr>
                        <a:t> etki gösteren dozu arasındaki aralığa denir.</a:t>
                      </a:r>
                    </a:p>
                  </a:txBody>
                  <a:tcPr/>
                </a:tc>
                <a:extLst>
                  <a:ext uri="{0D108BD9-81ED-4DB2-BD59-A6C34878D82A}">
                    <a16:rowId xmlns:a16="http://schemas.microsoft.com/office/drawing/2014/main" xmlns="" val="348239476"/>
                  </a:ext>
                </a:extLst>
              </a:tr>
            </a:tbl>
          </a:graphicData>
        </a:graphic>
      </p:graphicFrame>
    </p:spTree>
    <p:extLst>
      <p:ext uri="{BB962C8B-B14F-4D97-AF65-F5344CB8AC3E}">
        <p14:creationId xmlns:p14="http://schemas.microsoft.com/office/powerpoint/2010/main" val="3014502626"/>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9A4C9C6D-5982-4E7D-9623-CA9DD2FC197D}"/>
              </a:ext>
            </a:extLst>
          </p:cNvPr>
          <p:cNvGraphicFramePr>
            <a:graphicFrameLocks noGrp="1"/>
          </p:cNvGraphicFramePr>
          <p:nvPr>
            <p:extLst>
              <p:ext uri="{D42A27DB-BD31-4B8C-83A1-F6EECF244321}">
                <p14:modId xmlns:p14="http://schemas.microsoft.com/office/powerpoint/2010/main" val="130478689"/>
              </p:ext>
            </p:extLst>
          </p:nvPr>
        </p:nvGraphicFramePr>
        <p:xfrm>
          <a:off x="251520" y="1268761"/>
          <a:ext cx="8640961" cy="4320479"/>
        </p:xfrm>
        <a:graphic>
          <a:graphicData uri="http://schemas.openxmlformats.org/drawingml/2006/table">
            <a:tbl>
              <a:tblPr/>
              <a:tblGrid>
                <a:gridCol w="398240">
                  <a:extLst>
                    <a:ext uri="{9D8B030D-6E8A-4147-A177-3AD203B41FA5}">
                      <a16:colId xmlns:a16="http://schemas.microsoft.com/office/drawing/2014/main" xmlns="" val="3091865529"/>
                    </a:ext>
                  </a:extLst>
                </a:gridCol>
                <a:gridCol w="1808670">
                  <a:extLst>
                    <a:ext uri="{9D8B030D-6E8A-4147-A177-3AD203B41FA5}">
                      <a16:colId xmlns:a16="http://schemas.microsoft.com/office/drawing/2014/main" xmlns="" val="3127837562"/>
                    </a:ext>
                  </a:extLst>
                </a:gridCol>
                <a:gridCol w="1941416">
                  <a:extLst>
                    <a:ext uri="{9D8B030D-6E8A-4147-A177-3AD203B41FA5}">
                      <a16:colId xmlns:a16="http://schemas.microsoft.com/office/drawing/2014/main" xmlns="" val="1181903212"/>
                    </a:ext>
                  </a:extLst>
                </a:gridCol>
                <a:gridCol w="2457882">
                  <a:extLst>
                    <a:ext uri="{9D8B030D-6E8A-4147-A177-3AD203B41FA5}">
                      <a16:colId xmlns:a16="http://schemas.microsoft.com/office/drawing/2014/main" xmlns="" val="1040525014"/>
                    </a:ext>
                  </a:extLst>
                </a:gridCol>
                <a:gridCol w="2034753">
                  <a:extLst>
                    <a:ext uri="{9D8B030D-6E8A-4147-A177-3AD203B41FA5}">
                      <a16:colId xmlns:a16="http://schemas.microsoft.com/office/drawing/2014/main" xmlns="" val="1705072664"/>
                    </a:ext>
                  </a:extLst>
                </a:gridCol>
              </a:tblGrid>
              <a:tr h="306957">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İLAÇ</a:t>
                      </a:r>
                    </a:p>
                  </a:txBody>
                  <a:tcPr marL="7576" marR="7576" marT="7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ENDİKASYONLARI</a:t>
                      </a:r>
                    </a:p>
                  </a:txBody>
                  <a:tcPr marL="7576" marR="7576" marT="7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KONTRENDİKASYONLARI</a:t>
                      </a:r>
                    </a:p>
                  </a:txBody>
                  <a:tcPr marL="7576" marR="7576" marT="7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VERİLİŞ YOLU</a:t>
                      </a:r>
                    </a:p>
                  </a:txBody>
                  <a:tcPr marL="7576" marR="7576" marT="7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YAN ETKİLERİ</a:t>
                      </a:r>
                    </a:p>
                  </a:txBody>
                  <a:tcPr marL="7576" marR="7576" marT="7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137519645"/>
                  </a:ext>
                </a:extLst>
              </a:tr>
              <a:tr h="401352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ADENOZİN</a:t>
                      </a:r>
                    </a:p>
                  </a:txBody>
                  <a:tcPr marL="7576" marR="7576" marT="7576"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Antiaritmik bir ilaçtır. Anormal kalp ritimlerinin tanısı ve tedavisi için kullanılmaktadır. Ayrıca, bir stres testi (kalbin fotoğrafının çekilmesi) ile bağlantılı olarak anormal kalpteki kan damarlarının genişletilmesine yönelik tanısal bir araç olarak da kullanılmaktadır.</a:t>
                      </a:r>
                    </a:p>
                  </a:txBody>
                  <a:tcPr marL="7576" marR="7576" marT="7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Adenozine veya mannitole karşı alerjiniz var ise, Ciddi kalp rahatsızlıkları geçirdiyseniz, Aralıklı, hızlı ve yavaş kalp ritimleriniz varsa ve bunlar fonksiyonel bir kalp pili ile ayarlanmıyorsa,</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Kan basıncınız düşükse, Göğüs çevrenizde boğucu bir ağrı hissediyorsanız, Kalp yetmezliği geçirdiyseniz, Kafa içi basıncınız yüksekse infüzyon yolu ile kullanmayınız, Kan hacminiz azalmışsa (hipovolemi) infüzyon yolu ile kullanmayınız, Kan pıhtısı oluşumunu önlemek amacıyla kullanılan bir ilaç alıyorsanız (dipiridamol) infüzyon yolu ile kullanmayınız.</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a:t>
                      </a:r>
                    </a:p>
                  </a:txBody>
                  <a:tcPr marL="7576" marR="7576" marT="7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Anormal kalp ritminin tanı ve tedavisi için kullanıldığında, hızlı bir enjeksiyon olarak uygulanmaktadır ve olağan doz aşağıda belirtildiği şekildedir:</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Yetişkinlerde başlangıç dozu 5 mg’dır; eğer bu doz yeterli olmazsa, 10 mg ve sonrasında 15 mg verilebilir.</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İLAÇ bir tanı aracı (stres testi) olarak kullanıldığında, bir infüzyon (serum) verilmektedir ve normal infüzyon hızı 4-6 dakika boyunca 140 µg/kg/dakikadır.</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Uygulama yolu ve metodu:</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Uzman bir doktor tarafından, ven içine uygulama yolu ile verilecektir. Kalp hızınız takip edilecektir.</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Değişik yaş grupları:</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Çocuklarlarda kullanım: Bebekler, çocuklar ve ergenlerde başlangıç dozu 50 µg/kg vücut ağırlığı olmak üzere, doz vücut ağırlığı ile bağlantılıdır. Uygun olan dozu doktorunuz belirleyecektir.</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Özel kullanım durumu yoktur.</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
                      </a:r>
                      <a:br>
                        <a:rPr lang="tr-TR" sz="1000" b="0" i="0" u="none" strike="noStrike">
                          <a:solidFill>
                            <a:srgbClr val="000000"/>
                          </a:solidFill>
                          <a:effectLst/>
                          <a:latin typeface="Times New Roman" panose="02020603050405020304" pitchFamily="18" charset="0"/>
                        </a:rPr>
                      </a:br>
                      <a:endParaRPr lang="tr-TR" sz="1000" b="0" i="0" u="none" strike="noStrike">
                        <a:solidFill>
                          <a:srgbClr val="000000"/>
                        </a:solidFill>
                        <a:effectLst/>
                        <a:latin typeface="Times New Roman" panose="02020603050405020304" pitchFamily="18" charset="0"/>
                      </a:endParaRPr>
                    </a:p>
                  </a:txBody>
                  <a:tcPr marL="7576" marR="7576" marT="7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Yüz ve boyunda ani kızarıklık, Nefes alma güçlükleri,  Göğüs rahatsızlığı, göğüs ağrıları, Kalp fonksiyonunda düzensizlikler, mesela kalp atışınızda hızlanma veya yavaşlama, kalp çarpıntısı, kalp ritminizde değişiklikler,</a:t>
                      </a:r>
                      <a:br>
                        <a:rPr lang="tr-TR" sz="1000" b="0" i="0" u="none" strike="noStrike" dirty="0">
                          <a:solidFill>
                            <a:srgbClr val="000000"/>
                          </a:solidFill>
                          <a:effectLst/>
                          <a:latin typeface="Times New Roman" panose="02020603050405020304" pitchFamily="18" charset="0"/>
                        </a:rPr>
                      </a:br>
                      <a:r>
                        <a:rPr lang="tr-TR" sz="1000" b="0" i="0" u="none" strike="noStrike" dirty="0">
                          <a:solidFill>
                            <a:srgbClr val="000000"/>
                          </a:solidFill>
                          <a:effectLst/>
                          <a:latin typeface="Times New Roman" panose="02020603050405020304" pitchFamily="18" charset="0"/>
                        </a:rPr>
                        <a:t>Tansiyonunuzda </a:t>
                      </a:r>
                      <a:r>
                        <a:rPr lang="tr-TR" sz="1000" b="0" i="0" u="none" strike="noStrike" dirty="0" err="1">
                          <a:solidFill>
                            <a:srgbClr val="000000"/>
                          </a:solidFill>
                          <a:effectLst/>
                          <a:latin typeface="Times New Roman" panose="02020603050405020304" pitchFamily="18" charset="0"/>
                        </a:rPr>
                        <a:t>düşüş,Nefes</a:t>
                      </a:r>
                      <a:r>
                        <a:rPr lang="tr-TR" sz="1000" b="0" i="0" u="none" strike="noStrike" dirty="0">
                          <a:solidFill>
                            <a:srgbClr val="000000"/>
                          </a:solidFill>
                          <a:effectLst/>
                          <a:latin typeface="Times New Roman" panose="02020603050405020304" pitchFamily="18" charset="0"/>
                        </a:rPr>
                        <a:t> alma hızında artış, </a:t>
                      </a:r>
                      <a:r>
                        <a:rPr lang="tr-TR" sz="1000" b="0" i="0" u="none" strike="noStrike" dirty="0" err="1">
                          <a:solidFill>
                            <a:srgbClr val="000000"/>
                          </a:solidFill>
                          <a:effectLst/>
                          <a:latin typeface="Times New Roman" panose="02020603050405020304" pitchFamily="18" charset="0"/>
                        </a:rPr>
                        <a:t>Bronşiyal</a:t>
                      </a:r>
                      <a:r>
                        <a:rPr lang="tr-TR" sz="1000" b="0" i="0" u="none" strike="noStrike" dirty="0">
                          <a:solidFill>
                            <a:srgbClr val="000000"/>
                          </a:solidFill>
                          <a:effectLst/>
                          <a:latin typeface="Times New Roman" panose="02020603050405020304" pitchFamily="18" charset="0"/>
                        </a:rPr>
                        <a:t> astımın şiddetlenmesi, </a:t>
                      </a:r>
                      <a:r>
                        <a:rPr lang="tr-TR" sz="1000" b="0" i="0" u="none" strike="noStrike" dirty="0" err="1">
                          <a:solidFill>
                            <a:srgbClr val="000000"/>
                          </a:solidFill>
                          <a:effectLst/>
                          <a:latin typeface="Times New Roman" panose="02020603050405020304" pitchFamily="18" charset="0"/>
                        </a:rPr>
                        <a:t>Bronkospazm</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bronşiyal</a:t>
                      </a:r>
                      <a:r>
                        <a:rPr lang="tr-TR" sz="1000" b="0" i="0" u="none" strike="noStrike" dirty="0">
                          <a:solidFill>
                            <a:srgbClr val="000000"/>
                          </a:solidFill>
                          <a:effectLst/>
                          <a:latin typeface="Times New Roman" panose="02020603050405020304" pitchFamily="18" charset="0"/>
                        </a:rPr>
                        <a:t> astımı veya </a:t>
                      </a:r>
                      <a:r>
                        <a:rPr lang="tr-TR" sz="1000" b="0" i="0" u="none" strike="noStrike" dirty="0" err="1">
                          <a:solidFill>
                            <a:srgbClr val="000000"/>
                          </a:solidFill>
                          <a:effectLst/>
                          <a:latin typeface="Times New Roman" panose="02020603050405020304" pitchFamily="18" charset="0"/>
                        </a:rPr>
                        <a:t>obstrüktif</a:t>
                      </a:r>
                      <a:r>
                        <a:rPr lang="tr-TR" sz="1000" b="0" i="0" u="none" strike="noStrike" dirty="0">
                          <a:solidFill>
                            <a:srgbClr val="000000"/>
                          </a:solidFill>
                          <a:effectLst/>
                          <a:latin typeface="Times New Roman" panose="02020603050405020304" pitchFamily="18" charset="0"/>
                        </a:rPr>
                        <a:t> akciğer hastalığı olmayan hastalarda bile gözlenebilen)</a:t>
                      </a:r>
                      <a:br>
                        <a:rPr lang="tr-TR" sz="1000" b="0" i="0" u="none" strike="noStrike" dirty="0">
                          <a:solidFill>
                            <a:srgbClr val="000000"/>
                          </a:solidFill>
                          <a:effectLst/>
                          <a:latin typeface="Times New Roman" panose="02020603050405020304" pitchFamily="18" charset="0"/>
                        </a:rPr>
                      </a:br>
                      <a:r>
                        <a:rPr lang="tr-TR" sz="1000" b="0" i="0" u="none" strike="noStrike" dirty="0">
                          <a:solidFill>
                            <a:srgbClr val="000000"/>
                          </a:solidFill>
                          <a:effectLst/>
                          <a:latin typeface="Times New Roman" panose="02020603050405020304" pitchFamily="18" charset="0"/>
                        </a:rPr>
                        <a:t>Baş ağrısı, baş dönmesi, Bulantı (hasta hissetme), mide ağrısı, Anormal karıncalanma </a:t>
                      </a:r>
                      <a:r>
                        <a:rPr lang="tr-TR" sz="1000" b="0" i="0" u="none" strike="noStrike" dirty="0" err="1">
                          <a:solidFill>
                            <a:srgbClr val="000000"/>
                          </a:solidFill>
                          <a:effectLst/>
                          <a:latin typeface="Times New Roman" panose="02020603050405020304" pitchFamily="18" charset="0"/>
                        </a:rPr>
                        <a:t>hissi,Terlemede</a:t>
                      </a:r>
                      <a:r>
                        <a:rPr lang="tr-TR" sz="1000" b="0" i="0" u="none" strike="noStrike" dirty="0">
                          <a:solidFill>
                            <a:srgbClr val="000000"/>
                          </a:solidFill>
                          <a:effectLst/>
                          <a:latin typeface="Times New Roman" panose="02020603050405020304" pitchFamily="18" charset="0"/>
                        </a:rPr>
                        <a:t> artış,  Ağızda metalik tat, Kasıklarda baskı, Sinirlilik, Bulanık görme, Çenede ağrı</a:t>
                      </a:r>
                    </a:p>
                  </a:txBody>
                  <a:tcPr marL="7576" marR="7576" marT="7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63196095"/>
                  </a:ext>
                </a:extLst>
              </a:tr>
            </a:tbl>
          </a:graphicData>
        </a:graphic>
      </p:graphicFrame>
    </p:spTree>
    <p:extLst>
      <p:ext uri="{BB962C8B-B14F-4D97-AF65-F5344CB8AC3E}">
        <p14:creationId xmlns:p14="http://schemas.microsoft.com/office/powerpoint/2010/main" val="429107250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DC8B7265-EB6B-408A-80E5-751B91FA4D00}"/>
              </a:ext>
            </a:extLst>
          </p:cNvPr>
          <p:cNvGraphicFramePr>
            <a:graphicFrameLocks noGrp="1"/>
          </p:cNvGraphicFramePr>
          <p:nvPr>
            <p:extLst>
              <p:ext uri="{D42A27DB-BD31-4B8C-83A1-F6EECF244321}">
                <p14:modId xmlns:p14="http://schemas.microsoft.com/office/powerpoint/2010/main" val="1720783505"/>
              </p:ext>
            </p:extLst>
          </p:nvPr>
        </p:nvGraphicFramePr>
        <p:xfrm>
          <a:off x="251520" y="1268760"/>
          <a:ext cx="8640960" cy="4320480"/>
        </p:xfrm>
        <a:graphic>
          <a:graphicData uri="http://schemas.openxmlformats.org/drawingml/2006/table">
            <a:tbl>
              <a:tblPr/>
              <a:tblGrid>
                <a:gridCol w="463815">
                  <a:extLst>
                    <a:ext uri="{9D8B030D-6E8A-4147-A177-3AD203B41FA5}">
                      <a16:colId xmlns:a16="http://schemas.microsoft.com/office/drawing/2014/main" xmlns="" val="3709464308"/>
                    </a:ext>
                  </a:extLst>
                </a:gridCol>
                <a:gridCol w="1893909">
                  <a:extLst>
                    <a:ext uri="{9D8B030D-6E8A-4147-A177-3AD203B41FA5}">
                      <a16:colId xmlns:a16="http://schemas.microsoft.com/office/drawing/2014/main" xmlns="" val="848023477"/>
                    </a:ext>
                  </a:extLst>
                </a:gridCol>
                <a:gridCol w="2096828">
                  <a:extLst>
                    <a:ext uri="{9D8B030D-6E8A-4147-A177-3AD203B41FA5}">
                      <a16:colId xmlns:a16="http://schemas.microsoft.com/office/drawing/2014/main" xmlns="" val="902894526"/>
                    </a:ext>
                  </a:extLst>
                </a:gridCol>
                <a:gridCol w="2166883">
                  <a:extLst>
                    <a:ext uri="{9D8B030D-6E8A-4147-A177-3AD203B41FA5}">
                      <a16:colId xmlns:a16="http://schemas.microsoft.com/office/drawing/2014/main" xmlns="" val="3350400013"/>
                    </a:ext>
                  </a:extLst>
                </a:gridCol>
                <a:gridCol w="2019525">
                  <a:extLst>
                    <a:ext uri="{9D8B030D-6E8A-4147-A177-3AD203B41FA5}">
                      <a16:colId xmlns:a16="http://schemas.microsoft.com/office/drawing/2014/main" xmlns="" val="440111565"/>
                    </a:ext>
                  </a:extLst>
                </a:gridCol>
              </a:tblGrid>
              <a:tr h="49338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a:solidFill>
                            <a:srgbClr val="000000"/>
                          </a:solidFill>
                          <a:effectLst/>
                          <a:latin typeface="Times New Roman" panose="02020603050405020304" pitchFamily="18" charset="0"/>
                        </a:rPr>
                        <a:t>İLAÇ</a:t>
                      </a:r>
                    </a:p>
                  </a:txBody>
                  <a:tcPr marL="8822" marR="8822" marT="8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a:solidFill>
                            <a:srgbClr val="000000"/>
                          </a:solidFill>
                          <a:effectLst/>
                          <a:latin typeface="Times New Roman" panose="02020603050405020304" pitchFamily="18" charset="0"/>
                        </a:rPr>
                        <a:t>ENDİKASYONLARI</a:t>
                      </a:r>
                    </a:p>
                  </a:txBody>
                  <a:tcPr marL="8822" marR="8822" marT="8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a:solidFill>
                            <a:srgbClr val="000000"/>
                          </a:solidFill>
                          <a:effectLst/>
                          <a:latin typeface="Times New Roman" panose="02020603050405020304" pitchFamily="18" charset="0"/>
                        </a:rPr>
                        <a:t>KONTRENDİKASYONLARI</a:t>
                      </a:r>
                    </a:p>
                  </a:txBody>
                  <a:tcPr marL="8822" marR="8822" marT="8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a:solidFill>
                            <a:srgbClr val="000000"/>
                          </a:solidFill>
                          <a:effectLst/>
                          <a:latin typeface="Times New Roman" panose="02020603050405020304" pitchFamily="18" charset="0"/>
                        </a:rPr>
                        <a:t>VERİLİŞ YOLU</a:t>
                      </a:r>
                    </a:p>
                  </a:txBody>
                  <a:tcPr marL="8822" marR="8822" marT="8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a:solidFill>
                            <a:srgbClr val="000000"/>
                          </a:solidFill>
                          <a:effectLst/>
                          <a:latin typeface="Times New Roman" panose="02020603050405020304" pitchFamily="18" charset="0"/>
                        </a:rPr>
                        <a:t>YAN ETKİLERİ</a:t>
                      </a:r>
                    </a:p>
                  </a:txBody>
                  <a:tcPr marL="8822" marR="8822" marT="8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19321530"/>
                  </a:ext>
                </a:extLst>
              </a:tr>
              <a:tr h="382709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100" b="0" i="0" u="none" strike="noStrike" dirty="0">
                          <a:solidFill>
                            <a:srgbClr val="000000"/>
                          </a:solidFill>
                          <a:effectLst/>
                          <a:latin typeface="Times New Roman" panose="02020603050405020304" pitchFamily="18" charset="0"/>
                        </a:rPr>
                        <a:t>GLİSİN</a:t>
                      </a:r>
                    </a:p>
                  </a:txBody>
                  <a:tcPr marL="8822" marR="8822" marT="8822"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a:solidFill>
                            <a:srgbClr val="000000"/>
                          </a:solidFill>
                          <a:effectLst/>
                          <a:latin typeface="Times New Roman" panose="02020603050405020304" pitchFamily="18" charset="0"/>
                        </a:rPr>
                        <a:t>Özellikle hamilelik ve laktasyon dönemindeki, demir, folik asit ve vitamin B12 desteği olmak üzere değişik kökenli tüm demir eksiklikleri ile, demir eksikliği anemisinin tedavisi ve profilaksisinde endikedir.</a:t>
                      </a:r>
                    </a:p>
                  </a:txBody>
                  <a:tcPr marL="8822" marR="8822" marT="8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dirty="0">
                          <a:solidFill>
                            <a:srgbClr val="000000"/>
                          </a:solidFill>
                          <a:effectLst/>
                          <a:latin typeface="Times New Roman" panose="02020603050405020304" pitchFamily="18" charset="0"/>
                        </a:rPr>
                        <a:t>Bileşiminde </a:t>
                      </a:r>
                      <a:r>
                        <a:rPr lang="tr-TR" sz="1100" b="0" i="0" u="none" strike="noStrike" dirty="0" err="1">
                          <a:solidFill>
                            <a:srgbClr val="000000"/>
                          </a:solidFill>
                          <a:effectLst/>
                          <a:latin typeface="Times New Roman" panose="02020603050405020304" pitchFamily="18" charset="0"/>
                        </a:rPr>
                        <a:t>yeralan</a:t>
                      </a:r>
                      <a:r>
                        <a:rPr lang="tr-TR" sz="1100" b="0" i="0" u="none" strike="noStrike" dirty="0">
                          <a:solidFill>
                            <a:srgbClr val="000000"/>
                          </a:solidFill>
                          <a:effectLst/>
                          <a:latin typeface="Times New Roman" panose="02020603050405020304" pitchFamily="18" charset="0"/>
                        </a:rPr>
                        <a:t> maddelerden birine karşı hassasiyeti bilinen kişilerde </a:t>
                      </a:r>
                      <a:r>
                        <a:rPr lang="tr-TR" sz="1100" b="0" i="0" u="none" strike="noStrike" dirty="0" err="1">
                          <a:solidFill>
                            <a:srgbClr val="000000"/>
                          </a:solidFill>
                          <a:effectLst/>
                          <a:latin typeface="Times New Roman" panose="02020603050405020304" pitchFamily="18" charset="0"/>
                        </a:rPr>
                        <a:t>kontrendikedir</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Hemakromatozlar</a:t>
                      </a:r>
                      <a:r>
                        <a:rPr lang="tr-TR" sz="1100" b="0" i="0" u="none" strike="noStrike" dirty="0">
                          <a:solidFill>
                            <a:srgbClr val="000000"/>
                          </a:solidFill>
                          <a:effectLst/>
                          <a:latin typeface="Times New Roman" panose="02020603050405020304" pitchFamily="18" charset="0"/>
                        </a:rPr>
                        <a:t>, kronik </a:t>
                      </a:r>
                      <a:r>
                        <a:rPr lang="tr-TR" sz="1100" b="0" i="0" u="none" strike="noStrike" dirty="0" err="1">
                          <a:solidFill>
                            <a:srgbClr val="000000"/>
                          </a:solidFill>
                          <a:effectLst/>
                          <a:latin typeface="Times New Roman" panose="02020603050405020304" pitchFamily="18" charset="0"/>
                        </a:rPr>
                        <a:t>hemolizler</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sideroakrestik</a:t>
                      </a:r>
                      <a:r>
                        <a:rPr lang="tr-TR" sz="1100" b="0" i="0" u="none" strike="noStrike" dirty="0">
                          <a:solidFill>
                            <a:srgbClr val="000000"/>
                          </a:solidFill>
                          <a:effectLst/>
                          <a:latin typeface="Times New Roman" panose="02020603050405020304" pitchFamily="18" charset="0"/>
                        </a:rPr>
                        <a:t> anemiler, kurşun anemileri, </a:t>
                      </a:r>
                      <a:r>
                        <a:rPr lang="tr-TR" sz="1100" b="0" i="0" u="none" strike="noStrike" dirty="0" err="1">
                          <a:solidFill>
                            <a:srgbClr val="000000"/>
                          </a:solidFill>
                          <a:effectLst/>
                          <a:latin typeface="Times New Roman" panose="02020603050405020304" pitchFamily="18" charset="0"/>
                        </a:rPr>
                        <a:t>talasemilerde</a:t>
                      </a:r>
                      <a:r>
                        <a:rPr lang="tr-TR" sz="1100" b="0" i="0" u="none" strike="noStrike" dirty="0">
                          <a:solidFill>
                            <a:srgbClr val="000000"/>
                          </a:solidFill>
                          <a:effectLst/>
                          <a:latin typeface="Times New Roman" panose="02020603050405020304" pitchFamily="18" charset="0"/>
                        </a:rPr>
                        <a:t> kullanımı </a:t>
                      </a:r>
                      <a:r>
                        <a:rPr lang="tr-TR" sz="1100" b="0" i="0" u="none" strike="noStrike" dirty="0" err="1">
                          <a:solidFill>
                            <a:srgbClr val="000000"/>
                          </a:solidFill>
                          <a:effectLst/>
                          <a:latin typeface="Times New Roman" panose="02020603050405020304" pitchFamily="18" charset="0"/>
                        </a:rPr>
                        <a:t>kontrendikedir</a:t>
                      </a:r>
                      <a:r>
                        <a:rPr lang="tr-TR" sz="1100" b="0" i="0" u="none" strike="noStrike" dirty="0">
                          <a:solidFill>
                            <a:srgbClr val="000000"/>
                          </a:solidFill>
                          <a:effectLst/>
                          <a:latin typeface="Times New Roman" panose="02020603050405020304" pitchFamily="18" charset="0"/>
                        </a:rPr>
                        <a:t>. Ağır karaciğer ve böbrek hastalıklarında kullanılmamalıdır. Barsak tümörü olanlar dikkatli olmalıdırlar.</a:t>
                      </a:r>
                    </a:p>
                  </a:txBody>
                  <a:tcPr marL="8822" marR="8822" marT="8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a:solidFill>
                            <a:srgbClr val="000000"/>
                          </a:solidFill>
                          <a:effectLst/>
                          <a:latin typeface="Times New Roman" panose="02020603050405020304" pitchFamily="18" charset="0"/>
                        </a:rPr>
                        <a:t>Yetişkinler ve 6 yaşından büyük çocuklarda günde 1 kapsül çiğnenmeden su ile alınır. Belirgin demir eksikliğinde yetişkin ve 15 yaşından büyüklerde veya 50 kg'dan fazla vücut ağırlığı olanlarda doz günde 2-3 kapsüle çıkarılabilir.</a:t>
                      </a:r>
                    </a:p>
                  </a:txBody>
                  <a:tcPr marL="8822" marR="8822" marT="8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100" b="0" i="0" u="none" strike="noStrike" dirty="0">
                          <a:solidFill>
                            <a:srgbClr val="000000"/>
                          </a:solidFill>
                          <a:effectLst/>
                          <a:latin typeface="Times New Roman" panose="02020603050405020304" pitchFamily="18" charset="0"/>
                        </a:rPr>
                        <a:t>İshal, kabızlık, mide yanması veya kusma  gibi yan etkiler nadir olarak oluşur. Yüksek dozlarda kullanımda nadiren santral sinir sistemine ait bozukluklar oluşur. Çok nadir vakalarda </a:t>
                      </a:r>
                      <a:r>
                        <a:rPr lang="tr-TR" sz="1100" b="0" i="0" u="none" strike="noStrike" dirty="0" err="1">
                          <a:solidFill>
                            <a:srgbClr val="000000"/>
                          </a:solidFill>
                          <a:effectLst/>
                          <a:latin typeface="Times New Roman" panose="02020603050405020304" pitchFamily="18" charset="0"/>
                        </a:rPr>
                        <a:t>allerjik</a:t>
                      </a:r>
                      <a:r>
                        <a:rPr lang="tr-TR" sz="1100" b="0" i="0" u="none" strike="noStrike" dirty="0">
                          <a:solidFill>
                            <a:srgbClr val="000000"/>
                          </a:solidFill>
                          <a:effectLst/>
                          <a:latin typeface="Times New Roman" panose="02020603050405020304" pitchFamily="18" charset="0"/>
                        </a:rPr>
                        <a:t> reaksiyonlar oluşabilir. Tedavi süresince dışkının koyulaşması önemli değildir.</a:t>
                      </a:r>
                    </a:p>
                  </a:txBody>
                  <a:tcPr marL="8822" marR="8822" marT="8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293675188"/>
                  </a:ext>
                </a:extLst>
              </a:tr>
            </a:tbl>
          </a:graphicData>
        </a:graphic>
      </p:graphicFrame>
    </p:spTree>
    <p:extLst>
      <p:ext uri="{BB962C8B-B14F-4D97-AF65-F5344CB8AC3E}">
        <p14:creationId xmlns:p14="http://schemas.microsoft.com/office/powerpoint/2010/main" val="356358342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3C1C5DDF-8B69-4A87-B604-D11C18970FF0}"/>
              </a:ext>
            </a:extLst>
          </p:cNvPr>
          <p:cNvGraphicFramePr>
            <a:graphicFrameLocks noGrp="1"/>
          </p:cNvGraphicFramePr>
          <p:nvPr>
            <p:extLst>
              <p:ext uri="{D42A27DB-BD31-4B8C-83A1-F6EECF244321}">
                <p14:modId xmlns:p14="http://schemas.microsoft.com/office/powerpoint/2010/main" val="3575115962"/>
              </p:ext>
            </p:extLst>
          </p:nvPr>
        </p:nvGraphicFramePr>
        <p:xfrm>
          <a:off x="251520" y="1268761"/>
          <a:ext cx="8640960" cy="4320480"/>
        </p:xfrm>
        <a:graphic>
          <a:graphicData uri="http://schemas.openxmlformats.org/drawingml/2006/table">
            <a:tbl>
              <a:tblPr/>
              <a:tblGrid>
                <a:gridCol w="390093">
                  <a:extLst>
                    <a:ext uri="{9D8B030D-6E8A-4147-A177-3AD203B41FA5}">
                      <a16:colId xmlns:a16="http://schemas.microsoft.com/office/drawing/2014/main" xmlns="" val="4198848202"/>
                    </a:ext>
                  </a:extLst>
                </a:gridCol>
                <a:gridCol w="1885448">
                  <a:extLst>
                    <a:ext uri="{9D8B030D-6E8A-4147-A177-3AD203B41FA5}">
                      <a16:colId xmlns:a16="http://schemas.microsoft.com/office/drawing/2014/main" xmlns="" val="2883343131"/>
                    </a:ext>
                  </a:extLst>
                </a:gridCol>
                <a:gridCol w="1828559">
                  <a:extLst>
                    <a:ext uri="{9D8B030D-6E8A-4147-A177-3AD203B41FA5}">
                      <a16:colId xmlns:a16="http://schemas.microsoft.com/office/drawing/2014/main" xmlns="" val="3308811691"/>
                    </a:ext>
                  </a:extLst>
                </a:gridCol>
                <a:gridCol w="2202398">
                  <a:extLst>
                    <a:ext uri="{9D8B030D-6E8A-4147-A177-3AD203B41FA5}">
                      <a16:colId xmlns:a16="http://schemas.microsoft.com/office/drawing/2014/main" xmlns="" val="939985725"/>
                    </a:ext>
                  </a:extLst>
                </a:gridCol>
                <a:gridCol w="2334462">
                  <a:extLst>
                    <a:ext uri="{9D8B030D-6E8A-4147-A177-3AD203B41FA5}">
                      <a16:colId xmlns:a16="http://schemas.microsoft.com/office/drawing/2014/main" xmlns="" val="1112836831"/>
                    </a:ext>
                  </a:extLst>
                </a:gridCol>
              </a:tblGrid>
              <a:tr h="322945">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İLAÇ</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ENDİKASYONLARI</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KONTRENDİKASYONLARI</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VERİLİŞ YOLU</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YAN ETKİLERİ</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677517947"/>
                  </a:ext>
                </a:extLst>
              </a:tr>
              <a:tr h="3997535">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900" b="0" i="0" u="none" strike="noStrike">
                          <a:solidFill>
                            <a:srgbClr val="000000"/>
                          </a:solidFill>
                          <a:effectLst/>
                          <a:latin typeface="Times New Roman" panose="02020603050405020304" pitchFamily="18" charset="0"/>
                        </a:rPr>
                        <a:t>VİGABATRİN</a:t>
                      </a:r>
                    </a:p>
                  </a:txBody>
                  <a:tcPr marL="7419" marR="7419" marT="7419"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a:solidFill>
                            <a:srgbClr val="000000"/>
                          </a:solidFill>
                          <a:effectLst/>
                          <a:latin typeface="Times New Roman" panose="02020603050405020304" pitchFamily="18" charset="0"/>
                        </a:rPr>
                        <a:t>Erişkinlerde ve çocuklarda, </a:t>
                      </a:r>
                      <a:r>
                        <a:rPr lang="tr-TR" sz="900" b="0" i="0" u="none" strike="noStrike" dirty="0" err="1">
                          <a:solidFill>
                            <a:srgbClr val="000000"/>
                          </a:solidFill>
                          <a:effectLst/>
                          <a:latin typeface="Times New Roman" panose="02020603050405020304" pitchFamily="18" charset="0"/>
                        </a:rPr>
                        <a:t>petit</a:t>
                      </a:r>
                      <a:r>
                        <a:rPr lang="tr-TR" sz="900" b="0" i="0" u="none" strike="noStrike" dirty="0">
                          <a:solidFill>
                            <a:srgbClr val="000000"/>
                          </a:solidFill>
                          <a:effectLst/>
                          <a:latin typeface="Times New Roman" panose="02020603050405020304" pitchFamily="18" charset="0"/>
                        </a:rPr>
                        <a:t> mal nöbetler dışında, başta </a:t>
                      </a:r>
                      <a:r>
                        <a:rPr lang="tr-TR" sz="900" b="0" i="0" u="none" strike="noStrike" dirty="0" err="1">
                          <a:solidFill>
                            <a:srgbClr val="000000"/>
                          </a:solidFill>
                          <a:effectLst/>
                          <a:latin typeface="Times New Roman" panose="02020603050405020304" pitchFamily="18" charset="0"/>
                        </a:rPr>
                        <a:t>parsiyel</a:t>
                      </a:r>
                      <a:r>
                        <a:rPr lang="tr-TR" sz="900" b="0" i="0" u="none" strike="noStrike" dirty="0">
                          <a:solidFill>
                            <a:srgbClr val="000000"/>
                          </a:solidFill>
                          <a:effectLst/>
                          <a:latin typeface="Times New Roman" panose="02020603050405020304" pitchFamily="18" charset="0"/>
                        </a:rPr>
                        <a:t> epilepsiler olmak üzere, tüm dirençli epilepsilerde sürdürülen tedaviye ek olarak kullanılır.</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Vigabatrine karşı aşırı duyarlılık durumlarında kontrendikedir.</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Yetişkinlerde başlangıç için günde bir veya 2 kez 4 tablet, sürdürülmekte olan tedaviye ek olarak verilir. Gerekirse günlük doz klinik yanıt ve toleransa göre 0.5 veya 1.0 g mertebelerinde artırılır veya azaltılır. Günde 4 g'ın üzerindeki uygulama, genellikle etkinlikte bir artış göstermemektedir. Çocuklarda tedaviye 40 mg/kg/gün dozla başlanmalıdır. Doz yavaş yavaş 80-100 mg/kg/gün'e çıkartılabilr. West Sendromlu bebeklerde günlük 100 mg/kg'lık dozlar gerekebilir.</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a:solidFill>
                            <a:srgbClr val="000000"/>
                          </a:solidFill>
                          <a:effectLst/>
                          <a:latin typeface="Times New Roman" panose="02020603050405020304" pitchFamily="18" charset="0"/>
                        </a:rPr>
                        <a:t>Önemli yan etkiler, santral sinir sistemiyle ilişkili olup, muhtemelen </a:t>
                      </a:r>
                      <a:r>
                        <a:rPr lang="tr-TR" sz="900" b="0" i="0" u="none" strike="noStrike" dirty="0" err="1">
                          <a:solidFill>
                            <a:srgbClr val="000000"/>
                          </a:solidFill>
                          <a:effectLst/>
                          <a:latin typeface="Times New Roman" panose="02020603050405020304" pitchFamily="18" charset="0"/>
                        </a:rPr>
                        <a:t>vigabatrinin</a:t>
                      </a:r>
                      <a:r>
                        <a:rPr lang="tr-TR" sz="900" b="0" i="0" u="none" strike="noStrike" dirty="0">
                          <a:solidFill>
                            <a:srgbClr val="000000"/>
                          </a:solidFill>
                          <a:effectLst/>
                          <a:latin typeface="Times New Roman" panose="02020603050405020304" pitchFamily="18" charset="0"/>
                        </a:rPr>
                        <a:t> etkisiyle </a:t>
                      </a:r>
                      <a:r>
                        <a:rPr lang="tr-TR" sz="900" b="0" i="0" u="none" strike="noStrike" dirty="0" err="1">
                          <a:solidFill>
                            <a:srgbClr val="000000"/>
                          </a:solidFill>
                          <a:effectLst/>
                          <a:latin typeface="Times New Roman" panose="02020603050405020304" pitchFamily="18" charset="0"/>
                        </a:rPr>
                        <a:t>serebral</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GABA'da</a:t>
                      </a:r>
                      <a:r>
                        <a:rPr lang="tr-TR" sz="900" b="0" i="0" u="none" strike="noStrike" dirty="0">
                          <a:solidFill>
                            <a:srgbClr val="000000"/>
                          </a:solidFill>
                          <a:effectLst/>
                          <a:latin typeface="Times New Roman" panose="02020603050405020304" pitchFamily="18" charset="0"/>
                        </a:rPr>
                        <a:t> (gamma-amino-</a:t>
                      </a:r>
                      <a:r>
                        <a:rPr lang="tr-TR" sz="900" b="0" i="0" u="none" strike="noStrike" dirty="0" err="1">
                          <a:solidFill>
                            <a:srgbClr val="000000"/>
                          </a:solidFill>
                          <a:effectLst/>
                          <a:latin typeface="Times New Roman" panose="02020603050405020304" pitchFamily="18" charset="0"/>
                        </a:rPr>
                        <a:t>bütirik</a:t>
                      </a:r>
                      <a:r>
                        <a:rPr lang="tr-TR" sz="900" b="0" i="0" u="none" strike="noStrike" dirty="0">
                          <a:solidFill>
                            <a:srgbClr val="000000"/>
                          </a:solidFill>
                          <a:effectLst/>
                          <a:latin typeface="Times New Roman" panose="02020603050405020304" pitchFamily="18" charset="0"/>
                        </a:rPr>
                        <a:t> asit) meydana gelen artıştan kaynaklanmaktadır. En sık rastlanan yan etkiler uyku hali ve yorgunluktur. Uygulama sırasında bildirilen diğer yan etkiler, özellikle baş dönmesi, ajitasyon, aşırı hassasiyet, depresyon, baş ağrısı ve daha az sıklıkla bilinç bulanıklığı, hafıza kaybı ve </a:t>
                      </a:r>
                      <a:r>
                        <a:rPr lang="tr-TR" sz="900" b="0" i="0" u="none" strike="noStrike" dirty="0" err="1">
                          <a:solidFill>
                            <a:srgbClr val="000000"/>
                          </a:solidFill>
                          <a:effectLst/>
                          <a:latin typeface="Times New Roman" panose="02020603050405020304" pitchFamily="18" charset="0"/>
                        </a:rPr>
                        <a:t>diplopidir</a:t>
                      </a:r>
                      <a:r>
                        <a:rPr lang="tr-TR" sz="900" b="0" i="0" u="none" strike="noStrike" dirty="0">
                          <a:solidFill>
                            <a:srgbClr val="000000"/>
                          </a:solidFill>
                          <a:effectLst/>
                          <a:latin typeface="Times New Roman" panose="02020603050405020304" pitchFamily="18" charset="0"/>
                        </a:rPr>
                        <a:t>. SSS ile ilişkili olmayan diğer yan etkiler yaygın değildir, en yaygın olanı vücut ağırlığında artış ve minör </a:t>
                      </a:r>
                      <a:r>
                        <a:rPr lang="tr-TR" sz="900" b="0" i="0" u="none" strike="noStrike" dirty="0" err="1">
                          <a:solidFill>
                            <a:srgbClr val="000000"/>
                          </a:solidFill>
                          <a:effectLst/>
                          <a:latin typeface="Times New Roman" panose="02020603050405020304" pitchFamily="18" charset="0"/>
                        </a:rPr>
                        <a:t>gastrointestinal</a:t>
                      </a:r>
                      <a:r>
                        <a:rPr lang="tr-TR" sz="900" b="0" i="0" u="none" strike="noStrike" dirty="0">
                          <a:solidFill>
                            <a:srgbClr val="000000"/>
                          </a:solidFill>
                          <a:effectLst/>
                          <a:latin typeface="Times New Roman" panose="02020603050405020304" pitchFamily="18" charset="0"/>
                        </a:rPr>
                        <a:t> problemlerdir. Uygulama sırasında, SGOT ve </a:t>
                      </a:r>
                      <a:r>
                        <a:rPr lang="tr-TR" sz="900" b="0" i="0" u="none" strike="noStrike" dirty="0" err="1">
                          <a:solidFill>
                            <a:srgbClr val="000000"/>
                          </a:solidFill>
                          <a:effectLst/>
                          <a:latin typeface="Times New Roman" panose="02020603050405020304" pitchFamily="18" charset="0"/>
                        </a:rPr>
                        <a:t>SGPT'de</a:t>
                      </a:r>
                      <a:r>
                        <a:rPr lang="tr-TR" sz="900" b="0" i="0" u="none" strike="noStrike" dirty="0">
                          <a:solidFill>
                            <a:srgbClr val="000000"/>
                          </a:solidFill>
                          <a:effectLst/>
                          <a:latin typeface="Times New Roman" panose="02020603050405020304" pitchFamily="18" charset="0"/>
                        </a:rPr>
                        <a:t> görülen düşüşlerin, bu </a:t>
                      </a:r>
                      <a:r>
                        <a:rPr lang="tr-TR" sz="900" b="0" i="0" u="none" strike="noStrike" dirty="0" err="1">
                          <a:solidFill>
                            <a:srgbClr val="000000"/>
                          </a:solidFill>
                          <a:effectLst/>
                          <a:latin typeface="Times New Roman" panose="02020603050405020304" pitchFamily="18" charset="0"/>
                        </a:rPr>
                        <a:t>transaminazların</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inhibisyonu</a:t>
                      </a:r>
                      <a:r>
                        <a:rPr lang="tr-TR" sz="900" b="0" i="0" u="none" strike="noStrike" dirty="0">
                          <a:solidFill>
                            <a:srgbClr val="000000"/>
                          </a:solidFill>
                          <a:effectLst/>
                          <a:latin typeface="Times New Roman" panose="02020603050405020304" pitchFamily="18" charset="0"/>
                        </a:rPr>
                        <a:t> sonucu meydana geldiği kabul edilmektedir. Çocuklarda en sık rastlanan yan etkiler ajitasyon, saldırganlık ve nadiren uykusuzluktur. Bu reaksiyonlar tedavinin başlangıcında görülür ve dozun azaltılmasıyla tedricen ortadan kalkar.</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119837342"/>
                  </a:ext>
                </a:extLst>
              </a:tr>
            </a:tbl>
          </a:graphicData>
        </a:graphic>
      </p:graphicFrame>
    </p:spTree>
    <p:extLst>
      <p:ext uri="{BB962C8B-B14F-4D97-AF65-F5344CB8AC3E}">
        <p14:creationId xmlns:p14="http://schemas.microsoft.com/office/powerpoint/2010/main" val="271983214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3FCFD2A5-FD5A-4C26-A8E1-5C93DA0EC9A4}"/>
              </a:ext>
            </a:extLst>
          </p:cNvPr>
          <p:cNvGraphicFramePr>
            <a:graphicFrameLocks noGrp="1"/>
          </p:cNvGraphicFramePr>
          <p:nvPr>
            <p:extLst>
              <p:ext uri="{D42A27DB-BD31-4B8C-83A1-F6EECF244321}">
                <p14:modId xmlns:p14="http://schemas.microsoft.com/office/powerpoint/2010/main" val="752834505"/>
              </p:ext>
            </p:extLst>
          </p:nvPr>
        </p:nvGraphicFramePr>
        <p:xfrm>
          <a:off x="251520" y="1268761"/>
          <a:ext cx="8640959" cy="4320480"/>
        </p:xfrm>
        <a:graphic>
          <a:graphicData uri="http://schemas.openxmlformats.org/drawingml/2006/table">
            <a:tbl>
              <a:tblPr/>
              <a:tblGrid>
                <a:gridCol w="390092">
                  <a:extLst>
                    <a:ext uri="{9D8B030D-6E8A-4147-A177-3AD203B41FA5}">
                      <a16:colId xmlns:a16="http://schemas.microsoft.com/office/drawing/2014/main" xmlns="" val="1512631792"/>
                    </a:ext>
                  </a:extLst>
                </a:gridCol>
                <a:gridCol w="1885448">
                  <a:extLst>
                    <a:ext uri="{9D8B030D-6E8A-4147-A177-3AD203B41FA5}">
                      <a16:colId xmlns:a16="http://schemas.microsoft.com/office/drawing/2014/main" xmlns="" val="3889304252"/>
                    </a:ext>
                  </a:extLst>
                </a:gridCol>
                <a:gridCol w="1828559">
                  <a:extLst>
                    <a:ext uri="{9D8B030D-6E8A-4147-A177-3AD203B41FA5}">
                      <a16:colId xmlns:a16="http://schemas.microsoft.com/office/drawing/2014/main" xmlns="" val="2798464004"/>
                    </a:ext>
                  </a:extLst>
                </a:gridCol>
                <a:gridCol w="2202398">
                  <a:extLst>
                    <a:ext uri="{9D8B030D-6E8A-4147-A177-3AD203B41FA5}">
                      <a16:colId xmlns:a16="http://schemas.microsoft.com/office/drawing/2014/main" xmlns="" val="1646721602"/>
                    </a:ext>
                  </a:extLst>
                </a:gridCol>
                <a:gridCol w="2334462">
                  <a:extLst>
                    <a:ext uri="{9D8B030D-6E8A-4147-A177-3AD203B41FA5}">
                      <a16:colId xmlns:a16="http://schemas.microsoft.com/office/drawing/2014/main" xmlns="" val="361161109"/>
                    </a:ext>
                  </a:extLst>
                </a:gridCol>
              </a:tblGrid>
              <a:tr h="308213">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İLAÇ</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ENDİKASYONLARI</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KONTRENDİKASYONLARI</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VERİLİŞ YOLU</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YAN ETKİLERİ</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048540596"/>
                  </a:ext>
                </a:extLst>
              </a:tr>
              <a:tr h="4012267">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900" b="0" i="0" u="none" strike="noStrike">
                          <a:solidFill>
                            <a:srgbClr val="000000"/>
                          </a:solidFill>
                          <a:effectLst/>
                          <a:latin typeface="Times New Roman" panose="02020603050405020304" pitchFamily="18" charset="0"/>
                        </a:rPr>
                        <a:t>VALPROİK ASİT</a:t>
                      </a:r>
                    </a:p>
                  </a:txBody>
                  <a:tcPr marL="7419" marR="7419" marT="7419"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Jeneralize veya parsiyel epilepsinin tedavisinde, özellikle absans, miyoklonik, tonik-klonik, atonik ve miks nöbet şekillerinin görüldüğü durumlarda, basit veya kompleks nöbetler, sekonder jeneralize nöbetler, spesifik sendromlar (West, Lennox - Gastaut) görülen parsiyel epilepside ve çocuklardaki febril konvülziyonların profilaksisinde endikedir.</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a:solidFill>
                            <a:srgbClr val="000000"/>
                          </a:solidFill>
                          <a:effectLst/>
                          <a:latin typeface="Times New Roman" panose="02020603050405020304" pitchFamily="18" charset="0"/>
                        </a:rPr>
                        <a:t>Akut hepatit, kronik hepatit, kişide veya ailede, özellikle ilaca bağlı ağır hepatit hikayesi, sodyum </a:t>
                      </a:r>
                      <a:r>
                        <a:rPr lang="tr-TR" sz="900" b="0" i="0" u="none" strike="noStrike" dirty="0" err="1">
                          <a:solidFill>
                            <a:srgbClr val="000000"/>
                          </a:solidFill>
                          <a:effectLst/>
                          <a:latin typeface="Times New Roman" panose="02020603050405020304" pitchFamily="18" charset="0"/>
                        </a:rPr>
                        <a:t>valproata</a:t>
                      </a:r>
                      <a:r>
                        <a:rPr lang="tr-TR" sz="900" b="0" i="0" u="none" strike="noStrike" dirty="0">
                          <a:solidFill>
                            <a:srgbClr val="000000"/>
                          </a:solidFill>
                          <a:effectLst/>
                          <a:latin typeface="Times New Roman" panose="02020603050405020304" pitchFamily="18" charset="0"/>
                        </a:rPr>
                        <a:t> aşırı duyarlık ve </a:t>
                      </a:r>
                      <a:r>
                        <a:rPr lang="tr-TR" sz="900" b="0" i="0" u="none" strike="noStrike" dirty="0" err="1">
                          <a:solidFill>
                            <a:srgbClr val="000000"/>
                          </a:solidFill>
                          <a:effectLst/>
                          <a:latin typeface="Times New Roman" panose="02020603050405020304" pitchFamily="18" charset="0"/>
                        </a:rPr>
                        <a:t>porfiride</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kontrendikedir</a:t>
                      </a:r>
                      <a:r>
                        <a:rPr lang="tr-TR" sz="900" b="0" i="0" u="none" strike="noStrike" dirty="0">
                          <a:solidFill>
                            <a:srgbClr val="000000"/>
                          </a:solidFill>
                          <a:effectLst/>
                          <a:latin typeface="Times New Roman" panose="02020603050405020304" pitchFamily="18" charset="0"/>
                        </a:rPr>
                        <a:t>.</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Sadece oral yoldan, yutularak alınmalıdır.Gastrointestinal tahriş şikayeti olan vakalar  yiyeceklerle birlikte alabilirler. Başlangıç dozu 15 mg/kg/gün olarak hesaplanır. Bu doz bir haftalık dönemlerle 5-10 mg/kg/gün olmak üzere, nöbetler önlenene kadar artırılabilir. Tavsiye edilen maksimum dozaj 60 mg/kg/gün'dür. Total günlük doz 250 mg'ı aştığında doz bölünerek verilmelidir (2 ila 4 defada).  Bu ilaca başlanmadan önce başka bir antiepileptik ajanla tedavi görmüş hastalarda, önceden kullanılmakta olan ilacın dozajı dereceli olarak azaltılmalıdır.</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a:solidFill>
                            <a:srgbClr val="000000"/>
                          </a:solidFill>
                          <a:effectLst/>
                          <a:latin typeface="Times New Roman" panose="02020603050405020304" pitchFamily="18" charset="0"/>
                        </a:rPr>
                        <a:t>Karaciğer </a:t>
                      </a:r>
                      <a:r>
                        <a:rPr lang="tr-TR" sz="900" b="0" i="0" u="none" strike="noStrike" dirty="0" err="1">
                          <a:solidFill>
                            <a:srgbClr val="000000"/>
                          </a:solidFill>
                          <a:effectLst/>
                          <a:latin typeface="Times New Roman" panose="02020603050405020304" pitchFamily="18" charset="0"/>
                        </a:rPr>
                        <a:t>disfonksiyonu</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teratojenik</a:t>
                      </a:r>
                      <a:r>
                        <a:rPr lang="tr-TR" sz="900" b="0" i="0" u="none" strike="noStrike" dirty="0">
                          <a:solidFill>
                            <a:srgbClr val="000000"/>
                          </a:solidFill>
                          <a:effectLst/>
                          <a:latin typeface="Times New Roman" panose="02020603050405020304" pitchFamily="18" charset="0"/>
                        </a:rPr>
                        <a:t> risk, </a:t>
                      </a:r>
                      <a:r>
                        <a:rPr lang="tr-TR" sz="900" b="0" i="0" u="none" strike="noStrike" dirty="0" err="1">
                          <a:solidFill>
                            <a:srgbClr val="000000"/>
                          </a:solidFill>
                          <a:effectLst/>
                          <a:latin typeface="Times New Roman" panose="02020603050405020304" pitchFamily="18" charset="0"/>
                        </a:rPr>
                        <a:t>konvüzyon</a:t>
                      </a:r>
                      <a:r>
                        <a:rPr lang="tr-TR" sz="900" b="0" i="0" u="none" strike="noStrike" dirty="0">
                          <a:solidFill>
                            <a:srgbClr val="000000"/>
                          </a:solidFill>
                          <a:effectLst/>
                          <a:latin typeface="Times New Roman" panose="02020603050405020304" pitchFamily="18" charset="0"/>
                        </a:rPr>
                        <a:t> veya </a:t>
                      </a:r>
                      <a:r>
                        <a:rPr lang="tr-TR" sz="900" b="0" i="0" u="none" strike="noStrike" dirty="0" err="1">
                          <a:solidFill>
                            <a:srgbClr val="000000"/>
                          </a:solidFill>
                          <a:effectLst/>
                          <a:latin typeface="Times New Roman" panose="02020603050405020304" pitchFamily="18" charset="0"/>
                        </a:rPr>
                        <a:t>konvülsiyonlar</a:t>
                      </a:r>
                      <a:r>
                        <a:rPr lang="tr-TR" sz="900" b="0" i="0" u="none" strike="noStrike" dirty="0">
                          <a:solidFill>
                            <a:srgbClr val="000000"/>
                          </a:solidFill>
                          <a:effectLst/>
                          <a:latin typeface="Times New Roman" panose="02020603050405020304" pitchFamily="18" charset="0"/>
                        </a:rPr>
                        <a:t> (tedavi sırasında ender olarak </a:t>
                      </a:r>
                      <a:r>
                        <a:rPr lang="tr-TR" sz="900" b="0" i="0" u="none" strike="noStrike" dirty="0" err="1">
                          <a:solidFill>
                            <a:srgbClr val="000000"/>
                          </a:solidFill>
                          <a:effectLst/>
                          <a:latin typeface="Times New Roman" panose="02020603050405020304" pitchFamily="18" charset="0"/>
                        </a:rPr>
                        <a:t>stupor</a:t>
                      </a:r>
                      <a:r>
                        <a:rPr lang="tr-TR" sz="900" b="0" i="0" u="none" strike="noStrike" dirty="0">
                          <a:solidFill>
                            <a:srgbClr val="000000"/>
                          </a:solidFill>
                          <a:effectLst/>
                          <a:latin typeface="Times New Roman" panose="02020603050405020304" pitchFamily="18" charset="0"/>
                        </a:rPr>
                        <a:t>, izole veya nöbetlerde artışla birlikte görülmüştür ve tedavi durdurulduğunda veya azaltıldığında, azalmıştır. Bu etkiler genellikle birden fazla ilaçla tedavi sırasında veya </a:t>
                      </a:r>
                      <a:r>
                        <a:rPr lang="tr-TR" sz="900" b="0" i="0" u="none" strike="noStrike" dirty="0" err="1">
                          <a:solidFill>
                            <a:srgbClr val="000000"/>
                          </a:solidFill>
                          <a:effectLst/>
                          <a:latin typeface="Times New Roman" panose="02020603050405020304" pitchFamily="18" charset="0"/>
                        </a:rPr>
                        <a:t>valproat</a:t>
                      </a:r>
                      <a:r>
                        <a:rPr lang="tr-TR" sz="900" b="0" i="0" u="none" strike="noStrike" dirty="0">
                          <a:solidFill>
                            <a:srgbClr val="000000"/>
                          </a:solidFill>
                          <a:effectLst/>
                          <a:latin typeface="Times New Roman" panose="02020603050405020304" pitchFamily="18" charset="0"/>
                        </a:rPr>
                        <a:t> dozu birden artırıldığında ortaya çıkar), bazı hastalarda tedavinin ilk günlerinde sindirim sistemine ait yan etkiler (bulantı, mide ağrısı) görülebilir. Geçici ve/veya doza bağlı olarak bildirilen yan etkiler: Saç dökülmesi, </a:t>
                      </a:r>
                      <a:r>
                        <a:rPr lang="tr-TR" sz="900" b="0" i="0" u="none" strike="noStrike" dirty="0" err="1">
                          <a:solidFill>
                            <a:srgbClr val="000000"/>
                          </a:solidFill>
                          <a:effectLst/>
                          <a:latin typeface="Times New Roman" panose="02020603050405020304" pitchFamily="18" charset="0"/>
                        </a:rPr>
                        <a:t>postural</a:t>
                      </a:r>
                      <a:r>
                        <a:rPr lang="tr-TR" sz="900" b="0" i="0" u="none" strike="noStrike" dirty="0">
                          <a:solidFill>
                            <a:srgbClr val="000000"/>
                          </a:solidFill>
                          <a:effectLst/>
                          <a:latin typeface="Times New Roman" panose="02020603050405020304" pitchFamily="18" charset="0"/>
                        </a:rPr>
                        <a:t> ince tremor, karaciğer fonksiyon testleri değişmeksizin </a:t>
                      </a:r>
                      <a:r>
                        <a:rPr lang="tr-TR" sz="900" b="0" i="0" u="none" strike="noStrike" dirty="0" err="1">
                          <a:solidFill>
                            <a:srgbClr val="000000"/>
                          </a:solidFill>
                          <a:effectLst/>
                          <a:latin typeface="Times New Roman" panose="02020603050405020304" pitchFamily="18" charset="0"/>
                        </a:rPr>
                        <a:t>hiperamoniemi</a:t>
                      </a:r>
                      <a:r>
                        <a:rPr lang="tr-TR" sz="900" b="0" i="0" u="none" strike="noStrike" dirty="0">
                          <a:solidFill>
                            <a:srgbClr val="000000"/>
                          </a:solidFill>
                          <a:effectLst/>
                          <a:latin typeface="Times New Roman" panose="02020603050405020304" pitchFamily="18" charset="0"/>
                        </a:rPr>
                        <a:t>. Özellikle yüksek dozlarda ve genellikle ilgili klinik belirtilerin görülmediği; fibrinojende izole azalma veya kanama zamanında uzama (sodyum </a:t>
                      </a:r>
                      <a:r>
                        <a:rPr lang="tr-TR" sz="900" b="0" i="0" u="none" strike="noStrike" dirty="0" err="1">
                          <a:solidFill>
                            <a:srgbClr val="000000"/>
                          </a:solidFill>
                          <a:effectLst/>
                          <a:latin typeface="Times New Roman" panose="02020603050405020304" pitchFamily="18" charset="0"/>
                        </a:rPr>
                        <a:t>valproatın</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trombosit</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agregasyonunun</a:t>
                      </a:r>
                      <a:r>
                        <a:rPr lang="tr-TR" sz="900" b="0" i="0" u="none" strike="noStrike" dirty="0">
                          <a:solidFill>
                            <a:srgbClr val="000000"/>
                          </a:solidFill>
                          <a:effectLst/>
                          <a:latin typeface="Times New Roman" panose="02020603050405020304" pitchFamily="18" charset="0"/>
                        </a:rPr>
                        <a:t> ikinci fazı üzerinde inhibitör etkisi vardır) bildirilmiştir. Anemi, </a:t>
                      </a:r>
                      <a:r>
                        <a:rPr lang="tr-TR" sz="900" b="0" i="0" u="none" strike="noStrike" dirty="0" err="1">
                          <a:solidFill>
                            <a:srgbClr val="000000"/>
                          </a:solidFill>
                          <a:effectLst/>
                          <a:latin typeface="Times New Roman" panose="02020603050405020304" pitchFamily="18" charset="0"/>
                        </a:rPr>
                        <a:t>lökopeni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trombositopeni</a:t>
                      </a:r>
                      <a:r>
                        <a:rPr lang="tr-TR" sz="900" b="0" i="0" u="none" strike="noStrike" dirty="0">
                          <a:solidFill>
                            <a:srgbClr val="000000"/>
                          </a:solidFill>
                          <a:effectLst/>
                          <a:latin typeface="Times New Roman" panose="02020603050405020304" pitchFamily="18" charset="0"/>
                        </a:rPr>
                        <a:t> veya </a:t>
                      </a:r>
                      <a:r>
                        <a:rPr lang="tr-TR" sz="900" b="0" i="0" u="none" strike="noStrike" dirty="0" err="1">
                          <a:solidFill>
                            <a:srgbClr val="000000"/>
                          </a:solidFill>
                          <a:effectLst/>
                          <a:latin typeface="Times New Roman" panose="02020603050405020304" pitchFamily="18" charset="0"/>
                        </a:rPr>
                        <a:t>pansitopeni</a:t>
                      </a:r>
                      <a:r>
                        <a:rPr lang="tr-TR" sz="900" b="0" i="0" u="none" strike="noStrike" dirty="0">
                          <a:solidFill>
                            <a:srgbClr val="000000"/>
                          </a:solidFill>
                          <a:effectLst/>
                          <a:latin typeface="Times New Roman" panose="02020603050405020304" pitchFamily="18" charset="0"/>
                        </a:rPr>
                        <a:t> de bildirilmiştir. Bazen fatalite ile sonuçlanan </a:t>
                      </a:r>
                      <a:r>
                        <a:rPr lang="tr-TR" sz="900" b="0" i="0" u="none" strike="noStrike" dirty="0" err="1">
                          <a:solidFill>
                            <a:srgbClr val="000000"/>
                          </a:solidFill>
                          <a:effectLst/>
                          <a:latin typeface="Times New Roman" panose="02020603050405020304" pitchFamily="18" charset="0"/>
                        </a:rPr>
                        <a:t>pankreatit</a:t>
                      </a:r>
                      <a:r>
                        <a:rPr lang="tr-TR" sz="900" b="0" i="0" u="none" strike="noStrike" dirty="0">
                          <a:solidFill>
                            <a:srgbClr val="000000"/>
                          </a:solidFill>
                          <a:effectLst/>
                          <a:latin typeface="Times New Roman" panose="02020603050405020304" pitchFamily="18" charset="0"/>
                        </a:rPr>
                        <a:t> tanımlanmıştır. </a:t>
                      </a:r>
                      <a:r>
                        <a:rPr lang="tr-TR" sz="900" b="0" i="0" u="none" strike="noStrike" dirty="0" err="1">
                          <a:solidFill>
                            <a:srgbClr val="000000"/>
                          </a:solidFill>
                          <a:effectLst/>
                          <a:latin typeface="Times New Roman" panose="02020603050405020304" pitchFamily="18" charset="0"/>
                        </a:rPr>
                        <a:t>Vaskülarit</a:t>
                      </a:r>
                      <a:r>
                        <a:rPr lang="tr-TR" sz="900" b="0" i="0" u="none" strike="noStrike" dirty="0">
                          <a:solidFill>
                            <a:srgbClr val="000000"/>
                          </a:solidFill>
                          <a:effectLst/>
                          <a:latin typeface="Times New Roman" panose="02020603050405020304" pitchFamily="18" charset="0"/>
                        </a:rPr>
                        <a:t> görüldüğü bildirilmiştir. Kilo artışı görülebilir; </a:t>
                      </a:r>
                      <a:r>
                        <a:rPr lang="tr-TR" sz="900" b="0" i="0" u="none" strike="noStrike" dirty="0" err="1">
                          <a:solidFill>
                            <a:srgbClr val="000000"/>
                          </a:solidFill>
                          <a:effectLst/>
                          <a:latin typeface="Times New Roman" panose="02020603050405020304" pitchFamily="18" charset="0"/>
                        </a:rPr>
                        <a:t>amenore</a:t>
                      </a:r>
                      <a:r>
                        <a:rPr lang="tr-TR" sz="900" b="0" i="0" u="none" strike="noStrike" dirty="0">
                          <a:solidFill>
                            <a:srgbClr val="000000"/>
                          </a:solidFill>
                          <a:effectLst/>
                          <a:latin typeface="Times New Roman" panose="02020603050405020304" pitchFamily="18" charset="0"/>
                        </a:rPr>
                        <a:t> ve </a:t>
                      </a:r>
                      <a:r>
                        <a:rPr lang="tr-TR" sz="900" b="0" i="0" u="none" strike="noStrike" dirty="0" err="1">
                          <a:solidFill>
                            <a:srgbClr val="000000"/>
                          </a:solidFill>
                          <a:effectLst/>
                          <a:latin typeface="Times New Roman" panose="02020603050405020304" pitchFamily="18" charset="0"/>
                        </a:rPr>
                        <a:t>menstruel</a:t>
                      </a:r>
                      <a:r>
                        <a:rPr lang="tr-TR" sz="900" b="0" i="0" u="none" strike="noStrike" dirty="0">
                          <a:solidFill>
                            <a:srgbClr val="000000"/>
                          </a:solidFill>
                          <a:effectLst/>
                          <a:latin typeface="Times New Roman" panose="02020603050405020304" pitchFamily="18" charset="0"/>
                        </a:rPr>
                        <a:t> düzensizlik bildirilmiştir.</a:t>
                      </a:r>
                    </a:p>
                  </a:txBody>
                  <a:tcPr marL="7419" marR="7419" marT="74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627224750"/>
                  </a:ext>
                </a:extLst>
              </a:tr>
            </a:tbl>
          </a:graphicData>
        </a:graphic>
      </p:graphicFrame>
    </p:spTree>
    <p:extLst>
      <p:ext uri="{BB962C8B-B14F-4D97-AF65-F5344CB8AC3E}">
        <p14:creationId xmlns:p14="http://schemas.microsoft.com/office/powerpoint/2010/main" val="282070438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90E6B9D7-C179-445B-9EF3-5F4E90692561}"/>
              </a:ext>
            </a:extLst>
          </p:cNvPr>
          <p:cNvGraphicFramePr>
            <a:graphicFrameLocks noGrp="1"/>
          </p:cNvGraphicFramePr>
          <p:nvPr>
            <p:extLst>
              <p:ext uri="{D42A27DB-BD31-4B8C-83A1-F6EECF244321}">
                <p14:modId xmlns:p14="http://schemas.microsoft.com/office/powerpoint/2010/main" val="2436869909"/>
              </p:ext>
            </p:extLst>
          </p:nvPr>
        </p:nvGraphicFramePr>
        <p:xfrm>
          <a:off x="251520" y="1048620"/>
          <a:ext cx="8640960" cy="4607288"/>
        </p:xfrm>
        <a:graphic>
          <a:graphicData uri="http://schemas.openxmlformats.org/drawingml/2006/table">
            <a:tbl>
              <a:tblPr/>
              <a:tblGrid>
                <a:gridCol w="376974">
                  <a:extLst>
                    <a:ext uri="{9D8B030D-6E8A-4147-A177-3AD203B41FA5}">
                      <a16:colId xmlns:a16="http://schemas.microsoft.com/office/drawing/2014/main" xmlns="" val="3717063880"/>
                    </a:ext>
                  </a:extLst>
                </a:gridCol>
                <a:gridCol w="1822042">
                  <a:extLst>
                    <a:ext uri="{9D8B030D-6E8A-4147-A177-3AD203B41FA5}">
                      <a16:colId xmlns:a16="http://schemas.microsoft.com/office/drawing/2014/main" xmlns="" val="1212937149"/>
                    </a:ext>
                  </a:extLst>
                </a:gridCol>
                <a:gridCol w="1767068">
                  <a:extLst>
                    <a:ext uri="{9D8B030D-6E8A-4147-A177-3AD203B41FA5}">
                      <a16:colId xmlns:a16="http://schemas.microsoft.com/office/drawing/2014/main" xmlns="" val="2594270937"/>
                    </a:ext>
                  </a:extLst>
                </a:gridCol>
                <a:gridCol w="2418919">
                  <a:extLst>
                    <a:ext uri="{9D8B030D-6E8A-4147-A177-3AD203B41FA5}">
                      <a16:colId xmlns:a16="http://schemas.microsoft.com/office/drawing/2014/main" xmlns="" val="579744029"/>
                    </a:ext>
                  </a:extLst>
                </a:gridCol>
                <a:gridCol w="2255957">
                  <a:extLst>
                    <a:ext uri="{9D8B030D-6E8A-4147-A177-3AD203B41FA5}">
                      <a16:colId xmlns:a16="http://schemas.microsoft.com/office/drawing/2014/main" xmlns="" val="3179694933"/>
                    </a:ext>
                  </a:extLst>
                </a:gridCol>
              </a:tblGrid>
              <a:tr h="21099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a:solidFill>
                            <a:srgbClr val="000000"/>
                          </a:solidFill>
                          <a:effectLst/>
                          <a:latin typeface="Times New Roman" panose="02020603050405020304" pitchFamily="18" charset="0"/>
                        </a:rPr>
                        <a:t>İLAÇ</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ENDİKASYONLARI</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KONTRENDİKASYONLARI</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VERİLİŞ YOLU</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YAN ETKİLERİ</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557013620"/>
                  </a:ext>
                </a:extLst>
              </a:tr>
              <a:tr h="410948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900" b="0" i="0" u="none" strike="noStrike" dirty="0">
                          <a:solidFill>
                            <a:srgbClr val="000000"/>
                          </a:solidFill>
                          <a:effectLst/>
                          <a:latin typeface="Times New Roman" panose="02020603050405020304" pitchFamily="18" charset="0"/>
                        </a:rPr>
                        <a:t>FENİTOİN</a:t>
                      </a:r>
                    </a:p>
                  </a:txBody>
                  <a:tcPr marL="7170" marR="7170" marT="7170"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err="1">
                          <a:solidFill>
                            <a:srgbClr val="000000"/>
                          </a:solidFill>
                          <a:effectLst/>
                          <a:latin typeface="Times New Roman" panose="02020603050405020304" pitchFamily="18" charset="0"/>
                        </a:rPr>
                        <a:t>Fenitoin</a:t>
                      </a:r>
                      <a:r>
                        <a:rPr lang="tr-TR" sz="900" b="0" i="0" u="none" strike="noStrike" dirty="0">
                          <a:solidFill>
                            <a:srgbClr val="000000"/>
                          </a:solidFill>
                          <a:effectLst/>
                          <a:latin typeface="Times New Roman" panose="02020603050405020304" pitchFamily="18" charset="0"/>
                        </a:rPr>
                        <a:t> tonik-</a:t>
                      </a:r>
                      <a:r>
                        <a:rPr lang="tr-TR" sz="900" b="0" i="0" u="none" strike="noStrike" dirty="0" err="1">
                          <a:solidFill>
                            <a:srgbClr val="000000"/>
                          </a:solidFill>
                          <a:effectLst/>
                          <a:latin typeface="Times New Roman" panose="02020603050405020304" pitchFamily="18" charset="0"/>
                        </a:rPr>
                        <a:t>klonik</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grand</a:t>
                      </a:r>
                      <a:r>
                        <a:rPr lang="tr-TR" sz="900" b="0" i="0" u="none" strike="noStrike" dirty="0">
                          <a:solidFill>
                            <a:srgbClr val="000000"/>
                          </a:solidFill>
                          <a:effectLst/>
                          <a:latin typeface="Times New Roman" panose="02020603050405020304" pitchFamily="18" charset="0"/>
                        </a:rPr>
                        <a:t> mal) tipinde </a:t>
                      </a:r>
                      <a:r>
                        <a:rPr lang="tr-TR" sz="900" b="0" i="0" u="none" strike="noStrike" dirty="0" err="1">
                          <a:solidFill>
                            <a:srgbClr val="000000"/>
                          </a:solidFill>
                          <a:effectLst/>
                          <a:latin typeface="Times New Roman" panose="02020603050405020304" pitchFamily="18" charset="0"/>
                        </a:rPr>
                        <a:t>status</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epileptikusun</a:t>
                      </a:r>
                      <a:r>
                        <a:rPr lang="tr-TR" sz="900" b="0" i="0" u="none" strike="noStrike" dirty="0">
                          <a:solidFill>
                            <a:srgbClr val="000000"/>
                          </a:solidFill>
                          <a:effectLst/>
                          <a:latin typeface="Times New Roman" panose="02020603050405020304" pitchFamily="18" charset="0"/>
                        </a:rPr>
                        <a:t> kontrol altına alınmasında ve </a:t>
                      </a:r>
                      <a:r>
                        <a:rPr lang="tr-TR" sz="900" b="0" i="0" u="none" strike="noStrike" dirty="0" err="1">
                          <a:solidFill>
                            <a:srgbClr val="000000"/>
                          </a:solidFill>
                          <a:effectLst/>
                          <a:latin typeface="Times New Roman" panose="02020603050405020304" pitchFamily="18" charset="0"/>
                        </a:rPr>
                        <a:t>nöroşirürji</a:t>
                      </a:r>
                      <a:r>
                        <a:rPr lang="tr-TR" sz="900" b="0" i="0" u="none" strike="noStrike" dirty="0">
                          <a:solidFill>
                            <a:srgbClr val="000000"/>
                          </a:solidFill>
                          <a:effectLst/>
                          <a:latin typeface="Times New Roman" panose="02020603050405020304" pitchFamily="18" charset="0"/>
                        </a:rPr>
                        <a:t> ve/veya ağır kafa travması sırasında ya da sonrasında </a:t>
                      </a:r>
                      <a:r>
                        <a:rPr lang="tr-TR" sz="900" b="0" i="0" u="none" strike="noStrike" dirty="0" err="1">
                          <a:solidFill>
                            <a:srgbClr val="000000"/>
                          </a:solidFill>
                          <a:effectLst/>
                          <a:latin typeface="Times New Roman" panose="02020603050405020304" pitchFamily="18" charset="0"/>
                        </a:rPr>
                        <a:t>konvülsiyonların</a:t>
                      </a:r>
                      <a:r>
                        <a:rPr lang="tr-TR" sz="900" b="0" i="0" u="none" strike="noStrike" dirty="0">
                          <a:solidFill>
                            <a:srgbClr val="000000"/>
                          </a:solidFill>
                          <a:effectLst/>
                          <a:latin typeface="Times New Roman" panose="02020603050405020304" pitchFamily="18" charset="0"/>
                        </a:rPr>
                        <a:t> önlenmesi ve tedavisinde </a:t>
                      </a:r>
                      <a:r>
                        <a:rPr lang="tr-TR" sz="900" b="0" i="0" u="none" strike="noStrike" dirty="0" err="1">
                          <a:solidFill>
                            <a:srgbClr val="000000"/>
                          </a:solidFill>
                          <a:effectLst/>
                          <a:latin typeface="Times New Roman" panose="02020603050405020304" pitchFamily="18" charset="0"/>
                        </a:rPr>
                        <a:t>endikedir</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Fenitoin</a:t>
                      </a:r>
                      <a:r>
                        <a:rPr lang="tr-TR" sz="900" b="0" i="0" u="none" strike="noStrike" dirty="0">
                          <a:solidFill>
                            <a:srgbClr val="000000"/>
                          </a:solidFill>
                          <a:effectLst/>
                          <a:latin typeface="Times New Roman" panose="02020603050405020304" pitchFamily="18" charset="0"/>
                        </a:rPr>
                        <a:t> ayrıca migren, </a:t>
                      </a:r>
                      <a:r>
                        <a:rPr lang="tr-TR" sz="900" b="0" i="0" u="none" strike="noStrike" dirty="0" err="1">
                          <a:solidFill>
                            <a:srgbClr val="000000"/>
                          </a:solidFill>
                          <a:effectLst/>
                          <a:latin typeface="Times New Roman" panose="02020603050405020304" pitchFamily="18" charset="0"/>
                        </a:rPr>
                        <a:t>trigeminal</a:t>
                      </a:r>
                      <a:r>
                        <a:rPr lang="tr-TR" sz="900" b="0" i="0" u="none" strike="noStrike" dirty="0">
                          <a:solidFill>
                            <a:srgbClr val="000000"/>
                          </a:solidFill>
                          <a:effectLst/>
                          <a:latin typeface="Times New Roman" panose="02020603050405020304" pitchFamily="18" charset="0"/>
                        </a:rPr>
                        <a:t> nevralji ve belirli psikozların tedavisinde de kullanılmıştır. Ayrıca kardiyak aritmiler, dijital </a:t>
                      </a:r>
                      <a:r>
                        <a:rPr lang="tr-TR" sz="900" b="0" i="0" u="none" strike="noStrike" dirty="0" err="1">
                          <a:solidFill>
                            <a:srgbClr val="000000"/>
                          </a:solidFill>
                          <a:effectLst/>
                          <a:latin typeface="Times New Roman" panose="02020603050405020304" pitchFamily="18" charset="0"/>
                        </a:rPr>
                        <a:t>entoksikasyon</a:t>
                      </a:r>
                      <a:r>
                        <a:rPr lang="tr-TR" sz="900" b="0" i="0" u="none" strike="noStrike" dirty="0">
                          <a:solidFill>
                            <a:srgbClr val="000000"/>
                          </a:solidFill>
                          <a:effectLst/>
                          <a:latin typeface="Times New Roman" panose="02020603050405020304" pitchFamily="18" charset="0"/>
                        </a:rPr>
                        <a:t> ve </a:t>
                      </a:r>
                      <a:r>
                        <a:rPr lang="tr-TR" sz="900" b="0" i="0" u="none" strike="noStrike" dirty="0" err="1">
                          <a:solidFill>
                            <a:srgbClr val="000000"/>
                          </a:solidFill>
                          <a:effectLst/>
                          <a:latin typeface="Times New Roman" panose="02020603050405020304" pitchFamily="18" charset="0"/>
                        </a:rPr>
                        <a:t>miyokard</a:t>
                      </a:r>
                      <a:r>
                        <a:rPr lang="tr-TR" sz="900" b="0" i="0" u="none" strike="noStrike" dirty="0">
                          <a:solidFill>
                            <a:srgbClr val="000000"/>
                          </a:solidFill>
                          <a:effectLst/>
                          <a:latin typeface="Times New Roman" panose="02020603050405020304" pitchFamily="18" charset="0"/>
                        </a:rPr>
                        <a:t> enfarktüsü sonrası olayların tedavisinde de kullanılmıştır.</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Fenitoin, fenitoin ya da diğer hidantoinlere aşırı duyarlılığı olan hastalarda kontrendikedir. Ventriküler otomatisite üzerindeki etkisi nedeniyle fenitoin sinüs bradikardisi, sino-atriyal blok, ikinci ve üçüncü derece A-V blok ve Adams-Stokes sendromu olan hastalarda kontrendikedir.</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Parenteral; bir ven içine kalın bir iğne veya intravenöz bir kateter aracılığıyla yavaşca uygulanmalıdır.İntravenöz enjeksiyon sonrası aynı iğne veya kateter kullanılarak yapılacak steril sodyum klorür enjeksiyonu solüsyonunun alkali olmasına bağlı olarak oluşabilecek venöz iritasyonları önler. İntravenöz infüzyon sıvılarına katılarak devamlı infüzyon şeklinde kullanımdan kaçınılmalıdır.Status Epileptikus: uygulamadan önce intravenöz yolla diazepam uygulanmalıdır. Daha sonra Epanutin Ready Mixed Parenteral , yükleme dozu olarak 19- 15 mg/kg dozunda ve dakikada 50 mg'ı geçmeyen bir hızla yavaşça intravenöz olarak uygulanır. Yükleme dozunu 6-8 saatte bir oral veya intravenöz 100 mg'lık idame dozları izlemelidir. Yeni doğanlarda yapılan çalışmalar, fenitoinin oral kullanımda yeterli absorbsiyon sağlayamadığını, ancak, intravenüz yolla verilen 15-20 mg/kg yükleme dozlarının, genellikle terapötik düzey olarak kabul gören 10-20 mg/l serum konsantrasyonlarını sağlayabildiğini göstermiştir. İlaç intravenöz yolla, dakikada 1-3 mg/kg hızıyla verilmelidir. Status epileptikus'ta intramüsküler uygulanım önerilmez. Kardiyak Aritmi: İntravenöz yolla bir kerede 3.5 mg/kg dozunda verilir. Gerekirse aynı doz bir kez daha tekrarlanır. Diğer Klinik durumlarda: İntravenöz uygulanım tercih edilmelidir. Dozaj ve doz aralığı hastanın durumuna göre ayarlanmalıdır. Uygulama hızı çok önemlidir, erişkinlerde dakikada 50 mg'ı ve yenidoğanlarda dakikada 1-3 mg/kg'ı geçmemelidir. Bu hızla toksisite minimum düzeyde olacaktır.</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err="1">
                          <a:solidFill>
                            <a:srgbClr val="000000"/>
                          </a:solidFill>
                          <a:effectLst/>
                          <a:latin typeface="Times New Roman" panose="02020603050405020304" pitchFamily="18" charset="0"/>
                        </a:rPr>
                        <a:t>Kardiyovasküler</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kollaps</a:t>
                      </a:r>
                      <a:r>
                        <a:rPr lang="tr-TR" sz="900" b="0" i="0" u="none" strike="noStrike" dirty="0">
                          <a:solidFill>
                            <a:srgbClr val="000000"/>
                          </a:solidFill>
                          <a:effectLst/>
                          <a:latin typeface="Times New Roman" panose="02020603050405020304" pitchFamily="18" charset="0"/>
                        </a:rPr>
                        <a:t> ve/veya merkez sinir sistemi depresyonu, hipotansiyon. </a:t>
                      </a:r>
                      <a:r>
                        <a:rPr lang="tr-TR" sz="900" b="0" i="0" u="none" strike="noStrike" dirty="0" err="1">
                          <a:solidFill>
                            <a:srgbClr val="000000"/>
                          </a:solidFill>
                          <a:effectLst/>
                          <a:latin typeface="Times New Roman" panose="02020603050405020304" pitchFamily="18" charset="0"/>
                        </a:rPr>
                        <a:t>Atriyal</a:t>
                      </a:r>
                      <a:r>
                        <a:rPr lang="tr-TR" sz="900" b="0" i="0" u="none" strike="noStrike" dirty="0">
                          <a:solidFill>
                            <a:srgbClr val="000000"/>
                          </a:solidFill>
                          <a:effectLst/>
                          <a:latin typeface="Times New Roman" panose="02020603050405020304" pitchFamily="18" charset="0"/>
                        </a:rPr>
                        <a:t> ve </a:t>
                      </a:r>
                      <a:r>
                        <a:rPr lang="tr-TR" sz="900" b="0" i="0" u="none" strike="noStrike" dirty="0" err="1">
                          <a:solidFill>
                            <a:srgbClr val="000000"/>
                          </a:solidFill>
                          <a:effectLst/>
                          <a:latin typeface="Times New Roman" panose="02020603050405020304" pitchFamily="18" charset="0"/>
                        </a:rPr>
                        <a:t>ventriküler</a:t>
                      </a:r>
                      <a:r>
                        <a:rPr lang="tr-TR" sz="900" b="0" i="0" u="none" strike="noStrike" dirty="0">
                          <a:solidFill>
                            <a:srgbClr val="000000"/>
                          </a:solidFill>
                          <a:effectLst/>
                          <a:latin typeface="Times New Roman" panose="02020603050405020304" pitchFamily="18" charset="0"/>
                        </a:rPr>
                        <a:t> ileti depresyonu, </a:t>
                      </a:r>
                      <a:r>
                        <a:rPr lang="tr-TR" sz="900" b="0" i="0" u="none" strike="noStrike" dirty="0" err="1">
                          <a:solidFill>
                            <a:srgbClr val="000000"/>
                          </a:solidFill>
                          <a:effectLst/>
                          <a:latin typeface="Times New Roman" panose="02020603050405020304" pitchFamily="18" charset="0"/>
                        </a:rPr>
                        <a:t>ventriküler</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fibrilasyon</a:t>
                      </a:r>
                      <a:r>
                        <a:rPr lang="tr-TR" sz="900" b="0" i="0" u="none" strike="noStrike" dirty="0">
                          <a:solidFill>
                            <a:srgbClr val="000000"/>
                          </a:solidFill>
                          <a:effectLst/>
                          <a:latin typeface="Times New Roman" panose="02020603050405020304" pitchFamily="18" charset="0"/>
                        </a:rPr>
                        <a:t>, ciddi </a:t>
                      </a:r>
                      <a:r>
                        <a:rPr lang="tr-TR" sz="900" b="0" i="0" u="none" strike="noStrike" dirty="0" err="1">
                          <a:solidFill>
                            <a:srgbClr val="000000"/>
                          </a:solidFill>
                          <a:effectLst/>
                          <a:latin typeface="Times New Roman" panose="02020603050405020304" pitchFamily="18" charset="0"/>
                        </a:rPr>
                        <a:t>kardiyotoksik</a:t>
                      </a:r>
                      <a:r>
                        <a:rPr lang="tr-TR" sz="900" b="0" i="0" u="none" strike="noStrike" dirty="0">
                          <a:solidFill>
                            <a:srgbClr val="000000"/>
                          </a:solidFill>
                          <a:effectLst/>
                          <a:latin typeface="Times New Roman" panose="02020603050405020304" pitchFamily="18" charset="0"/>
                        </a:rPr>
                        <a:t> reaksiyonlar, ölüm, </a:t>
                      </a:r>
                      <a:r>
                        <a:rPr lang="tr-TR" sz="900" b="0" i="0" u="none" strike="noStrike" dirty="0" err="1">
                          <a:solidFill>
                            <a:srgbClr val="000000"/>
                          </a:solidFill>
                          <a:effectLst/>
                          <a:latin typeface="Times New Roman" panose="02020603050405020304" pitchFamily="18" charset="0"/>
                        </a:rPr>
                        <a:t>nistagmus</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ataksi</a:t>
                      </a:r>
                      <a:r>
                        <a:rPr lang="tr-TR" sz="900" b="0" i="0" u="none" strike="noStrike" dirty="0">
                          <a:solidFill>
                            <a:srgbClr val="000000"/>
                          </a:solidFill>
                          <a:effectLst/>
                          <a:latin typeface="Times New Roman" panose="02020603050405020304" pitchFamily="18" charset="0"/>
                        </a:rPr>
                        <a:t>, konuşmada güçlük, koordinasyon azalması ve </a:t>
                      </a:r>
                      <a:r>
                        <a:rPr lang="tr-TR" sz="900" b="0" i="0" u="none" strike="noStrike" dirty="0" err="1">
                          <a:solidFill>
                            <a:srgbClr val="000000"/>
                          </a:solidFill>
                          <a:effectLst/>
                          <a:latin typeface="Times New Roman" panose="02020603050405020304" pitchFamily="18" charset="0"/>
                        </a:rPr>
                        <a:t>mental</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konfüzyon</a:t>
                      </a:r>
                      <a:r>
                        <a:rPr lang="tr-TR" sz="900" b="0" i="0" u="none" strike="noStrike" dirty="0">
                          <a:solidFill>
                            <a:srgbClr val="000000"/>
                          </a:solidFill>
                          <a:effectLst/>
                          <a:latin typeface="Times New Roman" panose="02020603050405020304" pitchFamily="18" charset="0"/>
                        </a:rPr>
                        <a:t>, Baş dönmesi, uykusuzluk, geçici sinirlilik, motor seğirmeler, baş ağrısı, Bulantı, kusma, kabızlık, </a:t>
                      </a:r>
                      <a:r>
                        <a:rPr lang="tr-TR" sz="900" b="0" i="0" u="none" strike="noStrike" dirty="0" err="1">
                          <a:solidFill>
                            <a:srgbClr val="000000"/>
                          </a:solidFill>
                          <a:effectLst/>
                          <a:latin typeface="Times New Roman" panose="02020603050405020304" pitchFamily="18" charset="0"/>
                        </a:rPr>
                        <a:t>toksik</a:t>
                      </a:r>
                      <a:r>
                        <a:rPr lang="tr-TR" sz="900" b="0" i="0" u="none" strike="noStrike" dirty="0">
                          <a:solidFill>
                            <a:srgbClr val="000000"/>
                          </a:solidFill>
                          <a:effectLst/>
                          <a:latin typeface="Times New Roman" panose="02020603050405020304" pitchFamily="18" charset="0"/>
                        </a:rPr>
                        <a:t> hepatit ve karaciğer hasarı. </a:t>
                      </a:r>
                      <a:r>
                        <a:rPr lang="tr-TR" sz="900" b="0" i="0" u="none" strike="noStrike" dirty="0" err="1">
                          <a:solidFill>
                            <a:srgbClr val="000000"/>
                          </a:solidFill>
                          <a:effectLst/>
                          <a:latin typeface="Times New Roman" panose="02020603050405020304" pitchFamily="18" charset="0"/>
                        </a:rPr>
                        <a:t>Skarlitiniform</a:t>
                      </a:r>
                      <a:r>
                        <a:rPr lang="tr-TR" sz="900" b="0" i="0" u="none" strike="noStrike" dirty="0">
                          <a:solidFill>
                            <a:srgbClr val="000000"/>
                          </a:solidFill>
                          <a:effectLst/>
                          <a:latin typeface="Times New Roman" panose="02020603050405020304" pitchFamily="18" charset="0"/>
                        </a:rPr>
                        <a:t> veya </a:t>
                      </a:r>
                      <a:r>
                        <a:rPr lang="tr-TR" sz="900" b="0" i="0" u="none" strike="noStrike" dirty="0" err="1">
                          <a:solidFill>
                            <a:srgbClr val="000000"/>
                          </a:solidFill>
                          <a:effectLst/>
                          <a:latin typeface="Times New Roman" panose="02020603050405020304" pitchFamily="18" charset="0"/>
                        </a:rPr>
                        <a:t>morbiliform</a:t>
                      </a:r>
                      <a:r>
                        <a:rPr lang="tr-TR" sz="900" b="0" i="0" u="none" strike="noStrike" dirty="0">
                          <a:solidFill>
                            <a:srgbClr val="000000"/>
                          </a:solidFill>
                          <a:effectLst/>
                          <a:latin typeface="Times New Roman" panose="02020603050405020304" pitchFamily="18" charset="0"/>
                        </a:rPr>
                        <a:t> döküntüleri de içeren ve bazen ateşin eşlik ettiği dermatolojik belirtiler. Ölüme yol açabilecek daha ciddi diğer formlar </a:t>
                      </a:r>
                      <a:r>
                        <a:rPr lang="tr-TR" sz="900" b="0" i="0" u="none" strike="noStrike" dirty="0" err="1">
                          <a:solidFill>
                            <a:srgbClr val="000000"/>
                          </a:solidFill>
                          <a:effectLst/>
                          <a:latin typeface="Times New Roman" panose="02020603050405020304" pitchFamily="18" charset="0"/>
                        </a:rPr>
                        <a:t>büllü</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eksfolyatif</a:t>
                      </a:r>
                      <a:r>
                        <a:rPr lang="tr-TR" sz="900" b="0" i="0" u="none" strike="noStrike" dirty="0">
                          <a:solidFill>
                            <a:srgbClr val="000000"/>
                          </a:solidFill>
                          <a:effectLst/>
                          <a:latin typeface="Times New Roman" panose="02020603050405020304" pitchFamily="18" charset="0"/>
                        </a:rPr>
                        <a:t> ya da </a:t>
                      </a:r>
                      <a:r>
                        <a:rPr lang="tr-TR" sz="900" b="0" i="0" u="none" strike="noStrike" dirty="0" err="1">
                          <a:solidFill>
                            <a:srgbClr val="000000"/>
                          </a:solidFill>
                          <a:effectLst/>
                          <a:latin typeface="Times New Roman" panose="02020603050405020304" pitchFamily="18" charset="0"/>
                        </a:rPr>
                        <a:t>purpuralı</a:t>
                      </a:r>
                      <a:r>
                        <a:rPr lang="tr-TR" sz="900" b="0" i="0" u="none" strike="noStrike" dirty="0">
                          <a:solidFill>
                            <a:srgbClr val="000000"/>
                          </a:solidFill>
                          <a:effectLst/>
                          <a:latin typeface="Times New Roman" panose="02020603050405020304" pitchFamily="18" charset="0"/>
                        </a:rPr>
                        <a:t> dermatit, </a:t>
                      </a:r>
                      <a:r>
                        <a:rPr lang="tr-TR" sz="900" b="0" i="0" u="none" strike="noStrike" dirty="0" err="1">
                          <a:solidFill>
                            <a:srgbClr val="000000"/>
                          </a:solidFill>
                          <a:effectLst/>
                          <a:latin typeface="Times New Roman" panose="02020603050405020304" pitchFamily="18" charset="0"/>
                        </a:rPr>
                        <a:t>lupus</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eritematosus</a:t>
                      </a:r>
                      <a:r>
                        <a:rPr lang="tr-TR" sz="900" b="0" i="0" u="none" strike="noStrike" dirty="0">
                          <a:solidFill>
                            <a:srgbClr val="000000"/>
                          </a:solidFill>
                          <a:effectLst/>
                          <a:latin typeface="Times New Roman" panose="02020603050405020304" pitchFamily="18" charset="0"/>
                        </a:rPr>
                        <a:t>, Stevens-Johnson sendromu ve </a:t>
                      </a:r>
                      <a:r>
                        <a:rPr lang="tr-TR" sz="900" b="0" i="0" u="none" strike="noStrike" dirty="0" err="1">
                          <a:solidFill>
                            <a:srgbClr val="000000"/>
                          </a:solidFill>
                          <a:effectLst/>
                          <a:latin typeface="Times New Roman" panose="02020603050405020304" pitchFamily="18" charset="0"/>
                        </a:rPr>
                        <a:t>toksik</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epidermal</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nekroliz</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trombositopeni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lökopeni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granülositopeni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agranülositoz</a:t>
                      </a:r>
                      <a:r>
                        <a:rPr lang="tr-TR" sz="900" b="0" i="0" u="none" strike="noStrike" dirty="0">
                          <a:solidFill>
                            <a:srgbClr val="000000"/>
                          </a:solidFill>
                          <a:effectLst/>
                          <a:latin typeface="Times New Roman" panose="02020603050405020304" pitchFamily="18" charset="0"/>
                        </a:rPr>
                        <a:t> ve kemik iliği baskılanması ile beraber ya da tek başına seyreden </a:t>
                      </a:r>
                      <a:r>
                        <a:rPr lang="tr-TR" sz="900" b="0" i="0" u="none" strike="noStrike" dirty="0" err="1">
                          <a:solidFill>
                            <a:srgbClr val="000000"/>
                          </a:solidFill>
                          <a:effectLst/>
                          <a:latin typeface="Times New Roman" panose="02020603050405020304" pitchFamily="18" charset="0"/>
                        </a:rPr>
                        <a:t>pansitopeni</a:t>
                      </a:r>
                      <a:r>
                        <a:rPr lang="tr-TR" sz="900" b="0" i="0" u="none" strike="noStrike" dirty="0">
                          <a:solidFill>
                            <a:srgbClr val="000000"/>
                          </a:solidFill>
                          <a:effectLst/>
                          <a:latin typeface="Times New Roman" panose="02020603050405020304" pitchFamily="18" charset="0"/>
                        </a:rPr>
                        <a:t>, Yüz hatlarında kabalaşma, dudaklarda büyüme, </a:t>
                      </a:r>
                      <a:r>
                        <a:rPr lang="tr-TR" sz="900" b="0" i="0" u="none" strike="noStrike" dirty="0" err="1">
                          <a:solidFill>
                            <a:srgbClr val="000000"/>
                          </a:solidFill>
                          <a:effectLst/>
                          <a:latin typeface="Times New Roman" panose="02020603050405020304" pitchFamily="18" charset="0"/>
                        </a:rPr>
                        <a:t>gingiva</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hiperplazisi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hipertrikoz</a:t>
                      </a:r>
                      <a:r>
                        <a:rPr lang="tr-TR" sz="900" b="0" i="0" u="none" strike="noStrike" dirty="0">
                          <a:solidFill>
                            <a:srgbClr val="000000"/>
                          </a:solidFill>
                          <a:effectLst/>
                          <a:latin typeface="Times New Roman" panose="02020603050405020304" pitchFamily="18" charset="0"/>
                        </a:rPr>
                        <a:t> ve </a:t>
                      </a:r>
                      <a:r>
                        <a:rPr lang="tr-TR" sz="900" b="0" i="0" u="none" strike="noStrike" dirty="0" err="1">
                          <a:solidFill>
                            <a:srgbClr val="000000"/>
                          </a:solidFill>
                          <a:effectLst/>
                          <a:latin typeface="Times New Roman" panose="02020603050405020304" pitchFamily="18" charset="0"/>
                        </a:rPr>
                        <a:t>Peyronie</a:t>
                      </a:r>
                      <a:r>
                        <a:rPr lang="tr-TR" sz="900" b="0" i="0" u="none" strike="noStrike" dirty="0">
                          <a:solidFill>
                            <a:srgbClr val="000000"/>
                          </a:solidFill>
                          <a:effectLst/>
                          <a:latin typeface="Times New Roman" panose="02020603050405020304" pitchFamily="18" charset="0"/>
                        </a:rPr>
                        <a:t> hastalığı. Aşırı duyarlılık sendromu (</a:t>
                      </a:r>
                      <a:r>
                        <a:rPr lang="tr-TR" sz="900" b="0" i="0" u="none" strike="noStrike" dirty="0" err="1">
                          <a:solidFill>
                            <a:srgbClr val="000000"/>
                          </a:solidFill>
                          <a:effectLst/>
                          <a:latin typeface="Times New Roman" panose="02020603050405020304" pitchFamily="18" charset="0"/>
                        </a:rPr>
                        <a:t>artraljiler</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eozinofili</a:t>
                      </a:r>
                      <a:r>
                        <a:rPr lang="tr-TR" sz="900" b="0" i="0" u="none" strike="noStrike" dirty="0">
                          <a:solidFill>
                            <a:srgbClr val="000000"/>
                          </a:solidFill>
                          <a:effectLst/>
                          <a:latin typeface="Times New Roman" panose="02020603050405020304" pitchFamily="18" charset="0"/>
                        </a:rPr>
                        <a:t>, ateş, karaciğer işlev bozukluğu, </a:t>
                      </a:r>
                      <a:r>
                        <a:rPr lang="tr-TR" sz="900" b="0" i="0" u="none" strike="noStrike" dirty="0" err="1">
                          <a:solidFill>
                            <a:srgbClr val="000000"/>
                          </a:solidFill>
                          <a:effectLst/>
                          <a:latin typeface="Times New Roman" panose="02020603050405020304" pitchFamily="18" charset="0"/>
                        </a:rPr>
                        <a:t>lenfadenopati</a:t>
                      </a:r>
                      <a:r>
                        <a:rPr lang="tr-TR" sz="900" b="0" i="0" u="none" strike="noStrike" dirty="0">
                          <a:solidFill>
                            <a:srgbClr val="000000"/>
                          </a:solidFill>
                          <a:effectLst/>
                          <a:latin typeface="Times New Roman" panose="02020603050405020304" pitchFamily="18" charset="0"/>
                        </a:rPr>
                        <a:t> ya da döküntü gibi semptomlar içerir, ancak bunlarla sınırlı değildir), sistemik </a:t>
                      </a:r>
                      <a:r>
                        <a:rPr lang="tr-TR" sz="900" b="0" i="0" u="none" strike="noStrike" dirty="0" err="1">
                          <a:solidFill>
                            <a:srgbClr val="000000"/>
                          </a:solidFill>
                          <a:effectLst/>
                          <a:latin typeface="Times New Roman" panose="02020603050405020304" pitchFamily="18" charset="0"/>
                        </a:rPr>
                        <a:t>lupus</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eritematosus</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periarteritis</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nodosa</a:t>
                      </a:r>
                      <a:r>
                        <a:rPr lang="tr-TR" sz="900" b="0" i="0" u="none" strike="noStrike" dirty="0">
                          <a:solidFill>
                            <a:srgbClr val="000000"/>
                          </a:solidFill>
                          <a:effectLst/>
                          <a:latin typeface="Times New Roman" panose="02020603050405020304" pitchFamily="18" charset="0"/>
                        </a:rPr>
                        <a:t> ve </a:t>
                      </a:r>
                      <a:r>
                        <a:rPr lang="tr-TR" sz="900" b="0" i="0" u="none" strike="noStrike" dirty="0" err="1">
                          <a:solidFill>
                            <a:srgbClr val="000000"/>
                          </a:solidFill>
                          <a:effectLst/>
                          <a:latin typeface="Times New Roman" panose="02020603050405020304" pitchFamily="18" charset="0"/>
                        </a:rPr>
                        <a:t>immün</a:t>
                      </a:r>
                      <a:r>
                        <a:rPr lang="tr-TR" sz="900" b="0" i="0" u="none" strike="noStrike" dirty="0">
                          <a:solidFill>
                            <a:srgbClr val="000000"/>
                          </a:solidFill>
                          <a:effectLst/>
                          <a:latin typeface="Times New Roman" panose="02020603050405020304" pitchFamily="18" charset="0"/>
                        </a:rPr>
                        <a:t> globülin anormallikleri meydana gelebilir. Siyahlarda deride döküntü ve </a:t>
                      </a:r>
                      <a:r>
                        <a:rPr lang="tr-TR" sz="900" b="0" i="0" u="none" strike="noStrike" dirty="0" err="1">
                          <a:solidFill>
                            <a:srgbClr val="000000"/>
                          </a:solidFill>
                          <a:effectLst/>
                          <a:latin typeface="Times New Roman" panose="02020603050405020304" pitchFamily="18" charset="0"/>
                        </a:rPr>
                        <a:t>hepatotoksisite</a:t>
                      </a:r>
                      <a:r>
                        <a:rPr lang="tr-TR" sz="900" b="0" i="0" u="none" strike="noStrike" dirty="0">
                          <a:solidFill>
                            <a:srgbClr val="000000"/>
                          </a:solidFill>
                          <a:effectLst/>
                          <a:latin typeface="Times New Roman" panose="02020603050405020304" pitchFamily="18" charset="0"/>
                        </a:rPr>
                        <a:t> dahil aşırı duyarlılık reaksiyonlarının </a:t>
                      </a:r>
                      <a:r>
                        <a:rPr lang="tr-TR" sz="900" b="0" i="0" u="none" strike="noStrike" dirty="0" err="1">
                          <a:solidFill>
                            <a:srgbClr val="000000"/>
                          </a:solidFill>
                          <a:effectLst/>
                          <a:latin typeface="Times New Roman" panose="02020603050405020304" pitchFamily="18" charset="0"/>
                        </a:rPr>
                        <a:t>insidansının</a:t>
                      </a:r>
                      <a:r>
                        <a:rPr lang="tr-TR" sz="900" b="0" i="0" u="none" strike="noStrike" dirty="0">
                          <a:solidFill>
                            <a:srgbClr val="000000"/>
                          </a:solidFill>
                          <a:effectLst/>
                          <a:latin typeface="Times New Roman" panose="02020603050405020304" pitchFamily="18" charset="0"/>
                        </a:rPr>
                        <a:t>, artmış olabileceğini düşündürmektedir. Lokal </a:t>
                      </a:r>
                      <a:r>
                        <a:rPr lang="tr-TR" sz="900" b="0" i="0" u="none" strike="noStrike" dirty="0" err="1">
                          <a:solidFill>
                            <a:srgbClr val="000000"/>
                          </a:solidFill>
                          <a:effectLst/>
                          <a:latin typeface="Times New Roman" panose="02020603050405020304" pitchFamily="18" charset="0"/>
                        </a:rPr>
                        <a:t>iritasyon</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inflamasyon</a:t>
                      </a:r>
                      <a:r>
                        <a:rPr lang="tr-TR" sz="900" b="0" i="0" u="none" strike="noStrike" dirty="0">
                          <a:solidFill>
                            <a:srgbClr val="000000"/>
                          </a:solidFill>
                          <a:effectLst/>
                          <a:latin typeface="Times New Roman" panose="02020603050405020304" pitchFamily="18" charset="0"/>
                        </a:rPr>
                        <a:t>, duyarlılık, nekroz ve deride dökülme bildirilmiştir.</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916818053"/>
                  </a:ext>
                </a:extLst>
              </a:tr>
            </a:tbl>
          </a:graphicData>
        </a:graphic>
      </p:graphicFrame>
    </p:spTree>
    <p:extLst>
      <p:ext uri="{BB962C8B-B14F-4D97-AF65-F5344CB8AC3E}">
        <p14:creationId xmlns:p14="http://schemas.microsoft.com/office/powerpoint/2010/main" val="338226089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A46E57C4-2B89-41C0-87DE-E08A570FA7B2}"/>
              </a:ext>
            </a:extLst>
          </p:cNvPr>
          <p:cNvGraphicFramePr>
            <a:graphicFrameLocks noGrp="1"/>
          </p:cNvGraphicFramePr>
          <p:nvPr>
            <p:extLst>
              <p:ext uri="{D42A27DB-BD31-4B8C-83A1-F6EECF244321}">
                <p14:modId xmlns:p14="http://schemas.microsoft.com/office/powerpoint/2010/main" val="3767360627"/>
              </p:ext>
            </p:extLst>
          </p:nvPr>
        </p:nvGraphicFramePr>
        <p:xfrm>
          <a:off x="251520" y="1268760"/>
          <a:ext cx="8640960" cy="4320480"/>
        </p:xfrm>
        <a:graphic>
          <a:graphicData uri="http://schemas.openxmlformats.org/drawingml/2006/table">
            <a:tbl>
              <a:tblPr/>
              <a:tblGrid>
                <a:gridCol w="335299">
                  <a:extLst>
                    <a:ext uri="{9D8B030D-6E8A-4147-A177-3AD203B41FA5}">
                      <a16:colId xmlns:a16="http://schemas.microsoft.com/office/drawing/2014/main" xmlns="" val="2301468748"/>
                    </a:ext>
                  </a:extLst>
                </a:gridCol>
                <a:gridCol w="1620617">
                  <a:extLst>
                    <a:ext uri="{9D8B030D-6E8A-4147-A177-3AD203B41FA5}">
                      <a16:colId xmlns:a16="http://schemas.microsoft.com/office/drawing/2014/main" xmlns="" val="584957510"/>
                    </a:ext>
                  </a:extLst>
                </a:gridCol>
                <a:gridCol w="1571718">
                  <a:extLst>
                    <a:ext uri="{9D8B030D-6E8A-4147-A177-3AD203B41FA5}">
                      <a16:colId xmlns:a16="http://schemas.microsoft.com/office/drawing/2014/main" xmlns="" val="3557383141"/>
                    </a:ext>
                  </a:extLst>
                </a:gridCol>
                <a:gridCol w="2472838">
                  <a:extLst>
                    <a:ext uri="{9D8B030D-6E8A-4147-A177-3AD203B41FA5}">
                      <a16:colId xmlns:a16="http://schemas.microsoft.com/office/drawing/2014/main" xmlns="" val="2981733198"/>
                    </a:ext>
                  </a:extLst>
                </a:gridCol>
                <a:gridCol w="2640488">
                  <a:extLst>
                    <a:ext uri="{9D8B030D-6E8A-4147-A177-3AD203B41FA5}">
                      <a16:colId xmlns:a16="http://schemas.microsoft.com/office/drawing/2014/main" xmlns="" val="700355513"/>
                    </a:ext>
                  </a:extLst>
                </a:gridCol>
              </a:tblGrid>
              <a:tr h="209056">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İLAÇ</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ENDİKASYONLARI</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KONTRENDİKASYONLARI</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VERİLİŞ YOLU</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YAN ETKİLERİ</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904921488"/>
                  </a:ext>
                </a:extLst>
              </a:tr>
              <a:tr h="411142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800" b="0" i="0" u="none" strike="noStrike">
                          <a:solidFill>
                            <a:srgbClr val="000000"/>
                          </a:solidFill>
                          <a:effectLst/>
                          <a:latin typeface="Times New Roman" panose="02020603050405020304" pitchFamily="18" charset="0"/>
                        </a:rPr>
                        <a:t>KARBAMAZEPİN</a:t>
                      </a:r>
                    </a:p>
                  </a:txBody>
                  <a:tcPr marL="6376" marR="6376" marT="6376"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a:solidFill>
                            <a:srgbClr val="000000"/>
                          </a:solidFill>
                          <a:effectLst/>
                          <a:latin typeface="Times New Roman" panose="02020603050405020304" pitchFamily="18" charset="0"/>
                        </a:rPr>
                        <a:t>Epilepsi: </a:t>
                      </a:r>
                      <a:r>
                        <a:rPr lang="tr-TR" sz="800" b="0" i="0" u="none" strike="noStrike" dirty="0" err="1">
                          <a:solidFill>
                            <a:srgbClr val="000000"/>
                          </a:solidFill>
                          <a:effectLst/>
                          <a:latin typeface="Times New Roman" panose="02020603050405020304" pitchFamily="18" charset="0"/>
                        </a:rPr>
                        <a:t>Parsiyel</a:t>
                      </a:r>
                      <a:r>
                        <a:rPr lang="tr-TR" sz="800" b="0" i="0" u="none" strike="noStrike" dirty="0">
                          <a:solidFill>
                            <a:srgbClr val="000000"/>
                          </a:solidFill>
                          <a:effectLst/>
                          <a:latin typeface="Times New Roman" panose="02020603050405020304" pitchFamily="18" charset="0"/>
                        </a:rPr>
                        <a:t> nöbetler; kompleks </a:t>
                      </a:r>
                      <a:r>
                        <a:rPr lang="tr-TR" sz="800" b="0" i="0" u="none" strike="noStrike" dirty="0" err="1">
                          <a:solidFill>
                            <a:srgbClr val="000000"/>
                          </a:solidFill>
                          <a:effectLst/>
                          <a:latin typeface="Times New Roman" panose="02020603050405020304" pitchFamily="18" charset="0"/>
                        </a:rPr>
                        <a:t>semptomatolojili</a:t>
                      </a:r>
                      <a:r>
                        <a:rPr lang="tr-TR" sz="800" b="0" i="0" u="none" strike="noStrike" dirty="0">
                          <a:solidFill>
                            <a:srgbClr val="000000"/>
                          </a:solidFill>
                          <a:effectLst/>
                          <a:latin typeface="Times New Roman" panose="02020603050405020304" pitchFamily="18" charset="0"/>
                        </a:rPr>
                        <a:t>, basit </a:t>
                      </a:r>
                      <a:r>
                        <a:rPr lang="tr-TR" sz="800" b="0" i="0" u="none" strike="noStrike" dirty="0" err="1">
                          <a:solidFill>
                            <a:srgbClr val="000000"/>
                          </a:solidFill>
                          <a:effectLst/>
                          <a:latin typeface="Times New Roman" panose="02020603050405020304" pitchFamily="18" charset="0"/>
                        </a:rPr>
                        <a:t>semptomatolojili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Primer</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jeneralize</a:t>
                      </a:r>
                      <a:r>
                        <a:rPr lang="tr-TR" sz="800" b="0" i="0" u="none" strike="noStrike" dirty="0">
                          <a:solidFill>
                            <a:srgbClr val="000000"/>
                          </a:solidFill>
                          <a:effectLst/>
                          <a:latin typeface="Times New Roman" panose="02020603050405020304" pitchFamily="18" charset="0"/>
                        </a:rPr>
                        <a:t> epilepsi veya tonik </a:t>
                      </a:r>
                      <a:r>
                        <a:rPr lang="tr-TR" sz="800" b="0" i="0" u="none" strike="noStrike" dirty="0" err="1">
                          <a:solidFill>
                            <a:srgbClr val="000000"/>
                          </a:solidFill>
                          <a:effectLst/>
                          <a:latin typeface="Times New Roman" panose="02020603050405020304" pitchFamily="18" charset="0"/>
                        </a:rPr>
                        <a:t>klonik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komponentli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sekonder</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jeneralize</a:t>
                      </a:r>
                      <a:r>
                        <a:rPr lang="tr-TR" sz="800" b="0" i="0" u="none" strike="noStrike" dirty="0">
                          <a:solidFill>
                            <a:srgbClr val="000000"/>
                          </a:solidFill>
                          <a:effectLst/>
                          <a:latin typeface="Times New Roman" panose="02020603050405020304" pitchFamily="18" charset="0"/>
                        </a:rPr>
                        <a:t> epileptik nöbetler. Bu nöbetlerin karışık şekilleri. </a:t>
                      </a:r>
                      <a:r>
                        <a:rPr lang="tr-TR" sz="800" b="0" i="0" u="none" strike="noStrike" dirty="0" err="1">
                          <a:solidFill>
                            <a:srgbClr val="000000"/>
                          </a:solidFill>
                          <a:effectLst/>
                          <a:latin typeface="Times New Roman" panose="02020603050405020304" pitchFamily="18" charset="0"/>
                        </a:rPr>
                        <a:t>Karbamazepin</a:t>
                      </a:r>
                      <a:r>
                        <a:rPr lang="tr-TR" sz="800" b="0" i="0" u="none" strike="noStrike" dirty="0">
                          <a:solidFill>
                            <a:srgbClr val="000000"/>
                          </a:solidFill>
                          <a:effectLst/>
                          <a:latin typeface="Times New Roman" panose="02020603050405020304" pitchFamily="18" charset="0"/>
                        </a:rPr>
                        <a:t> hem </a:t>
                      </a:r>
                      <a:r>
                        <a:rPr lang="tr-TR" sz="800" b="0" i="0" u="none" strike="noStrike" dirty="0" err="1">
                          <a:solidFill>
                            <a:srgbClr val="000000"/>
                          </a:solidFill>
                          <a:effectLst/>
                          <a:latin typeface="Times New Roman" panose="02020603050405020304" pitchFamily="18" charset="0"/>
                        </a:rPr>
                        <a:t>monoterapi</a:t>
                      </a:r>
                      <a:r>
                        <a:rPr lang="tr-TR" sz="800" b="0" i="0" u="none" strike="noStrike" dirty="0">
                          <a:solidFill>
                            <a:srgbClr val="000000"/>
                          </a:solidFill>
                          <a:effectLst/>
                          <a:latin typeface="Times New Roman" panose="02020603050405020304" pitchFamily="18" charset="0"/>
                        </a:rPr>
                        <a:t> hem de kombine tedavi için uygundur. Genellikle </a:t>
                      </a:r>
                      <a:r>
                        <a:rPr lang="tr-TR" sz="800" b="0" i="0" u="none" strike="noStrike" dirty="0" err="1">
                          <a:solidFill>
                            <a:srgbClr val="000000"/>
                          </a:solidFill>
                          <a:effectLst/>
                          <a:latin typeface="Times New Roman" panose="02020603050405020304" pitchFamily="18" charset="0"/>
                        </a:rPr>
                        <a:t>absans</a:t>
                      </a:r>
                      <a:r>
                        <a:rPr lang="tr-TR" sz="800" b="0" i="0" u="none" strike="noStrike" dirty="0">
                          <a:solidFill>
                            <a:srgbClr val="000000"/>
                          </a:solidFill>
                          <a:effectLst/>
                          <a:latin typeface="Times New Roman" panose="02020603050405020304" pitchFamily="18" charset="0"/>
                        </a:rPr>
                        <a:t> nöbetlerinde (</a:t>
                      </a:r>
                      <a:r>
                        <a:rPr lang="tr-TR" sz="800" b="0" i="0" u="none" strike="noStrike" dirty="0" err="1">
                          <a:solidFill>
                            <a:srgbClr val="000000"/>
                          </a:solidFill>
                          <a:effectLst/>
                          <a:latin typeface="Times New Roman" panose="02020603050405020304" pitchFamily="18" charset="0"/>
                        </a:rPr>
                        <a:t>petit</a:t>
                      </a:r>
                      <a:r>
                        <a:rPr lang="tr-TR" sz="800" b="0" i="0" u="none" strike="noStrike" dirty="0">
                          <a:solidFill>
                            <a:srgbClr val="000000"/>
                          </a:solidFill>
                          <a:effectLst/>
                          <a:latin typeface="Times New Roman" panose="02020603050405020304" pitchFamily="18" charset="0"/>
                        </a:rPr>
                        <a:t> mal) etkin değildir. </a:t>
                      </a:r>
                      <a:r>
                        <a:rPr lang="tr-TR" sz="800" b="0" i="0" u="none" strike="noStrike" dirty="0" err="1">
                          <a:solidFill>
                            <a:srgbClr val="000000"/>
                          </a:solidFill>
                          <a:effectLst/>
                          <a:latin typeface="Times New Roman" panose="02020603050405020304" pitchFamily="18" charset="0"/>
                        </a:rPr>
                        <a:t>Bipolar</a:t>
                      </a:r>
                      <a:r>
                        <a:rPr lang="tr-TR" sz="800" b="0" i="0" u="none" strike="noStrike" dirty="0">
                          <a:solidFill>
                            <a:srgbClr val="000000"/>
                          </a:solidFill>
                          <a:effectLst/>
                          <a:latin typeface="Times New Roman" panose="02020603050405020304" pitchFamily="18" charset="0"/>
                        </a:rPr>
                        <a:t> bozukluklar (</a:t>
                      </a:r>
                      <a:r>
                        <a:rPr lang="tr-TR" sz="800" b="0" i="0" u="none" strike="noStrike" dirty="0" err="1">
                          <a:solidFill>
                            <a:srgbClr val="000000"/>
                          </a:solidFill>
                          <a:effectLst/>
                          <a:latin typeface="Times New Roman" panose="02020603050405020304" pitchFamily="18" charset="0"/>
                        </a:rPr>
                        <a:t>profilaksi</a:t>
                      </a:r>
                      <a:r>
                        <a:rPr lang="tr-TR" sz="800" b="0" i="0" u="none" strike="noStrike" dirty="0">
                          <a:solidFill>
                            <a:srgbClr val="000000"/>
                          </a:solidFill>
                          <a:effectLst/>
                          <a:latin typeface="Times New Roman" panose="02020603050405020304" pitchFamily="18" charset="0"/>
                        </a:rPr>
                        <a:t> ve tedavi): tek başına lityum veya </a:t>
                      </a:r>
                      <a:r>
                        <a:rPr lang="tr-TR" sz="800" b="0" i="0" u="none" strike="noStrike" dirty="0" err="1">
                          <a:solidFill>
                            <a:srgbClr val="000000"/>
                          </a:solidFill>
                          <a:effectLst/>
                          <a:latin typeface="Times New Roman" panose="02020603050405020304" pitchFamily="18" charset="0"/>
                        </a:rPr>
                        <a:t>nöroleptikler</a:t>
                      </a:r>
                      <a:r>
                        <a:rPr lang="tr-TR" sz="800" b="0" i="0" u="none" strike="noStrike" dirty="0">
                          <a:solidFill>
                            <a:srgbClr val="000000"/>
                          </a:solidFill>
                          <a:effectLst/>
                          <a:latin typeface="Times New Roman" panose="02020603050405020304" pitchFamily="18" charset="0"/>
                        </a:rPr>
                        <a:t> ile tedaviye cevap vermeyen veya böyle bir tedaviyi </a:t>
                      </a:r>
                      <a:r>
                        <a:rPr lang="tr-TR" sz="800" b="0" i="0" u="none" strike="noStrike" dirty="0" err="1">
                          <a:solidFill>
                            <a:srgbClr val="000000"/>
                          </a:solidFill>
                          <a:effectLst/>
                          <a:latin typeface="Times New Roman" panose="02020603050405020304" pitchFamily="18" charset="0"/>
                        </a:rPr>
                        <a:t>tolere</a:t>
                      </a:r>
                      <a:r>
                        <a:rPr lang="tr-TR" sz="800" b="0" i="0" u="none" strike="noStrike" dirty="0">
                          <a:solidFill>
                            <a:srgbClr val="000000"/>
                          </a:solidFill>
                          <a:effectLst/>
                          <a:latin typeface="Times New Roman" panose="02020603050405020304" pitchFamily="18" charset="0"/>
                        </a:rPr>
                        <a:t> edemeyen </a:t>
                      </a:r>
                      <a:r>
                        <a:rPr lang="tr-TR" sz="800" b="0" i="0" u="none" strike="noStrike" dirty="0" err="1">
                          <a:solidFill>
                            <a:srgbClr val="000000"/>
                          </a:solidFill>
                          <a:effectLst/>
                          <a:latin typeface="Times New Roman" panose="02020603050405020304" pitchFamily="18" charset="0"/>
                        </a:rPr>
                        <a:t>manik</a:t>
                      </a:r>
                      <a:r>
                        <a:rPr lang="tr-TR" sz="800" b="0" i="0" u="none" strike="noStrike" dirty="0">
                          <a:solidFill>
                            <a:srgbClr val="000000"/>
                          </a:solidFill>
                          <a:effectLst/>
                          <a:latin typeface="Times New Roman" panose="02020603050405020304" pitchFamily="18" charset="0"/>
                        </a:rPr>
                        <a:t>-depresif hastalarda </a:t>
                      </a:r>
                      <a:r>
                        <a:rPr lang="tr-TR" sz="800" b="0" i="0" u="none" strike="noStrike" dirty="0" err="1">
                          <a:solidFill>
                            <a:srgbClr val="000000"/>
                          </a:solidFill>
                          <a:effectLst/>
                          <a:latin typeface="Times New Roman" panose="02020603050405020304" pitchFamily="18" charset="0"/>
                        </a:rPr>
                        <a:t>karbamazepin</a:t>
                      </a:r>
                      <a:r>
                        <a:rPr lang="tr-TR" sz="800" b="0" i="0" u="none" strike="noStrike" dirty="0">
                          <a:solidFill>
                            <a:srgbClr val="000000"/>
                          </a:solidFill>
                          <a:effectLst/>
                          <a:latin typeface="Times New Roman" panose="02020603050405020304" pitchFamily="18" charset="0"/>
                        </a:rPr>
                        <a:t> tek başına veya lityum ve/veya </a:t>
                      </a:r>
                      <a:r>
                        <a:rPr lang="tr-TR" sz="800" b="0" i="0" u="none" strike="noStrike" dirty="0" err="1">
                          <a:solidFill>
                            <a:srgbClr val="000000"/>
                          </a:solidFill>
                          <a:effectLst/>
                          <a:latin typeface="Times New Roman" panose="02020603050405020304" pitchFamily="18" charset="0"/>
                        </a:rPr>
                        <a:t>antidepresanlar</a:t>
                      </a:r>
                      <a:r>
                        <a:rPr lang="tr-TR" sz="800" b="0" i="0" u="none" strike="noStrike" dirty="0">
                          <a:solidFill>
                            <a:srgbClr val="000000"/>
                          </a:solidFill>
                          <a:effectLst/>
                          <a:latin typeface="Times New Roman" panose="02020603050405020304" pitchFamily="18" charset="0"/>
                        </a:rPr>
                        <a:t> veya </a:t>
                      </a:r>
                      <a:r>
                        <a:rPr lang="tr-TR" sz="800" b="0" i="0" u="none" strike="noStrike" dirty="0" err="1">
                          <a:solidFill>
                            <a:srgbClr val="000000"/>
                          </a:solidFill>
                          <a:effectLst/>
                          <a:latin typeface="Times New Roman" panose="02020603050405020304" pitchFamily="18" charset="0"/>
                        </a:rPr>
                        <a:t>antipsikotikler</a:t>
                      </a:r>
                      <a:r>
                        <a:rPr lang="tr-TR" sz="800" b="0" i="0" u="none" strike="noStrike" dirty="0">
                          <a:solidFill>
                            <a:srgbClr val="000000"/>
                          </a:solidFill>
                          <a:effectLst/>
                          <a:latin typeface="Times New Roman" panose="02020603050405020304" pitchFamily="18" charset="0"/>
                        </a:rPr>
                        <a:t> ile kombinasyon şeklinde kullanılır. Alkolü bırakma (alkol yoksunluk) sendromu. </a:t>
                      </a:r>
                      <a:r>
                        <a:rPr lang="tr-TR" sz="800" b="0" i="0" u="none" strike="noStrike" dirty="0" err="1">
                          <a:solidFill>
                            <a:srgbClr val="000000"/>
                          </a:solidFill>
                          <a:effectLst/>
                          <a:latin typeface="Times New Roman" panose="02020603050405020304" pitchFamily="18" charset="0"/>
                        </a:rPr>
                        <a:t>İdiyopatik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trigeminal</a:t>
                      </a:r>
                      <a:r>
                        <a:rPr lang="tr-TR" sz="800" b="0" i="0" u="none" strike="noStrike" dirty="0">
                          <a:solidFill>
                            <a:srgbClr val="000000"/>
                          </a:solidFill>
                          <a:effectLst/>
                          <a:latin typeface="Times New Roman" panose="02020603050405020304" pitchFamily="18" charset="0"/>
                        </a:rPr>
                        <a:t> nevralji ve </a:t>
                      </a:r>
                      <a:r>
                        <a:rPr lang="tr-TR" sz="800" b="0" i="0" u="none" strike="noStrike" dirty="0" err="1">
                          <a:solidFill>
                            <a:srgbClr val="000000"/>
                          </a:solidFill>
                          <a:effectLst/>
                          <a:latin typeface="Times New Roman" panose="02020603050405020304" pitchFamily="18" charset="0"/>
                        </a:rPr>
                        <a:t>multipl</a:t>
                      </a:r>
                      <a:r>
                        <a:rPr lang="tr-TR" sz="800" b="0" i="0" u="none" strike="noStrike" dirty="0">
                          <a:solidFill>
                            <a:srgbClr val="000000"/>
                          </a:solidFill>
                          <a:effectLst/>
                          <a:latin typeface="Times New Roman" panose="02020603050405020304" pitchFamily="18" charset="0"/>
                        </a:rPr>
                        <a:t> skleroza bağlı </a:t>
                      </a:r>
                      <a:r>
                        <a:rPr lang="tr-TR" sz="800" b="0" i="0" u="none" strike="noStrike" dirty="0" err="1">
                          <a:solidFill>
                            <a:srgbClr val="000000"/>
                          </a:solidFill>
                          <a:effectLst/>
                          <a:latin typeface="Times New Roman" panose="02020603050405020304" pitchFamily="18" charset="0"/>
                        </a:rPr>
                        <a:t>trigeminal</a:t>
                      </a:r>
                      <a:r>
                        <a:rPr lang="tr-TR" sz="800" b="0" i="0" u="none" strike="noStrike" dirty="0">
                          <a:solidFill>
                            <a:srgbClr val="000000"/>
                          </a:solidFill>
                          <a:effectLst/>
                          <a:latin typeface="Times New Roman" panose="02020603050405020304" pitchFamily="18" charset="0"/>
                        </a:rPr>
                        <a:t> nevralji. </a:t>
                      </a:r>
                      <a:r>
                        <a:rPr lang="tr-TR" sz="800" b="0" i="0" u="none" strike="noStrike" dirty="0" err="1">
                          <a:solidFill>
                            <a:srgbClr val="000000"/>
                          </a:solidFill>
                          <a:effectLst/>
                          <a:latin typeface="Times New Roman" panose="02020603050405020304" pitchFamily="18" charset="0"/>
                        </a:rPr>
                        <a:t>İdiyopatik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glossofaringeal</a:t>
                      </a:r>
                      <a:r>
                        <a:rPr lang="tr-TR" sz="800" b="0" i="0" u="none" strike="noStrike" dirty="0">
                          <a:solidFill>
                            <a:srgbClr val="000000"/>
                          </a:solidFill>
                          <a:effectLst/>
                          <a:latin typeface="Times New Roman" panose="02020603050405020304" pitchFamily="18" charset="0"/>
                        </a:rPr>
                        <a:t> nevralji. </a:t>
                      </a:r>
                      <a:r>
                        <a:rPr lang="tr-TR" sz="800" b="0" i="0" u="none" strike="noStrike" dirty="0" err="1">
                          <a:solidFill>
                            <a:srgbClr val="000000"/>
                          </a:solidFill>
                          <a:effectLst/>
                          <a:latin typeface="Times New Roman" panose="02020603050405020304" pitchFamily="18" charset="0"/>
                        </a:rPr>
                        <a:t>Diabetes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insipidus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sentralis</a:t>
                      </a:r>
                      <a:r>
                        <a:rPr lang="tr-TR" sz="800" b="0" i="0" u="none" strike="noStrike" dirty="0">
                          <a:solidFill>
                            <a:srgbClr val="000000"/>
                          </a:solidFill>
                          <a:effectLst/>
                          <a:latin typeface="Times New Roman" panose="02020603050405020304" pitchFamily="18" charset="0"/>
                        </a:rPr>
                        <a:t> ve ağrılı diyabetik </a:t>
                      </a:r>
                      <a:r>
                        <a:rPr lang="tr-TR" sz="800" b="0" i="0" u="none" strike="noStrike" dirty="0" err="1">
                          <a:solidFill>
                            <a:srgbClr val="000000"/>
                          </a:solidFill>
                          <a:effectLst/>
                          <a:latin typeface="Times New Roman" panose="02020603050405020304" pitchFamily="18" charset="0"/>
                        </a:rPr>
                        <a:t>periferik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nöropatide</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endikedir</a:t>
                      </a:r>
                      <a:r>
                        <a:rPr lang="tr-TR" sz="800" b="0" i="0" u="none" strike="noStrike" dirty="0">
                          <a:solidFill>
                            <a:srgbClr val="000000"/>
                          </a:solidFill>
                          <a:effectLst/>
                          <a:latin typeface="Times New Roman" panose="02020603050405020304" pitchFamily="18" charset="0"/>
                        </a:rPr>
                        <a:t>.</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Karbamazepine veya yapısal olarak benzerlik gösteren ilaçlara (trisiklik antidepresanlar) aşırı duyarlıkta, atriyoventriküler blok, geçmişte kemik iliği depresyonu veya akut fasılalı porfirisi olan hastalarda kondrendikedir. Teorik olarak (trisiklik antidepresanlarla yapısal ilişki) karbamazepinin MAO inhibitörleri ile kombine kullanımı tavsiye edilmez. MAO inhibitörleri verilmeden en azından 2 hafta veya klinik durum elverirse daha uzun bir süre önce kesilmelidir.</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Yemek esnasında, yemekten sonra veya yemek aralarında alınmalıdır. Tedaviye düşük dozlarda başlanması ve yan etkilerden kaçınmak için dozun yavaş yavaş artırılması gerekir. Epilepsi: Erişkinlerde tedaviye günde 1-2 kez 100-200 mg ile başlanır. Doz, optimum cevap alınıncaya kadar yavaş yavaş artırılır (genellikle günde 2-3 kez 400 mg). Bazı hastalarda günde 1600 mg veya 2000 mg doz uygun olabilir. Çocuklarda günde kg başına 10-20 mg olacak şekilde 1 yaşına kadar 100-200 mg, 1-5 yaş 200-400 mg, 6-10 yaş 400-600 mg, 11-15 yaş 600-1000 mg günde birkaç doza bölünerek verilir. Trigeminal nevralji: Günlük 200-400 mg başlangıç dozu ağrı kayboluncaya kadar azar azar artırılır. Sonra doz olası en düşük idame dozuna ulaşıncaya kadar kademeli olarak azaltılır. Yaşlılarda günde 2 kez 100 mg'lık bir başlangıç dozu önerilir. Alkolü bırakma sendromu: Ortalama doz günde 3 kez 200 mg'dır. Tedaviye başlarken klometiyazol, klordiazepoksid gibi sedatif-hipnotik bir ilaçla kombine verilmelidir.Diabetes insipidus sentralis: Erişkinler için ortalama doz günde 2-3 kez 200 mg'dır. Çocuklarda, doz çocuğun yaşı ve kilosu ile orantılı olarak azaltılmalıdır. Ağrılı diyabetik nöropati: Ortalama günlük doz 2-4 kez 200 mg'dır. Mani ve manik-depresif (bipolar) bozuklukların profilaktik tedavisi: Doz yaklaşık olarak günde 400-1600 mg'dır. Mutad doz, günde 2-3 kez 400-600 mg şeklinde uygulanır. Akut mani tedavisinde doz mümkün olan kısa sürede artırılmalıdır. Bipolar bozuklukların profilaksisinde ise optimal tolerabilite elde edebilmek için dozun azar azar artırılması önerilir.</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a:solidFill>
                            <a:srgbClr val="000000"/>
                          </a:solidFill>
                          <a:effectLst/>
                          <a:latin typeface="Times New Roman" panose="02020603050405020304" pitchFamily="18" charset="0"/>
                        </a:rPr>
                        <a:t>Sık sık sersemlik, </a:t>
                      </a:r>
                      <a:r>
                        <a:rPr lang="tr-TR" sz="800" b="0" i="0" u="none" strike="noStrike" dirty="0" err="1">
                          <a:solidFill>
                            <a:srgbClr val="000000"/>
                          </a:solidFill>
                          <a:effectLst/>
                          <a:latin typeface="Times New Roman" panose="02020603050405020304" pitchFamily="18" charset="0"/>
                        </a:rPr>
                        <a:t>ataksi</a:t>
                      </a:r>
                      <a:r>
                        <a:rPr lang="tr-TR" sz="800" b="0" i="0" u="none" strike="noStrike" dirty="0">
                          <a:solidFill>
                            <a:srgbClr val="000000"/>
                          </a:solidFill>
                          <a:effectLst/>
                          <a:latin typeface="Times New Roman" panose="02020603050405020304" pitchFamily="18" charset="0"/>
                        </a:rPr>
                        <a:t>, uyuşukluk, halsizlik; bazen baş ağrısı, çift görme, uyum bozuklukları (bulanık görme gibi), anormal istem dışı hareketler (tremor, kas </a:t>
                      </a:r>
                      <a:r>
                        <a:rPr lang="tr-TR" sz="800" b="0" i="0" u="none" strike="noStrike" dirty="0" err="1">
                          <a:solidFill>
                            <a:srgbClr val="000000"/>
                          </a:solidFill>
                          <a:effectLst/>
                          <a:latin typeface="Times New Roman" panose="02020603050405020304" pitchFamily="18" charset="0"/>
                        </a:rPr>
                        <a:t>seyirmesi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orofasiyal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diskinezi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koreoatetotik</a:t>
                      </a:r>
                      <a:r>
                        <a:rPr lang="tr-TR" sz="800" b="0" i="0" u="none" strike="noStrike" dirty="0">
                          <a:solidFill>
                            <a:srgbClr val="000000"/>
                          </a:solidFill>
                          <a:effectLst/>
                          <a:latin typeface="Times New Roman" panose="02020603050405020304" pitchFamily="18" charset="0"/>
                        </a:rPr>
                        <a:t> bozukluklar, </a:t>
                      </a:r>
                      <a:r>
                        <a:rPr lang="tr-TR" sz="800" b="0" i="0" u="none" strike="noStrike" dirty="0" err="1">
                          <a:solidFill>
                            <a:srgbClr val="000000"/>
                          </a:solidFill>
                          <a:effectLst/>
                          <a:latin typeface="Times New Roman" panose="02020603050405020304" pitchFamily="18" charset="0"/>
                        </a:rPr>
                        <a:t>distoni</a:t>
                      </a:r>
                      <a:r>
                        <a:rPr lang="tr-TR" sz="800" b="0" i="0" u="none" strike="noStrike" dirty="0">
                          <a:solidFill>
                            <a:srgbClr val="000000"/>
                          </a:solidFill>
                          <a:effectLst/>
                          <a:latin typeface="Times New Roman" panose="02020603050405020304" pitchFamily="18" charset="0"/>
                        </a:rPr>
                        <a:t>, tikler gibi), </a:t>
                      </a:r>
                      <a:r>
                        <a:rPr lang="tr-TR" sz="800" b="0" i="0" u="none" strike="noStrike" dirty="0" err="1">
                          <a:solidFill>
                            <a:srgbClr val="000000"/>
                          </a:solidFill>
                          <a:effectLst/>
                          <a:latin typeface="Times New Roman" panose="02020603050405020304" pitchFamily="18" charset="0"/>
                        </a:rPr>
                        <a:t>nistagmus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okülomotor</a:t>
                      </a:r>
                      <a:r>
                        <a:rPr lang="tr-TR" sz="800" b="0" i="0" u="none" strike="noStrike" dirty="0">
                          <a:solidFill>
                            <a:srgbClr val="000000"/>
                          </a:solidFill>
                          <a:effectLst/>
                          <a:latin typeface="Times New Roman" panose="02020603050405020304" pitchFamily="18" charset="0"/>
                        </a:rPr>
                        <a:t> bozukluklar, konuşma bozuklukları (</a:t>
                      </a:r>
                      <a:r>
                        <a:rPr lang="tr-TR" sz="800" b="0" i="0" u="none" strike="noStrike" dirty="0" err="1">
                          <a:solidFill>
                            <a:srgbClr val="000000"/>
                          </a:solidFill>
                          <a:effectLst/>
                          <a:latin typeface="Times New Roman" panose="02020603050405020304" pitchFamily="18" charset="0"/>
                        </a:rPr>
                        <a:t>dizartri</a:t>
                      </a:r>
                      <a:r>
                        <a:rPr lang="tr-TR" sz="800" b="0" i="0" u="none" strike="noStrike" dirty="0">
                          <a:solidFill>
                            <a:srgbClr val="000000"/>
                          </a:solidFill>
                          <a:effectLst/>
                          <a:latin typeface="Times New Roman" panose="02020603050405020304" pitchFamily="18" charset="0"/>
                        </a:rPr>
                        <a:t> veya telaffuz bozukluğu gibi) </a:t>
                      </a:r>
                      <a:r>
                        <a:rPr lang="tr-TR" sz="800" b="0" i="0" u="none" strike="noStrike" dirty="0" err="1">
                          <a:solidFill>
                            <a:srgbClr val="000000"/>
                          </a:solidFill>
                          <a:effectLst/>
                          <a:latin typeface="Times New Roman" panose="02020603050405020304" pitchFamily="18" charset="0"/>
                        </a:rPr>
                        <a:t>periferal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nevrit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paresteziler</a:t>
                      </a:r>
                      <a:r>
                        <a:rPr lang="tr-TR" sz="800" b="0" i="0" u="none" strike="noStrike" dirty="0">
                          <a:solidFill>
                            <a:srgbClr val="000000"/>
                          </a:solidFill>
                          <a:effectLst/>
                          <a:latin typeface="Times New Roman" panose="02020603050405020304" pitchFamily="18" charset="0"/>
                        </a:rPr>
                        <a:t>, kas zayıflığı ve </a:t>
                      </a:r>
                      <a:r>
                        <a:rPr lang="tr-TR" sz="800" b="0" i="0" u="none" strike="noStrike" dirty="0" err="1">
                          <a:solidFill>
                            <a:srgbClr val="000000"/>
                          </a:solidFill>
                          <a:effectLst/>
                          <a:latin typeface="Times New Roman" panose="02020603050405020304" pitchFamily="18" charset="0"/>
                        </a:rPr>
                        <a:t>paretik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semptomlar,halüsinasyonlar</a:t>
                      </a:r>
                      <a:r>
                        <a:rPr lang="tr-TR" sz="800" b="0" i="0" u="none" strike="noStrike" dirty="0">
                          <a:solidFill>
                            <a:srgbClr val="000000"/>
                          </a:solidFill>
                          <a:effectLst/>
                          <a:latin typeface="Times New Roman" panose="02020603050405020304" pitchFamily="18" charset="0"/>
                        </a:rPr>
                        <a:t> (görme veya işitme ile ilgili), depresyon, iştah kaybı, huzursuzluk, agresif davranışlar, ajitasyon, </a:t>
                      </a:r>
                      <a:r>
                        <a:rPr lang="tr-TR" sz="800" b="0" i="0" u="none" strike="noStrike" dirty="0" err="1">
                          <a:solidFill>
                            <a:srgbClr val="000000"/>
                          </a:solidFill>
                          <a:effectLst/>
                          <a:latin typeface="Times New Roman" panose="02020603050405020304" pitchFamily="18" charset="0"/>
                        </a:rPr>
                        <a:t>konfüzyon</a:t>
                      </a:r>
                      <a:r>
                        <a:rPr lang="tr-TR" sz="800" b="0" i="0" u="none" strike="noStrike" dirty="0">
                          <a:solidFill>
                            <a:srgbClr val="000000"/>
                          </a:solidFill>
                          <a:effectLst/>
                          <a:latin typeface="Times New Roman" panose="02020603050405020304" pitchFamily="18" charset="0"/>
                        </a:rPr>
                        <a:t>, psikozun aktivasyonu. ürtiker, </a:t>
                      </a:r>
                      <a:r>
                        <a:rPr lang="tr-TR" sz="800" b="0" i="0" u="none" strike="noStrike" dirty="0" err="1">
                          <a:solidFill>
                            <a:srgbClr val="000000"/>
                          </a:solidFill>
                          <a:effectLst/>
                          <a:latin typeface="Times New Roman" panose="02020603050405020304" pitchFamily="18" charset="0"/>
                        </a:rPr>
                        <a:t>eksfolyatif</a:t>
                      </a:r>
                      <a:r>
                        <a:rPr lang="tr-TR" sz="800" b="0" i="0" u="none" strike="noStrike" dirty="0">
                          <a:solidFill>
                            <a:srgbClr val="000000"/>
                          </a:solidFill>
                          <a:effectLst/>
                          <a:latin typeface="Times New Roman" panose="02020603050405020304" pitchFamily="18" charset="0"/>
                        </a:rPr>
                        <a:t> dermatit ve </a:t>
                      </a:r>
                      <a:r>
                        <a:rPr lang="tr-TR" sz="800" b="0" i="0" u="none" strike="noStrike" dirty="0" err="1">
                          <a:solidFill>
                            <a:srgbClr val="000000"/>
                          </a:solidFill>
                          <a:effectLst/>
                          <a:latin typeface="Times New Roman" panose="02020603050405020304" pitchFamily="18" charset="0"/>
                        </a:rPr>
                        <a:t>eritroderma</a:t>
                      </a:r>
                      <a:r>
                        <a:rPr lang="tr-TR" sz="800" b="0" i="0" u="none" strike="noStrike" dirty="0">
                          <a:solidFill>
                            <a:srgbClr val="000000"/>
                          </a:solidFill>
                          <a:effectLst/>
                          <a:latin typeface="Times New Roman" panose="02020603050405020304" pitchFamily="18" charset="0"/>
                        </a:rPr>
                        <a:t>, Stevens-Johnson sendromu, sistemik </a:t>
                      </a:r>
                      <a:r>
                        <a:rPr lang="tr-TR" sz="800" b="0" i="0" u="none" strike="noStrike" dirty="0" err="1">
                          <a:solidFill>
                            <a:srgbClr val="000000"/>
                          </a:solidFill>
                          <a:effectLst/>
                          <a:latin typeface="Times New Roman" panose="02020603050405020304" pitchFamily="18" charset="0"/>
                        </a:rPr>
                        <a:t>lupus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eritematozusa</a:t>
                      </a:r>
                      <a:r>
                        <a:rPr lang="tr-TR" sz="800" b="0" i="0" u="none" strike="noStrike" dirty="0">
                          <a:solidFill>
                            <a:srgbClr val="000000"/>
                          </a:solidFill>
                          <a:effectLst/>
                          <a:latin typeface="Times New Roman" panose="02020603050405020304" pitchFamily="18" charset="0"/>
                        </a:rPr>
                        <a:t> benzer sendrom, </a:t>
                      </a:r>
                      <a:r>
                        <a:rPr lang="tr-TR" sz="800" b="0" i="0" u="none" strike="noStrike" dirty="0" err="1">
                          <a:solidFill>
                            <a:srgbClr val="000000"/>
                          </a:solidFill>
                          <a:effectLst/>
                          <a:latin typeface="Times New Roman" panose="02020603050405020304" pitchFamily="18" charset="0"/>
                        </a:rPr>
                        <a:t>toksik</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epidermal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nekroliz</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fotosensitivite</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multiform</a:t>
                      </a:r>
                      <a:r>
                        <a:rPr lang="tr-TR" sz="800" b="0" i="0" u="none" strike="noStrike" dirty="0">
                          <a:solidFill>
                            <a:srgbClr val="000000"/>
                          </a:solidFill>
                          <a:effectLst/>
                          <a:latin typeface="Times New Roman" panose="02020603050405020304" pitchFamily="18" charset="0"/>
                        </a:rPr>
                        <a:t> ve </a:t>
                      </a:r>
                      <a:r>
                        <a:rPr lang="tr-TR" sz="800" b="0" i="0" u="none" strike="noStrike" dirty="0" err="1">
                          <a:solidFill>
                            <a:srgbClr val="000000"/>
                          </a:solidFill>
                          <a:effectLst/>
                          <a:latin typeface="Times New Roman" panose="02020603050405020304" pitchFamily="18" charset="0"/>
                        </a:rPr>
                        <a:t>nodüler</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eritem</a:t>
                      </a:r>
                      <a:r>
                        <a:rPr lang="tr-TR" sz="800" b="0" i="0" u="none" strike="noStrike" dirty="0">
                          <a:solidFill>
                            <a:srgbClr val="000000"/>
                          </a:solidFill>
                          <a:effectLst/>
                          <a:latin typeface="Times New Roman" panose="02020603050405020304" pitchFamily="18" charset="0"/>
                        </a:rPr>
                        <a:t>, deri renginde değişiklikler, </a:t>
                      </a:r>
                      <a:r>
                        <a:rPr lang="tr-TR" sz="800" b="0" i="0" u="none" strike="noStrike" dirty="0" err="1">
                          <a:solidFill>
                            <a:srgbClr val="000000"/>
                          </a:solidFill>
                          <a:effectLst/>
                          <a:latin typeface="Times New Roman" panose="02020603050405020304" pitchFamily="18" charset="0"/>
                        </a:rPr>
                        <a:t>purpura</a:t>
                      </a:r>
                      <a:r>
                        <a:rPr lang="tr-TR" sz="800" b="0" i="0" u="none" strike="noStrike" dirty="0">
                          <a:solidFill>
                            <a:srgbClr val="000000"/>
                          </a:solidFill>
                          <a:effectLst/>
                          <a:latin typeface="Times New Roman" panose="02020603050405020304" pitchFamily="18" charset="0"/>
                        </a:rPr>
                        <a:t>, kaşıntı, akne, terleme, saç dökülmesi, </a:t>
                      </a:r>
                      <a:r>
                        <a:rPr lang="tr-TR" sz="800" b="0" i="0" u="none" strike="noStrike" dirty="0" err="1">
                          <a:solidFill>
                            <a:srgbClr val="000000"/>
                          </a:solidFill>
                          <a:effectLst/>
                          <a:latin typeface="Times New Roman" panose="02020603050405020304" pitchFamily="18" charset="0"/>
                        </a:rPr>
                        <a:t>lökopeni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eozinofili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trombositopeni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lökositoz</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lenfadenopati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agranülositoz</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aplastik</a:t>
                      </a:r>
                      <a:r>
                        <a:rPr lang="tr-TR" sz="800" b="0" i="0" u="none" strike="noStrike" dirty="0">
                          <a:solidFill>
                            <a:srgbClr val="000000"/>
                          </a:solidFill>
                          <a:effectLst/>
                          <a:latin typeface="Times New Roman" panose="02020603050405020304" pitchFamily="18" charset="0"/>
                        </a:rPr>
                        <a:t> anemi, alyuvar </a:t>
                      </a:r>
                      <a:r>
                        <a:rPr lang="tr-TR" sz="800" b="0" i="0" u="none" strike="noStrike" dirty="0" err="1">
                          <a:solidFill>
                            <a:srgbClr val="000000"/>
                          </a:solidFill>
                          <a:effectLst/>
                          <a:latin typeface="Times New Roman" panose="02020603050405020304" pitchFamily="18" charset="0"/>
                        </a:rPr>
                        <a:t>aplazisi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megaloblastik</a:t>
                      </a:r>
                      <a:r>
                        <a:rPr lang="tr-TR" sz="800" b="0" i="0" u="none" strike="noStrike" dirty="0">
                          <a:solidFill>
                            <a:srgbClr val="000000"/>
                          </a:solidFill>
                          <a:effectLst/>
                          <a:latin typeface="Times New Roman" panose="02020603050405020304" pitchFamily="18" charset="0"/>
                        </a:rPr>
                        <a:t> anemi, akut fasılalı porfiri, </a:t>
                      </a:r>
                      <a:r>
                        <a:rPr lang="tr-TR" sz="800" b="0" i="0" u="none" strike="noStrike" dirty="0" err="1">
                          <a:solidFill>
                            <a:srgbClr val="000000"/>
                          </a:solidFill>
                          <a:effectLst/>
                          <a:latin typeface="Times New Roman" panose="02020603050405020304" pitchFamily="18" charset="0"/>
                        </a:rPr>
                        <a:t>retikülositoz</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folik</a:t>
                      </a:r>
                      <a:r>
                        <a:rPr lang="tr-TR" sz="800" b="0" i="0" u="none" strike="noStrike" dirty="0">
                          <a:solidFill>
                            <a:srgbClr val="000000"/>
                          </a:solidFill>
                          <a:effectLst/>
                          <a:latin typeface="Times New Roman" panose="02020603050405020304" pitchFamily="18" charset="0"/>
                        </a:rPr>
                        <a:t> asit eksikliği, ağız kuruluğu, </a:t>
                      </a:r>
                      <a:r>
                        <a:rPr lang="tr-TR" sz="800" b="0" i="0" u="none" strike="noStrike" dirty="0" err="1">
                          <a:solidFill>
                            <a:srgbClr val="000000"/>
                          </a:solidFill>
                          <a:effectLst/>
                          <a:latin typeface="Times New Roman" panose="02020603050405020304" pitchFamily="18" charset="0"/>
                        </a:rPr>
                        <a:t>diyare,konstipasyon</a:t>
                      </a:r>
                      <a:r>
                        <a:rPr lang="tr-TR" sz="800" b="0" i="0" u="none" strike="noStrike" dirty="0">
                          <a:solidFill>
                            <a:srgbClr val="000000"/>
                          </a:solidFill>
                          <a:effectLst/>
                          <a:latin typeface="Times New Roman" panose="02020603050405020304" pitchFamily="18" charset="0"/>
                        </a:rPr>
                        <a:t>, karın ağrısı, </a:t>
                      </a:r>
                      <a:r>
                        <a:rPr lang="tr-TR" sz="800" b="0" i="0" u="none" strike="noStrike" dirty="0" err="1">
                          <a:solidFill>
                            <a:srgbClr val="000000"/>
                          </a:solidFill>
                          <a:effectLst/>
                          <a:latin typeface="Times New Roman" panose="02020603050405020304" pitchFamily="18" charset="0"/>
                        </a:rPr>
                        <a:t>glossit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stomatit</a:t>
                      </a:r>
                      <a:r>
                        <a:rPr lang="tr-TR" sz="800" b="0" i="0" u="none" strike="noStrike" dirty="0">
                          <a:solidFill>
                            <a:srgbClr val="000000"/>
                          </a:solidFill>
                          <a:effectLst/>
                          <a:latin typeface="Times New Roman" panose="02020603050405020304" pitchFamily="18" charset="0"/>
                        </a:rPr>
                        <a:t>. Aşırı duyarlık reaksiyonları: Ender olarak ateş, deri döküntüleri, </a:t>
                      </a:r>
                      <a:r>
                        <a:rPr lang="tr-TR" sz="800" b="0" i="0" u="none" strike="noStrike" dirty="0" err="1">
                          <a:solidFill>
                            <a:srgbClr val="000000"/>
                          </a:solidFill>
                          <a:effectLst/>
                          <a:latin typeface="Times New Roman" panose="02020603050405020304" pitchFamily="18" charset="0"/>
                        </a:rPr>
                        <a:t>vaskülit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lenfadenopati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lenfomaya</a:t>
                      </a:r>
                      <a:r>
                        <a:rPr lang="tr-TR" sz="800" b="0" i="0" u="none" strike="noStrike" dirty="0">
                          <a:solidFill>
                            <a:srgbClr val="000000"/>
                          </a:solidFill>
                          <a:effectLst/>
                          <a:latin typeface="Times New Roman" panose="02020603050405020304" pitchFamily="18" charset="0"/>
                        </a:rPr>
                        <a:t> benzeyen hastalıklar, </a:t>
                      </a:r>
                      <a:r>
                        <a:rPr lang="tr-TR" sz="800" b="0" i="0" u="none" strike="noStrike" dirty="0" err="1">
                          <a:solidFill>
                            <a:srgbClr val="000000"/>
                          </a:solidFill>
                          <a:effectLst/>
                          <a:latin typeface="Times New Roman" panose="02020603050405020304" pitchFamily="18" charset="0"/>
                        </a:rPr>
                        <a:t>artralji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lökopeni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eozinofili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hepatosplenomegali</a:t>
                      </a:r>
                      <a:r>
                        <a:rPr lang="tr-TR" sz="800" b="0" i="0" u="none" strike="noStrike" dirty="0">
                          <a:solidFill>
                            <a:srgbClr val="000000"/>
                          </a:solidFill>
                          <a:effectLst/>
                          <a:latin typeface="Times New Roman" panose="02020603050405020304" pitchFamily="18" charset="0"/>
                        </a:rPr>
                        <a:t> ve anormal karaciğer fonksiyon testlerinin çeşitli kombinasyonları şeklinde görülen, birçok organı tutan, gecikmiş aşırı duyarlık. Diğer organlar (akciğerler, böbrekler, pankreas, </a:t>
                      </a:r>
                      <a:r>
                        <a:rPr lang="tr-TR" sz="800" b="0" i="0" u="none" strike="noStrike" dirty="0" err="1">
                          <a:solidFill>
                            <a:srgbClr val="000000"/>
                          </a:solidFill>
                          <a:effectLst/>
                          <a:latin typeface="Times New Roman" panose="02020603050405020304" pitchFamily="18" charset="0"/>
                        </a:rPr>
                        <a:t>miyokard</a:t>
                      </a:r>
                      <a:r>
                        <a:rPr lang="tr-TR" sz="800" b="0" i="0" u="none" strike="noStrike" dirty="0">
                          <a:solidFill>
                            <a:srgbClr val="000000"/>
                          </a:solidFill>
                          <a:effectLst/>
                          <a:latin typeface="Times New Roman" panose="02020603050405020304" pitchFamily="18" charset="0"/>
                        </a:rPr>
                        <a:t> gibi) da etkilenebilirler; çok ender olarak </a:t>
                      </a:r>
                      <a:r>
                        <a:rPr lang="tr-TR" sz="800" b="0" i="0" u="none" strike="noStrike" dirty="0" err="1">
                          <a:solidFill>
                            <a:srgbClr val="000000"/>
                          </a:solidFill>
                          <a:effectLst/>
                          <a:latin typeface="Times New Roman" panose="02020603050405020304" pitchFamily="18" charset="0"/>
                        </a:rPr>
                        <a:t>miyoklonus</a:t>
                      </a:r>
                      <a:r>
                        <a:rPr lang="tr-TR" sz="800" b="0" i="0" u="none" strike="noStrike" dirty="0">
                          <a:solidFill>
                            <a:srgbClr val="000000"/>
                          </a:solidFill>
                          <a:effectLst/>
                          <a:latin typeface="Times New Roman" panose="02020603050405020304" pitchFamily="18" charset="0"/>
                        </a:rPr>
                        <a:t> ve </a:t>
                      </a:r>
                      <a:r>
                        <a:rPr lang="tr-TR" sz="800" b="0" i="0" u="none" strike="noStrike" dirty="0" err="1">
                          <a:solidFill>
                            <a:srgbClr val="000000"/>
                          </a:solidFill>
                          <a:effectLst/>
                          <a:latin typeface="Times New Roman" panose="02020603050405020304" pitchFamily="18" charset="0"/>
                        </a:rPr>
                        <a:t>periferal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eozinofili</a:t>
                      </a:r>
                      <a:r>
                        <a:rPr lang="tr-TR" sz="800" b="0" i="0" u="none" strike="noStrike" dirty="0">
                          <a:solidFill>
                            <a:srgbClr val="000000"/>
                          </a:solidFill>
                          <a:effectLst/>
                          <a:latin typeface="Times New Roman" panose="02020603050405020304" pitchFamily="18" charset="0"/>
                        </a:rPr>
                        <a:t> ile birlikte görülen aseptik menenjit, </a:t>
                      </a:r>
                      <a:r>
                        <a:rPr lang="tr-TR" sz="800" b="0" i="0" u="none" strike="noStrike" dirty="0" err="1">
                          <a:solidFill>
                            <a:srgbClr val="000000"/>
                          </a:solidFill>
                          <a:effectLst/>
                          <a:latin typeface="Times New Roman" panose="02020603050405020304" pitchFamily="18" charset="0"/>
                        </a:rPr>
                        <a:t>anafilaktik</a:t>
                      </a:r>
                      <a:r>
                        <a:rPr lang="tr-TR" sz="800" b="0" i="0" u="none" strike="noStrike" dirty="0">
                          <a:solidFill>
                            <a:srgbClr val="000000"/>
                          </a:solidFill>
                          <a:effectLst/>
                          <a:latin typeface="Times New Roman" panose="02020603050405020304" pitchFamily="18" charset="0"/>
                        </a:rPr>
                        <a:t> reaksiyon, kardiyak iletim bozuklukları; </a:t>
                      </a:r>
                      <a:r>
                        <a:rPr lang="tr-TR" sz="800" b="0" i="0" u="none" strike="noStrike" dirty="0" err="1">
                          <a:solidFill>
                            <a:srgbClr val="000000"/>
                          </a:solidFill>
                          <a:effectLst/>
                          <a:latin typeface="Times New Roman" panose="02020603050405020304" pitchFamily="18" charset="0"/>
                        </a:rPr>
                        <a:t>bradikardi</a:t>
                      </a:r>
                      <a:r>
                        <a:rPr lang="tr-TR" sz="800" b="0" i="0" u="none" strike="noStrike" dirty="0">
                          <a:solidFill>
                            <a:srgbClr val="000000"/>
                          </a:solidFill>
                          <a:effectLst/>
                          <a:latin typeface="Times New Roman" panose="02020603050405020304" pitchFamily="18" charset="0"/>
                        </a:rPr>
                        <a:t>, aritmiler, </a:t>
                      </a:r>
                      <a:r>
                        <a:rPr lang="tr-TR" sz="800" b="0" i="0" u="none" strike="noStrike" dirty="0" err="1">
                          <a:solidFill>
                            <a:srgbClr val="000000"/>
                          </a:solidFill>
                          <a:effectLst/>
                          <a:latin typeface="Times New Roman" panose="02020603050405020304" pitchFamily="18" charset="0"/>
                        </a:rPr>
                        <a:t>senkopla</a:t>
                      </a:r>
                      <a:r>
                        <a:rPr lang="tr-TR" sz="800" b="0" i="0" u="none" strike="noStrike" dirty="0">
                          <a:solidFill>
                            <a:srgbClr val="000000"/>
                          </a:solidFill>
                          <a:effectLst/>
                          <a:latin typeface="Times New Roman" panose="02020603050405020304" pitchFamily="18" charset="0"/>
                        </a:rPr>
                        <a:t> birlikte oluşan AV-blok, </a:t>
                      </a:r>
                      <a:r>
                        <a:rPr lang="tr-TR" sz="800" b="0" i="0" u="none" strike="noStrike" dirty="0" err="1">
                          <a:solidFill>
                            <a:srgbClr val="000000"/>
                          </a:solidFill>
                          <a:effectLst/>
                          <a:latin typeface="Times New Roman" panose="02020603050405020304" pitchFamily="18" charset="0"/>
                        </a:rPr>
                        <a:t>kollaps</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konjestif</a:t>
                      </a:r>
                      <a:r>
                        <a:rPr lang="tr-TR" sz="800" b="0" i="0" u="none" strike="noStrike" dirty="0">
                          <a:solidFill>
                            <a:srgbClr val="000000"/>
                          </a:solidFill>
                          <a:effectLst/>
                          <a:latin typeface="Times New Roman" panose="02020603050405020304" pitchFamily="18" charset="0"/>
                        </a:rPr>
                        <a:t> kalp yetmezliği, hipertansiyon veya hipotansiyon, koroner arter hastalığında şiddetlenme, </a:t>
                      </a:r>
                      <a:r>
                        <a:rPr lang="tr-TR" sz="800" b="0" i="0" u="none" strike="noStrike" dirty="0" err="1">
                          <a:solidFill>
                            <a:srgbClr val="000000"/>
                          </a:solidFill>
                          <a:effectLst/>
                          <a:latin typeface="Times New Roman" panose="02020603050405020304" pitchFamily="18" charset="0"/>
                        </a:rPr>
                        <a:t>tromboflebit</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tromboemboli</a:t>
                      </a:r>
                      <a:r>
                        <a:rPr lang="tr-TR" sz="800" b="0" i="0" u="none" strike="noStrike" dirty="0">
                          <a:solidFill>
                            <a:srgbClr val="000000"/>
                          </a:solidFill>
                          <a:effectLst/>
                          <a:latin typeface="Times New Roman" panose="02020603050405020304" pitchFamily="18" charset="0"/>
                        </a:rPr>
                        <a:t>. ödem, sıvı tutulması, kilo artışı, letarji, kusma, baş ağrısı, </a:t>
                      </a:r>
                      <a:r>
                        <a:rPr lang="tr-TR" sz="800" b="0" i="0" u="none" strike="noStrike" dirty="0" err="1">
                          <a:solidFill>
                            <a:srgbClr val="000000"/>
                          </a:solidFill>
                          <a:effectLst/>
                          <a:latin typeface="Times New Roman" panose="02020603050405020304" pitchFamily="18" charset="0"/>
                        </a:rPr>
                        <a:t>mental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konfüzyon</a:t>
                      </a:r>
                      <a:r>
                        <a:rPr lang="tr-TR" sz="800" b="0" i="0" u="none" strike="noStrike" dirty="0">
                          <a:solidFill>
                            <a:srgbClr val="000000"/>
                          </a:solidFill>
                          <a:effectLst/>
                          <a:latin typeface="Times New Roman" panose="02020603050405020304" pitchFamily="18" charset="0"/>
                        </a:rPr>
                        <a:t>, .</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37294252"/>
                  </a:ext>
                </a:extLst>
              </a:tr>
            </a:tbl>
          </a:graphicData>
        </a:graphic>
      </p:graphicFrame>
    </p:spTree>
    <p:extLst>
      <p:ext uri="{BB962C8B-B14F-4D97-AF65-F5344CB8AC3E}">
        <p14:creationId xmlns:p14="http://schemas.microsoft.com/office/powerpoint/2010/main" val="53728229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754EEC3D-BB29-4BC4-A656-9AE3F42FE75D}"/>
              </a:ext>
            </a:extLst>
          </p:cNvPr>
          <p:cNvGraphicFramePr>
            <a:graphicFrameLocks noGrp="1"/>
          </p:cNvGraphicFramePr>
          <p:nvPr>
            <p:extLst>
              <p:ext uri="{D42A27DB-BD31-4B8C-83A1-F6EECF244321}">
                <p14:modId xmlns:p14="http://schemas.microsoft.com/office/powerpoint/2010/main" val="237994805"/>
              </p:ext>
            </p:extLst>
          </p:nvPr>
        </p:nvGraphicFramePr>
        <p:xfrm>
          <a:off x="251520" y="1268760"/>
          <a:ext cx="8640960" cy="4320480"/>
        </p:xfrm>
        <a:graphic>
          <a:graphicData uri="http://schemas.openxmlformats.org/drawingml/2006/table">
            <a:tbl>
              <a:tblPr/>
              <a:tblGrid>
                <a:gridCol w="335300">
                  <a:extLst>
                    <a:ext uri="{9D8B030D-6E8A-4147-A177-3AD203B41FA5}">
                      <a16:colId xmlns:a16="http://schemas.microsoft.com/office/drawing/2014/main" xmlns="" val="3930448038"/>
                    </a:ext>
                  </a:extLst>
                </a:gridCol>
                <a:gridCol w="1620617">
                  <a:extLst>
                    <a:ext uri="{9D8B030D-6E8A-4147-A177-3AD203B41FA5}">
                      <a16:colId xmlns:a16="http://schemas.microsoft.com/office/drawing/2014/main" xmlns="" val="1601462092"/>
                    </a:ext>
                  </a:extLst>
                </a:gridCol>
                <a:gridCol w="1571719">
                  <a:extLst>
                    <a:ext uri="{9D8B030D-6E8A-4147-A177-3AD203B41FA5}">
                      <a16:colId xmlns:a16="http://schemas.microsoft.com/office/drawing/2014/main" xmlns="" val="1651732486"/>
                    </a:ext>
                  </a:extLst>
                </a:gridCol>
                <a:gridCol w="2472838">
                  <a:extLst>
                    <a:ext uri="{9D8B030D-6E8A-4147-A177-3AD203B41FA5}">
                      <a16:colId xmlns:a16="http://schemas.microsoft.com/office/drawing/2014/main" xmlns="" val="4168718955"/>
                    </a:ext>
                  </a:extLst>
                </a:gridCol>
                <a:gridCol w="2640486">
                  <a:extLst>
                    <a:ext uri="{9D8B030D-6E8A-4147-A177-3AD203B41FA5}">
                      <a16:colId xmlns:a16="http://schemas.microsoft.com/office/drawing/2014/main" xmlns="" val="3930907528"/>
                    </a:ext>
                  </a:extLst>
                </a:gridCol>
              </a:tblGrid>
              <a:tr h="209057">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İLAÇ</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ENDİKASYONLARI</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KONTRENDİKASYONLARI</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VERİLİŞ YOLU</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YAN ETKİLERİ</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64786106"/>
                  </a:ext>
                </a:extLst>
              </a:tr>
              <a:tr h="4111423">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800" b="0" i="0" u="none" strike="noStrike">
                          <a:solidFill>
                            <a:srgbClr val="000000"/>
                          </a:solidFill>
                          <a:effectLst/>
                          <a:latin typeface="Times New Roman" panose="02020603050405020304" pitchFamily="18" charset="0"/>
                        </a:rPr>
                        <a:t>OKSKARBAZEPİN</a:t>
                      </a:r>
                    </a:p>
                  </a:txBody>
                  <a:tcPr marL="6376" marR="6376" marT="6376"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Sekonder yayılma olan veya olmayan kısmi nöbet ve yaygın tonik-klonik nöbet epilepside endikedir.</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Okskarbazepine karşı bilinen aşırı duyarlılık ve atrioventriküler blok</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Monoterapi şeklinde veya diğer antiepileptik ilaçlarla kombinasyon şeklinde kullanılabilir. Destekleyici tedavide, hastanın toplam antiepileptik ilaç dozu artacağından, birlikte alınan diğer antiepileptik ilaçların dozunu azaltmak ve/veya ilacın dozunu daha yavaş artırmak gerekebilir. Erişkinler ve yaşlı hastalar: Monoterapi: Günde 600 mg’lık doz (8-10 mg/kg) ile başlanmalı, günlük doz ikiye bölünerek verilmelidir. İyi terapötik etkiler günde 600-2400 mg arasındaki dozlarda görülmektedir. Klinik olarak uygunsa, arzu edilen klinik yanıtı elde etmek için, başlangıç dozundan itibaren yaklaşık haftalık aralıklarla günde en fazla 600 mg artışlarla doz artırılabilir. Destekleyici tedavi: Günde 600 mg’lık doz (8-10 mg/kg) ile başlanmalı, günlük doz ikiye bölünerek verilmelidir. İyi terapötik etkiler günde 600-2400 mg arasındaki dozlarda görülmektedir. Klinik olarak uygunsa, arzu edilen klinik yanıtı elde etmek için, başlangıç dozundan itibaren yaklaşık haftalık aralıklarla günde en fazla 600 mg artışlarla doz artırılabilir. Çocuklar: Monoterapi ve destekleyici tedavide, günde 8-10 mg/kg doz ile başlanmalı, günlük doz ikiye bölünerek verilmelidir. Destekleyici tedavide, iyi terapötik etkiler ortalama idame dozu, günde yaklaşık 30 mg/kg olarak görülmüştür. Klinik olarak uygunsa, arzu edilen klinik yanıtı elde etmek için, başlangıç dozundan itibaren yaklaşık haftalık aralıklarla günde en fazla 10 mg/kg artışlarla doz en fazla 46 mg/kg’a çıkarılabilir. 2 yaşından küçük çocuklarda kontrollü klinik deneyimleri yoktur. Şiddetli karaciğer bozukluğu olan hastalarda klinik deneyimi yoktur. Böbrek fonksiyon bozukluğu olan (kreatinin klirensi 30 ml/dakikadan az) hastalarda tedavi normal başlangıç dozunun yarısı (300 mg/gün) ile başlatılmalı ve arzu edilen klinik yanıtı elde etmek için yavaşça artırılmalıdır.</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a:solidFill>
                            <a:srgbClr val="000000"/>
                          </a:solidFill>
                          <a:effectLst/>
                          <a:latin typeface="Times New Roman" panose="02020603050405020304" pitchFamily="18" charset="0"/>
                        </a:rPr>
                        <a:t>Merkezi (ve </a:t>
                      </a:r>
                      <a:r>
                        <a:rPr lang="tr-TR" sz="800" b="0" i="0" u="none" strike="noStrike" dirty="0" err="1">
                          <a:solidFill>
                            <a:srgbClr val="000000"/>
                          </a:solidFill>
                          <a:effectLst/>
                          <a:latin typeface="Times New Roman" panose="02020603050405020304" pitchFamily="18" charset="0"/>
                        </a:rPr>
                        <a:t>periferik</a:t>
                      </a:r>
                      <a:r>
                        <a:rPr lang="tr-TR" sz="800" b="0" i="0" u="none" strike="noStrike" dirty="0">
                          <a:solidFill>
                            <a:srgbClr val="000000"/>
                          </a:solidFill>
                          <a:effectLst/>
                          <a:latin typeface="Times New Roman" panose="02020603050405020304" pitchFamily="18" charset="0"/>
                        </a:rPr>
                        <a:t>) sinir sistemi: Sık sık yorgunluk; bazen sersemlik/baş dönmesi, uyuşukluk, baş ağrısı, </a:t>
                      </a:r>
                      <a:r>
                        <a:rPr lang="tr-TR" sz="800" b="0" i="0" u="none" strike="noStrike" dirty="0" err="1">
                          <a:solidFill>
                            <a:srgbClr val="000000"/>
                          </a:solidFill>
                          <a:effectLst/>
                          <a:latin typeface="Times New Roman" panose="02020603050405020304" pitchFamily="18" charset="0"/>
                        </a:rPr>
                        <a:t>ataksi</a:t>
                      </a:r>
                      <a:r>
                        <a:rPr lang="tr-TR" sz="800" b="0" i="0" u="none" strike="noStrike" dirty="0">
                          <a:solidFill>
                            <a:srgbClr val="000000"/>
                          </a:solidFill>
                          <a:effectLst/>
                          <a:latin typeface="Times New Roman" panose="02020603050405020304" pitchFamily="18" charset="0"/>
                        </a:rPr>
                        <a:t>, tremor, hafıza/konsantrasyon bozuklukları, görme bozuklukları, </a:t>
                      </a:r>
                      <a:r>
                        <a:rPr lang="tr-TR" sz="800" b="0" i="0" u="none" strike="noStrike" dirty="0" err="1">
                          <a:solidFill>
                            <a:srgbClr val="000000"/>
                          </a:solidFill>
                          <a:effectLst/>
                          <a:latin typeface="Times New Roman" panose="02020603050405020304" pitchFamily="18" charset="0"/>
                        </a:rPr>
                        <a:t>paresteziler</a:t>
                      </a:r>
                      <a:r>
                        <a:rPr lang="tr-TR" sz="800" b="0" i="0" u="none" strike="noStrike" dirty="0">
                          <a:solidFill>
                            <a:srgbClr val="000000"/>
                          </a:solidFill>
                          <a:effectLst/>
                          <a:latin typeface="Times New Roman" panose="02020603050405020304" pitchFamily="18" charset="0"/>
                        </a:rPr>
                        <a:t>; nadiren kararsızlık, kulak çınlaması, depresyon, </a:t>
                      </a:r>
                      <a:r>
                        <a:rPr lang="tr-TR" sz="800" b="0" i="0" u="none" strike="noStrike" dirty="0" err="1">
                          <a:solidFill>
                            <a:srgbClr val="000000"/>
                          </a:solidFill>
                          <a:effectLst/>
                          <a:latin typeface="Times New Roman" panose="02020603050405020304" pitchFamily="18" charset="0"/>
                        </a:rPr>
                        <a:t>anksiyete</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Gastrointestinal</a:t>
                      </a:r>
                      <a:r>
                        <a:rPr lang="tr-TR" sz="800" b="0" i="0" u="none" strike="noStrike" dirty="0">
                          <a:solidFill>
                            <a:srgbClr val="000000"/>
                          </a:solidFill>
                          <a:effectLst/>
                          <a:latin typeface="Times New Roman" panose="02020603050405020304" pitchFamily="18" charset="0"/>
                        </a:rPr>
                        <a:t> sistem: Bazen bulantı, kusma, </a:t>
                      </a:r>
                      <a:r>
                        <a:rPr lang="tr-TR" sz="800" b="0" i="0" u="none" strike="noStrike" dirty="0" err="1">
                          <a:solidFill>
                            <a:srgbClr val="000000"/>
                          </a:solidFill>
                          <a:effectLst/>
                          <a:latin typeface="Times New Roman" panose="02020603050405020304" pitchFamily="18" charset="0"/>
                        </a:rPr>
                        <a:t>diyare</a:t>
                      </a:r>
                      <a:r>
                        <a:rPr lang="tr-TR" sz="800" b="0" i="0" u="none" strike="noStrike" dirty="0">
                          <a:solidFill>
                            <a:srgbClr val="000000"/>
                          </a:solidFill>
                          <a:effectLst/>
                          <a:latin typeface="Times New Roman" panose="02020603050405020304" pitchFamily="18" charset="0"/>
                        </a:rPr>
                        <a:t>. Aşırı duyarlılık reaksiyonları: Bazen deri döküntüsü; nadiren Stevens-Johnson sendromu da dahil şiddetli alerjik reaksiyonlar. Hematolojik reaksiyonlar: Bazen lökosit sayısında azalma; ender olarak </a:t>
                      </a:r>
                      <a:r>
                        <a:rPr lang="tr-TR" sz="800" b="0" i="0" u="none" strike="noStrike" dirty="0" err="1">
                          <a:solidFill>
                            <a:srgbClr val="000000"/>
                          </a:solidFill>
                          <a:effectLst/>
                          <a:latin typeface="Times New Roman" panose="02020603050405020304" pitchFamily="18" charset="0"/>
                        </a:rPr>
                        <a:t>trombositopeni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pansitopeni</a:t>
                      </a:r>
                      <a:r>
                        <a:rPr lang="tr-TR" sz="800" b="0" i="0" u="none" strike="noStrike" dirty="0">
                          <a:solidFill>
                            <a:srgbClr val="000000"/>
                          </a:solidFill>
                          <a:effectLst/>
                          <a:latin typeface="Times New Roman" panose="02020603050405020304" pitchFamily="18" charset="0"/>
                        </a:rPr>
                        <a:t>. Karaciğer: Enzimlerde, örneğin </a:t>
                      </a:r>
                      <a:r>
                        <a:rPr lang="tr-TR" sz="800" b="0" i="0" u="none" strike="noStrike" dirty="0" err="1">
                          <a:solidFill>
                            <a:srgbClr val="000000"/>
                          </a:solidFill>
                          <a:effectLst/>
                          <a:latin typeface="Times New Roman" panose="02020603050405020304" pitchFamily="18" charset="0"/>
                        </a:rPr>
                        <a:t>transaminazlarda</a:t>
                      </a:r>
                      <a:r>
                        <a:rPr lang="tr-TR" sz="800" b="0" i="0" u="none" strike="noStrike" dirty="0">
                          <a:solidFill>
                            <a:srgbClr val="000000"/>
                          </a:solidFill>
                          <a:effectLst/>
                          <a:latin typeface="Times New Roman" panose="02020603050405020304" pitchFamily="18" charset="0"/>
                        </a:rPr>
                        <a:t>, alkali </a:t>
                      </a:r>
                      <a:r>
                        <a:rPr lang="tr-TR" sz="800" b="0" i="0" u="none" strike="noStrike" dirty="0" err="1">
                          <a:solidFill>
                            <a:srgbClr val="000000"/>
                          </a:solidFill>
                          <a:effectLst/>
                          <a:latin typeface="Times New Roman" panose="02020603050405020304" pitchFamily="18" charset="0"/>
                        </a:rPr>
                        <a:t>fosfatazda</a:t>
                      </a:r>
                      <a:r>
                        <a:rPr lang="tr-TR" sz="800" b="0" i="0" u="none" strike="noStrike" dirty="0">
                          <a:solidFill>
                            <a:srgbClr val="000000"/>
                          </a:solidFill>
                          <a:effectLst/>
                          <a:latin typeface="Times New Roman" panose="02020603050405020304" pitchFamily="18" charset="0"/>
                        </a:rPr>
                        <a:t> artma. </a:t>
                      </a:r>
                      <a:r>
                        <a:rPr lang="tr-TR" sz="800" b="0" i="0" u="none" strike="noStrike" dirty="0" err="1">
                          <a:solidFill>
                            <a:srgbClr val="000000"/>
                          </a:solidFill>
                          <a:effectLst/>
                          <a:latin typeface="Times New Roman" panose="02020603050405020304" pitchFamily="18" charset="0"/>
                        </a:rPr>
                        <a:t>Kardiyovasküler</a:t>
                      </a:r>
                      <a:r>
                        <a:rPr lang="tr-TR" sz="800" b="0" i="0" u="none" strike="noStrike" dirty="0">
                          <a:solidFill>
                            <a:srgbClr val="000000"/>
                          </a:solidFill>
                          <a:effectLst/>
                          <a:latin typeface="Times New Roman" panose="02020603050405020304" pitchFamily="18" charset="0"/>
                        </a:rPr>
                        <a:t> sistem: Hipotansiyon. Çeşitli: Kilo alma, libido azalması, düzensiz </a:t>
                      </a:r>
                      <a:r>
                        <a:rPr lang="tr-TR" sz="800" b="0" i="0" u="none" strike="noStrike" dirty="0" err="1">
                          <a:solidFill>
                            <a:srgbClr val="000000"/>
                          </a:solidFill>
                          <a:effectLst/>
                          <a:latin typeface="Times New Roman" panose="02020603050405020304" pitchFamily="18" charset="0"/>
                        </a:rPr>
                        <a:t>menstrüasyon</a:t>
                      </a:r>
                      <a:r>
                        <a:rPr lang="tr-TR" sz="800" b="0" i="0" u="none" strike="noStrike" dirty="0">
                          <a:solidFill>
                            <a:srgbClr val="000000"/>
                          </a:solidFill>
                          <a:effectLst/>
                          <a:latin typeface="Times New Roman" panose="02020603050405020304" pitchFamily="18" charset="0"/>
                        </a:rPr>
                        <a:t>, letarji, kusma, baş ağrısı, </a:t>
                      </a:r>
                      <a:r>
                        <a:rPr lang="tr-TR" sz="800" b="0" i="0" u="none" strike="noStrike" dirty="0" err="1">
                          <a:solidFill>
                            <a:srgbClr val="000000"/>
                          </a:solidFill>
                          <a:effectLst/>
                          <a:latin typeface="Times New Roman" panose="02020603050405020304" pitchFamily="18" charset="0"/>
                        </a:rPr>
                        <a:t>mental</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konvüzyon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hiponatremi</a:t>
                      </a:r>
                      <a:r>
                        <a:rPr lang="tr-TR" sz="800" b="0" i="0" u="none" strike="noStrike" dirty="0">
                          <a:solidFill>
                            <a:srgbClr val="000000"/>
                          </a:solidFill>
                          <a:effectLst/>
                          <a:latin typeface="Times New Roman" panose="02020603050405020304" pitchFamily="18" charset="0"/>
                        </a:rPr>
                        <a:t>, kilo kaybı. Ayrıca çocuklarda (</a:t>
                      </a:r>
                      <a:r>
                        <a:rPr lang="tr-TR" sz="800" b="0" i="0" u="none" strike="noStrike" dirty="0" err="1">
                          <a:solidFill>
                            <a:srgbClr val="000000"/>
                          </a:solidFill>
                          <a:effectLst/>
                          <a:latin typeface="Times New Roman" panose="02020603050405020304" pitchFamily="18" charset="0"/>
                        </a:rPr>
                        <a:t>politerapi</a:t>
                      </a:r>
                      <a:r>
                        <a:rPr lang="tr-TR" sz="800" b="0" i="0" u="none" strike="noStrike" dirty="0">
                          <a:solidFill>
                            <a:srgbClr val="000000"/>
                          </a:solidFill>
                          <a:effectLst/>
                          <a:latin typeface="Times New Roman" panose="02020603050405020304" pitchFamily="18" charset="0"/>
                        </a:rPr>
                        <a:t> uygulananlarda) bulantı, saldırganlık, nedeni bilinmeyen ateş.</a:t>
                      </a:r>
                    </a:p>
                  </a:txBody>
                  <a:tcPr marL="6376" marR="6376" marT="6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190390603"/>
                  </a:ext>
                </a:extLst>
              </a:tr>
            </a:tbl>
          </a:graphicData>
        </a:graphic>
      </p:graphicFrame>
    </p:spTree>
    <p:extLst>
      <p:ext uri="{BB962C8B-B14F-4D97-AF65-F5344CB8AC3E}">
        <p14:creationId xmlns:p14="http://schemas.microsoft.com/office/powerpoint/2010/main" val="332129458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0465586D-EB75-47CF-8FCB-25CC7B2DAB42}"/>
              </a:ext>
            </a:extLst>
          </p:cNvPr>
          <p:cNvGraphicFramePr>
            <a:graphicFrameLocks noGrp="1"/>
          </p:cNvGraphicFramePr>
          <p:nvPr>
            <p:extLst>
              <p:ext uri="{D42A27DB-BD31-4B8C-83A1-F6EECF244321}">
                <p14:modId xmlns:p14="http://schemas.microsoft.com/office/powerpoint/2010/main" val="3262018644"/>
              </p:ext>
            </p:extLst>
          </p:nvPr>
        </p:nvGraphicFramePr>
        <p:xfrm>
          <a:off x="251520" y="1268761"/>
          <a:ext cx="8640960" cy="4320480"/>
        </p:xfrm>
        <a:graphic>
          <a:graphicData uri="http://schemas.openxmlformats.org/drawingml/2006/table">
            <a:tbl>
              <a:tblPr/>
              <a:tblGrid>
                <a:gridCol w="345063">
                  <a:extLst>
                    <a:ext uri="{9D8B030D-6E8A-4147-A177-3AD203B41FA5}">
                      <a16:colId xmlns:a16="http://schemas.microsoft.com/office/drawing/2014/main" xmlns="" val="1416605542"/>
                    </a:ext>
                  </a:extLst>
                </a:gridCol>
                <a:gridCol w="1739694">
                  <a:extLst>
                    <a:ext uri="{9D8B030D-6E8A-4147-A177-3AD203B41FA5}">
                      <a16:colId xmlns:a16="http://schemas.microsoft.com/office/drawing/2014/main" xmlns="" val="2027278267"/>
                    </a:ext>
                  </a:extLst>
                </a:gridCol>
                <a:gridCol w="1617484">
                  <a:extLst>
                    <a:ext uri="{9D8B030D-6E8A-4147-A177-3AD203B41FA5}">
                      <a16:colId xmlns:a16="http://schemas.microsoft.com/office/drawing/2014/main" xmlns="" val="1142466888"/>
                    </a:ext>
                  </a:extLst>
                </a:gridCol>
                <a:gridCol w="2314800">
                  <a:extLst>
                    <a:ext uri="{9D8B030D-6E8A-4147-A177-3AD203B41FA5}">
                      <a16:colId xmlns:a16="http://schemas.microsoft.com/office/drawing/2014/main" xmlns="" val="2727562192"/>
                    </a:ext>
                  </a:extLst>
                </a:gridCol>
                <a:gridCol w="2623919">
                  <a:extLst>
                    <a:ext uri="{9D8B030D-6E8A-4147-A177-3AD203B41FA5}">
                      <a16:colId xmlns:a16="http://schemas.microsoft.com/office/drawing/2014/main" xmlns="" val="68062979"/>
                    </a:ext>
                  </a:extLst>
                </a:gridCol>
              </a:tblGrid>
              <a:tr h="27419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İLAÇ</a:t>
                      </a:r>
                    </a:p>
                  </a:txBody>
                  <a:tcPr marL="6561" marR="6561" marT="65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ENDİKASYONLARI</a:t>
                      </a:r>
                    </a:p>
                  </a:txBody>
                  <a:tcPr marL="6561" marR="6561" marT="65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KONTRENDİKASYONLARI</a:t>
                      </a:r>
                    </a:p>
                  </a:txBody>
                  <a:tcPr marL="6561" marR="6561" marT="65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VERİLİŞ YOLU</a:t>
                      </a:r>
                    </a:p>
                  </a:txBody>
                  <a:tcPr marL="6561" marR="6561" marT="65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YAN ETKİLERİ</a:t>
                      </a:r>
                    </a:p>
                  </a:txBody>
                  <a:tcPr marL="6561" marR="6561" marT="65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952093302"/>
                  </a:ext>
                </a:extLst>
              </a:tr>
              <a:tr h="4046281">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800" b="0" i="0" u="none" strike="noStrike" dirty="0">
                          <a:solidFill>
                            <a:srgbClr val="000000"/>
                          </a:solidFill>
                          <a:effectLst/>
                          <a:latin typeface="Times New Roman" panose="02020603050405020304" pitchFamily="18" charset="0"/>
                        </a:rPr>
                        <a:t>LAMOTRİGİN</a:t>
                      </a:r>
                    </a:p>
                  </a:txBody>
                  <a:tcPr marL="6561" marR="6561" marT="6561"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Erişkinler: Epilepsi tedavisinde, parsiyel nöbetlerde ve tonik-klonik nöbetleri ve Lennox-Gastaut Sendromu ile ilişkili nöbetleri de içeren generalize nöbetlerde ek-tedavi veya monoterapi olarak endikedir. Çocuklarda: Epilepsi tedavisinde, parsiyel nöbetlerde ve tonik-klonik nöbetleri ve Lennox-Gastaut Sendromu ile ilişkili nöbetleri de içeren generalize nöbetlerde ek-tedavi olarak endikedir. Yeni teşhis edilmiş pediyatrik hastalarda ilk olarak monoterapi tedavisi önerilmemektedir. Ek-tedavi sırasında epileptik kontrol sağlandıktan sonra beraberinde kullanılan antiepileptik ilaçlar (AEI'lar) bırakılabilir ve hastalar lamotrigin monoterapisi ile devam edebilirler. Özellikle depresif epizodların yoğun olduğu duygu durumu bozukluklarında, yeni atakların önlenmesinde profilaktik amaçla kullanılır.</a:t>
                      </a:r>
                    </a:p>
                  </a:txBody>
                  <a:tcPr marL="6561" marR="6561" marT="65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err="1">
                          <a:solidFill>
                            <a:srgbClr val="000000"/>
                          </a:solidFill>
                          <a:effectLst/>
                          <a:latin typeface="Times New Roman" panose="02020603050405020304" pitchFamily="18" charset="0"/>
                        </a:rPr>
                        <a:t>Lamotrigine</a:t>
                      </a:r>
                      <a:r>
                        <a:rPr lang="tr-TR" sz="800" b="0" i="0" u="none" strike="noStrike" dirty="0">
                          <a:solidFill>
                            <a:srgbClr val="000000"/>
                          </a:solidFill>
                          <a:effectLst/>
                          <a:latin typeface="Times New Roman" panose="02020603050405020304" pitchFamily="18" charset="0"/>
                        </a:rPr>
                        <a:t> aşırı duyarlı olduğu bilinen kişilerde </a:t>
                      </a:r>
                      <a:r>
                        <a:rPr lang="tr-TR" sz="800" b="0" i="0" u="none" strike="noStrike" dirty="0" err="1">
                          <a:solidFill>
                            <a:srgbClr val="000000"/>
                          </a:solidFill>
                          <a:effectLst/>
                          <a:latin typeface="Times New Roman" panose="02020603050405020304" pitchFamily="18" charset="0"/>
                        </a:rPr>
                        <a:t>kontrendikedir</a:t>
                      </a:r>
                      <a:r>
                        <a:rPr lang="tr-TR" sz="800" b="0" i="0" u="none" strike="noStrike" dirty="0">
                          <a:solidFill>
                            <a:srgbClr val="000000"/>
                          </a:solidFill>
                          <a:effectLst/>
                          <a:latin typeface="Times New Roman" panose="02020603050405020304" pitchFamily="18" charset="0"/>
                        </a:rPr>
                        <a:t>.</a:t>
                      </a:r>
                    </a:p>
                  </a:txBody>
                  <a:tcPr marL="6561" marR="6561" marT="65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a:solidFill>
                            <a:srgbClr val="000000"/>
                          </a:solidFill>
                          <a:effectLst/>
                          <a:latin typeface="Times New Roman" panose="02020603050405020304" pitchFamily="18" charset="0"/>
                        </a:rPr>
                        <a:t>Günlük doz erişkinler ve 12 yaşın üzerindeki çocuklarda sodyum valproat almayanlarda ilk 2 hafta için günde 1 kez 50 mg, sonraki 2 hafta günde 2 doza bölünmüş 100 mg'dır. Daha sonra günlük idame dozu 2 doza bölünmüş 200-400 mg'dır. 2-12 yaş arası çocuklarda ilk 2 hafta için günde 2 doza bölünmüş 2 mg/kg/gün ve takiben 2 hafta boyunca 5 mg/kg/ gün'dür. Daha sonra günlük idame dozu 2 doza bölünmüş olarak 5-15 mg/kg/gün'dür. Sodyum valproat alan erişkin ve 12 yaşın üzerindeki çocuklarda ilk 2 hafta gün aşırı 25 mg'dır. Sonraki 2 hafta günde 2 kez 25 mg, daha sonra günlük idame dozu bir veya iki doza bölünmüş olarak 100-200 mg'dır. 2-12 yaş arası çocuklarda ilk 2 hafta için günde 1 kez 0.2 mg/kg/gün ve takiben 2 hafta boyunca günde 1 kez 0.5 mg/kg/ gün'dür. Daha sonra günlük idame dozu günde bir veya iki doza bölünmüş olarak 1-5 mg/kg/gün'dür.</a:t>
                      </a:r>
                    </a:p>
                  </a:txBody>
                  <a:tcPr marL="6561" marR="6561" marT="65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800" b="0" i="0" u="none" strike="noStrike" dirty="0">
                          <a:solidFill>
                            <a:srgbClr val="000000"/>
                          </a:solidFill>
                          <a:effectLst/>
                          <a:latin typeface="Times New Roman" panose="02020603050405020304" pitchFamily="18" charset="0"/>
                        </a:rPr>
                        <a:t>Deri döküntüleri hastaların %2'sinde </a:t>
                      </a:r>
                      <a:r>
                        <a:rPr lang="tr-TR" sz="800" b="0" i="0" u="none" strike="noStrike" dirty="0" err="1">
                          <a:solidFill>
                            <a:srgbClr val="000000"/>
                          </a:solidFill>
                          <a:effectLst/>
                          <a:latin typeface="Times New Roman" panose="02020603050405020304" pitchFamily="18" charset="0"/>
                        </a:rPr>
                        <a:t>lamotriginin</a:t>
                      </a:r>
                      <a:r>
                        <a:rPr lang="tr-TR" sz="800" b="0" i="0" u="none" strike="noStrike" dirty="0">
                          <a:solidFill>
                            <a:srgbClr val="000000"/>
                          </a:solidFill>
                          <a:effectLst/>
                          <a:latin typeface="Times New Roman" panose="02020603050405020304" pitchFamily="18" charset="0"/>
                        </a:rPr>
                        <a:t> kesilmesine yol açmıştır. Genellikle </a:t>
                      </a:r>
                      <a:r>
                        <a:rPr lang="tr-TR" sz="800" b="0" i="0" u="none" strike="noStrike" dirty="0" err="1">
                          <a:solidFill>
                            <a:srgbClr val="000000"/>
                          </a:solidFill>
                          <a:effectLst/>
                          <a:latin typeface="Times New Roman" panose="02020603050405020304" pitchFamily="18" charset="0"/>
                        </a:rPr>
                        <a:t>makülopapüler</a:t>
                      </a:r>
                      <a:r>
                        <a:rPr lang="tr-TR" sz="800" b="0" i="0" u="none" strike="noStrike" dirty="0">
                          <a:solidFill>
                            <a:srgbClr val="000000"/>
                          </a:solidFill>
                          <a:effectLst/>
                          <a:latin typeface="Times New Roman" panose="02020603050405020304" pitchFamily="18" charset="0"/>
                        </a:rPr>
                        <a:t> görünümlü olan bu döküntüler genelde tedavinin başlamasından sonraki 8 hafta içinde başlar ve </a:t>
                      </a:r>
                      <a:r>
                        <a:rPr lang="tr-TR" sz="800" b="0" i="0" u="none" strike="noStrike" dirty="0" err="1">
                          <a:solidFill>
                            <a:srgbClr val="000000"/>
                          </a:solidFill>
                          <a:effectLst/>
                          <a:latin typeface="Times New Roman" panose="02020603050405020304" pitchFamily="18" charset="0"/>
                        </a:rPr>
                        <a:t>lamotriginin</a:t>
                      </a:r>
                      <a:r>
                        <a:rPr lang="tr-TR" sz="800" b="0" i="0" u="none" strike="noStrike" dirty="0">
                          <a:solidFill>
                            <a:srgbClr val="000000"/>
                          </a:solidFill>
                          <a:effectLst/>
                          <a:latin typeface="Times New Roman" panose="02020603050405020304" pitchFamily="18" charset="0"/>
                        </a:rPr>
                        <a:t> kesilmesiyle ortadan kalkar. Hastaların çoğunluğunda ilaç kesilmesiyle düzelme olmakla </a:t>
                      </a:r>
                      <a:r>
                        <a:rPr lang="tr-TR" sz="800" b="0" i="0" u="none" strike="noStrike" dirty="0" err="1">
                          <a:solidFill>
                            <a:srgbClr val="000000"/>
                          </a:solidFill>
                          <a:effectLst/>
                          <a:latin typeface="Times New Roman" panose="02020603050405020304" pitchFamily="18" charset="0"/>
                        </a:rPr>
                        <a:t>beraber,bazı</a:t>
                      </a:r>
                      <a:r>
                        <a:rPr lang="tr-TR" sz="800" b="0" i="0" u="none" strike="noStrike" dirty="0">
                          <a:solidFill>
                            <a:srgbClr val="000000"/>
                          </a:solidFill>
                          <a:effectLst/>
                          <a:latin typeface="Times New Roman" panose="02020603050405020304" pitchFamily="18" charset="0"/>
                        </a:rPr>
                        <a:t> hastalarda </a:t>
                      </a:r>
                      <a:r>
                        <a:rPr lang="tr-TR" sz="800" b="0" i="0" u="none" strike="noStrike" dirty="0" err="1">
                          <a:solidFill>
                            <a:srgbClr val="000000"/>
                          </a:solidFill>
                          <a:effectLst/>
                          <a:latin typeface="Times New Roman" panose="02020603050405020304" pitchFamily="18" charset="0"/>
                        </a:rPr>
                        <a:t>irreversibl</a:t>
                      </a:r>
                      <a:r>
                        <a:rPr lang="tr-TR" sz="800" b="0" i="0" u="none" strike="noStrike" dirty="0">
                          <a:solidFill>
                            <a:srgbClr val="000000"/>
                          </a:solidFill>
                          <a:effectLst/>
                          <a:latin typeface="Times New Roman" panose="02020603050405020304" pitchFamily="18" charset="0"/>
                        </a:rPr>
                        <a:t> yara izleri ve nadir olgularda ölüm bildirilmiştir. Döküntü ateş, </a:t>
                      </a:r>
                      <a:r>
                        <a:rPr lang="tr-TR" sz="800" b="0" i="0" u="none" strike="noStrike" dirty="0" err="1">
                          <a:solidFill>
                            <a:srgbClr val="000000"/>
                          </a:solidFill>
                          <a:effectLst/>
                          <a:latin typeface="Times New Roman" panose="02020603050405020304" pitchFamily="18" charset="0"/>
                        </a:rPr>
                        <a:t>lenfadenopati</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fasiyal</a:t>
                      </a:r>
                      <a:r>
                        <a:rPr lang="tr-TR" sz="800" b="0" i="0" u="none" strike="noStrike" dirty="0">
                          <a:solidFill>
                            <a:srgbClr val="000000"/>
                          </a:solidFill>
                          <a:effectLst/>
                          <a:latin typeface="Times New Roman" panose="02020603050405020304" pitchFamily="18" charset="0"/>
                        </a:rPr>
                        <a:t> ödem ve kan ve karaciğer anormallikleri gibi çeşitli sistemik semptomlarla birlikte görülen </a:t>
                      </a:r>
                      <a:r>
                        <a:rPr lang="tr-TR" sz="800" b="0" i="0" u="none" strike="noStrike" dirty="0" err="1">
                          <a:solidFill>
                            <a:srgbClr val="000000"/>
                          </a:solidFill>
                          <a:effectLst/>
                          <a:latin typeface="Times New Roman" panose="02020603050405020304" pitchFamily="18" charset="0"/>
                        </a:rPr>
                        <a:t>hipersensitivite</a:t>
                      </a:r>
                      <a:r>
                        <a:rPr lang="tr-TR" sz="800" b="0" i="0" u="none" strike="noStrike" dirty="0">
                          <a:solidFill>
                            <a:srgbClr val="000000"/>
                          </a:solidFill>
                          <a:effectLst/>
                          <a:latin typeface="Times New Roman" panose="02020603050405020304" pitchFamily="18" charset="0"/>
                        </a:rPr>
                        <a:t> sendromunun bir belirtisi olarak da bildirilmektedir. Sendrom, klinik şiddet açısından geniş bir yayılım gösterebilir ve nadiren </a:t>
                      </a:r>
                      <a:r>
                        <a:rPr lang="tr-TR" sz="800" b="0" i="0" u="none" strike="noStrike" dirty="0" err="1">
                          <a:solidFill>
                            <a:srgbClr val="000000"/>
                          </a:solidFill>
                          <a:effectLst/>
                          <a:latin typeface="Times New Roman" panose="02020603050405020304" pitchFamily="18" charset="0"/>
                        </a:rPr>
                        <a:t>dissemine</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intravasküler</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koagülasyona</a:t>
                      </a:r>
                      <a:r>
                        <a:rPr lang="tr-TR" sz="800" b="0" i="0" u="none" strike="noStrike" dirty="0">
                          <a:solidFill>
                            <a:srgbClr val="000000"/>
                          </a:solidFill>
                          <a:effectLst/>
                          <a:latin typeface="Times New Roman" panose="02020603050405020304" pitchFamily="18" charset="0"/>
                        </a:rPr>
                        <a:t> (DIC) ve </a:t>
                      </a:r>
                      <a:r>
                        <a:rPr lang="tr-TR" sz="800" b="0" i="0" u="none" strike="noStrike" dirty="0" err="1">
                          <a:solidFill>
                            <a:srgbClr val="000000"/>
                          </a:solidFill>
                          <a:effectLst/>
                          <a:latin typeface="Times New Roman" panose="02020603050405020304" pitchFamily="18" charset="0"/>
                        </a:rPr>
                        <a:t>multiorgan</a:t>
                      </a:r>
                      <a:r>
                        <a:rPr lang="tr-TR" sz="800" b="0" i="0" u="none" strike="noStrike" dirty="0">
                          <a:solidFill>
                            <a:srgbClr val="000000"/>
                          </a:solidFill>
                          <a:effectLst/>
                          <a:latin typeface="Times New Roman" panose="02020603050405020304" pitchFamily="18" charset="0"/>
                        </a:rPr>
                        <a:t> bozukluğuna neden olabilir. Önemle değinilmesi gereken nokta, döküntü olmasa dahi </a:t>
                      </a:r>
                      <a:r>
                        <a:rPr lang="tr-TR" sz="800" b="0" i="0" u="none" strike="noStrike" dirty="0" err="1">
                          <a:solidFill>
                            <a:srgbClr val="000000"/>
                          </a:solidFill>
                          <a:effectLst/>
                          <a:latin typeface="Times New Roman" panose="02020603050405020304" pitchFamily="18" charset="0"/>
                        </a:rPr>
                        <a:t>hipersentivitenin</a:t>
                      </a:r>
                      <a:r>
                        <a:rPr lang="tr-TR" sz="800" b="0" i="0" u="none" strike="noStrike" dirty="0">
                          <a:solidFill>
                            <a:srgbClr val="000000"/>
                          </a:solidFill>
                          <a:effectLst/>
                          <a:latin typeface="Times New Roman" panose="02020603050405020304" pitchFamily="18" charset="0"/>
                        </a:rPr>
                        <a:t> erken belirtilerinin (ör: ateş, </a:t>
                      </a:r>
                      <a:r>
                        <a:rPr lang="tr-TR" sz="800" b="0" i="0" u="none" strike="noStrike" dirty="0" err="1">
                          <a:solidFill>
                            <a:srgbClr val="000000"/>
                          </a:solidFill>
                          <a:effectLst/>
                          <a:latin typeface="Times New Roman" panose="02020603050405020304" pitchFamily="18" charset="0"/>
                        </a:rPr>
                        <a:t>lenfadenopati</a:t>
                      </a:r>
                      <a:r>
                        <a:rPr lang="tr-TR" sz="800" b="0" i="0" u="none" strike="noStrike" dirty="0">
                          <a:solidFill>
                            <a:srgbClr val="000000"/>
                          </a:solidFill>
                          <a:effectLst/>
                          <a:latin typeface="Times New Roman" panose="02020603050405020304" pitchFamily="18" charset="0"/>
                        </a:rPr>
                        <a:t>) olabileceğidir. Eğer bu gibi belirtiler ve semptomlar varsa hasta hemen değerlendirilmelidir ve eğer alternatif bir etiyoloji mevcut değilse </a:t>
                      </a:r>
                      <a:r>
                        <a:rPr lang="tr-TR" sz="800" b="0" i="0" u="none" strike="noStrike" dirty="0" err="1">
                          <a:solidFill>
                            <a:srgbClr val="000000"/>
                          </a:solidFill>
                          <a:effectLst/>
                          <a:latin typeface="Times New Roman" panose="02020603050405020304" pitchFamily="18" charset="0"/>
                        </a:rPr>
                        <a:t>lamotrigin</a:t>
                      </a:r>
                      <a:r>
                        <a:rPr lang="tr-TR" sz="800" b="0" i="0" u="none" strike="noStrike" dirty="0">
                          <a:solidFill>
                            <a:srgbClr val="000000"/>
                          </a:solidFill>
                          <a:effectLst/>
                          <a:latin typeface="Times New Roman" panose="02020603050405020304" pitchFamily="18" charset="0"/>
                        </a:rPr>
                        <a:t> kesilmelidir. </a:t>
                      </a:r>
                      <a:r>
                        <a:rPr lang="tr-TR" sz="800" b="0" i="0" u="none" strike="noStrike" dirty="0" err="1">
                          <a:solidFill>
                            <a:srgbClr val="000000"/>
                          </a:solidFill>
                          <a:effectLst/>
                          <a:latin typeface="Times New Roman" panose="02020603050405020304" pitchFamily="18" charset="0"/>
                        </a:rPr>
                        <a:t>Lamotrigin</a:t>
                      </a:r>
                      <a:r>
                        <a:rPr lang="tr-TR" sz="800" b="0" i="0" u="none" strike="noStrike" dirty="0">
                          <a:solidFill>
                            <a:srgbClr val="000000"/>
                          </a:solidFill>
                          <a:effectLst/>
                          <a:latin typeface="Times New Roman" panose="02020603050405020304" pitchFamily="18" charset="0"/>
                        </a:rPr>
                        <a:t> </a:t>
                      </a:r>
                      <a:r>
                        <a:rPr lang="tr-TR" sz="800" b="0" i="0" u="none" strike="noStrike" dirty="0" err="1">
                          <a:solidFill>
                            <a:srgbClr val="000000"/>
                          </a:solidFill>
                          <a:effectLst/>
                          <a:latin typeface="Times New Roman" panose="02020603050405020304" pitchFamily="18" charset="0"/>
                        </a:rPr>
                        <a:t>monoterapi</a:t>
                      </a:r>
                      <a:r>
                        <a:rPr lang="tr-TR" sz="800" b="0" i="0" u="none" strike="noStrike" dirty="0">
                          <a:solidFill>
                            <a:srgbClr val="000000"/>
                          </a:solidFill>
                          <a:effectLst/>
                          <a:latin typeface="Times New Roman" panose="02020603050405020304" pitchFamily="18" charset="0"/>
                        </a:rPr>
                        <a:t> çalışmaları sırasında, </a:t>
                      </a:r>
                      <a:r>
                        <a:rPr lang="tr-TR" sz="800" b="0" i="0" u="none" strike="noStrike" dirty="0" err="1">
                          <a:solidFill>
                            <a:srgbClr val="000000"/>
                          </a:solidFill>
                          <a:effectLst/>
                          <a:latin typeface="Times New Roman" panose="02020603050405020304" pitchFamily="18" charset="0"/>
                        </a:rPr>
                        <a:t>başağrısı</a:t>
                      </a:r>
                      <a:r>
                        <a:rPr lang="tr-TR" sz="800" b="0" i="0" u="none" strike="noStrike" dirty="0">
                          <a:solidFill>
                            <a:srgbClr val="000000"/>
                          </a:solidFill>
                          <a:effectLst/>
                          <a:latin typeface="Times New Roman" panose="02020603050405020304" pitchFamily="18" charset="0"/>
                        </a:rPr>
                        <a:t>, yorgunluk, deri döküntüsü, bulantı, baş dönmesi, uyku hali ve uykusuzluk kaydedilen </a:t>
                      </a:r>
                      <a:r>
                        <a:rPr lang="tr-TR" sz="800" b="0" i="0" u="none" strike="noStrike" dirty="0" err="1">
                          <a:solidFill>
                            <a:srgbClr val="000000"/>
                          </a:solidFill>
                          <a:effectLst/>
                          <a:latin typeface="Times New Roman" panose="02020603050405020304" pitchFamily="18" charset="0"/>
                        </a:rPr>
                        <a:t>advers</a:t>
                      </a:r>
                      <a:r>
                        <a:rPr lang="tr-TR" sz="800" b="0" i="0" u="none" strike="noStrike" dirty="0">
                          <a:solidFill>
                            <a:srgbClr val="000000"/>
                          </a:solidFill>
                          <a:effectLst/>
                          <a:latin typeface="Times New Roman" panose="02020603050405020304" pitchFamily="18" charset="0"/>
                        </a:rPr>
                        <a:t> etkilerdir. Diğer </a:t>
                      </a:r>
                      <a:r>
                        <a:rPr lang="tr-TR" sz="800" b="0" i="0" u="none" strike="noStrike" dirty="0" err="1">
                          <a:solidFill>
                            <a:srgbClr val="000000"/>
                          </a:solidFill>
                          <a:effectLst/>
                          <a:latin typeface="Times New Roman" panose="02020603050405020304" pitchFamily="18" charset="0"/>
                        </a:rPr>
                        <a:t>advers</a:t>
                      </a:r>
                      <a:r>
                        <a:rPr lang="tr-TR" sz="800" b="0" i="0" u="none" strike="noStrike" dirty="0">
                          <a:solidFill>
                            <a:srgbClr val="000000"/>
                          </a:solidFill>
                          <a:effectLst/>
                          <a:latin typeface="Times New Roman" panose="02020603050405020304" pitchFamily="18" charset="0"/>
                        </a:rPr>
                        <a:t> etkiler </a:t>
                      </a:r>
                      <a:r>
                        <a:rPr lang="tr-TR" sz="800" b="0" i="0" u="none" strike="noStrike" dirty="0" err="1">
                          <a:solidFill>
                            <a:srgbClr val="000000"/>
                          </a:solidFill>
                          <a:effectLst/>
                          <a:latin typeface="Times New Roman" panose="02020603050405020304" pitchFamily="18" charset="0"/>
                        </a:rPr>
                        <a:t>diplopi</a:t>
                      </a:r>
                      <a:r>
                        <a:rPr lang="tr-TR" sz="800" b="0" i="0" u="none" strike="noStrike" dirty="0">
                          <a:solidFill>
                            <a:srgbClr val="000000"/>
                          </a:solidFill>
                          <a:effectLst/>
                          <a:latin typeface="Times New Roman" panose="02020603050405020304" pitchFamily="18" charset="0"/>
                        </a:rPr>
                        <a:t>, bulanık görme, </a:t>
                      </a:r>
                      <a:r>
                        <a:rPr lang="tr-TR" sz="800" b="0" i="0" u="none" strike="noStrike" dirty="0" err="1">
                          <a:solidFill>
                            <a:srgbClr val="000000"/>
                          </a:solidFill>
                          <a:effectLst/>
                          <a:latin typeface="Times New Roman" panose="02020603050405020304" pitchFamily="18" charset="0"/>
                        </a:rPr>
                        <a:t>konjunktivit</a:t>
                      </a:r>
                      <a:r>
                        <a:rPr lang="tr-TR" sz="800" b="0" i="0" u="none" strike="noStrike" dirty="0">
                          <a:solidFill>
                            <a:srgbClr val="000000"/>
                          </a:solidFill>
                          <a:effectLst/>
                          <a:latin typeface="Times New Roman" panose="02020603050405020304" pitchFamily="18" charset="0"/>
                        </a:rPr>
                        <a:t>, baş dönmesi, uyuklama hali, </a:t>
                      </a:r>
                      <a:r>
                        <a:rPr lang="tr-TR" sz="800" b="0" i="0" u="none" strike="noStrike" dirty="0" err="1">
                          <a:solidFill>
                            <a:srgbClr val="000000"/>
                          </a:solidFill>
                          <a:effectLst/>
                          <a:latin typeface="Times New Roman" panose="02020603050405020304" pitchFamily="18" charset="0"/>
                        </a:rPr>
                        <a:t>başağrısı</a:t>
                      </a:r>
                      <a:r>
                        <a:rPr lang="tr-TR" sz="800" b="0" i="0" u="none" strike="noStrike" dirty="0">
                          <a:solidFill>
                            <a:srgbClr val="000000"/>
                          </a:solidFill>
                          <a:effectLst/>
                          <a:latin typeface="Times New Roman" panose="02020603050405020304" pitchFamily="18" charset="0"/>
                        </a:rPr>
                        <a:t>, huzursuzluk, yorgunluk, </a:t>
                      </a:r>
                      <a:r>
                        <a:rPr lang="tr-TR" sz="800" b="0" i="0" u="none" strike="noStrike" dirty="0" err="1">
                          <a:solidFill>
                            <a:srgbClr val="000000"/>
                          </a:solidFill>
                          <a:effectLst/>
                          <a:latin typeface="Times New Roman" panose="02020603050405020304" pitchFamily="18" charset="0"/>
                        </a:rPr>
                        <a:t>gastrointestinal</a:t>
                      </a:r>
                      <a:r>
                        <a:rPr lang="tr-TR" sz="800" b="0" i="0" u="none" strike="noStrike" dirty="0">
                          <a:solidFill>
                            <a:srgbClr val="000000"/>
                          </a:solidFill>
                          <a:effectLst/>
                          <a:latin typeface="Times New Roman" panose="02020603050405020304" pitchFamily="18" charset="0"/>
                        </a:rPr>
                        <a:t> bozukluklar (kusma dahil) ve </a:t>
                      </a:r>
                      <a:r>
                        <a:rPr lang="tr-TR" sz="800" b="0" i="0" u="none" strike="noStrike" dirty="0" err="1">
                          <a:solidFill>
                            <a:srgbClr val="000000"/>
                          </a:solidFill>
                          <a:effectLst/>
                          <a:latin typeface="Times New Roman" panose="02020603050405020304" pitchFamily="18" charset="0"/>
                        </a:rPr>
                        <a:t>irritabilite</a:t>
                      </a:r>
                      <a:r>
                        <a:rPr lang="tr-TR" sz="800" b="0" i="0" u="none" strike="noStrike" dirty="0">
                          <a:solidFill>
                            <a:srgbClr val="000000"/>
                          </a:solidFill>
                          <a:effectLst/>
                          <a:latin typeface="Times New Roman" panose="02020603050405020304" pitchFamily="18" charset="0"/>
                        </a:rPr>
                        <a:t>/</a:t>
                      </a:r>
                      <a:r>
                        <a:rPr lang="tr-TR" sz="800" b="0" i="0" u="none" strike="noStrike" dirty="0" err="1">
                          <a:solidFill>
                            <a:srgbClr val="000000"/>
                          </a:solidFill>
                          <a:effectLst/>
                          <a:latin typeface="Times New Roman" panose="02020603050405020304" pitchFamily="18" charset="0"/>
                        </a:rPr>
                        <a:t>agresyon</a:t>
                      </a:r>
                      <a:r>
                        <a:rPr lang="tr-TR" sz="800" b="0" i="0" u="none" strike="noStrike" dirty="0">
                          <a:solidFill>
                            <a:srgbClr val="000000"/>
                          </a:solidFill>
                          <a:effectLst/>
                          <a:latin typeface="Times New Roman" panose="02020603050405020304" pitchFamily="18" charset="0"/>
                        </a:rPr>
                        <a:t>, titreme, ajitasyon, </a:t>
                      </a:r>
                      <a:r>
                        <a:rPr lang="tr-TR" sz="800" b="0" i="0" u="none" strike="noStrike" dirty="0" err="1">
                          <a:solidFill>
                            <a:srgbClr val="000000"/>
                          </a:solidFill>
                          <a:effectLst/>
                          <a:latin typeface="Times New Roman" panose="02020603050405020304" pitchFamily="18" charset="0"/>
                        </a:rPr>
                        <a:t>konfüzyon</a:t>
                      </a:r>
                      <a:r>
                        <a:rPr lang="tr-TR" sz="800" b="0" i="0" u="none" strike="noStrike" dirty="0">
                          <a:solidFill>
                            <a:srgbClr val="000000"/>
                          </a:solidFill>
                          <a:effectLst/>
                          <a:latin typeface="Times New Roman" panose="02020603050405020304" pitchFamily="18" charset="0"/>
                        </a:rPr>
                        <a:t>, hematolojik anormallikler (</a:t>
                      </a:r>
                      <a:r>
                        <a:rPr lang="tr-TR" sz="800" b="0" i="0" u="none" strike="noStrike" dirty="0" err="1">
                          <a:solidFill>
                            <a:srgbClr val="000000"/>
                          </a:solidFill>
                          <a:effectLst/>
                          <a:latin typeface="Times New Roman" panose="02020603050405020304" pitchFamily="18" charset="0"/>
                        </a:rPr>
                        <a:t>lökopeni</a:t>
                      </a:r>
                      <a:r>
                        <a:rPr lang="tr-TR" sz="800" b="0" i="0" u="none" strike="noStrike" dirty="0">
                          <a:solidFill>
                            <a:srgbClr val="000000"/>
                          </a:solidFill>
                          <a:effectLst/>
                          <a:latin typeface="Times New Roman" panose="02020603050405020304" pitchFamily="18" charset="0"/>
                        </a:rPr>
                        <a:t> ve </a:t>
                      </a:r>
                      <a:r>
                        <a:rPr lang="tr-TR" sz="800" b="0" i="0" u="none" strike="noStrike" dirty="0" err="1">
                          <a:solidFill>
                            <a:srgbClr val="000000"/>
                          </a:solidFill>
                          <a:effectLst/>
                          <a:latin typeface="Times New Roman" panose="02020603050405020304" pitchFamily="18" charset="0"/>
                        </a:rPr>
                        <a:t>trombositopeni</a:t>
                      </a:r>
                      <a:r>
                        <a:rPr lang="tr-TR" sz="800" b="0" i="0" u="none" strike="noStrike" dirty="0">
                          <a:solidFill>
                            <a:srgbClr val="000000"/>
                          </a:solidFill>
                          <a:effectLst/>
                          <a:latin typeface="Times New Roman" panose="02020603050405020304" pitchFamily="18" charset="0"/>
                        </a:rPr>
                        <a:t> dahil) olarak kaydedilmiştir.</a:t>
                      </a:r>
                    </a:p>
                  </a:txBody>
                  <a:tcPr marL="6561" marR="6561" marT="65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26585741"/>
                  </a:ext>
                </a:extLst>
              </a:tr>
            </a:tbl>
          </a:graphicData>
        </a:graphic>
      </p:graphicFrame>
    </p:spTree>
    <p:extLst>
      <p:ext uri="{BB962C8B-B14F-4D97-AF65-F5344CB8AC3E}">
        <p14:creationId xmlns:p14="http://schemas.microsoft.com/office/powerpoint/2010/main" val="352763978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A2126E4D-2435-4207-8471-061F5B2E911E}"/>
              </a:ext>
            </a:extLst>
          </p:cNvPr>
          <p:cNvGraphicFramePr>
            <a:graphicFrameLocks noGrp="1"/>
          </p:cNvGraphicFramePr>
          <p:nvPr>
            <p:extLst>
              <p:ext uri="{D42A27DB-BD31-4B8C-83A1-F6EECF244321}">
                <p14:modId xmlns:p14="http://schemas.microsoft.com/office/powerpoint/2010/main" val="693131327"/>
              </p:ext>
            </p:extLst>
          </p:nvPr>
        </p:nvGraphicFramePr>
        <p:xfrm>
          <a:off x="251521" y="1268761"/>
          <a:ext cx="8640959" cy="4320479"/>
        </p:xfrm>
        <a:graphic>
          <a:graphicData uri="http://schemas.openxmlformats.org/drawingml/2006/table">
            <a:tbl>
              <a:tblPr/>
              <a:tblGrid>
                <a:gridCol w="300772">
                  <a:extLst>
                    <a:ext uri="{9D8B030D-6E8A-4147-A177-3AD203B41FA5}">
                      <a16:colId xmlns:a16="http://schemas.microsoft.com/office/drawing/2014/main" xmlns="" val="3951975000"/>
                    </a:ext>
                  </a:extLst>
                </a:gridCol>
                <a:gridCol w="1516398">
                  <a:extLst>
                    <a:ext uri="{9D8B030D-6E8A-4147-A177-3AD203B41FA5}">
                      <a16:colId xmlns:a16="http://schemas.microsoft.com/office/drawing/2014/main" xmlns="" val="1689277128"/>
                    </a:ext>
                  </a:extLst>
                </a:gridCol>
                <a:gridCol w="1409874">
                  <a:extLst>
                    <a:ext uri="{9D8B030D-6E8A-4147-A177-3AD203B41FA5}">
                      <a16:colId xmlns:a16="http://schemas.microsoft.com/office/drawing/2014/main" xmlns="" val="1254488986"/>
                    </a:ext>
                  </a:extLst>
                </a:gridCol>
                <a:gridCol w="3126787">
                  <a:extLst>
                    <a:ext uri="{9D8B030D-6E8A-4147-A177-3AD203B41FA5}">
                      <a16:colId xmlns:a16="http://schemas.microsoft.com/office/drawing/2014/main" xmlns="" val="3426811105"/>
                    </a:ext>
                  </a:extLst>
                </a:gridCol>
                <a:gridCol w="2287128">
                  <a:extLst>
                    <a:ext uri="{9D8B030D-6E8A-4147-A177-3AD203B41FA5}">
                      <a16:colId xmlns:a16="http://schemas.microsoft.com/office/drawing/2014/main" xmlns="" val="4043009431"/>
                    </a:ext>
                  </a:extLst>
                </a:gridCol>
              </a:tblGrid>
              <a:tr h="23781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a:solidFill>
                            <a:srgbClr val="000000"/>
                          </a:solidFill>
                          <a:effectLst/>
                          <a:latin typeface="Times New Roman" panose="02020603050405020304" pitchFamily="18" charset="0"/>
                        </a:rPr>
                        <a:t>İLAÇ</a:t>
                      </a:r>
                    </a:p>
                  </a:txBody>
                  <a:tcPr marL="5719" marR="5719" marT="57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a:solidFill>
                            <a:srgbClr val="000000"/>
                          </a:solidFill>
                          <a:effectLst/>
                          <a:latin typeface="Times New Roman" panose="02020603050405020304" pitchFamily="18" charset="0"/>
                        </a:rPr>
                        <a:t>ENDİKASYONLARI</a:t>
                      </a:r>
                    </a:p>
                  </a:txBody>
                  <a:tcPr marL="5719" marR="5719" marT="57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a:solidFill>
                            <a:srgbClr val="000000"/>
                          </a:solidFill>
                          <a:effectLst/>
                          <a:latin typeface="Times New Roman" panose="02020603050405020304" pitchFamily="18" charset="0"/>
                        </a:rPr>
                        <a:t>KONTRENDİKASYONLARI</a:t>
                      </a:r>
                    </a:p>
                  </a:txBody>
                  <a:tcPr marL="5719" marR="5719" marT="57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a:solidFill>
                            <a:srgbClr val="000000"/>
                          </a:solidFill>
                          <a:effectLst/>
                          <a:latin typeface="Times New Roman" panose="02020603050405020304" pitchFamily="18" charset="0"/>
                        </a:rPr>
                        <a:t>VERİLİŞ YOLU</a:t>
                      </a:r>
                    </a:p>
                  </a:txBody>
                  <a:tcPr marL="5719" marR="5719" marT="57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a:solidFill>
                            <a:srgbClr val="000000"/>
                          </a:solidFill>
                          <a:effectLst/>
                          <a:latin typeface="Times New Roman" panose="02020603050405020304" pitchFamily="18" charset="0"/>
                        </a:rPr>
                        <a:t>YAN ETKİLERİ</a:t>
                      </a:r>
                    </a:p>
                  </a:txBody>
                  <a:tcPr marL="5719" marR="5719" marT="57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122266302"/>
                  </a:ext>
                </a:extLst>
              </a:tr>
              <a:tr h="408266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700" b="0" i="0" u="none" strike="noStrike">
                          <a:solidFill>
                            <a:srgbClr val="000000"/>
                          </a:solidFill>
                          <a:effectLst/>
                          <a:latin typeface="Times New Roman" panose="02020603050405020304" pitchFamily="18" charset="0"/>
                        </a:rPr>
                        <a:t>TOPİRAMİD</a:t>
                      </a:r>
                    </a:p>
                  </a:txBody>
                  <a:tcPr marL="5719" marR="5719" marT="5719"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dirty="0">
                          <a:solidFill>
                            <a:srgbClr val="000000"/>
                          </a:solidFill>
                          <a:effectLst/>
                          <a:latin typeface="Times New Roman" panose="02020603050405020304" pitchFamily="18" charset="0"/>
                        </a:rPr>
                        <a:t>Yeni epilepsi teşhisi konmuş hastalarda </a:t>
                      </a:r>
                      <a:r>
                        <a:rPr lang="tr-TR" sz="700" b="0" i="0" u="none" strike="noStrike" dirty="0" err="1">
                          <a:solidFill>
                            <a:srgbClr val="000000"/>
                          </a:solidFill>
                          <a:effectLst/>
                          <a:latin typeface="Times New Roman" panose="02020603050405020304" pitchFamily="18" charset="0"/>
                        </a:rPr>
                        <a:t>monoterapi</a:t>
                      </a:r>
                      <a:r>
                        <a:rPr lang="tr-TR" sz="700" b="0" i="0" u="none" strike="noStrike" dirty="0">
                          <a:solidFill>
                            <a:srgbClr val="000000"/>
                          </a:solidFill>
                          <a:effectLst/>
                          <a:latin typeface="Times New Roman" panose="02020603050405020304" pitchFamily="18" charset="0"/>
                        </a:rPr>
                        <a:t> olarak ya da epilepsi hastalarında </a:t>
                      </a:r>
                      <a:r>
                        <a:rPr lang="tr-TR" sz="700" b="0" i="0" u="none" strike="noStrike" dirty="0" err="1">
                          <a:solidFill>
                            <a:srgbClr val="000000"/>
                          </a:solidFill>
                          <a:effectLst/>
                          <a:latin typeface="Times New Roman" panose="02020603050405020304" pitchFamily="18" charset="0"/>
                        </a:rPr>
                        <a:t>monoterapiye</a:t>
                      </a:r>
                      <a:r>
                        <a:rPr lang="tr-TR" sz="700" b="0" i="0" u="none" strike="noStrike" dirty="0">
                          <a:solidFill>
                            <a:srgbClr val="000000"/>
                          </a:solidFill>
                          <a:effectLst/>
                          <a:latin typeface="Times New Roman" panose="02020603050405020304" pitchFamily="18" charset="0"/>
                        </a:rPr>
                        <a:t> geçişte </a:t>
                      </a:r>
                      <a:r>
                        <a:rPr lang="tr-TR" sz="700" b="0" i="0" u="none" strike="noStrike" dirty="0" err="1">
                          <a:solidFill>
                            <a:srgbClr val="000000"/>
                          </a:solidFill>
                          <a:effectLst/>
                          <a:latin typeface="Times New Roman" panose="02020603050405020304" pitchFamily="18" charset="0"/>
                        </a:rPr>
                        <a:t>endikedir</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Parsiyel</a:t>
                      </a:r>
                      <a:r>
                        <a:rPr lang="tr-TR" sz="700" b="0" i="0" u="none" strike="noStrike" dirty="0">
                          <a:solidFill>
                            <a:srgbClr val="000000"/>
                          </a:solidFill>
                          <a:effectLst/>
                          <a:latin typeface="Times New Roman" panose="02020603050405020304" pitchFamily="18" charset="0"/>
                        </a:rPr>
                        <a:t> başlangıçlı nöbetleri ya da </a:t>
                      </a:r>
                      <a:r>
                        <a:rPr lang="tr-TR" sz="700" b="0" i="0" u="none" strike="noStrike" dirty="0" err="1">
                          <a:solidFill>
                            <a:srgbClr val="000000"/>
                          </a:solidFill>
                          <a:effectLst/>
                          <a:latin typeface="Times New Roman" panose="02020603050405020304" pitchFamily="18" charset="0"/>
                        </a:rPr>
                        <a:t>jeneralize</a:t>
                      </a:r>
                      <a:r>
                        <a:rPr lang="tr-TR" sz="700" b="0" i="0" u="none" strike="noStrike" dirty="0">
                          <a:solidFill>
                            <a:srgbClr val="000000"/>
                          </a:solidFill>
                          <a:effectLst/>
                          <a:latin typeface="Times New Roman" panose="02020603050405020304" pitchFamily="18" charset="0"/>
                        </a:rPr>
                        <a:t> tonik-</a:t>
                      </a:r>
                      <a:r>
                        <a:rPr lang="tr-TR" sz="700" b="0" i="0" u="none" strike="noStrike" dirty="0" err="1">
                          <a:solidFill>
                            <a:srgbClr val="000000"/>
                          </a:solidFill>
                          <a:effectLst/>
                          <a:latin typeface="Times New Roman" panose="02020603050405020304" pitchFamily="18" charset="0"/>
                        </a:rPr>
                        <a:t>klonik</a:t>
                      </a:r>
                      <a:r>
                        <a:rPr lang="tr-TR" sz="700" b="0" i="0" u="none" strike="noStrike" dirty="0">
                          <a:solidFill>
                            <a:srgbClr val="000000"/>
                          </a:solidFill>
                          <a:effectLst/>
                          <a:latin typeface="Times New Roman" panose="02020603050405020304" pitchFamily="18" charset="0"/>
                        </a:rPr>
                        <a:t> nöbetleri olan erişkinler ve çocuklarda (2 yaş ve üzeri) </a:t>
                      </a:r>
                      <a:r>
                        <a:rPr lang="tr-TR" sz="700" b="0" i="0" u="none" strike="noStrike" dirty="0" err="1">
                          <a:solidFill>
                            <a:srgbClr val="000000"/>
                          </a:solidFill>
                          <a:effectLst/>
                          <a:latin typeface="Times New Roman" panose="02020603050405020304" pitchFamily="18" charset="0"/>
                        </a:rPr>
                        <a:t>adjuvan</a:t>
                      </a:r>
                      <a:r>
                        <a:rPr lang="tr-TR" sz="700" b="0" i="0" u="none" strike="noStrike" dirty="0">
                          <a:solidFill>
                            <a:srgbClr val="000000"/>
                          </a:solidFill>
                          <a:effectLst/>
                          <a:latin typeface="Times New Roman" panose="02020603050405020304" pitchFamily="18" charset="0"/>
                        </a:rPr>
                        <a:t> tedavi olarak </a:t>
                      </a:r>
                      <a:r>
                        <a:rPr lang="tr-TR" sz="700" b="0" i="0" u="none" strike="noStrike" dirty="0" err="1">
                          <a:solidFill>
                            <a:srgbClr val="000000"/>
                          </a:solidFill>
                          <a:effectLst/>
                          <a:latin typeface="Times New Roman" panose="02020603050405020304" pitchFamily="18" charset="0"/>
                        </a:rPr>
                        <a:t>endikedir</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Lennox</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Gastaut</a:t>
                      </a:r>
                      <a:r>
                        <a:rPr lang="tr-TR" sz="700" b="0" i="0" u="none" strike="noStrike" dirty="0">
                          <a:solidFill>
                            <a:srgbClr val="000000"/>
                          </a:solidFill>
                          <a:effectLst/>
                          <a:latin typeface="Times New Roman" panose="02020603050405020304" pitchFamily="18" charset="0"/>
                        </a:rPr>
                        <a:t> sendromuna bağlı nöbetlerin tedavisinde de </a:t>
                      </a:r>
                      <a:r>
                        <a:rPr lang="tr-TR" sz="700" b="0" i="0" u="none" strike="noStrike" dirty="0" err="1">
                          <a:solidFill>
                            <a:srgbClr val="000000"/>
                          </a:solidFill>
                          <a:effectLst/>
                          <a:latin typeface="Times New Roman" panose="02020603050405020304" pitchFamily="18" charset="0"/>
                        </a:rPr>
                        <a:t>adjuvan</a:t>
                      </a:r>
                      <a:r>
                        <a:rPr lang="tr-TR" sz="700" b="0" i="0" u="none" strike="noStrike" dirty="0">
                          <a:solidFill>
                            <a:srgbClr val="000000"/>
                          </a:solidFill>
                          <a:effectLst/>
                          <a:latin typeface="Times New Roman" panose="02020603050405020304" pitchFamily="18" charset="0"/>
                        </a:rPr>
                        <a:t> tedavi olarak </a:t>
                      </a:r>
                      <a:r>
                        <a:rPr lang="tr-TR" sz="700" b="0" i="0" u="none" strike="noStrike" dirty="0" err="1">
                          <a:solidFill>
                            <a:srgbClr val="000000"/>
                          </a:solidFill>
                          <a:effectLst/>
                          <a:latin typeface="Times New Roman" panose="02020603050405020304" pitchFamily="18" charset="0"/>
                        </a:rPr>
                        <a:t>endikedir</a:t>
                      </a:r>
                      <a:r>
                        <a:rPr lang="tr-TR" sz="700" b="0" i="0" u="none" strike="noStrike" dirty="0">
                          <a:solidFill>
                            <a:srgbClr val="000000"/>
                          </a:solidFill>
                          <a:effectLst/>
                          <a:latin typeface="Times New Roman" panose="02020603050405020304" pitchFamily="18" charset="0"/>
                        </a:rPr>
                        <a:t>. Erişkinlerde migren </a:t>
                      </a:r>
                      <a:r>
                        <a:rPr lang="tr-TR" sz="700" b="0" i="0" u="none" strike="noStrike" dirty="0" err="1">
                          <a:solidFill>
                            <a:srgbClr val="000000"/>
                          </a:solidFill>
                          <a:effectLst/>
                          <a:latin typeface="Times New Roman" panose="02020603050405020304" pitchFamily="18" charset="0"/>
                        </a:rPr>
                        <a:t>profilaksisinde</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endikedir</a:t>
                      </a:r>
                      <a:r>
                        <a:rPr lang="tr-TR" sz="700" b="0" i="0" u="none" strike="noStrike" dirty="0">
                          <a:solidFill>
                            <a:srgbClr val="000000"/>
                          </a:solidFill>
                          <a:effectLst/>
                          <a:latin typeface="Times New Roman" panose="02020603050405020304" pitchFamily="18" charset="0"/>
                        </a:rPr>
                        <a:t>. Akut migren tedavisinde etkinliği değerlendirilmemiştir.</a:t>
                      </a:r>
                    </a:p>
                  </a:txBody>
                  <a:tcPr marL="5719" marR="5719" marT="57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a:solidFill>
                            <a:srgbClr val="000000"/>
                          </a:solidFill>
                          <a:effectLst/>
                          <a:latin typeface="Times New Roman" panose="02020603050405020304" pitchFamily="18" charset="0"/>
                        </a:rPr>
                        <a:t/>
                      </a:r>
                      <a:br>
                        <a:rPr lang="tr-TR" sz="700" b="0" i="0" u="none" strike="noStrike">
                          <a:solidFill>
                            <a:srgbClr val="000000"/>
                          </a:solidFill>
                          <a:effectLst/>
                          <a:latin typeface="Times New Roman" panose="02020603050405020304" pitchFamily="18" charset="0"/>
                        </a:rPr>
                      </a:br>
                      <a:r>
                        <a:rPr lang="tr-TR" sz="700" b="0" i="0" u="none" strike="noStrike">
                          <a:solidFill>
                            <a:srgbClr val="000000"/>
                          </a:solidFill>
                          <a:effectLst/>
                          <a:latin typeface="Times New Roman" panose="02020603050405020304" pitchFamily="18" charset="0"/>
                        </a:rPr>
                        <a:t>Bu ilaçta bulunan herhangi bir maddeye karşı aşırı duyarlılığı olan kişilerde kontrendikedir</a:t>
                      </a:r>
                    </a:p>
                  </a:txBody>
                  <a:tcPr marL="5719" marR="5719" marT="57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a:solidFill>
                            <a:srgbClr val="000000"/>
                          </a:solidFill>
                          <a:effectLst/>
                          <a:latin typeface="Times New Roman" panose="02020603050405020304" pitchFamily="18" charset="0"/>
                        </a:rPr>
                        <a:t>Hem erişkin hem de çocuklarda optimal kontrol için, tedavinin düşük dozlarda başlatılarak, daha sonra dozu yavaş yavaş artırarak etkili doza kadar titre edilmesi önerilir.Pediyatrik ve yaşlı hastalar gibi yutma güçlüğü olan hastalara sprinkle formülasyon önerilir.Epilepside Diğer Antiepileptik İlaçlarla Birlikte Kullanımı: Erişkinler: Tedaviye bir hafta süre ile geceleri 25-50 mg dozunda başlanmalıdır. Daha sonra haftalık, ya da iki haftalık aralıklar ile doz 25-50 (en fazla 100) mg/gün arttırılmalı ve doz ikiye bölünerek alınmalıdır. Günlük doz, ikiye bölünmüş halde 200-400 mg'dır. Bazı hastalarda 1600 mg/gün'e kadar çıkan yüksek dozlar kullanılmıştır. Hemodiyaliz günlerinde, günlük dozun yaklaşık yarısına eşdeğer ilave bir doz uygulanmalıdır. Bu ek doz, hemodiyaliz öncesinde ve hemodiyaliz bitiminde, bölünerek verilmelidir. 2 yaş ve üzerindeki çocuklar: Adjuvan tedavi olarak önerilen toplam günlük dozu, ikiye bölünmüş halde yaklaşık 5-9 mg/kg/gün'dür. Titrasyon, ilk haftada geceleri alınan 25 mg (ya da daha az, 1-3 mg/kg-gün temelinde) ile başlatılmalıdır. Optimal klinik yanıtın alınabilmesi için doz daha sonra, 1-2 haftalık aralıklar ile, 1-3 mg/kg/günlük ilaveler şeklinde arttırılmalı ve ikiye bölünmüş olarak uygulanmalıdır. Günlük 30 mg/kg'a kadar olan dozlar araştırılmış ve genellikle iyi tolere edildiği görülmüştür. Epilepside Monoterapi: Erişkinler: Titrasyona bir hafta süre ile geceleri alınan 25 mg ile başlanmalıdır. Doz daha sonra 1-2 haftalık aralıklar ile 25-50 mg dozunda arttırılmalı ve doz ikiye bölünerek uygulanmalıdır. Erişkinlerde topiramat monoterapisi için önerilen hedef başlangıç dozu, 100 mg/gün'dür ve önerilen maksimal günlük doz 500 mg'dır. Refrakter epilepsisi olan bazı hastalar 1,000 mg/gün dozundaki topiramat monoterapisini tolere etmişlerdir. Çocuklar: 2 yaş ve üzerindeki çocukların tedavisine, ilk hafta geceleri verilen 0.5 ile 1 mg/kg/gün ile başlanmalıdır. Doz daha sonra, 1-2 haftalık aralıklar ile, 0.5-1 mg/kg/günlük ilaveler şeklinde arttırılmalı ve ikiye bölünmüş olarak uygulanmalıdır. İki yaş ve üzerindeki çocuklarda topiramat monoterapisi için önerilen hedef başlangıç dozu, 3-6 mg/kg/gün'dür. Parsiyel başlangıçlı nöbetleri olan, yeni tanı konmuş çocuklara 500 mg/gün'e kadar dozlar verilmiştir. Migren Profilaksisinde Kullanımı: Bir hafta boyunca geceleri 25 mg ile titrasyona başlanmalıdır. Daha sonra doz 1 haftalık aralarla 25 mg/gün dozunda artışlarla arttırılmalıdır. Migren profilaksisinde kullanımı için önerilen günlük toplam doz 100 mg/gün'dür ve bu doz ikiye bölünerek uygulanır. Günlük doz 200 mg/gün'e kadar çıkartılabilir.</a:t>
                      </a:r>
                    </a:p>
                  </a:txBody>
                  <a:tcPr marL="5719" marR="5719" marT="57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dirty="0" err="1">
                          <a:solidFill>
                            <a:srgbClr val="000000"/>
                          </a:solidFill>
                          <a:effectLst/>
                          <a:latin typeface="Times New Roman" panose="02020603050405020304" pitchFamily="18" charset="0"/>
                        </a:rPr>
                        <a:t>Somnolans</a:t>
                      </a:r>
                      <a:r>
                        <a:rPr lang="tr-TR" sz="700" b="0" i="0" u="none" strike="noStrike" dirty="0">
                          <a:solidFill>
                            <a:srgbClr val="000000"/>
                          </a:solidFill>
                          <a:effectLst/>
                          <a:latin typeface="Times New Roman" panose="02020603050405020304" pitchFamily="18" charset="0"/>
                        </a:rPr>
                        <a:t>, baş dönmesi, sinirlilik, </a:t>
                      </a:r>
                      <a:r>
                        <a:rPr lang="tr-TR" sz="700" b="0" i="0" u="none" strike="noStrike" dirty="0" err="1">
                          <a:solidFill>
                            <a:srgbClr val="000000"/>
                          </a:solidFill>
                          <a:effectLst/>
                          <a:latin typeface="Times New Roman" panose="02020603050405020304" pitchFamily="18" charset="0"/>
                        </a:rPr>
                        <a:t>ataksi</a:t>
                      </a:r>
                      <a:r>
                        <a:rPr lang="tr-TR" sz="700" b="0" i="0" u="none" strike="noStrike" dirty="0">
                          <a:solidFill>
                            <a:srgbClr val="000000"/>
                          </a:solidFill>
                          <a:effectLst/>
                          <a:latin typeface="Times New Roman" panose="02020603050405020304" pitchFamily="18" charset="0"/>
                        </a:rPr>
                        <a:t>, bitkinlik, konuşma bozuklukları ve buna bağlı konuşma sorunları, </a:t>
                      </a:r>
                      <a:r>
                        <a:rPr lang="tr-TR" sz="700" b="0" i="0" u="none" strike="noStrike" dirty="0" err="1">
                          <a:solidFill>
                            <a:srgbClr val="000000"/>
                          </a:solidFill>
                          <a:effectLst/>
                          <a:latin typeface="Times New Roman" panose="02020603050405020304" pitchFamily="18" charset="0"/>
                        </a:rPr>
                        <a:t>psikomotor</a:t>
                      </a:r>
                      <a:r>
                        <a:rPr lang="tr-TR" sz="700" b="0" i="0" u="none" strike="noStrike" dirty="0">
                          <a:solidFill>
                            <a:srgbClr val="000000"/>
                          </a:solidFill>
                          <a:effectLst/>
                          <a:latin typeface="Times New Roman" panose="02020603050405020304" pitchFamily="18" charset="0"/>
                        </a:rPr>
                        <a:t> yavaşlama, görme bozuklukları, hatırlamada güçlük, </a:t>
                      </a:r>
                      <a:r>
                        <a:rPr lang="tr-TR" sz="700" b="0" i="0" u="none" strike="noStrike" dirty="0" err="1">
                          <a:solidFill>
                            <a:srgbClr val="000000"/>
                          </a:solidFill>
                          <a:effectLst/>
                          <a:latin typeface="Times New Roman" panose="02020603050405020304" pitchFamily="18" charset="0"/>
                        </a:rPr>
                        <a:t>konfüzyon</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parastezi</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diplopi</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anoreksi</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nistagmus</a:t>
                      </a:r>
                      <a:r>
                        <a:rPr lang="tr-TR" sz="700" b="0" i="0" u="none" strike="noStrike" dirty="0">
                          <a:solidFill>
                            <a:srgbClr val="000000"/>
                          </a:solidFill>
                          <a:effectLst/>
                          <a:latin typeface="Times New Roman" panose="02020603050405020304" pitchFamily="18" charset="0"/>
                        </a:rPr>
                        <a:t>, bulantı, kilo kaybı, dil sorunları, konsantrasyon ve dikkat zorlukları, depresyon, karın ağrısı, </a:t>
                      </a:r>
                      <a:r>
                        <a:rPr lang="tr-TR" sz="700" b="0" i="0" u="none" strike="noStrike" dirty="0" err="1">
                          <a:solidFill>
                            <a:srgbClr val="000000"/>
                          </a:solidFill>
                          <a:effectLst/>
                          <a:latin typeface="Times New Roman" panose="02020603050405020304" pitchFamily="18" charset="0"/>
                        </a:rPr>
                        <a:t>asteni</a:t>
                      </a:r>
                      <a:r>
                        <a:rPr lang="tr-TR" sz="700" b="0" i="0" u="none" strike="noStrike" dirty="0">
                          <a:solidFill>
                            <a:srgbClr val="000000"/>
                          </a:solidFill>
                          <a:effectLst/>
                          <a:latin typeface="Times New Roman" panose="02020603050405020304" pitchFamily="18" charset="0"/>
                        </a:rPr>
                        <a:t> ve </a:t>
                      </a:r>
                      <a:r>
                        <a:rPr lang="tr-TR" sz="700" b="0" i="0" u="none" strike="noStrike" dirty="0" err="1">
                          <a:solidFill>
                            <a:srgbClr val="000000"/>
                          </a:solidFill>
                          <a:effectLst/>
                          <a:latin typeface="Times New Roman" panose="02020603050405020304" pitchFamily="18" charset="0"/>
                        </a:rPr>
                        <a:t>duygudurum</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sorunları.Tad</a:t>
                      </a:r>
                      <a:r>
                        <a:rPr lang="tr-TR" sz="700" b="0" i="0" u="none" strike="noStrike" dirty="0">
                          <a:solidFill>
                            <a:srgbClr val="000000"/>
                          </a:solidFill>
                          <a:effectLst/>
                          <a:latin typeface="Times New Roman" panose="02020603050405020304" pitchFamily="18" charset="0"/>
                        </a:rPr>
                        <a:t> alma bozuklukları, ajitasyon, kognitif sorunlar, </a:t>
                      </a:r>
                      <a:r>
                        <a:rPr lang="tr-TR" sz="700" b="0" i="0" u="none" strike="noStrike" dirty="0" err="1">
                          <a:solidFill>
                            <a:srgbClr val="000000"/>
                          </a:solidFill>
                          <a:effectLst/>
                          <a:latin typeface="Times New Roman" panose="02020603050405020304" pitchFamily="18" charset="0"/>
                        </a:rPr>
                        <a:t>emosyonel</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labilite</a:t>
                      </a:r>
                      <a:r>
                        <a:rPr lang="tr-TR" sz="700" b="0" i="0" u="none" strike="noStrike" dirty="0">
                          <a:solidFill>
                            <a:srgbClr val="000000"/>
                          </a:solidFill>
                          <a:effectLst/>
                          <a:latin typeface="Times New Roman" panose="02020603050405020304" pitchFamily="18" charset="0"/>
                        </a:rPr>
                        <a:t>, koordinasyon sorunları, yürümede bozukluk, </a:t>
                      </a:r>
                      <a:r>
                        <a:rPr lang="tr-TR" sz="700" b="0" i="0" u="none" strike="noStrike" dirty="0" err="1">
                          <a:solidFill>
                            <a:srgbClr val="000000"/>
                          </a:solidFill>
                          <a:effectLst/>
                          <a:latin typeface="Times New Roman" panose="02020603050405020304" pitchFamily="18" charset="0"/>
                        </a:rPr>
                        <a:t>apati</a:t>
                      </a:r>
                      <a:r>
                        <a:rPr lang="tr-TR" sz="700" b="0" i="0" u="none" strike="noStrike" dirty="0">
                          <a:solidFill>
                            <a:srgbClr val="000000"/>
                          </a:solidFill>
                          <a:effectLst/>
                          <a:latin typeface="Times New Roman" panose="02020603050405020304" pitchFamily="18" charset="0"/>
                        </a:rPr>
                        <a:t>, psikoz ve </a:t>
                      </a:r>
                      <a:r>
                        <a:rPr lang="tr-TR" sz="700" b="0" i="0" u="none" strike="noStrike" dirty="0" err="1">
                          <a:solidFill>
                            <a:srgbClr val="000000"/>
                          </a:solidFill>
                          <a:effectLst/>
                          <a:latin typeface="Times New Roman" panose="02020603050405020304" pitchFamily="18" charset="0"/>
                        </a:rPr>
                        <a:t>psikotik</a:t>
                      </a:r>
                      <a:r>
                        <a:rPr lang="tr-TR" sz="700" b="0" i="0" u="none" strike="noStrike" dirty="0">
                          <a:solidFill>
                            <a:srgbClr val="000000"/>
                          </a:solidFill>
                          <a:effectLst/>
                          <a:latin typeface="Times New Roman" panose="02020603050405020304" pitchFamily="18" charset="0"/>
                        </a:rPr>
                        <a:t> semptomlar, </a:t>
                      </a:r>
                      <a:r>
                        <a:rPr lang="tr-TR" sz="700" b="0" i="0" u="none" strike="noStrike" dirty="0" err="1">
                          <a:solidFill>
                            <a:srgbClr val="000000"/>
                          </a:solidFill>
                          <a:effectLst/>
                          <a:latin typeface="Times New Roman" panose="02020603050405020304" pitchFamily="18" charset="0"/>
                        </a:rPr>
                        <a:t>agressif</a:t>
                      </a:r>
                      <a:r>
                        <a:rPr lang="tr-TR" sz="700" b="0" i="0" u="none" strike="noStrike" dirty="0">
                          <a:solidFill>
                            <a:srgbClr val="000000"/>
                          </a:solidFill>
                          <a:effectLst/>
                          <a:latin typeface="Times New Roman" panose="02020603050405020304" pitchFamily="18" charset="0"/>
                        </a:rPr>
                        <a:t> reaksiyon ve davranışlar, intihar düşüncesi veya girişimi, </a:t>
                      </a:r>
                      <a:r>
                        <a:rPr lang="tr-TR" sz="700" b="0" i="0" u="none" strike="noStrike" dirty="0" err="1">
                          <a:solidFill>
                            <a:srgbClr val="000000"/>
                          </a:solidFill>
                          <a:effectLst/>
                          <a:latin typeface="Times New Roman" panose="02020603050405020304" pitchFamily="18" charset="0"/>
                        </a:rPr>
                        <a:t>lökopeni</a:t>
                      </a:r>
                      <a:r>
                        <a:rPr lang="tr-TR" sz="700" b="0" i="0" u="none" strike="noStrike" dirty="0">
                          <a:solidFill>
                            <a:srgbClr val="000000"/>
                          </a:solidFill>
                          <a:effectLst/>
                          <a:latin typeface="Times New Roman" panose="02020603050405020304" pitchFamily="18" charset="0"/>
                        </a:rPr>
                        <a:t> ve </a:t>
                      </a:r>
                      <a:r>
                        <a:rPr lang="tr-TR" sz="700" b="0" i="0" u="none" strike="noStrike" dirty="0" err="1">
                          <a:solidFill>
                            <a:srgbClr val="000000"/>
                          </a:solidFill>
                          <a:effectLst/>
                          <a:latin typeface="Times New Roman" panose="02020603050405020304" pitchFamily="18" charset="0"/>
                        </a:rPr>
                        <a:t>nefrolitiyazis</a:t>
                      </a:r>
                      <a:r>
                        <a:rPr lang="tr-TR" sz="700" b="0" i="0" u="none" strike="noStrike" dirty="0">
                          <a:solidFill>
                            <a:srgbClr val="000000"/>
                          </a:solidFill>
                          <a:effectLst/>
                          <a:latin typeface="Times New Roman" panose="02020603050405020304" pitchFamily="18" charset="0"/>
                        </a:rPr>
                        <a:t>. İzole olgularda </a:t>
                      </a:r>
                      <a:r>
                        <a:rPr lang="tr-TR" sz="700" b="0" i="0" u="none" strike="noStrike" dirty="0" err="1">
                          <a:solidFill>
                            <a:srgbClr val="000000"/>
                          </a:solidFill>
                          <a:effectLst/>
                          <a:latin typeface="Times New Roman" panose="02020603050405020304" pitchFamily="18" charset="0"/>
                        </a:rPr>
                        <a:t>tromboembolik</a:t>
                      </a:r>
                      <a:r>
                        <a:rPr lang="tr-TR" sz="700" b="0" i="0" u="none" strike="noStrike" dirty="0">
                          <a:solidFill>
                            <a:srgbClr val="000000"/>
                          </a:solidFill>
                          <a:effectLst/>
                          <a:latin typeface="Times New Roman" panose="02020603050405020304" pitchFamily="18" charset="0"/>
                        </a:rPr>
                        <a:t> olaylar da bildirilmiştir, dikkat zorlukları, agresif reaksiyonlar, kilo kaybı, yürüme bozukluğu, </a:t>
                      </a:r>
                      <a:r>
                        <a:rPr lang="tr-TR" sz="700" b="0" i="0" u="none" strike="noStrike" dirty="0" err="1">
                          <a:solidFill>
                            <a:srgbClr val="000000"/>
                          </a:solidFill>
                          <a:effectLst/>
                          <a:latin typeface="Times New Roman" panose="02020603050405020304" pitchFamily="18" charset="0"/>
                        </a:rPr>
                        <a:t>duygudurum</a:t>
                      </a:r>
                      <a:r>
                        <a:rPr lang="tr-TR" sz="700" b="0" i="0" u="none" strike="noStrike" dirty="0">
                          <a:solidFill>
                            <a:srgbClr val="000000"/>
                          </a:solidFill>
                          <a:effectLst/>
                          <a:latin typeface="Times New Roman" panose="02020603050405020304" pitchFamily="18" charset="0"/>
                        </a:rPr>
                        <a:t> bozuklukları, </a:t>
                      </a:r>
                      <a:r>
                        <a:rPr lang="tr-TR" sz="700" b="0" i="0" u="none" strike="noStrike" dirty="0" err="1">
                          <a:solidFill>
                            <a:srgbClr val="000000"/>
                          </a:solidFill>
                          <a:effectLst/>
                          <a:latin typeface="Times New Roman" panose="02020603050405020304" pitchFamily="18" charset="0"/>
                        </a:rPr>
                        <a:t>ataksi</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tükrük</a:t>
                      </a:r>
                      <a:r>
                        <a:rPr lang="tr-TR" sz="700" b="0" i="0" u="none" strike="noStrike" dirty="0">
                          <a:solidFill>
                            <a:srgbClr val="000000"/>
                          </a:solidFill>
                          <a:effectLst/>
                          <a:latin typeface="Times New Roman" panose="02020603050405020304" pitchFamily="18" charset="0"/>
                        </a:rPr>
                        <a:t> artışı, bulantı, hatırlamada güçlük, </a:t>
                      </a:r>
                      <a:r>
                        <a:rPr lang="tr-TR" sz="700" b="0" i="0" u="none" strike="noStrike" dirty="0" err="1">
                          <a:solidFill>
                            <a:srgbClr val="000000"/>
                          </a:solidFill>
                          <a:effectLst/>
                          <a:latin typeface="Times New Roman" panose="02020603050405020304" pitchFamily="18" charset="0"/>
                        </a:rPr>
                        <a:t>hiperkinezi</a:t>
                      </a:r>
                      <a:r>
                        <a:rPr lang="tr-TR" sz="700" b="0" i="0" u="none" strike="noStrike" dirty="0">
                          <a:solidFill>
                            <a:srgbClr val="000000"/>
                          </a:solidFill>
                          <a:effectLst/>
                          <a:latin typeface="Times New Roman" panose="02020603050405020304" pitchFamily="18" charset="0"/>
                        </a:rPr>
                        <a:t>, baş dönmesi, konuşma bozuklukları ve buna bağlı sorunlar ve </a:t>
                      </a:r>
                      <a:r>
                        <a:rPr lang="tr-TR" sz="700" b="0" i="0" u="none" strike="noStrike" dirty="0" err="1">
                          <a:solidFill>
                            <a:srgbClr val="000000"/>
                          </a:solidFill>
                          <a:effectLst/>
                          <a:latin typeface="Times New Roman" panose="02020603050405020304" pitchFamily="18" charset="0"/>
                        </a:rPr>
                        <a:t>paresteziler</a:t>
                      </a:r>
                      <a:r>
                        <a:rPr lang="tr-TR" sz="700" b="0" i="0" u="none" strike="noStrike" dirty="0">
                          <a:solidFill>
                            <a:srgbClr val="000000"/>
                          </a:solidFill>
                          <a:effectLst/>
                          <a:latin typeface="Times New Roman" panose="02020603050405020304" pitchFamily="18" charset="0"/>
                        </a:rPr>
                        <a:t>. Daha az sıklıkla karşılaşılan, ancak potansiyel olarak medikal ilişkisi olduğu varsayılan </a:t>
                      </a:r>
                      <a:r>
                        <a:rPr lang="tr-TR" sz="700" b="0" i="0" u="none" strike="noStrike" dirty="0" err="1">
                          <a:solidFill>
                            <a:srgbClr val="000000"/>
                          </a:solidFill>
                          <a:effectLst/>
                          <a:latin typeface="Times New Roman" panose="02020603050405020304" pitchFamily="18" charset="0"/>
                        </a:rPr>
                        <a:t>advers</a:t>
                      </a:r>
                      <a:r>
                        <a:rPr lang="tr-TR" sz="700" b="0" i="0" u="none" strike="noStrike" dirty="0">
                          <a:solidFill>
                            <a:srgbClr val="000000"/>
                          </a:solidFill>
                          <a:effectLst/>
                          <a:latin typeface="Times New Roman" panose="02020603050405020304" pitchFamily="18" charset="0"/>
                        </a:rPr>
                        <a:t> etkiler </a:t>
                      </a:r>
                      <a:r>
                        <a:rPr lang="tr-TR" sz="700" b="0" i="0" u="none" strike="noStrike" dirty="0" err="1">
                          <a:solidFill>
                            <a:srgbClr val="000000"/>
                          </a:solidFill>
                          <a:effectLst/>
                          <a:latin typeface="Times New Roman" panose="02020603050405020304" pitchFamily="18" charset="0"/>
                        </a:rPr>
                        <a:t>emosyonel</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labilite</a:t>
                      </a:r>
                      <a:r>
                        <a:rPr lang="tr-TR" sz="700" b="0" i="0" u="none" strike="noStrike" dirty="0">
                          <a:solidFill>
                            <a:srgbClr val="000000"/>
                          </a:solidFill>
                          <a:effectLst/>
                          <a:latin typeface="Times New Roman" panose="02020603050405020304" pitchFamily="18" charset="0"/>
                        </a:rPr>
                        <a:t>, ajitasyon, </a:t>
                      </a:r>
                      <a:r>
                        <a:rPr lang="tr-TR" sz="700" b="0" i="0" u="none" strike="noStrike" dirty="0" err="1">
                          <a:solidFill>
                            <a:srgbClr val="000000"/>
                          </a:solidFill>
                          <a:effectLst/>
                          <a:latin typeface="Times New Roman" panose="02020603050405020304" pitchFamily="18" charset="0"/>
                        </a:rPr>
                        <a:t>apati</a:t>
                      </a:r>
                      <a:r>
                        <a:rPr lang="tr-TR" sz="700" b="0" i="0" u="none" strike="noStrike" dirty="0">
                          <a:solidFill>
                            <a:srgbClr val="000000"/>
                          </a:solidFill>
                          <a:effectLst/>
                          <a:latin typeface="Times New Roman" panose="02020603050405020304" pitchFamily="18" charset="0"/>
                        </a:rPr>
                        <a:t>, kognitif sorunlar, </a:t>
                      </a:r>
                      <a:r>
                        <a:rPr lang="tr-TR" sz="700" b="0" i="0" u="none" strike="noStrike" dirty="0" err="1">
                          <a:solidFill>
                            <a:srgbClr val="000000"/>
                          </a:solidFill>
                          <a:effectLst/>
                          <a:latin typeface="Times New Roman" panose="02020603050405020304" pitchFamily="18" charset="0"/>
                        </a:rPr>
                        <a:t>psikomotor</a:t>
                      </a:r>
                      <a:r>
                        <a:rPr lang="tr-TR" sz="700" b="0" i="0" u="none" strike="noStrike" dirty="0">
                          <a:solidFill>
                            <a:srgbClr val="000000"/>
                          </a:solidFill>
                          <a:effectLst/>
                          <a:latin typeface="Times New Roman" panose="02020603050405020304" pitchFamily="18" charset="0"/>
                        </a:rPr>
                        <a:t> yavaşlama, </a:t>
                      </a:r>
                      <a:r>
                        <a:rPr lang="tr-TR" sz="700" b="0" i="0" u="none" strike="noStrike" dirty="0" err="1">
                          <a:solidFill>
                            <a:srgbClr val="000000"/>
                          </a:solidFill>
                          <a:effectLst/>
                          <a:latin typeface="Times New Roman" panose="02020603050405020304" pitchFamily="18" charset="0"/>
                        </a:rPr>
                        <a:t>konfüzyon</a:t>
                      </a:r>
                      <a:r>
                        <a:rPr lang="tr-TR" sz="700" b="0" i="0" u="none" strike="noStrike" dirty="0">
                          <a:solidFill>
                            <a:srgbClr val="000000"/>
                          </a:solidFill>
                          <a:effectLst/>
                          <a:latin typeface="Times New Roman" panose="02020603050405020304" pitchFamily="18" charset="0"/>
                        </a:rPr>
                        <a:t>, halüsinasyon, depresyon ve </a:t>
                      </a:r>
                      <a:r>
                        <a:rPr lang="tr-TR" sz="700" b="0" i="0" u="none" strike="noStrike" dirty="0" err="1">
                          <a:solidFill>
                            <a:srgbClr val="000000"/>
                          </a:solidFill>
                          <a:effectLst/>
                          <a:latin typeface="Times New Roman" panose="02020603050405020304" pitchFamily="18" charset="0"/>
                        </a:rPr>
                        <a:t>lökopenidir</a:t>
                      </a:r>
                      <a:r>
                        <a:rPr lang="tr-TR" sz="700" b="0" i="0" u="none" strike="noStrike" dirty="0">
                          <a:solidFill>
                            <a:srgbClr val="000000"/>
                          </a:solidFill>
                          <a:effectLst/>
                          <a:latin typeface="Times New Roman" panose="02020603050405020304" pitchFamily="18" charset="0"/>
                        </a:rPr>
                        <a:t>. </a:t>
                      </a:r>
                    </a:p>
                  </a:txBody>
                  <a:tcPr marL="5719" marR="5719" marT="57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705466534"/>
                  </a:ext>
                </a:extLst>
              </a:tr>
            </a:tbl>
          </a:graphicData>
        </a:graphic>
      </p:graphicFrame>
    </p:spTree>
    <p:extLst>
      <p:ext uri="{BB962C8B-B14F-4D97-AF65-F5344CB8AC3E}">
        <p14:creationId xmlns:p14="http://schemas.microsoft.com/office/powerpoint/2010/main" val="214115287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xmlns="" id="{6BC1BA0A-1FBB-4739-8CBD-176DCB8D9AE8}"/>
              </a:ext>
            </a:extLst>
          </p:cNvPr>
          <p:cNvGraphicFramePr>
            <a:graphicFrameLocks noGrp="1"/>
          </p:cNvGraphicFramePr>
          <p:nvPr>
            <p:extLst>
              <p:ext uri="{D42A27DB-BD31-4B8C-83A1-F6EECF244321}">
                <p14:modId xmlns:p14="http://schemas.microsoft.com/office/powerpoint/2010/main" val="447006558"/>
              </p:ext>
            </p:extLst>
          </p:nvPr>
        </p:nvGraphicFramePr>
        <p:xfrm>
          <a:off x="251520" y="1245881"/>
          <a:ext cx="8640959" cy="4320668"/>
        </p:xfrm>
        <a:graphic>
          <a:graphicData uri="http://schemas.openxmlformats.org/drawingml/2006/table">
            <a:tbl>
              <a:tblPr/>
              <a:tblGrid>
                <a:gridCol w="356558">
                  <a:extLst>
                    <a:ext uri="{9D8B030D-6E8A-4147-A177-3AD203B41FA5}">
                      <a16:colId xmlns:a16="http://schemas.microsoft.com/office/drawing/2014/main" xmlns="" val="606694425"/>
                    </a:ext>
                  </a:extLst>
                </a:gridCol>
                <a:gridCol w="1947698">
                  <a:extLst>
                    <a:ext uri="{9D8B030D-6E8A-4147-A177-3AD203B41FA5}">
                      <a16:colId xmlns:a16="http://schemas.microsoft.com/office/drawing/2014/main" xmlns="" val="1089399786"/>
                    </a:ext>
                  </a:extLst>
                </a:gridCol>
                <a:gridCol w="1944216">
                  <a:extLst>
                    <a:ext uri="{9D8B030D-6E8A-4147-A177-3AD203B41FA5}">
                      <a16:colId xmlns:a16="http://schemas.microsoft.com/office/drawing/2014/main" xmlns="" val="628108340"/>
                    </a:ext>
                  </a:extLst>
                </a:gridCol>
                <a:gridCol w="1656184">
                  <a:extLst>
                    <a:ext uri="{9D8B030D-6E8A-4147-A177-3AD203B41FA5}">
                      <a16:colId xmlns:a16="http://schemas.microsoft.com/office/drawing/2014/main" xmlns="" val="1667526130"/>
                    </a:ext>
                  </a:extLst>
                </a:gridCol>
                <a:gridCol w="2736303">
                  <a:extLst>
                    <a:ext uri="{9D8B030D-6E8A-4147-A177-3AD203B41FA5}">
                      <a16:colId xmlns:a16="http://schemas.microsoft.com/office/drawing/2014/main" xmlns="" val="2393249432"/>
                    </a:ext>
                  </a:extLst>
                </a:gridCol>
              </a:tblGrid>
              <a:tr h="166895">
                <a:tc>
                  <a:txBody>
                    <a:bodyPr/>
                    <a:lstStyle/>
                    <a:p>
                      <a:pPr algn="l" fontAlgn="ctr"/>
                      <a:r>
                        <a:rPr lang="tr-TR" sz="900" b="0" i="0" u="none" strike="noStrike">
                          <a:solidFill>
                            <a:srgbClr val="000000"/>
                          </a:solidFill>
                          <a:effectLst/>
                          <a:latin typeface="Times New Roman" panose="02020603050405020304" pitchFamily="18" charset="0"/>
                        </a:rPr>
                        <a:t>İLAÇ</a:t>
                      </a: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ENDİKASYONLARI</a:t>
                      </a: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KONTRENDİKASYONLARI</a:t>
                      </a: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VERİLİŞ YOLU</a:t>
                      </a: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YAN ETKİLERİ</a:t>
                      </a: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7224870"/>
                  </a:ext>
                </a:extLst>
              </a:tr>
              <a:tr h="4153773">
                <a:tc>
                  <a:txBody>
                    <a:bodyPr/>
                    <a:lstStyle/>
                    <a:p>
                      <a:pPr algn="ctr" fontAlgn="ctr"/>
                      <a:r>
                        <a:rPr lang="tr-TR" sz="800" b="0" i="0" u="none" strike="noStrike">
                          <a:solidFill>
                            <a:srgbClr val="000000"/>
                          </a:solidFill>
                          <a:effectLst/>
                          <a:latin typeface="Calibri" panose="020F0502020204030204" pitchFamily="34" charset="0"/>
                        </a:rPr>
                        <a:t>REZERPİN</a:t>
                      </a:r>
                    </a:p>
                  </a:txBody>
                  <a:tcPr marL="6781" marR="6781" marT="6781"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tc>
                  <a:txBody>
                    <a:bodyPr/>
                    <a:lstStyle/>
                    <a:p>
                      <a:pPr algn="l" fontAlgn="ctr"/>
                      <a:r>
                        <a:rPr lang="tr-TR" sz="900" b="0" i="0" u="none" strike="noStrike" dirty="0">
                          <a:solidFill>
                            <a:srgbClr val="000000"/>
                          </a:solidFill>
                          <a:effectLst/>
                          <a:latin typeface="Times New Roman" panose="02020603050405020304" pitchFamily="18" charset="0"/>
                        </a:rPr>
                        <a:t>                                                                                                                     Hipertansiyonda </a:t>
                      </a:r>
                      <a:r>
                        <a:rPr lang="tr-TR" sz="900" b="0" i="0" u="none" strike="noStrike" dirty="0" err="1">
                          <a:solidFill>
                            <a:srgbClr val="000000"/>
                          </a:solidFill>
                          <a:effectLst/>
                          <a:latin typeface="Times New Roman" panose="02020603050405020304" pitchFamily="18" charset="0"/>
                        </a:rPr>
                        <a:t>endikedir</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Rezerpin</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postgangliyonik</a:t>
                      </a:r>
                      <a:r>
                        <a:rPr lang="tr-TR" sz="900" b="0" i="0" u="none" strike="noStrike" dirty="0">
                          <a:solidFill>
                            <a:srgbClr val="000000"/>
                          </a:solidFill>
                          <a:effectLst/>
                          <a:latin typeface="Times New Roman" panose="02020603050405020304" pitchFamily="18" charset="0"/>
                        </a:rPr>
                        <a:t> sempatik sinir uçlarındaki ve merkezi sinir sistemindeki </a:t>
                      </a:r>
                      <a:r>
                        <a:rPr lang="tr-TR" sz="900" b="0" i="0" u="none" strike="noStrike" dirty="0" err="1">
                          <a:solidFill>
                            <a:srgbClr val="000000"/>
                          </a:solidFill>
                          <a:effectLst/>
                          <a:latin typeface="Times New Roman" panose="02020603050405020304" pitchFamily="18" charset="0"/>
                        </a:rPr>
                        <a:t>katekolamin</a:t>
                      </a:r>
                      <a:r>
                        <a:rPr lang="tr-TR" sz="900" b="0" i="0" u="none" strike="noStrike" dirty="0">
                          <a:solidFill>
                            <a:srgbClr val="000000"/>
                          </a:solidFill>
                          <a:effectLst/>
                          <a:latin typeface="Times New Roman" panose="02020603050405020304" pitchFamily="18" charset="0"/>
                        </a:rPr>
                        <a:t> depolarını boşaltır. Depoların boşalmasından sonra nispeten uzun bir süre </a:t>
                      </a:r>
                      <a:r>
                        <a:rPr lang="tr-TR" sz="900" b="0" i="0" u="none" strike="noStrike" dirty="0" err="1">
                          <a:solidFill>
                            <a:srgbClr val="000000"/>
                          </a:solidFill>
                          <a:effectLst/>
                          <a:latin typeface="Times New Roman" panose="02020603050405020304" pitchFamily="18" charset="0"/>
                        </a:rPr>
                        <a:t>katekolamin</a:t>
                      </a:r>
                      <a:r>
                        <a:rPr lang="tr-TR" sz="900" b="0" i="0" u="none" strike="noStrike" dirty="0">
                          <a:solidFill>
                            <a:srgbClr val="000000"/>
                          </a:solidFill>
                          <a:effectLst/>
                          <a:latin typeface="Times New Roman" panose="02020603050405020304" pitchFamily="18" charset="0"/>
                        </a:rPr>
                        <a:t> depolanamaz. </a:t>
                      </a:r>
                      <a:r>
                        <a:rPr lang="tr-TR" sz="900" b="0" i="0" u="none" strike="noStrike" dirty="0" err="1">
                          <a:solidFill>
                            <a:srgbClr val="000000"/>
                          </a:solidFill>
                          <a:effectLst/>
                          <a:latin typeface="Times New Roman" panose="02020603050405020304" pitchFamily="18" charset="0"/>
                        </a:rPr>
                        <a:t>Klortalidon</a:t>
                      </a:r>
                      <a:r>
                        <a:rPr lang="tr-TR" sz="900" b="0" i="0" u="none" strike="noStrike" dirty="0">
                          <a:solidFill>
                            <a:srgbClr val="000000"/>
                          </a:solidFill>
                          <a:effectLst/>
                          <a:latin typeface="Times New Roman" panose="02020603050405020304" pitchFamily="18" charset="0"/>
                        </a:rPr>
                        <a:t> uzun etki süreli, </a:t>
                      </a:r>
                      <a:r>
                        <a:rPr lang="tr-TR" sz="900" b="0" i="0" u="none" strike="noStrike" dirty="0" err="1">
                          <a:solidFill>
                            <a:srgbClr val="000000"/>
                          </a:solidFill>
                          <a:effectLst/>
                          <a:latin typeface="Times New Roman" panose="02020603050405020304" pitchFamily="18" charset="0"/>
                        </a:rPr>
                        <a:t>benzotiyadiazin</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tiyazid</a:t>
                      </a:r>
                      <a:r>
                        <a:rPr lang="tr-TR" sz="900" b="0" i="0" u="none" strike="noStrike" dirty="0">
                          <a:solidFill>
                            <a:srgbClr val="000000"/>
                          </a:solidFill>
                          <a:effectLst/>
                          <a:latin typeface="Times New Roman" panose="02020603050405020304" pitchFamily="18" charset="0"/>
                        </a:rPr>
                        <a:t>) ile ilişkili bir </a:t>
                      </a:r>
                      <a:r>
                        <a:rPr lang="tr-TR" sz="900" b="0" i="0" u="none" strike="noStrike" dirty="0" err="1">
                          <a:solidFill>
                            <a:srgbClr val="000000"/>
                          </a:solidFill>
                          <a:effectLst/>
                          <a:latin typeface="Times New Roman" panose="02020603050405020304" pitchFamily="18" charset="0"/>
                        </a:rPr>
                        <a:t>diüretiktir</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Tiyazid</a:t>
                      </a:r>
                      <a:r>
                        <a:rPr lang="tr-TR" sz="900" b="0" i="0" u="none" strike="noStrike" dirty="0">
                          <a:solidFill>
                            <a:srgbClr val="000000"/>
                          </a:solidFill>
                          <a:effectLst/>
                          <a:latin typeface="Times New Roman" panose="02020603050405020304" pitchFamily="18" charset="0"/>
                        </a:rPr>
                        <a:t> ve </a:t>
                      </a:r>
                      <a:r>
                        <a:rPr lang="tr-TR" sz="900" b="0" i="0" u="none" strike="noStrike" dirty="0" err="1">
                          <a:solidFill>
                            <a:srgbClr val="000000"/>
                          </a:solidFill>
                          <a:effectLst/>
                          <a:latin typeface="Times New Roman" panose="02020603050405020304" pitchFamily="18" charset="0"/>
                        </a:rPr>
                        <a:t>tiyazid</a:t>
                      </a:r>
                      <a:r>
                        <a:rPr lang="tr-TR" sz="900" b="0" i="0" u="none" strike="noStrike" dirty="0">
                          <a:solidFill>
                            <a:srgbClr val="000000"/>
                          </a:solidFill>
                          <a:effectLst/>
                          <a:latin typeface="Times New Roman" panose="02020603050405020304" pitchFamily="18" charset="0"/>
                        </a:rPr>
                        <a:t> benzeri </a:t>
                      </a:r>
                      <a:r>
                        <a:rPr lang="tr-TR" sz="900" b="0" i="0" u="none" strike="noStrike" dirty="0" err="1">
                          <a:solidFill>
                            <a:srgbClr val="000000"/>
                          </a:solidFill>
                          <a:effectLst/>
                          <a:latin typeface="Times New Roman" panose="02020603050405020304" pitchFamily="18" charset="0"/>
                        </a:rPr>
                        <a:t>diüretikler</a:t>
                      </a:r>
                      <a:r>
                        <a:rPr lang="tr-TR" sz="900" b="0" i="0" u="none" strike="noStrike" dirty="0">
                          <a:solidFill>
                            <a:srgbClr val="000000"/>
                          </a:solidFill>
                          <a:effectLst/>
                          <a:latin typeface="Times New Roman" panose="02020603050405020304" pitchFamily="18" charset="0"/>
                        </a:rPr>
                        <a:t> öncelikle </a:t>
                      </a:r>
                      <a:r>
                        <a:rPr lang="tr-TR" sz="900" b="0" i="0" u="none" strike="noStrike" dirty="0" err="1">
                          <a:solidFill>
                            <a:srgbClr val="000000"/>
                          </a:solidFill>
                          <a:effectLst/>
                          <a:latin typeface="Times New Roman" panose="02020603050405020304" pitchFamily="18" charset="0"/>
                        </a:rPr>
                        <a:t>distal</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renal</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tübül</a:t>
                      </a:r>
                      <a:r>
                        <a:rPr lang="tr-TR" sz="900" b="0" i="0" u="none" strike="noStrike" dirty="0">
                          <a:solidFill>
                            <a:srgbClr val="000000"/>
                          </a:solidFill>
                          <a:effectLst/>
                          <a:latin typeface="Times New Roman" panose="02020603050405020304" pitchFamily="18" charset="0"/>
                        </a:rPr>
                        <a:t> üzerine (erken kıvrımlı kısım) etkilidir. </a:t>
                      </a:r>
                      <a:r>
                        <a:rPr lang="tr-TR" sz="900" b="0" i="0" u="none" strike="noStrike" dirty="0" err="1">
                          <a:solidFill>
                            <a:srgbClr val="000000"/>
                          </a:solidFill>
                          <a:effectLst/>
                          <a:latin typeface="Times New Roman" panose="02020603050405020304" pitchFamily="18" charset="0"/>
                        </a:rPr>
                        <a:t>NaCl</a:t>
                      </a:r>
                      <a:r>
                        <a:rPr lang="tr-TR" sz="900" b="0" i="0" u="none" strike="noStrike" dirty="0">
                          <a:solidFill>
                            <a:srgbClr val="000000"/>
                          </a:solidFill>
                          <a:effectLst/>
                          <a:latin typeface="Times New Roman" panose="02020603050405020304" pitchFamily="18" charset="0"/>
                        </a:rPr>
                        <a:t>- geri emilimini engelleyerek ve </a:t>
                      </a:r>
                      <a:r>
                        <a:rPr lang="tr-TR" sz="900" b="0" i="0" u="none" strike="noStrike" dirty="0" err="1">
                          <a:solidFill>
                            <a:srgbClr val="000000"/>
                          </a:solidFill>
                          <a:effectLst/>
                          <a:latin typeface="Times New Roman" panose="02020603050405020304" pitchFamily="18" charset="0"/>
                        </a:rPr>
                        <a:t>Ca</a:t>
                      </a:r>
                      <a:r>
                        <a:rPr lang="tr-TR" sz="900" b="0" i="0" u="none" strike="noStrike" dirty="0">
                          <a:solidFill>
                            <a:srgbClr val="000000"/>
                          </a:solidFill>
                          <a:effectLst/>
                          <a:latin typeface="Times New Roman" panose="02020603050405020304" pitchFamily="18" charset="0"/>
                        </a:rPr>
                        <a:t>++ geri emilimini artırarak etki ederler. </a:t>
                      </a:r>
                      <a:r>
                        <a:rPr lang="tr-TR" sz="900" b="0" i="0" u="none" strike="noStrike" dirty="0" err="1">
                          <a:solidFill>
                            <a:srgbClr val="000000"/>
                          </a:solidFill>
                          <a:effectLst/>
                          <a:latin typeface="Times New Roman" panose="02020603050405020304" pitchFamily="18" charset="0"/>
                        </a:rPr>
                        <a:t>Tiyazidin</a:t>
                      </a:r>
                      <a:r>
                        <a:rPr lang="tr-TR" sz="900" b="0" i="0" u="none" strike="noStrike" dirty="0">
                          <a:solidFill>
                            <a:srgbClr val="000000"/>
                          </a:solidFill>
                          <a:effectLst/>
                          <a:latin typeface="Times New Roman" panose="02020603050405020304" pitchFamily="18" charset="0"/>
                        </a:rPr>
                        <a:t> yol açtığı </a:t>
                      </a:r>
                      <a:r>
                        <a:rPr lang="tr-TR" sz="900" b="0" i="0" u="none" strike="noStrike" dirty="0" err="1">
                          <a:solidFill>
                            <a:srgbClr val="000000"/>
                          </a:solidFill>
                          <a:effectLst/>
                          <a:latin typeface="Times New Roman" panose="02020603050405020304" pitchFamily="18" charset="0"/>
                        </a:rPr>
                        <a:t>diürez</a:t>
                      </a:r>
                      <a:r>
                        <a:rPr lang="tr-TR" sz="900" b="0" i="0" u="none" strike="noStrike" dirty="0">
                          <a:solidFill>
                            <a:srgbClr val="000000"/>
                          </a:solidFill>
                          <a:effectLst/>
                          <a:latin typeface="Times New Roman" panose="02020603050405020304" pitchFamily="18" charset="0"/>
                        </a:rPr>
                        <a:t> başlangıçta plazma hacminde, kardiyak verimde ve sistemik kan basıncında düşmelere yol açar. Renin-</a:t>
                      </a:r>
                      <a:r>
                        <a:rPr lang="tr-TR" sz="900" b="0" i="0" u="none" strike="noStrike" dirty="0" err="1">
                          <a:solidFill>
                            <a:srgbClr val="000000"/>
                          </a:solidFill>
                          <a:effectLst/>
                          <a:latin typeface="Times New Roman" panose="02020603050405020304" pitchFamily="18" charset="0"/>
                        </a:rPr>
                        <a:t>anjiotensin</a:t>
                      </a:r>
                      <a:r>
                        <a:rPr lang="tr-TR" sz="900" b="0" i="0" u="none" strike="noStrike" dirty="0">
                          <a:solidFill>
                            <a:srgbClr val="000000"/>
                          </a:solidFill>
                          <a:effectLst/>
                          <a:latin typeface="Times New Roman" panose="02020603050405020304" pitchFamily="18" charset="0"/>
                        </a:rPr>
                        <a:t>-</a:t>
                      </a:r>
                      <a:r>
                        <a:rPr lang="tr-TR" sz="900" b="0" i="0" u="none" strike="noStrike" dirty="0" err="1">
                          <a:solidFill>
                            <a:srgbClr val="000000"/>
                          </a:solidFill>
                          <a:effectLst/>
                          <a:latin typeface="Times New Roman" panose="02020603050405020304" pitchFamily="18" charset="0"/>
                        </a:rPr>
                        <a:t>aldesteron</a:t>
                      </a:r>
                      <a:r>
                        <a:rPr lang="tr-TR" sz="900" b="0" i="0" u="none" strike="noStrike" dirty="0">
                          <a:solidFill>
                            <a:srgbClr val="000000"/>
                          </a:solidFill>
                          <a:effectLst/>
                          <a:latin typeface="Times New Roman" panose="02020603050405020304" pitchFamily="18" charset="0"/>
                        </a:rPr>
                        <a:t> sistemi muhtemelen aktif hale gelebilir.</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r>
                      <a:br>
                        <a:rPr lang="tr-TR" sz="900" b="0" i="0" u="none" strike="noStrike" dirty="0">
                          <a:solidFill>
                            <a:srgbClr val="000000"/>
                          </a:solidFill>
                          <a:effectLst/>
                          <a:latin typeface="Times New Roman" panose="02020603050405020304" pitchFamily="18" charset="0"/>
                        </a:rPr>
                      </a:br>
                      <a:endParaRPr lang="tr-TR" sz="900" b="0" i="0" u="none" strike="noStrike" dirty="0">
                        <a:solidFill>
                          <a:srgbClr val="000000"/>
                        </a:solidFill>
                        <a:effectLst/>
                        <a:latin typeface="Times New Roman" panose="02020603050405020304" pitchFamily="18" charset="0"/>
                      </a:endParaRP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a:solidFill>
                            <a:srgbClr val="000000"/>
                          </a:solidFill>
                          <a:effectLst/>
                          <a:latin typeface="Times New Roman" panose="02020603050405020304" pitchFamily="18" charset="0"/>
                        </a:rPr>
                        <a:t>Rezerpin ve ilişkili maddelere, klortalidon veya diğer sülfonamid türevlerine veya bileşimindeki yardımcı maddelerin herhangi birine aşırı duyarlılıkta kontrendikedir. Rezerpin: Belirgin depresyon veya depresif hastalık hikayesi, Parkinson hastalığı, epilepsi ve elektrokonvülsif tedavi. Feokromositoma, beraberinde veya yakın zamanda MAO inhibitörleri ile tedavi, akut peptik ülser ve ülseratif kolitte kontrendikedir. Klortalidon: Anüri, ciddi böbrek yetmezliği (kreatinin klirensi 30 ml/dakikanın altında) ve ciddi karaciğer yetmezliği, refrakter hipokalemi veya artmış potasyum kaybı, hiponatremi, hiperkalsemi ve semptomatik hiperüriseminin (gut hikayesi veya ürik asit taşı) bulunduğu durumlarda ve gebelik sırasında hipertansiyonda kontrendikedir.</a:t>
                      </a: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dirty="0">
                          <a:solidFill>
                            <a:srgbClr val="000000"/>
                          </a:solidFill>
                          <a:effectLst/>
                          <a:latin typeface="Times New Roman" panose="02020603050405020304" pitchFamily="18" charset="0"/>
                        </a:rPr>
                        <a:t>Doz kişiye göre ayarlanır. Tedaviye günde 1/2-1 tabletle başlanmalıdır. Alınan yanıta göre dozu kademeli olarak artırmak gerekebilir. İdame tedavisi için, yeterli olan en düşük doz uygulanmalı ve günlük doz 1 </a:t>
                      </a:r>
                      <a:r>
                        <a:rPr lang="tr-TR" sz="900" b="0" i="0" u="none" strike="noStrike" dirty="0" err="1">
                          <a:solidFill>
                            <a:srgbClr val="000000"/>
                          </a:solidFill>
                          <a:effectLst/>
                          <a:latin typeface="Times New Roman" panose="02020603050405020304" pitchFamily="18" charset="0"/>
                        </a:rPr>
                        <a:t>tab-leti</a:t>
                      </a:r>
                      <a:r>
                        <a:rPr lang="tr-TR" sz="900" b="0" i="0" u="none" strike="noStrike" dirty="0">
                          <a:solidFill>
                            <a:srgbClr val="000000"/>
                          </a:solidFill>
                          <a:effectLst/>
                          <a:latin typeface="Times New Roman" panose="02020603050405020304" pitchFamily="18" charset="0"/>
                        </a:rPr>
                        <a:t> aşmamalıdır. İlaç öğünler arasında ve bir miktar sıvıyla birlikte alınmalıdır.</a:t>
                      </a:r>
                      <a:br>
                        <a:rPr lang="tr-TR" sz="900" b="0" i="0" u="none" strike="noStrike" dirty="0">
                          <a:solidFill>
                            <a:srgbClr val="000000"/>
                          </a:solidFill>
                          <a:effectLst/>
                          <a:latin typeface="Times New Roman" panose="02020603050405020304" pitchFamily="18" charset="0"/>
                        </a:rPr>
                      </a:br>
                      <a:r>
                        <a:rPr lang="tr-TR" sz="900" b="0" i="0" u="none" strike="noStrike" dirty="0">
                          <a:solidFill>
                            <a:srgbClr val="000000"/>
                          </a:solidFill>
                          <a:effectLst/>
                          <a:latin typeface="Times New Roman" panose="02020603050405020304" pitchFamily="18" charset="0"/>
                        </a:rPr>
                        <a:t> </a:t>
                      </a: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900" b="0" i="0" u="none" strike="noStrike" dirty="0">
                          <a:solidFill>
                            <a:srgbClr val="000000"/>
                          </a:solidFill>
                          <a:effectLst/>
                          <a:latin typeface="Times New Roman" panose="02020603050405020304" pitchFamily="18" charset="0"/>
                        </a:rPr>
                        <a:t>İshal, ağız kuruluğu , artmış </a:t>
                      </a:r>
                      <a:r>
                        <a:rPr lang="tr-TR" sz="900" b="0" i="0" u="none" strike="noStrike" dirty="0" err="1">
                          <a:solidFill>
                            <a:srgbClr val="000000"/>
                          </a:solidFill>
                          <a:effectLst/>
                          <a:latin typeface="Times New Roman" panose="02020603050405020304" pitchFamily="18" charset="0"/>
                        </a:rPr>
                        <a:t>gastrik</a:t>
                      </a:r>
                      <a:r>
                        <a:rPr lang="tr-TR" sz="900" b="0" i="0" u="none" strike="noStrike" dirty="0">
                          <a:solidFill>
                            <a:srgbClr val="000000"/>
                          </a:solidFill>
                          <a:effectLst/>
                          <a:latin typeface="Times New Roman" panose="02020603050405020304" pitchFamily="18" charset="0"/>
                        </a:rPr>
                        <a:t> asit </a:t>
                      </a:r>
                      <a:r>
                        <a:rPr lang="tr-TR" sz="900" b="0" i="0" u="none" strike="noStrike" dirty="0" err="1">
                          <a:solidFill>
                            <a:srgbClr val="000000"/>
                          </a:solidFill>
                          <a:effectLst/>
                          <a:latin typeface="Times New Roman" panose="02020603050405020304" pitchFamily="18" charset="0"/>
                        </a:rPr>
                        <a:t>sekresyonu</a:t>
                      </a:r>
                      <a:r>
                        <a:rPr lang="tr-TR" sz="900" b="0" i="0" u="none" strike="noStrike" dirty="0">
                          <a:solidFill>
                            <a:srgbClr val="000000"/>
                          </a:solidFill>
                          <a:effectLst/>
                          <a:latin typeface="Times New Roman" panose="02020603050405020304" pitchFamily="18" charset="0"/>
                        </a:rPr>
                        <a:t>, artmış tükürük </a:t>
                      </a:r>
                      <a:r>
                        <a:rPr lang="tr-TR" sz="900" b="0" i="0" u="none" strike="noStrike" dirty="0" err="1">
                          <a:solidFill>
                            <a:srgbClr val="000000"/>
                          </a:solidFill>
                          <a:effectLst/>
                          <a:latin typeface="Times New Roman" panose="02020603050405020304" pitchFamily="18" charset="0"/>
                        </a:rPr>
                        <a:t>sekresyonu</a:t>
                      </a:r>
                      <a:r>
                        <a:rPr lang="tr-TR" sz="900" b="0" i="0" u="none" strike="noStrike" dirty="0">
                          <a:solidFill>
                            <a:srgbClr val="000000"/>
                          </a:solidFill>
                          <a:effectLst/>
                          <a:latin typeface="Times New Roman" panose="02020603050405020304" pitchFamily="18" charset="0"/>
                        </a:rPr>
                        <a:t>, sinüs </a:t>
                      </a:r>
                      <a:r>
                        <a:rPr lang="tr-TR" sz="900" b="0" i="0" u="none" strike="noStrike" dirty="0" err="1">
                          <a:solidFill>
                            <a:srgbClr val="000000"/>
                          </a:solidFill>
                          <a:effectLst/>
                          <a:latin typeface="Times New Roman" panose="02020603050405020304" pitchFamily="18" charset="0"/>
                        </a:rPr>
                        <a:t>bradikardisi</a:t>
                      </a:r>
                      <a:r>
                        <a:rPr lang="tr-TR" sz="900" b="0" i="0" u="none" strike="noStrike" dirty="0">
                          <a:solidFill>
                            <a:srgbClr val="000000"/>
                          </a:solidFill>
                          <a:effectLst/>
                          <a:latin typeface="Times New Roman" panose="02020603050405020304" pitchFamily="18" charset="0"/>
                        </a:rPr>
                        <a:t>, ödem, nazal mukozada şişme, </a:t>
                      </a:r>
                      <a:r>
                        <a:rPr lang="tr-TR" sz="900" b="0" i="0" u="none" strike="noStrike" dirty="0" err="1">
                          <a:solidFill>
                            <a:srgbClr val="000000"/>
                          </a:solidFill>
                          <a:effectLst/>
                          <a:latin typeface="Times New Roman" panose="02020603050405020304" pitchFamily="18" charset="0"/>
                        </a:rPr>
                        <a:t>dispne</a:t>
                      </a:r>
                      <a:r>
                        <a:rPr lang="tr-TR" sz="900" b="0" i="0" u="none" strike="noStrike" dirty="0">
                          <a:solidFill>
                            <a:srgbClr val="000000"/>
                          </a:solidFill>
                          <a:effectLst/>
                          <a:latin typeface="Times New Roman" panose="02020603050405020304" pitchFamily="18" charset="0"/>
                        </a:rPr>
                        <a:t>, sersemlik, depresyon, sinirlilik, kabuslar, yorgunluk, kilo artışı, görme bulanıklığı, </a:t>
                      </a:r>
                      <a:r>
                        <a:rPr lang="tr-TR" sz="900" b="0" i="0" u="none" strike="noStrike" dirty="0" err="1">
                          <a:solidFill>
                            <a:srgbClr val="000000"/>
                          </a:solidFill>
                          <a:effectLst/>
                          <a:latin typeface="Times New Roman" panose="02020603050405020304" pitchFamily="18" charset="0"/>
                        </a:rPr>
                        <a:t>konjonktival</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hiperemi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lakrimasyon.Kusma</a:t>
                      </a:r>
                      <a:r>
                        <a:rPr lang="tr-TR" sz="900" b="0" i="0" u="none" strike="noStrike" dirty="0">
                          <a:solidFill>
                            <a:srgbClr val="000000"/>
                          </a:solidFill>
                          <a:effectLst/>
                          <a:latin typeface="Times New Roman" panose="02020603050405020304" pitchFamily="18" charset="0"/>
                        </a:rPr>
                        <a:t>, bulantı, iştah artışı, </a:t>
                      </a:r>
                      <a:r>
                        <a:rPr lang="tr-TR" sz="900" b="0" i="0" u="none" strike="noStrike" dirty="0" err="1">
                          <a:solidFill>
                            <a:srgbClr val="000000"/>
                          </a:solidFill>
                          <a:effectLst/>
                          <a:latin typeface="Times New Roman" panose="02020603050405020304" pitchFamily="18" charset="0"/>
                        </a:rPr>
                        <a:t>peptik</a:t>
                      </a:r>
                      <a:r>
                        <a:rPr lang="tr-TR" sz="900" b="0" i="0" u="none" strike="noStrike" dirty="0">
                          <a:solidFill>
                            <a:srgbClr val="000000"/>
                          </a:solidFill>
                          <a:effectLst/>
                          <a:latin typeface="Times New Roman" panose="02020603050405020304" pitchFamily="18" charset="0"/>
                        </a:rPr>
                        <a:t> ülser, kardiyak aritmiler, </a:t>
                      </a:r>
                      <a:r>
                        <a:rPr lang="tr-TR" sz="900" b="0" i="0" u="none" strike="noStrike" dirty="0" err="1">
                          <a:solidFill>
                            <a:srgbClr val="000000"/>
                          </a:solidFill>
                          <a:effectLst/>
                          <a:latin typeface="Times New Roman" panose="02020603050405020304" pitchFamily="18" charset="0"/>
                        </a:rPr>
                        <a:t>anjina</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pektorisi</a:t>
                      </a:r>
                      <a:r>
                        <a:rPr lang="tr-TR" sz="900" b="0" i="0" u="none" strike="noStrike" dirty="0">
                          <a:solidFill>
                            <a:srgbClr val="000000"/>
                          </a:solidFill>
                          <a:effectLst/>
                          <a:latin typeface="Times New Roman" panose="02020603050405020304" pitchFamily="18" charset="0"/>
                        </a:rPr>
                        <a:t> düşündüren semptomlar, </a:t>
                      </a:r>
                      <a:r>
                        <a:rPr lang="tr-TR" sz="900" b="0" i="0" u="none" strike="noStrike" dirty="0" err="1">
                          <a:solidFill>
                            <a:srgbClr val="000000"/>
                          </a:solidFill>
                          <a:effectLst/>
                          <a:latin typeface="Times New Roman" panose="02020603050405020304" pitchFamily="18" charset="0"/>
                        </a:rPr>
                        <a:t>postural</a:t>
                      </a:r>
                      <a:r>
                        <a:rPr lang="tr-TR" sz="900" b="0" i="0" u="none" strike="noStrike" dirty="0">
                          <a:solidFill>
                            <a:srgbClr val="000000"/>
                          </a:solidFill>
                          <a:effectLst/>
                          <a:latin typeface="Times New Roman" panose="02020603050405020304" pitchFamily="18" charset="0"/>
                        </a:rPr>
                        <a:t> rahatsızlıklar, hipotansiyon, sıcak basmaları, </a:t>
                      </a:r>
                      <a:r>
                        <a:rPr lang="tr-TR" sz="900" b="0" i="0" u="none" strike="noStrike" dirty="0" err="1">
                          <a:solidFill>
                            <a:srgbClr val="000000"/>
                          </a:solidFill>
                          <a:effectLst/>
                          <a:latin typeface="Times New Roman" panose="02020603050405020304" pitchFamily="18" charset="0"/>
                        </a:rPr>
                        <a:t>ekstrapramidal</a:t>
                      </a:r>
                      <a:r>
                        <a:rPr lang="tr-TR" sz="900" b="0" i="0" u="none" strike="noStrike" dirty="0">
                          <a:solidFill>
                            <a:srgbClr val="000000"/>
                          </a:solidFill>
                          <a:effectLst/>
                          <a:latin typeface="Times New Roman" panose="02020603050405020304" pitchFamily="18" charset="0"/>
                        </a:rPr>
                        <a:t> semptomlar (</a:t>
                      </a:r>
                      <a:r>
                        <a:rPr lang="tr-TR" sz="900" b="0" i="0" u="none" strike="noStrike" dirty="0" err="1">
                          <a:solidFill>
                            <a:srgbClr val="000000"/>
                          </a:solidFill>
                          <a:effectLst/>
                          <a:latin typeface="Times New Roman" panose="02020603050405020304" pitchFamily="18" charset="0"/>
                        </a:rPr>
                        <a:t>Parkinsonizm</a:t>
                      </a:r>
                      <a:r>
                        <a:rPr lang="tr-TR" sz="900" b="0" i="0" u="none" strike="noStrike" dirty="0">
                          <a:solidFill>
                            <a:srgbClr val="000000"/>
                          </a:solidFill>
                          <a:effectLst/>
                          <a:latin typeface="Times New Roman" panose="02020603050405020304" pitchFamily="18" charset="0"/>
                        </a:rPr>
                        <a:t> dahil), baş ağrısı, </a:t>
                      </a:r>
                      <a:r>
                        <a:rPr lang="tr-TR" sz="900" b="0" i="0" u="none" strike="noStrike" dirty="0" err="1">
                          <a:solidFill>
                            <a:srgbClr val="000000"/>
                          </a:solidFill>
                          <a:effectLst/>
                          <a:latin typeface="Times New Roman" panose="02020603050405020304" pitchFamily="18" charset="0"/>
                        </a:rPr>
                        <a:t>anksiyete</a:t>
                      </a:r>
                      <a:r>
                        <a:rPr lang="tr-TR" sz="900" b="0" i="0" u="none" strike="noStrike" dirty="0">
                          <a:solidFill>
                            <a:srgbClr val="000000"/>
                          </a:solidFill>
                          <a:effectLst/>
                          <a:latin typeface="Times New Roman" panose="02020603050405020304" pitchFamily="18" charset="0"/>
                        </a:rPr>
                        <a:t> durumları, konsantrasyon bozukluğu, baygınlık, </a:t>
                      </a:r>
                      <a:r>
                        <a:rPr lang="tr-TR" sz="900" b="0" i="0" u="none" strike="noStrike" dirty="0" err="1">
                          <a:solidFill>
                            <a:srgbClr val="000000"/>
                          </a:solidFill>
                          <a:effectLst/>
                          <a:latin typeface="Times New Roman" panose="02020603050405020304" pitchFamily="18" charset="0"/>
                        </a:rPr>
                        <a:t>konfüzyon</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potans</a:t>
                      </a:r>
                      <a:r>
                        <a:rPr lang="tr-TR" sz="900" b="0" i="0" u="none" strike="noStrike" dirty="0">
                          <a:solidFill>
                            <a:srgbClr val="000000"/>
                          </a:solidFill>
                          <a:effectLst/>
                          <a:latin typeface="Times New Roman" panose="02020603050405020304" pitchFamily="18" charset="0"/>
                        </a:rPr>
                        <a:t> ve </a:t>
                      </a:r>
                      <a:r>
                        <a:rPr lang="tr-TR" sz="900" b="0" i="0" u="none" strike="noStrike" dirty="0" err="1">
                          <a:solidFill>
                            <a:srgbClr val="000000"/>
                          </a:solidFill>
                          <a:effectLst/>
                          <a:latin typeface="Times New Roman" panose="02020603050405020304" pitchFamily="18" charset="0"/>
                        </a:rPr>
                        <a:t>ejekülasyon</a:t>
                      </a:r>
                      <a:r>
                        <a:rPr lang="tr-TR" sz="900" b="0" i="0" u="none" strike="noStrike" dirty="0">
                          <a:solidFill>
                            <a:srgbClr val="000000"/>
                          </a:solidFill>
                          <a:effectLst/>
                          <a:latin typeface="Times New Roman" panose="02020603050405020304" pitchFamily="18" charset="0"/>
                        </a:rPr>
                        <a:t> bozuklukları, </a:t>
                      </a:r>
                      <a:r>
                        <a:rPr lang="tr-TR" sz="900" b="0" i="0" u="none" strike="noStrike" dirty="0" err="1">
                          <a:solidFill>
                            <a:srgbClr val="000000"/>
                          </a:solidFill>
                          <a:effectLst/>
                          <a:latin typeface="Times New Roman" panose="02020603050405020304" pitchFamily="18" charset="0"/>
                        </a:rPr>
                        <a:t>prolaktin</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sekresyonu</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galaktore</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jinekomasti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egzema</a:t>
                      </a:r>
                      <a:r>
                        <a:rPr lang="tr-TR" sz="900" b="0" i="0" u="none" strike="noStrike" dirty="0">
                          <a:solidFill>
                            <a:srgbClr val="000000"/>
                          </a:solidFill>
                          <a:effectLst/>
                          <a:latin typeface="Times New Roman" panose="02020603050405020304" pitchFamily="18" charset="0"/>
                        </a:rPr>
                        <a:t>, kaşıntı, azalmış </a:t>
                      </a:r>
                      <a:r>
                        <a:rPr lang="tr-TR" sz="900" b="0" i="0" u="none" strike="noStrike" dirty="0" err="1">
                          <a:solidFill>
                            <a:srgbClr val="000000"/>
                          </a:solidFill>
                          <a:effectLst/>
                          <a:latin typeface="Times New Roman" panose="02020603050405020304" pitchFamily="18" charset="0"/>
                        </a:rPr>
                        <a:t>libido.Gastrointestinal</a:t>
                      </a:r>
                      <a:r>
                        <a:rPr lang="tr-TR" sz="900" b="0" i="0" u="none" strike="noStrike" dirty="0">
                          <a:solidFill>
                            <a:srgbClr val="000000"/>
                          </a:solidFill>
                          <a:effectLst/>
                          <a:latin typeface="Times New Roman" panose="02020603050405020304" pitchFamily="18" charset="0"/>
                        </a:rPr>
                        <a:t> kanama, bilinç kaybı, kalp yetmezliği, </a:t>
                      </a:r>
                      <a:r>
                        <a:rPr lang="tr-TR" sz="900" b="0" i="0" u="none" strike="noStrike" dirty="0" err="1">
                          <a:solidFill>
                            <a:srgbClr val="000000"/>
                          </a:solidFill>
                          <a:effectLst/>
                          <a:latin typeface="Times New Roman" panose="02020603050405020304" pitchFamily="18" charset="0"/>
                        </a:rPr>
                        <a:t>serebrovasküler</a:t>
                      </a:r>
                      <a:r>
                        <a:rPr lang="tr-TR" sz="900" b="0" i="0" u="none" strike="noStrike" dirty="0">
                          <a:solidFill>
                            <a:srgbClr val="000000"/>
                          </a:solidFill>
                          <a:effectLst/>
                          <a:latin typeface="Times New Roman" panose="02020603050405020304" pitchFamily="18" charset="0"/>
                        </a:rPr>
                        <a:t> bozukluklar, </a:t>
                      </a:r>
                      <a:r>
                        <a:rPr lang="tr-TR" sz="900" b="0" i="0" u="none" strike="noStrike" dirty="0" err="1">
                          <a:solidFill>
                            <a:srgbClr val="000000"/>
                          </a:solidFill>
                          <a:effectLst/>
                          <a:latin typeface="Times New Roman" panose="02020603050405020304" pitchFamily="18" charset="0"/>
                        </a:rPr>
                        <a:t>epistaksis</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serebral</a:t>
                      </a:r>
                      <a:r>
                        <a:rPr lang="tr-TR" sz="900" b="0" i="0" u="none" strike="noStrike" dirty="0">
                          <a:solidFill>
                            <a:srgbClr val="000000"/>
                          </a:solidFill>
                          <a:effectLst/>
                          <a:latin typeface="Times New Roman" panose="02020603050405020304" pitchFamily="18" charset="0"/>
                        </a:rPr>
                        <a:t> ödem, </a:t>
                      </a:r>
                      <a:r>
                        <a:rPr lang="tr-TR" sz="900" b="0" i="0" u="none" strike="noStrike" dirty="0" err="1">
                          <a:solidFill>
                            <a:srgbClr val="000000"/>
                          </a:solidFill>
                          <a:effectLst/>
                          <a:latin typeface="Times New Roman" panose="02020603050405020304" pitchFamily="18" charset="0"/>
                        </a:rPr>
                        <a:t>disüri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glomerulonefrit</a:t>
                      </a:r>
                      <a:r>
                        <a:rPr lang="tr-TR" sz="900" b="0" i="0" u="none" strike="noStrike" dirty="0">
                          <a:solidFill>
                            <a:srgbClr val="000000"/>
                          </a:solidFill>
                          <a:effectLst/>
                          <a:latin typeface="Times New Roman" panose="02020603050405020304" pitchFamily="18" charset="0"/>
                        </a:rPr>
                        <a:t>, memelerde şişme, duyma bozukluğu, </a:t>
                      </a:r>
                      <a:r>
                        <a:rPr lang="tr-TR" sz="900" b="0" i="0" u="none" strike="noStrike" dirty="0" err="1">
                          <a:solidFill>
                            <a:srgbClr val="000000"/>
                          </a:solidFill>
                          <a:effectLst/>
                          <a:latin typeface="Times New Roman" panose="02020603050405020304" pitchFamily="18" charset="0"/>
                        </a:rPr>
                        <a:t>purpura</a:t>
                      </a:r>
                      <a:r>
                        <a:rPr lang="tr-TR" sz="900" b="0" i="0" u="none" strike="noStrike" dirty="0">
                          <a:solidFill>
                            <a:srgbClr val="000000"/>
                          </a:solidFill>
                          <a:effectLst/>
                          <a:latin typeface="Times New Roman" panose="02020603050405020304" pitchFamily="18" charset="0"/>
                        </a:rPr>
                        <a:t> , anemi, </a:t>
                      </a:r>
                      <a:r>
                        <a:rPr lang="tr-TR" sz="900" b="0" i="0" u="none" strike="noStrike" dirty="0" err="1">
                          <a:solidFill>
                            <a:srgbClr val="000000"/>
                          </a:solidFill>
                          <a:effectLst/>
                          <a:latin typeface="Times New Roman" panose="02020603050405020304" pitchFamily="18" charset="0"/>
                        </a:rPr>
                        <a:t>trombositopeni.Özellikle</a:t>
                      </a:r>
                      <a:r>
                        <a:rPr lang="tr-TR" sz="900" b="0" i="0" u="none" strike="noStrike" dirty="0">
                          <a:solidFill>
                            <a:srgbClr val="000000"/>
                          </a:solidFill>
                          <a:effectLst/>
                          <a:latin typeface="Times New Roman" panose="02020603050405020304" pitchFamily="18" charset="0"/>
                        </a:rPr>
                        <a:t> yüksek dozlarda, </a:t>
                      </a:r>
                      <a:r>
                        <a:rPr lang="tr-TR" sz="900" b="0" i="0" u="none" strike="noStrike" dirty="0" err="1">
                          <a:solidFill>
                            <a:srgbClr val="000000"/>
                          </a:solidFill>
                          <a:effectLst/>
                          <a:latin typeface="Times New Roman" panose="02020603050405020304" pitchFamily="18" charset="0"/>
                        </a:rPr>
                        <a:t>hipokalemi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hiperürisemi</a:t>
                      </a:r>
                      <a:r>
                        <a:rPr lang="tr-TR" sz="900" b="0" i="0" u="none" strike="noStrike" dirty="0">
                          <a:solidFill>
                            <a:srgbClr val="000000"/>
                          </a:solidFill>
                          <a:effectLst/>
                          <a:latin typeface="Times New Roman" panose="02020603050405020304" pitchFamily="18" charset="0"/>
                        </a:rPr>
                        <a:t> ve kan </a:t>
                      </a:r>
                      <a:r>
                        <a:rPr lang="tr-TR" sz="900" b="0" i="0" u="none" strike="noStrike" dirty="0" err="1">
                          <a:solidFill>
                            <a:srgbClr val="000000"/>
                          </a:solidFill>
                          <a:effectLst/>
                          <a:latin typeface="Times New Roman" panose="02020603050405020304" pitchFamily="18" charset="0"/>
                        </a:rPr>
                        <a:t>lipidlerinde</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yükselme.Hiponatremi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hipomagnezemi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hiperglisemi</a:t>
                      </a:r>
                      <a:r>
                        <a:rPr lang="tr-TR" sz="900" b="0" i="0" u="none" strike="noStrike" dirty="0">
                          <a:solidFill>
                            <a:srgbClr val="000000"/>
                          </a:solidFill>
                          <a:effectLst/>
                          <a:latin typeface="Times New Roman" panose="02020603050405020304" pitchFamily="18" charset="0"/>
                        </a:rPr>
                        <a:t>, ürtiker ve diğer cilt döküntüsü tipleri, alkol, </a:t>
                      </a:r>
                      <a:r>
                        <a:rPr lang="tr-TR" sz="900" b="0" i="0" u="none" strike="noStrike" dirty="0" err="1">
                          <a:solidFill>
                            <a:srgbClr val="000000"/>
                          </a:solidFill>
                          <a:effectLst/>
                          <a:latin typeface="Times New Roman" panose="02020603050405020304" pitchFamily="18" charset="0"/>
                        </a:rPr>
                        <a:t>anestezikler</a:t>
                      </a:r>
                      <a:r>
                        <a:rPr lang="tr-TR" sz="900" b="0" i="0" u="none" strike="noStrike" dirty="0">
                          <a:solidFill>
                            <a:srgbClr val="000000"/>
                          </a:solidFill>
                          <a:effectLst/>
                          <a:latin typeface="Times New Roman" panose="02020603050405020304" pitchFamily="18" charset="0"/>
                        </a:rPr>
                        <a:t> veya </a:t>
                      </a:r>
                      <a:r>
                        <a:rPr lang="tr-TR" sz="900" b="0" i="0" u="none" strike="noStrike" dirty="0" err="1">
                          <a:solidFill>
                            <a:srgbClr val="000000"/>
                          </a:solidFill>
                          <a:effectLst/>
                          <a:latin typeface="Times New Roman" panose="02020603050405020304" pitchFamily="18" charset="0"/>
                        </a:rPr>
                        <a:t>sedatifler</a:t>
                      </a:r>
                      <a:r>
                        <a:rPr lang="tr-TR" sz="900" b="0" i="0" u="none" strike="noStrike" dirty="0">
                          <a:solidFill>
                            <a:srgbClr val="000000"/>
                          </a:solidFill>
                          <a:effectLst/>
                          <a:latin typeface="Times New Roman" panose="02020603050405020304" pitchFamily="18" charset="0"/>
                        </a:rPr>
                        <a:t> tarafından şiddetlendirilebilen </a:t>
                      </a:r>
                      <a:r>
                        <a:rPr lang="tr-TR" sz="900" b="0" i="0" u="none" strike="noStrike" dirty="0" err="1">
                          <a:solidFill>
                            <a:srgbClr val="000000"/>
                          </a:solidFill>
                          <a:effectLst/>
                          <a:latin typeface="Times New Roman" panose="02020603050405020304" pitchFamily="18" charset="0"/>
                        </a:rPr>
                        <a:t>postural</a:t>
                      </a:r>
                      <a:r>
                        <a:rPr lang="tr-TR" sz="900" b="0" i="0" u="none" strike="noStrike" dirty="0">
                          <a:solidFill>
                            <a:srgbClr val="000000"/>
                          </a:solidFill>
                          <a:effectLst/>
                          <a:latin typeface="Times New Roman" panose="02020603050405020304" pitchFamily="18" charset="0"/>
                        </a:rPr>
                        <a:t> hipotansiyon, sersemlik, iştah kaybı, minör </a:t>
                      </a:r>
                      <a:r>
                        <a:rPr lang="tr-TR" sz="900" b="0" i="0" u="none" strike="noStrike" dirty="0" err="1">
                          <a:solidFill>
                            <a:srgbClr val="000000"/>
                          </a:solidFill>
                          <a:effectLst/>
                          <a:latin typeface="Times New Roman" panose="02020603050405020304" pitchFamily="18" charset="0"/>
                        </a:rPr>
                        <a:t>gasrointestinal</a:t>
                      </a:r>
                      <a:r>
                        <a:rPr lang="tr-TR" sz="900" b="0" i="0" u="none" strike="noStrike" dirty="0">
                          <a:solidFill>
                            <a:srgbClr val="000000"/>
                          </a:solidFill>
                          <a:effectLst/>
                          <a:latin typeface="Times New Roman" panose="02020603050405020304" pitchFamily="18" charset="0"/>
                        </a:rPr>
                        <a:t> rahatsızlık, </a:t>
                      </a:r>
                      <a:r>
                        <a:rPr lang="tr-TR" sz="900" b="0" i="0" u="none" strike="noStrike" dirty="0" err="1">
                          <a:solidFill>
                            <a:srgbClr val="000000"/>
                          </a:solidFill>
                          <a:effectLst/>
                          <a:latin typeface="Times New Roman" panose="02020603050405020304" pitchFamily="18" charset="0"/>
                        </a:rPr>
                        <a:t>impotans.Hiperkalsemi</a:t>
                      </a:r>
                      <a:r>
                        <a:rPr lang="tr-TR" sz="900" b="0" i="0" u="none" strike="noStrike" dirty="0">
                          <a:solidFill>
                            <a:srgbClr val="000000"/>
                          </a:solidFill>
                          <a:effectLst/>
                          <a:latin typeface="Times New Roman" panose="02020603050405020304" pitchFamily="18" charset="0"/>
                        </a:rPr>
                        <a:t>, glikozüri, </a:t>
                      </a:r>
                      <a:r>
                        <a:rPr lang="tr-TR" sz="900" b="0" i="0" u="none" strike="noStrike" dirty="0" err="1">
                          <a:solidFill>
                            <a:srgbClr val="000000"/>
                          </a:solidFill>
                          <a:effectLst/>
                          <a:latin typeface="Times New Roman" panose="02020603050405020304" pitchFamily="18" charset="0"/>
                        </a:rPr>
                        <a:t>diabetik</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metabolik</a:t>
                      </a:r>
                      <a:r>
                        <a:rPr lang="tr-TR" sz="900" b="0" i="0" u="none" strike="noStrike" dirty="0">
                          <a:solidFill>
                            <a:srgbClr val="000000"/>
                          </a:solidFill>
                          <a:effectLst/>
                          <a:latin typeface="Times New Roman" panose="02020603050405020304" pitchFamily="18" charset="0"/>
                        </a:rPr>
                        <a:t> durumda kötüleşme, gut, </a:t>
                      </a:r>
                      <a:r>
                        <a:rPr lang="tr-TR" sz="900" b="0" i="0" u="none" strike="noStrike" dirty="0" err="1">
                          <a:solidFill>
                            <a:srgbClr val="000000"/>
                          </a:solidFill>
                          <a:effectLst/>
                          <a:latin typeface="Times New Roman" panose="02020603050405020304" pitchFamily="18" charset="0"/>
                        </a:rPr>
                        <a:t>fotosensitizasyon</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intrahepatik</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kolestaz</a:t>
                      </a:r>
                      <a:r>
                        <a:rPr lang="tr-TR" sz="900" b="0" i="0" u="none" strike="noStrike" dirty="0">
                          <a:solidFill>
                            <a:srgbClr val="000000"/>
                          </a:solidFill>
                          <a:effectLst/>
                          <a:latin typeface="Times New Roman" panose="02020603050405020304" pitchFamily="18" charset="0"/>
                        </a:rPr>
                        <a:t> veya sarılık, kardiyak aritmiler, </a:t>
                      </a:r>
                      <a:r>
                        <a:rPr lang="tr-TR" sz="900" b="0" i="0" u="none" strike="noStrike" dirty="0" err="1">
                          <a:solidFill>
                            <a:srgbClr val="000000"/>
                          </a:solidFill>
                          <a:effectLst/>
                          <a:latin typeface="Times New Roman" panose="02020603050405020304" pitchFamily="18" charset="0"/>
                        </a:rPr>
                        <a:t>parestezi</a:t>
                      </a:r>
                      <a:r>
                        <a:rPr lang="tr-TR" sz="900" b="0" i="0" u="none" strike="noStrike" dirty="0">
                          <a:solidFill>
                            <a:srgbClr val="000000"/>
                          </a:solidFill>
                          <a:effectLst/>
                          <a:latin typeface="Times New Roman" panose="02020603050405020304" pitchFamily="18" charset="0"/>
                        </a:rPr>
                        <a:t>, baş ağrısı, hafif bulantı ve kusma, </a:t>
                      </a:r>
                      <a:r>
                        <a:rPr lang="tr-TR" sz="900" b="0" i="0" u="none" strike="noStrike" dirty="0" err="1">
                          <a:solidFill>
                            <a:srgbClr val="000000"/>
                          </a:solidFill>
                          <a:effectLst/>
                          <a:latin typeface="Times New Roman" panose="02020603050405020304" pitchFamily="18" charset="0"/>
                        </a:rPr>
                        <a:t>gastrik</a:t>
                      </a:r>
                      <a:r>
                        <a:rPr lang="tr-TR" sz="900" b="0" i="0" u="none" strike="noStrike" dirty="0">
                          <a:solidFill>
                            <a:srgbClr val="000000"/>
                          </a:solidFill>
                          <a:effectLst/>
                          <a:latin typeface="Times New Roman" panose="02020603050405020304" pitchFamily="18" charset="0"/>
                        </a:rPr>
                        <a:t> ağrı, kabızlık ve ishal, </a:t>
                      </a:r>
                      <a:r>
                        <a:rPr lang="tr-TR" sz="900" b="0" i="0" u="none" strike="noStrike" dirty="0" err="1">
                          <a:solidFill>
                            <a:srgbClr val="000000"/>
                          </a:solidFill>
                          <a:effectLst/>
                          <a:latin typeface="Times New Roman" panose="02020603050405020304" pitchFamily="18" charset="0"/>
                        </a:rPr>
                        <a:t>trombositopeni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lökopeni</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agranülositoz</a:t>
                      </a:r>
                      <a:r>
                        <a:rPr lang="tr-TR" sz="900" b="0" i="0" u="none" strike="noStrike" dirty="0">
                          <a:solidFill>
                            <a:srgbClr val="000000"/>
                          </a:solidFill>
                          <a:effectLst/>
                          <a:latin typeface="Times New Roman" panose="02020603050405020304" pitchFamily="18" charset="0"/>
                        </a:rPr>
                        <a:t> ve </a:t>
                      </a:r>
                      <a:r>
                        <a:rPr lang="tr-TR" sz="900" b="0" i="0" u="none" strike="noStrike" dirty="0" err="1">
                          <a:solidFill>
                            <a:srgbClr val="000000"/>
                          </a:solidFill>
                          <a:effectLst/>
                          <a:latin typeface="Times New Roman" panose="02020603050405020304" pitchFamily="18" charset="0"/>
                        </a:rPr>
                        <a:t>eozinofili</a:t>
                      </a:r>
                      <a:r>
                        <a:rPr lang="tr-TR" sz="900" b="0" i="0" u="none" strike="noStrike" dirty="0">
                          <a:solidFill>
                            <a:srgbClr val="000000"/>
                          </a:solidFill>
                          <a:effectLst/>
                          <a:latin typeface="Times New Roman" panose="02020603050405020304" pitchFamily="18" charset="0"/>
                        </a:rPr>
                        <a:t>, görme </a:t>
                      </a:r>
                      <a:r>
                        <a:rPr lang="tr-TR" sz="900" b="0" i="0" u="none" strike="noStrike" dirty="0" err="1">
                          <a:solidFill>
                            <a:srgbClr val="000000"/>
                          </a:solidFill>
                          <a:effectLst/>
                          <a:latin typeface="Times New Roman" panose="02020603050405020304" pitchFamily="18" charset="0"/>
                        </a:rPr>
                        <a:t>bozuklukları.Pankreatit</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idiosinkratik</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pulmoner</a:t>
                      </a:r>
                      <a:r>
                        <a:rPr lang="tr-TR" sz="900" b="0" i="0" u="none" strike="noStrike" dirty="0">
                          <a:solidFill>
                            <a:srgbClr val="000000"/>
                          </a:solidFill>
                          <a:effectLst/>
                          <a:latin typeface="Times New Roman" panose="02020603050405020304" pitchFamily="18" charset="0"/>
                        </a:rPr>
                        <a:t> ödem (</a:t>
                      </a:r>
                      <a:r>
                        <a:rPr lang="tr-TR" sz="900" b="0" i="0" u="none" strike="noStrike" dirty="0" err="1">
                          <a:solidFill>
                            <a:srgbClr val="000000"/>
                          </a:solidFill>
                          <a:effectLst/>
                          <a:latin typeface="Times New Roman" panose="02020603050405020304" pitchFamily="18" charset="0"/>
                        </a:rPr>
                        <a:t>respiratuvar</a:t>
                      </a:r>
                      <a:r>
                        <a:rPr lang="tr-TR" sz="900" b="0" i="0" u="none" strike="noStrike" dirty="0">
                          <a:solidFill>
                            <a:srgbClr val="000000"/>
                          </a:solidFill>
                          <a:effectLst/>
                          <a:latin typeface="Times New Roman" panose="02020603050405020304" pitchFamily="18" charset="0"/>
                        </a:rPr>
                        <a:t> bozukluklar), </a:t>
                      </a:r>
                      <a:r>
                        <a:rPr lang="tr-TR" sz="900" b="0" i="0" u="none" strike="noStrike" dirty="0" err="1">
                          <a:solidFill>
                            <a:srgbClr val="000000"/>
                          </a:solidFill>
                          <a:effectLst/>
                          <a:latin typeface="Times New Roman" panose="02020603050405020304" pitchFamily="18" charset="0"/>
                        </a:rPr>
                        <a:t>allerjik</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interstitial</a:t>
                      </a:r>
                      <a:r>
                        <a:rPr lang="tr-TR" sz="900" b="0" i="0" u="none" strike="noStrike" dirty="0">
                          <a:solidFill>
                            <a:srgbClr val="000000"/>
                          </a:solidFill>
                          <a:effectLst/>
                          <a:latin typeface="Times New Roman" panose="02020603050405020304" pitchFamily="18" charset="0"/>
                        </a:rPr>
                        <a:t> nefrit, </a:t>
                      </a:r>
                      <a:r>
                        <a:rPr lang="tr-TR" sz="900" b="0" i="0" u="none" strike="noStrike" dirty="0" err="1">
                          <a:solidFill>
                            <a:srgbClr val="000000"/>
                          </a:solidFill>
                          <a:effectLst/>
                          <a:latin typeface="Times New Roman" panose="02020603050405020304" pitchFamily="18" charset="0"/>
                        </a:rPr>
                        <a:t>vaskülit</a:t>
                      </a:r>
                      <a:endParaRPr lang="tr-TR" sz="900" b="0" i="0" u="none" strike="noStrike" dirty="0">
                        <a:solidFill>
                          <a:srgbClr val="000000"/>
                        </a:solidFill>
                        <a:effectLst/>
                        <a:latin typeface="Times New Roman" panose="02020603050405020304" pitchFamily="18" charset="0"/>
                      </a:endParaRPr>
                    </a:p>
                  </a:txBody>
                  <a:tcPr marL="6781" marR="6781" marT="67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65332624"/>
                  </a:ext>
                </a:extLst>
              </a:tr>
            </a:tbl>
          </a:graphicData>
        </a:graphic>
      </p:graphicFrame>
    </p:spTree>
    <p:extLst>
      <p:ext uri="{BB962C8B-B14F-4D97-AF65-F5344CB8AC3E}">
        <p14:creationId xmlns:p14="http://schemas.microsoft.com/office/powerpoint/2010/main" val="1856454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o 8">
            <a:extLst>
              <a:ext uri="{FF2B5EF4-FFF2-40B4-BE49-F238E27FC236}">
                <a16:creationId xmlns:a16="http://schemas.microsoft.com/office/drawing/2014/main" xmlns="" id="{331B605E-ED8E-49C3-8E2B-40E24F3D3D68}"/>
              </a:ext>
            </a:extLst>
          </p:cNvPr>
          <p:cNvGraphicFramePr>
            <a:graphicFrameLocks noGrp="1"/>
          </p:cNvGraphicFramePr>
          <p:nvPr>
            <p:ph idx="1"/>
            <p:extLst>
              <p:ext uri="{D42A27DB-BD31-4B8C-83A1-F6EECF244321}">
                <p14:modId xmlns:p14="http://schemas.microsoft.com/office/powerpoint/2010/main" val="2571772826"/>
              </p:ext>
            </p:extLst>
          </p:nvPr>
        </p:nvGraphicFramePr>
        <p:xfrm>
          <a:off x="251520" y="548680"/>
          <a:ext cx="8640960" cy="5976662"/>
        </p:xfrm>
        <a:graphic>
          <a:graphicData uri="http://schemas.openxmlformats.org/drawingml/2006/table">
            <a:tbl>
              <a:tblPr firstRow="1" bandRow="1">
                <a:tableStyleId>{5C22544A-7EE6-4342-B048-85BDC9FD1C3A}</a:tableStyleId>
              </a:tblPr>
              <a:tblGrid>
                <a:gridCol w="2520263">
                  <a:extLst>
                    <a:ext uri="{9D8B030D-6E8A-4147-A177-3AD203B41FA5}">
                      <a16:colId xmlns:a16="http://schemas.microsoft.com/office/drawing/2014/main" xmlns="" val="3473605736"/>
                    </a:ext>
                  </a:extLst>
                </a:gridCol>
                <a:gridCol w="6120697">
                  <a:extLst>
                    <a:ext uri="{9D8B030D-6E8A-4147-A177-3AD203B41FA5}">
                      <a16:colId xmlns:a16="http://schemas.microsoft.com/office/drawing/2014/main" xmlns="" val="3270879536"/>
                    </a:ext>
                  </a:extLst>
                </a:gridCol>
              </a:tblGrid>
              <a:tr h="958893">
                <a:tc>
                  <a:txBody>
                    <a:bodyPr/>
                    <a:lstStyle/>
                    <a:p>
                      <a:r>
                        <a:rPr lang="tr-TR" sz="2000" dirty="0">
                          <a:latin typeface="Times New Roman" panose="02020603050405020304" pitchFamily="18" charset="0"/>
                          <a:cs typeface="Times New Roman" panose="02020603050405020304" pitchFamily="18" charset="0"/>
                        </a:rPr>
                        <a:t>Kavramlar   </a:t>
                      </a:r>
                      <a:r>
                        <a:rPr lang="tr-TR" dirty="0"/>
                        <a:t>                      </a:t>
                      </a:r>
                    </a:p>
                  </a:txBody>
                  <a:tcPr/>
                </a:tc>
                <a:tc>
                  <a:txBody>
                    <a:bodyPr/>
                    <a:lstStyle/>
                    <a:p>
                      <a:r>
                        <a:rPr lang="tr-TR" sz="2000" dirty="0">
                          <a:latin typeface="Times New Roman" panose="02020603050405020304" pitchFamily="18" charset="0"/>
                          <a:cs typeface="Times New Roman" panose="02020603050405020304" pitchFamily="18" charset="0"/>
                        </a:rPr>
                        <a:t>Tanım</a:t>
                      </a:r>
                    </a:p>
                  </a:txBody>
                  <a:tcPr/>
                </a:tc>
                <a:extLst>
                  <a:ext uri="{0D108BD9-81ED-4DB2-BD59-A6C34878D82A}">
                    <a16:rowId xmlns:a16="http://schemas.microsoft.com/office/drawing/2014/main" xmlns="" val="1170074588"/>
                  </a:ext>
                </a:extLst>
              </a:tr>
              <a:tr h="958893">
                <a:tc>
                  <a:txBody>
                    <a:bodyPr/>
                    <a:lstStyle/>
                    <a:p>
                      <a:r>
                        <a:rPr lang="tr-TR" sz="1800" dirty="0" err="1">
                          <a:latin typeface="Times New Roman" panose="02020603050405020304" pitchFamily="18" charset="0"/>
                          <a:cs typeface="Times New Roman" panose="02020603050405020304" pitchFamily="18" charset="0"/>
                        </a:rPr>
                        <a:t>Endikasyon</a:t>
                      </a:r>
                      <a:endParaRPr lang="tr-TR" sz="1800" dirty="0">
                        <a:latin typeface="Times New Roman" panose="02020603050405020304" pitchFamily="18" charset="0"/>
                        <a:cs typeface="Times New Roman" panose="02020603050405020304" pitchFamily="18" charset="0"/>
                      </a:endParaRPr>
                    </a:p>
                  </a:txBody>
                  <a:tcPr/>
                </a:tc>
                <a:tc>
                  <a:txBody>
                    <a:bodyPr/>
                    <a:lstStyle/>
                    <a:p>
                      <a:r>
                        <a:rPr lang="tr-TR" sz="1800" dirty="0">
                          <a:latin typeface="Times New Roman" panose="02020603050405020304" pitchFamily="18" charset="0"/>
                          <a:cs typeface="Times New Roman" panose="02020603050405020304" pitchFamily="18" charset="0"/>
                        </a:rPr>
                        <a:t>İlacın, kullanılması gereken durumlarına denir</a:t>
                      </a:r>
                    </a:p>
                  </a:txBody>
                  <a:tcPr/>
                </a:tc>
                <a:extLst>
                  <a:ext uri="{0D108BD9-81ED-4DB2-BD59-A6C34878D82A}">
                    <a16:rowId xmlns:a16="http://schemas.microsoft.com/office/drawing/2014/main" xmlns="" val="821211732"/>
                  </a:ext>
                </a:extLst>
              </a:tr>
              <a:tr h="958893">
                <a:tc>
                  <a:txBody>
                    <a:bodyPr/>
                    <a:lstStyle/>
                    <a:p>
                      <a:r>
                        <a:rPr lang="tr-TR" sz="1800" dirty="0" err="1">
                          <a:latin typeface="Times New Roman" panose="02020603050405020304" pitchFamily="18" charset="0"/>
                          <a:cs typeface="Times New Roman" panose="02020603050405020304" pitchFamily="18" charset="0"/>
                        </a:rPr>
                        <a:t>Kontraendikasyon</a:t>
                      </a:r>
                      <a:endParaRPr lang="tr-TR" sz="1800" dirty="0">
                        <a:latin typeface="Times New Roman" panose="02020603050405020304" pitchFamily="18" charset="0"/>
                        <a:cs typeface="Times New Roman" panose="02020603050405020304" pitchFamily="18" charset="0"/>
                      </a:endParaRPr>
                    </a:p>
                  </a:txBody>
                  <a:tcPr/>
                </a:tc>
                <a:tc>
                  <a:txBody>
                    <a:bodyPr/>
                    <a:lstStyle/>
                    <a:p>
                      <a:r>
                        <a:rPr lang="tr-TR" sz="1800" dirty="0">
                          <a:latin typeface="Times New Roman" panose="02020603050405020304" pitchFamily="18" charset="0"/>
                          <a:cs typeface="Times New Roman" panose="02020603050405020304" pitchFamily="18" charset="0"/>
                        </a:rPr>
                        <a:t>İlacın, kullanılmaması gereken durumlarına denir.</a:t>
                      </a:r>
                    </a:p>
                  </a:txBody>
                  <a:tcPr/>
                </a:tc>
                <a:extLst>
                  <a:ext uri="{0D108BD9-81ED-4DB2-BD59-A6C34878D82A}">
                    <a16:rowId xmlns:a16="http://schemas.microsoft.com/office/drawing/2014/main" xmlns="" val="1347888304"/>
                  </a:ext>
                </a:extLst>
              </a:tr>
              <a:tr h="1182197">
                <a:tc>
                  <a:txBody>
                    <a:bodyPr/>
                    <a:lstStyle/>
                    <a:p>
                      <a:r>
                        <a:rPr lang="tr-TR" sz="1800" dirty="0">
                          <a:latin typeface="Times New Roman" panose="02020603050405020304" pitchFamily="18" charset="0"/>
                          <a:cs typeface="Times New Roman" panose="02020603050405020304" pitchFamily="18" charset="0"/>
                        </a:rPr>
                        <a:t>Rezistans</a:t>
                      </a:r>
                    </a:p>
                  </a:txBody>
                  <a:tcPr/>
                </a:tc>
                <a:tc>
                  <a:txBody>
                    <a:bodyPr/>
                    <a:lstStyle/>
                    <a:p>
                      <a:r>
                        <a:rPr lang="tr-TR" sz="1800" dirty="0">
                          <a:latin typeface="Times New Roman" panose="02020603050405020304" pitchFamily="18" charset="0"/>
                          <a:cs typeface="Times New Roman" panose="02020603050405020304" pitchFamily="18" charset="0"/>
                        </a:rPr>
                        <a:t>Mikroorganizmaların özelliklerine bağlı olarak ilaçlara direnç gelişmesi ve ilaçların etkisiz kalmasıdır.</a:t>
                      </a:r>
                    </a:p>
                  </a:txBody>
                  <a:tcPr/>
                </a:tc>
                <a:extLst>
                  <a:ext uri="{0D108BD9-81ED-4DB2-BD59-A6C34878D82A}">
                    <a16:rowId xmlns:a16="http://schemas.microsoft.com/office/drawing/2014/main" xmlns="" val="2084660414"/>
                  </a:ext>
                </a:extLst>
              </a:tr>
              <a:tr h="958893">
                <a:tc>
                  <a:txBody>
                    <a:bodyPr/>
                    <a:lstStyle/>
                    <a:p>
                      <a:r>
                        <a:rPr lang="tr-TR" sz="1800" dirty="0">
                          <a:latin typeface="Times New Roman" panose="02020603050405020304" pitchFamily="18" charset="0"/>
                          <a:cs typeface="Times New Roman" panose="02020603050405020304" pitchFamily="18" charset="0"/>
                        </a:rPr>
                        <a:t>Tolerans</a:t>
                      </a:r>
                    </a:p>
                  </a:txBody>
                  <a:tcPr/>
                </a:tc>
                <a:tc>
                  <a:txBody>
                    <a:bodyPr/>
                    <a:lstStyle/>
                    <a:p>
                      <a:r>
                        <a:rPr lang="tr-TR" sz="1800" dirty="0">
                          <a:latin typeface="Times New Roman" panose="02020603050405020304" pitchFamily="18" charset="0"/>
                          <a:cs typeface="Times New Roman" panose="02020603050405020304" pitchFamily="18" charset="0"/>
                        </a:rPr>
                        <a:t>İlaçlar devamlı kullanıldığında, normalde alınan etkinin gittikçe azalması durumudur.</a:t>
                      </a:r>
                    </a:p>
                  </a:txBody>
                  <a:tcPr/>
                </a:tc>
                <a:extLst>
                  <a:ext uri="{0D108BD9-81ED-4DB2-BD59-A6C34878D82A}">
                    <a16:rowId xmlns:a16="http://schemas.microsoft.com/office/drawing/2014/main" xmlns="" val="474721818"/>
                  </a:ext>
                </a:extLst>
              </a:tr>
              <a:tr h="958893">
                <a:tc>
                  <a:txBody>
                    <a:bodyPr/>
                    <a:lstStyle/>
                    <a:p>
                      <a:r>
                        <a:rPr lang="tr-TR" sz="1800" dirty="0">
                          <a:latin typeface="Times New Roman" panose="02020603050405020304" pitchFamily="18" charset="0"/>
                          <a:cs typeface="Times New Roman" panose="02020603050405020304" pitchFamily="18" charset="0"/>
                        </a:rPr>
                        <a:t>İlacın yarılanma ömrü</a:t>
                      </a:r>
                    </a:p>
                  </a:txBody>
                  <a:tcPr/>
                </a:tc>
                <a:tc>
                  <a:txBody>
                    <a:bodyPr/>
                    <a:lstStyle/>
                    <a:p>
                      <a:r>
                        <a:rPr lang="tr-TR" sz="1800" dirty="0">
                          <a:latin typeface="Times New Roman" panose="02020603050405020304" pitchFamily="18" charset="0"/>
                          <a:cs typeface="Times New Roman" panose="02020603050405020304" pitchFamily="18" charset="0"/>
                        </a:rPr>
                        <a:t>Bir ilacın plazmadaki konsantrasyonunun yarıya inmesi için geçen süredir.</a:t>
                      </a:r>
                    </a:p>
                  </a:txBody>
                  <a:tcPr/>
                </a:tc>
                <a:extLst>
                  <a:ext uri="{0D108BD9-81ED-4DB2-BD59-A6C34878D82A}">
                    <a16:rowId xmlns:a16="http://schemas.microsoft.com/office/drawing/2014/main" xmlns="" val="3792338148"/>
                  </a:ext>
                </a:extLst>
              </a:tr>
            </a:tbl>
          </a:graphicData>
        </a:graphic>
      </p:graphicFrame>
    </p:spTree>
    <p:extLst>
      <p:ext uri="{BB962C8B-B14F-4D97-AF65-F5344CB8AC3E}">
        <p14:creationId xmlns:p14="http://schemas.microsoft.com/office/powerpoint/2010/main" val="76585959"/>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CBB97B00-920C-445E-8D08-BFA1BD83C971}"/>
              </a:ext>
            </a:extLst>
          </p:cNvPr>
          <p:cNvGraphicFramePr>
            <a:graphicFrameLocks noGrp="1"/>
          </p:cNvGraphicFramePr>
          <p:nvPr>
            <p:extLst>
              <p:ext uri="{D42A27DB-BD31-4B8C-83A1-F6EECF244321}">
                <p14:modId xmlns:p14="http://schemas.microsoft.com/office/powerpoint/2010/main" val="2485690382"/>
              </p:ext>
            </p:extLst>
          </p:nvPr>
        </p:nvGraphicFramePr>
        <p:xfrm>
          <a:off x="251520" y="1268761"/>
          <a:ext cx="8640961" cy="4320480"/>
        </p:xfrm>
        <a:graphic>
          <a:graphicData uri="http://schemas.openxmlformats.org/drawingml/2006/table">
            <a:tbl>
              <a:tblPr/>
              <a:tblGrid>
                <a:gridCol w="518730">
                  <a:extLst>
                    <a:ext uri="{9D8B030D-6E8A-4147-A177-3AD203B41FA5}">
                      <a16:colId xmlns:a16="http://schemas.microsoft.com/office/drawing/2014/main" xmlns="" val="1527917548"/>
                    </a:ext>
                  </a:extLst>
                </a:gridCol>
                <a:gridCol w="1610795">
                  <a:extLst>
                    <a:ext uri="{9D8B030D-6E8A-4147-A177-3AD203B41FA5}">
                      <a16:colId xmlns:a16="http://schemas.microsoft.com/office/drawing/2014/main" xmlns="" val="2116808258"/>
                    </a:ext>
                  </a:extLst>
                </a:gridCol>
                <a:gridCol w="1631271">
                  <a:extLst>
                    <a:ext uri="{9D8B030D-6E8A-4147-A177-3AD203B41FA5}">
                      <a16:colId xmlns:a16="http://schemas.microsoft.com/office/drawing/2014/main" xmlns="" val="3395459047"/>
                    </a:ext>
                  </a:extLst>
                </a:gridCol>
                <a:gridCol w="3030480">
                  <a:extLst>
                    <a:ext uri="{9D8B030D-6E8A-4147-A177-3AD203B41FA5}">
                      <a16:colId xmlns:a16="http://schemas.microsoft.com/office/drawing/2014/main" xmlns="" val="3003726185"/>
                    </a:ext>
                  </a:extLst>
                </a:gridCol>
                <a:gridCol w="1849685">
                  <a:extLst>
                    <a:ext uri="{9D8B030D-6E8A-4147-A177-3AD203B41FA5}">
                      <a16:colId xmlns:a16="http://schemas.microsoft.com/office/drawing/2014/main" xmlns="" val="1964481939"/>
                    </a:ext>
                  </a:extLst>
                </a:gridCol>
              </a:tblGrid>
              <a:tr h="299863">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İLAÇ</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KONTRENDİKASYONLARI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sng" strike="noStrike">
                          <a:solidFill>
                            <a:srgbClr val="000000"/>
                          </a:solidFill>
                          <a:effectLst/>
                          <a:latin typeface="Times New Roman" panose="02020603050405020304" pitchFamily="18" charset="0"/>
                        </a:rPr>
                        <a:t>VERİLİŞ YOLU</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YAN ETKİLERİ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108266165"/>
                  </a:ext>
                </a:extLst>
              </a:tr>
              <a:tr h="4020617">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PENTAL</a:t>
                      </a:r>
                    </a:p>
                  </a:txBody>
                  <a:tcPr marL="7688" marR="7688" marT="768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Kısa operasyonlarda (15 </a:t>
                      </a:r>
                      <a:r>
                        <a:rPr lang="tr-TR" sz="1000" b="0" i="0" u="none" strike="noStrike" dirty="0" err="1">
                          <a:solidFill>
                            <a:srgbClr val="000000"/>
                          </a:solidFill>
                          <a:effectLst/>
                          <a:latin typeface="Times New Roman" panose="02020603050405020304" pitchFamily="18" charset="0"/>
                        </a:rPr>
                        <a:t>dk</a:t>
                      </a:r>
                      <a:r>
                        <a:rPr lang="tr-TR" sz="1000" b="0" i="0" u="none" strike="noStrike" dirty="0">
                          <a:solidFill>
                            <a:srgbClr val="000000"/>
                          </a:solidFill>
                          <a:effectLst/>
                          <a:latin typeface="Times New Roman" panose="02020603050405020304" pitchFamily="18" charset="0"/>
                        </a:rPr>
                        <a:t>) tek </a:t>
                      </a:r>
                      <a:r>
                        <a:rPr lang="tr-TR" sz="1000" b="0" i="0" u="none" strike="noStrike" dirty="0" err="1">
                          <a:solidFill>
                            <a:srgbClr val="000000"/>
                          </a:solidFill>
                          <a:effectLst/>
                          <a:latin typeface="Times New Roman" panose="02020603050405020304" pitchFamily="18" charset="0"/>
                        </a:rPr>
                        <a:t>anestezik</a:t>
                      </a:r>
                      <a:r>
                        <a:rPr lang="tr-TR" sz="1000" b="0" i="0" u="none" strike="noStrike" dirty="0">
                          <a:solidFill>
                            <a:srgbClr val="000000"/>
                          </a:solidFill>
                          <a:effectLst/>
                          <a:latin typeface="Times New Roman" panose="02020603050405020304" pitchFamily="18" charset="0"/>
                        </a:rPr>
                        <a:t> ajan olarak diğer </a:t>
                      </a:r>
                      <a:r>
                        <a:rPr lang="tr-TR" sz="1000" b="0" i="0" u="none" strike="noStrike" dirty="0" err="1">
                          <a:solidFill>
                            <a:srgbClr val="000000"/>
                          </a:solidFill>
                          <a:effectLst/>
                          <a:latin typeface="Times New Roman" panose="02020603050405020304" pitchFamily="18" charset="0"/>
                        </a:rPr>
                        <a:t>anastezik</a:t>
                      </a:r>
                      <a:r>
                        <a:rPr lang="tr-TR" sz="1000" b="0" i="0" u="none" strike="noStrike" dirty="0">
                          <a:solidFill>
                            <a:srgbClr val="000000"/>
                          </a:solidFill>
                          <a:effectLst/>
                          <a:latin typeface="Times New Roman" panose="02020603050405020304" pitchFamily="18" charset="0"/>
                        </a:rPr>
                        <a:t> ajanların uygulanmasından önce </a:t>
                      </a:r>
                      <a:r>
                        <a:rPr lang="tr-TR" sz="1000" b="0" i="0" u="none" strike="noStrike" dirty="0" err="1">
                          <a:solidFill>
                            <a:srgbClr val="000000"/>
                          </a:solidFill>
                          <a:effectLst/>
                          <a:latin typeface="Times New Roman" panose="02020603050405020304" pitchFamily="18" charset="0"/>
                        </a:rPr>
                        <a:t>anastezinin</a:t>
                      </a:r>
                      <a:r>
                        <a:rPr lang="tr-TR" sz="1000" b="0" i="0" u="none" strike="noStrike" dirty="0">
                          <a:solidFill>
                            <a:srgbClr val="000000"/>
                          </a:solidFill>
                          <a:effectLst/>
                          <a:latin typeface="Times New Roman" panose="02020603050405020304" pitchFamily="18" charset="0"/>
                        </a:rPr>
                        <a:t> başlamasında</a:t>
                      </a:r>
                      <a:br>
                        <a:rPr lang="tr-TR" sz="1000" b="0" i="0" u="none" strike="noStrike" dirty="0">
                          <a:solidFill>
                            <a:srgbClr val="000000"/>
                          </a:solidFill>
                          <a:effectLst/>
                          <a:latin typeface="Times New Roman" panose="02020603050405020304" pitchFamily="18" charset="0"/>
                        </a:rPr>
                      </a:br>
                      <a:r>
                        <a:rPr lang="tr-TR" sz="1000" b="0" i="0" u="none" strike="noStrike" dirty="0">
                          <a:solidFill>
                            <a:srgbClr val="000000"/>
                          </a:solidFill>
                          <a:effectLst/>
                          <a:latin typeface="Times New Roman" panose="02020603050405020304" pitchFamily="18" charset="0"/>
                        </a:rPr>
                        <a:t>,bölgesel </a:t>
                      </a:r>
                      <a:r>
                        <a:rPr lang="tr-TR" sz="1000" b="0" i="0" u="none" strike="noStrike" dirty="0" err="1">
                          <a:solidFill>
                            <a:srgbClr val="000000"/>
                          </a:solidFill>
                          <a:effectLst/>
                          <a:latin typeface="Times New Roman" panose="02020603050405020304" pitchFamily="18" charset="0"/>
                        </a:rPr>
                        <a:t>anastezinin</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tamamlanmasında,analjezi</a:t>
                      </a:r>
                      <a:r>
                        <a:rPr lang="tr-TR" sz="1000" b="0" i="0" u="none" strike="noStrike" dirty="0">
                          <a:solidFill>
                            <a:srgbClr val="000000"/>
                          </a:solidFill>
                          <a:effectLst/>
                          <a:latin typeface="Times New Roman" panose="02020603050405020304" pitchFamily="18" charset="0"/>
                        </a:rPr>
                        <a:t> veya kas gevşemesi </a:t>
                      </a:r>
                      <a:r>
                        <a:rPr lang="tr-TR" sz="1000" b="0" i="0" u="none" strike="noStrike" dirty="0" err="1">
                          <a:solidFill>
                            <a:srgbClr val="000000"/>
                          </a:solidFill>
                          <a:effectLst/>
                          <a:latin typeface="Times New Roman" panose="02020603050405020304" pitchFamily="18" charset="0"/>
                        </a:rPr>
                        <a:t>için,diğer</a:t>
                      </a:r>
                      <a:r>
                        <a:rPr lang="tr-TR" sz="1000" b="0" i="0" u="none" strike="noStrike" dirty="0">
                          <a:solidFill>
                            <a:srgbClr val="000000"/>
                          </a:solidFill>
                          <a:effectLst/>
                          <a:latin typeface="Times New Roman" panose="02020603050405020304" pitchFamily="18" charset="0"/>
                        </a:rPr>
                        <a:t> ajanlarla anestezinin dengelendiği sırada hipnozun </a:t>
                      </a:r>
                      <a:r>
                        <a:rPr lang="tr-TR" sz="1000" b="0" i="0" u="none" strike="noStrike" dirty="0" err="1">
                          <a:solidFill>
                            <a:srgbClr val="000000"/>
                          </a:solidFill>
                          <a:effectLst/>
                          <a:latin typeface="Times New Roman" panose="02020603050405020304" pitchFamily="18" charset="0"/>
                        </a:rPr>
                        <a:t>sağlanmasında,inhalasyon</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anastezisi</a:t>
                      </a:r>
                      <a:r>
                        <a:rPr lang="tr-TR" sz="1000" b="0" i="0" u="none" strike="noStrike" dirty="0">
                          <a:solidFill>
                            <a:srgbClr val="000000"/>
                          </a:solidFill>
                          <a:effectLst/>
                          <a:latin typeface="Times New Roman" panose="02020603050405020304" pitchFamily="18" charset="0"/>
                        </a:rPr>
                        <a:t> ve lokal anestezi esnasında veya sonrasında ya da diğer sebeplerle oluşan </a:t>
                      </a:r>
                      <a:r>
                        <a:rPr lang="tr-TR" sz="1000" b="0" i="0" u="none" strike="noStrike" dirty="0" err="1">
                          <a:solidFill>
                            <a:srgbClr val="000000"/>
                          </a:solidFill>
                          <a:effectLst/>
                          <a:latin typeface="Times New Roman" panose="02020603050405020304" pitchFamily="18" charset="0"/>
                        </a:rPr>
                        <a:t>konvülsif</a:t>
                      </a:r>
                      <a:r>
                        <a:rPr lang="tr-TR" sz="1000" b="0" i="0" u="none" strike="noStrike" dirty="0">
                          <a:solidFill>
                            <a:srgbClr val="000000"/>
                          </a:solidFill>
                          <a:effectLst/>
                          <a:latin typeface="Times New Roman" panose="02020603050405020304" pitchFamily="18" charset="0"/>
                        </a:rPr>
                        <a:t> durumların kontrol altına </a:t>
                      </a:r>
                      <a:r>
                        <a:rPr lang="tr-TR" sz="1000" b="0" i="0" u="none" strike="noStrike" dirty="0" err="1">
                          <a:solidFill>
                            <a:srgbClr val="000000"/>
                          </a:solidFill>
                          <a:effectLst/>
                          <a:latin typeface="Times New Roman" panose="02020603050405020304" pitchFamily="18" charset="0"/>
                        </a:rPr>
                        <a:t>alınmasında,eğer</a:t>
                      </a:r>
                      <a:r>
                        <a:rPr lang="tr-TR" sz="1000" b="0" i="0" u="none" strike="noStrike" dirty="0">
                          <a:solidFill>
                            <a:srgbClr val="000000"/>
                          </a:solidFill>
                          <a:effectLst/>
                          <a:latin typeface="Times New Roman" panose="02020603050405020304" pitchFamily="18" charset="0"/>
                        </a:rPr>
                        <a:t>- yeterli </a:t>
                      </a:r>
                      <a:r>
                        <a:rPr lang="tr-TR" sz="1000" b="0" i="0" u="none" strike="noStrike" dirty="0" err="1">
                          <a:solidFill>
                            <a:srgbClr val="000000"/>
                          </a:solidFill>
                          <a:effectLst/>
                          <a:latin typeface="Times New Roman" panose="02020603050405020304" pitchFamily="18" charset="0"/>
                        </a:rPr>
                        <a:t>ventile-asyon</a:t>
                      </a:r>
                      <a:r>
                        <a:rPr lang="tr-TR" sz="1000" b="0" i="0" u="none" strike="noStrike" dirty="0">
                          <a:solidFill>
                            <a:srgbClr val="000000"/>
                          </a:solidFill>
                          <a:effectLst/>
                          <a:latin typeface="Times New Roman" panose="02020603050405020304" pitchFamily="18" charset="0"/>
                        </a:rPr>
                        <a:t> sağlanmışsa </a:t>
                      </a:r>
                      <a:r>
                        <a:rPr lang="tr-TR" sz="1000" b="0" i="0" u="none" strike="noStrike" dirty="0" err="1">
                          <a:solidFill>
                            <a:srgbClr val="000000"/>
                          </a:solidFill>
                          <a:effectLst/>
                          <a:latin typeface="Times New Roman" panose="02020603050405020304" pitchFamily="18" charset="0"/>
                        </a:rPr>
                        <a:t>intrakranyal</a:t>
                      </a:r>
                      <a:r>
                        <a:rPr lang="tr-TR" sz="1000" b="0" i="0" u="none" strike="noStrike" dirty="0">
                          <a:solidFill>
                            <a:srgbClr val="000000"/>
                          </a:solidFill>
                          <a:effectLst/>
                          <a:latin typeface="Times New Roman" panose="02020603050405020304" pitchFamily="18" charset="0"/>
                        </a:rPr>
                        <a:t> basıncı artmış sinir sistemi cerrahisi hastalarında kullanılır.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 İntravenöz uygulama için uygun verilerin olmaması Barbitüratlara karşı aşırı duyarlık Status asthmaticus Porfiri veya belli arlıklarla görülen akut porfiri Nispi Kontrendikasyonlar: Ciddi kardiyovasküler rahatsızlık Hipotansiyon ya da şok Hipnotik etkinin uzayabileceği ya da artabileceği durumlarda, Addison hastalığı, karaciğer ya da böbrek fonksiyon bozukluğu, miksödem, kanda üre seviyesinin artması, şiddetli anemi ve myasthenia gravis</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İntravenöz yolla uygulanır. Kişilerin ilaca verdiğ yanıt değişken olduğundan belli bir dozu yoktur. İlacın dozu hastanın gereksinmelerine göre genç hastalar, orta ve yaşlı hastalardan daha yüksek doza gereksinim duyarlar. Doz genelikle vücut ağarlığı ile orantılıdır ve aşırı kilolu hastalar aynı ağırlıktaki nispeten yağsız kişilerden daha yüksek doza gereksim duyarlar.</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Premedikasyon :</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Genellikle vagal refleksleri bastırmak ve salgılamayı önlemek için atropin ve skopolamin verilerek yapılır. Ek olarak sıklıkla bir barbitürat ya da opiyat da verilir.</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Test dozu :</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Tlopentale karşı toleransı veya olağandışı duyarlılığı tayin etmek için Pental sodyumun 25-75 mg'lık küçük bir test dozunun enjekte edilmesi 60 saniye beklenmesi hastanın reaksiyonlkarının gözlenmesi önerilir.</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Anastezide kullanılması :</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Hastanın göstereceği reaksiyona bağlı olarak 20-40 saniyelik arlıklarla 50-75 mg enjekte edilerek ortalama erişkinlerde oldukca yavaş indüksiyon genelliklle sağlanabilir. Anestezi bir kere sağlandıktan sonra hastanın her kımıldayışında 25-50 mg'lık ilave enjeksiyonlar verilebilir.</a:t>
                      </a:r>
                      <a:br>
                        <a:rPr lang="tr-TR" sz="1000" b="0" i="0" u="none" strike="noStrike">
                          <a:solidFill>
                            <a:srgbClr val="000000"/>
                          </a:solidFill>
                          <a:effectLst/>
                          <a:latin typeface="Times New Roman" panose="02020603050405020304" pitchFamily="18" charset="0"/>
                        </a:rPr>
                      </a:br>
                      <a:r>
                        <a:rPr lang="tr-TR" sz="1000" b="0" i="0" u="none" strike="noStrike">
                          <a:solidFill>
                            <a:srgbClr val="000000"/>
                          </a:solidFill>
                          <a:effectLst/>
                          <a:latin typeface="Times New Roman" panose="02020603050405020304" pitchFamily="18" charset="0"/>
                        </a:rPr>
                        <a:t/>
                      </a:r>
                      <a:br>
                        <a:rPr lang="tr-TR" sz="1000" b="0" i="0" u="none" strike="noStrike">
                          <a:solidFill>
                            <a:srgbClr val="000000"/>
                          </a:solidFill>
                          <a:effectLst/>
                          <a:latin typeface="Times New Roman" panose="02020603050405020304" pitchFamily="18" charset="0"/>
                        </a:rPr>
                      </a:br>
                      <a:endParaRPr lang="tr-TR" sz="1000" b="0" i="0" u="none" strike="noStrike">
                        <a:solidFill>
                          <a:srgbClr val="000000"/>
                        </a:solidFill>
                        <a:effectLst/>
                        <a:latin typeface="Times New Roman" panose="02020603050405020304" pitchFamily="18" charset="0"/>
                      </a:endParaRP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Solunum depresyonu, </a:t>
                      </a:r>
                      <a:r>
                        <a:rPr lang="tr-TR" sz="1000" b="0" i="0" u="none" strike="noStrike" dirty="0" err="1">
                          <a:solidFill>
                            <a:srgbClr val="000000"/>
                          </a:solidFill>
                          <a:effectLst/>
                          <a:latin typeface="Times New Roman" panose="02020603050405020304" pitchFamily="18" charset="0"/>
                        </a:rPr>
                        <a:t>miyokardiyal</a:t>
                      </a:r>
                      <a:r>
                        <a:rPr lang="tr-TR" sz="1000" b="0" i="0" u="none" strike="noStrike" dirty="0">
                          <a:solidFill>
                            <a:srgbClr val="000000"/>
                          </a:solidFill>
                          <a:effectLst/>
                          <a:latin typeface="Times New Roman" panose="02020603050405020304" pitchFamily="18" charset="0"/>
                        </a:rPr>
                        <a:t> depresyon, kardiyak aritmileri, uykulu halin ve uyanışın uzaması, aksırma, öksürme, </a:t>
                      </a:r>
                      <a:r>
                        <a:rPr lang="tr-TR" sz="1000" b="0" i="0" u="none" strike="noStrike" dirty="0" err="1">
                          <a:solidFill>
                            <a:srgbClr val="000000"/>
                          </a:solidFill>
                          <a:effectLst/>
                          <a:latin typeface="Times New Roman" panose="02020603050405020304" pitchFamily="18" charset="0"/>
                        </a:rPr>
                        <a:t>bronkospazm</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lerangospazm</a:t>
                      </a:r>
                      <a:r>
                        <a:rPr lang="tr-TR" sz="1000" b="0" i="0" u="none" strike="noStrike" dirty="0">
                          <a:solidFill>
                            <a:srgbClr val="000000"/>
                          </a:solidFill>
                          <a:effectLst/>
                          <a:latin typeface="Times New Roman" panose="02020603050405020304" pitchFamily="18" charset="0"/>
                        </a:rPr>
                        <a:t> ve titreme.</a:t>
                      </a:r>
                      <a:br>
                        <a:rPr lang="tr-TR" sz="1000" b="0" i="0" u="none" strike="noStrike" dirty="0">
                          <a:solidFill>
                            <a:srgbClr val="000000"/>
                          </a:solidFill>
                          <a:effectLst/>
                          <a:latin typeface="Times New Roman" panose="02020603050405020304" pitchFamily="18" charset="0"/>
                        </a:rPr>
                      </a:br>
                      <a:r>
                        <a:rPr lang="tr-TR" sz="1000" b="0" i="0" u="none" strike="noStrike" dirty="0" err="1">
                          <a:solidFill>
                            <a:srgbClr val="000000"/>
                          </a:solidFill>
                          <a:effectLst/>
                          <a:latin typeface="Times New Roman" panose="02020603050405020304" pitchFamily="18" charset="0"/>
                        </a:rPr>
                        <a:t>Tiyopentale</a:t>
                      </a:r>
                      <a:r>
                        <a:rPr lang="tr-TR" sz="1000" b="0" i="0" u="none" strike="noStrike" dirty="0">
                          <a:solidFill>
                            <a:srgbClr val="000000"/>
                          </a:solidFill>
                          <a:effectLst/>
                          <a:latin typeface="Times New Roman" panose="02020603050405020304" pitchFamily="18" charset="0"/>
                        </a:rPr>
                        <a:t> karşı </a:t>
                      </a:r>
                      <a:r>
                        <a:rPr lang="tr-TR" sz="1000" b="0" i="0" u="none" strike="noStrike" dirty="0" err="1">
                          <a:solidFill>
                            <a:srgbClr val="000000"/>
                          </a:solidFill>
                          <a:effectLst/>
                          <a:latin typeface="Times New Roman" panose="02020603050405020304" pitchFamily="18" charset="0"/>
                        </a:rPr>
                        <a:t>anafilaktik</a:t>
                      </a:r>
                      <a:r>
                        <a:rPr lang="tr-TR" sz="1000" b="0" i="0" u="none" strike="noStrike" dirty="0">
                          <a:solidFill>
                            <a:srgbClr val="000000"/>
                          </a:solidFill>
                          <a:effectLst/>
                          <a:latin typeface="Times New Roman" panose="02020603050405020304" pitchFamily="18" charset="0"/>
                        </a:rPr>
                        <a:t> ve </a:t>
                      </a:r>
                      <a:r>
                        <a:rPr lang="tr-TR" sz="1000" b="0" i="0" u="none" strike="noStrike" dirty="0" err="1">
                          <a:solidFill>
                            <a:srgbClr val="000000"/>
                          </a:solidFill>
                          <a:effectLst/>
                          <a:latin typeface="Times New Roman" panose="02020603050405020304" pitchFamily="18" charset="0"/>
                        </a:rPr>
                        <a:t>anafilaktoit</a:t>
                      </a:r>
                      <a:r>
                        <a:rPr lang="tr-TR" sz="1000" b="0" i="0" u="none" strike="noStrike" dirty="0">
                          <a:solidFill>
                            <a:srgbClr val="000000"/>
                          </a:solidFill>
                          <a:effectLst/>
                          <a:latin typeface="Times New Roman" panose="02020603050405020304" pitchFamily="18" charset="0"/>
                        </a:rPr>
                        <a:t> reaksiyonlar bildirilmiştir. Semptomlar konvansiyonel tarzda </a:t>
                      </a:r>
                      <a:r>
                        <a:rPr lang="tr-TR" sz="1000" b="0" i="0" u="none" strike="noStrike" dirty="0" err="1">
                          <a:solidFill>
                            <a:srgbClr val="000000"/>
                          </a:solidFill>
                          <a:effectLst/>
                          <a:latin typeface="Times New Roman" panose="02020603050405020304" pitchFamily="18" charset="0"/>
                        </a:rPr>
                        <a:t>gidreilmelidir</a:t>
                      </a:r>
                      <a:r>
                        <a:rPr lang="tr-TR" sz="1000" b="0" i="0" u="none" strike="noStrike" dirty="0">
                          <a:solidFill>
                            <a:srgbClr val="000000"/>
                          </a:solidFill>
                          <a:effectLst/>
                          <a:latin typeface="Times New Roman" panose="02020603050405020304" pitchFamily="18" charset="0"/>
                        </a:rPr>
                        <a:t>. Ender olarak, böbrek yetmezliği ve </a:t>
                      </a:r>
                      <a:r>
                        <a:rPr lang="tr-TR" sz="1000" b="0" i="0" u="none" strike="noStrike" dirty="0" err="1">
                          <a:solidFill>
                            <a:srgbClr val="000000"/>
                          </a:solidFill>
                          <a:effectLst/>
                          <a:latin typeface="Times New Roman" panose="02020603050405020304" pitchFamily="18" charset="0"/>
                        </a:rPr>
                        <a:t>radyal</a:t>
                      </a:r>
                      <a:r>
                        <a:rPr lang="tr-TR" sz="1000" b="0" i="0" u="none" strike="noStrike" dirty="0">
                          <a:solidFill>
                            <a:srgbClr val="000000"/>
                          </a:solidFill>
                          <a:effectLst/>
                          <a:latin typeface="Times New Roman" panose="02020603050405020304" pitchFamily="18" charset="0"/>
                        </a:rPr>
                        <a:t> sinir felci ile beraber </a:t>
                      </a:r>
                      <a:r>
                        <a:rPr lang="tr-TR" sz="1000" b="0" i="0" u="none" strike="noStrike" dirty="0" err="1">
                          <a:solidFill>
                            <a:srgbClr val="000000"/>
                          </a:solidFill>
                          <a:effectLst/>
                          <a:latin typeface="Times New Roman" panose="02020603050405020304" pitchFamily="18" charset="0"/>
                        </a:rPr>
                        <a:t>immün</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hemolitik</a:t>
                      </a:r>
                      <a:r>
                        <a:rPr lang="tr-TR" sz="1000" b="0" i="0" u="none" strike="noStrike" dirty="0">
                          <a:solidFill>
                            <a:srgbClr val="000000"/>
                          </a:solidFill>
                          <a:effectLst/>
                          <a:latin typeface="Times New Roman" panose="02020603050405020304" pitchFamily="18" charset="0"/>
                        </a:rPr>
                        <a:t> ödem, anemi bildirilmiştir.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563010673"/>
                  </a:ext>
                </a:extLst>
              </a:tr>
            </a:tbl>
          </a:graphicData>
        </a:graphic>
      </p:graphicFrame>
    </p:spTree>
    <p:extLst>
      <p:ext uri="{BB962C8B-B14F-4D97-AF65-F5344CB8AC3E}">
        <p14:creationId xmlns:p14="http://schemas.microsoft.com/office/powerpoint/2010/main" val="297497180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2432E958-BAB6-4444-8184-9465FA9D4FC8}"/>
              </a:ext>
            </a:extLst>
          </p:cNvPr>
          <p:cNvGraphicFramePr>
            <a:graphicFrameLocks noGrp="1"/>
          </p:cNvGraphicFramePr>
          <p:nvPr>
            <p:extLst>
              <p:ext uri="{D42A27DB-BD31-4B8C-83A1-F6EECF244321}">
                <p14:modId xmlns:p14="http://schemas.microsoft.com/office/powerpoint/2010/main" val="3743607279"/>
              </p:ext>
            </p:extLst>
          </p:nvPr>
        </p:nvGraphicFramePr>
        <p:xfrm>
          <a:off x="251519" y="764704"/>
          <a:ext cx="8640962" cy="5040560"/>
        </p:xfrm>
        <a:graphic>
          <a:graphicData uri="http://schemas.openxmlformats.org/drawingml/2006/table">
            <a:tbl>
              <a:tblPr/>
              <a:tblGrid>
                <a:gridCol w="275159">
                  <a:extLst>
                    <a:ext uri="{9D8B030D-6E8A-4147-A177-3AD203B41FA5}">
                      <a16:colId xmlns:a16="http://schemas.microsoft.com/office/drawing/2014/main" xmlns="" val="2722752340"/>
                    </a:ext>
                  </a:extLst>
                </a:gridCol>
                <a:gridCol w="1901977">
                  <a:extLst>
                    <a:ext uri="{9D8B030D-6E8A-4147-A177-3AD203B41FA5}">
                      <a16:colId xmlns:a16="http://schemas.microsoft.com/office/drawing/2014/main" xmlns="" val="182980781"/>
                    </a:ext>
                  </a:extLst>
                </a:gridCol>
                <a:gridCol w="1004089">
                  <a:extLst>
                    <a:ext uri="{9D8B030D-6E8A-4147-A177-3AD203B41FA5}">
                      <a16:colId xmlns:a16="http://schemas.microsoft.com/office/drawing/2014/main" xmlns="" val="1099871187"/>
                    </a:ext>
                  </a:extLst>
                </a:gridCol>
                <a:gridCol w="3741199">
                  <a:extLst>
                    <a:ext uri="{9D8B030D-6E8A-4147-A177-3AD203B41FA5}">
                      <a16:colId xmlns:a16="http://schemas.microsoft.com/office/drawing/2014/main" xmlns="" val="3751466431"/>
                    </a:ext>
                  </a:extLst>
                </a:gridCol>
                <a:gridCol w="1718538">
                  <a:extLst>
                    <a:ext uri="{9D8B030D-6E8A-4147-A177-3AD203B41FA5}">
                      <a16:colId xmlns:a16="http://schemas.microsoft.com/office/drawing/2014/main" xmlns="" val="61036821"/>
                    </a:ext>
                  </a:extLst>
                </a:gridCol>
              </a:tblGrid>
              <a:tr h="193471">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600" b="0" i="0" u="none" strike="noStrike">
                          <a:solidFill>
                            <a:srgbClr val="000000"/>
                          </a:solidFill>
                          <a:effectLst/>
                          <a:latin typeface="Times New Roman" panose="02020603050405020304" pitchFamily="18" charset="0"/>
                        </a:rPr>
                        <a:t>İLAÇ</a:t>
                      </a:r>
                    </a:p>
                  </a:txBody>
                  <a:tcPr marL="4406" marR="4406" marT="440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600" b="0" i="0" u="none" strike="noStrike">
                          <a:solidFill>
                            <a:srgbClr val="000000"/>
                          </a:solidFill>
                          <a:effectLst/>
                          <a:latin typeface="Times New Roman" panose="02020603050405020304" pitchFamily="18" charset="0"/>
                        </a:rPr>
                        <a:t>ENDİKASYONLARI</a:t>
                      </a:r>
                    </a:p>
                  </a:txBody>
                  <a:tcPr marL="4406" marR="4406" marT="440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600" b="0" i="0" u="none" strike="noStrike">
                          <a:solidFill>
                            <a:srgbClr val="000000"/>
                          </a:solidFill>
                          <a:effectLst/>
                          <a:latin typeface="Times New Roman" panose="02020603050405020304" pitchFamily="18" charset="0"/>
                        </a:rPr>
                        <a:t>KONTRENDİKASYONLARI</a:t>
                      </a:r>
                    </a:p>
                  </a:txBody>
                  <a:tcPr marL="4406" marR="4406" marT="440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600" b="0" i="0" u="sng" strike="noStrike">
                          <a:solidFill>
                            <a:srgbClr val="000000"/>
                          </a:solidFill>
                          <a:effectLst/>
                          <a:latin typeface="Times New Roman" panose="02020603050405020304" pitchFamily="18" charset="0"/>
                        </a:rPr>
                        <a:t>VERİLİŞ YOLU</a:t>
                      </a:r>
                    </a:p>
                  </a:txBody>
                  <a:tcPr marL="4406" marR="4406" marT="440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600" b="0" i="0" u="none" strike="noStrike">
                          <a:solidFill>
                            <a:srgbClr val="000000"/>
                          </a:solidFill>
                          <a:effectLst/>
                          <a:latin typeface="Times New Roman" panose="02020603050405020304" pitchFamily="18" charset="0"/>
                        </a:rPr>
                        <a:t>YAN ETKİLERİ</a:t>
                      </a:r>
                    </a:p>
                  </a:txBody>
                  <a:tcPr marL="4406" marR="4406" marT="440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930178876"/>
                  </a:ext>
                </a:extLst>
              </a:tr>
              <a:tr h="484708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600" b="0" i="0" u="none" strike="noStrike" dirty="0">
                          <a:solidFill>
                            <a:srgbClr val="000000"/>
                          </a:solidFill>
                          <a:effectLst/>
                          <a:latin typeface="Times New Roman" panose="02020603050405020304" pitchFamily="18" charset="0"/>
                        </a:rPr>
                        <a:t>PARLODEL</a:t>
                      </a:r>
                    </a:p>
                  </a:txBody>
                  <a:tcPr marL="4406" marR="4406" marT="4406"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600" b="0" i="0" u="none" strike="noStrike" dirty="0">
                          <a:solidFill>
                            <a:srgbClr val="000000"/>
                          </a:solidFill>
                          <a:effectLst/>
                          <a:latin typeface="Times New Roman" panose="02020603050405020304" pitchFamily="18" charset="0"/>
                        </a:rPr>
                        <a:t>Parkinson hastalığı: Tek başına veya diğer </a:t>
                      </a:r>
                      <a:r>
                        <a:rPr lang="tr-TR" sz="600" b="0" i="0" u="none" strike="noStrike" dirty="0" err="1">
                          <a:solidFill>
                            <a:srgbClr val="000000"/>
                          </a:solidFill>
                          <a:effectLst/>
                          <a:latin typeface="Times New Roman" panose="02020603050405020304" pitchFamily="18" charset="0"/>
                        </a:rPr>
                        <a:t>antiparkinson</a:t>
                      </a:r>
                      <a:r>
                        <a:rPr lang="tr-TR" sz="600" b="0" i="0" u="none" strike="noStrike" dirty="0">
                          <a:solidFill>
                            <a:srgbClr val="000000"/>
                          </a:solidFill>
                          <a:effectLst/>
                          <a:latin typeface="Times New Roman" panose="02020603050405020304" pitchFamily="18" charset="0"/>
                        </a:rPr>
                        <a:t> ilaçlarla kombine olarak, </a:t>
                      </a:r>
                      <a:r>
                        <a:rPr lang="tr-TR" sz="600" b="0" i="0" u="none" strike="noStrike" dirty="0" err="1">
                          <a:solidFill>
                            <a:srgbClr val="000000"/>
                          </a:solidFill>
                          <a:effectLst/>
                          <a:latin typeface="Times New Roman" panose="02020603050405020304" pitchFamily="18" charset="0"/>
                        </a:rPr>
                        <a:t>idiopatik</a:t>
                      </a:r>
                      <a:r>
                        <a:rPr lang="tr-TR" sz="600" b="0" i="0" u="none" strike="noStrike" dirty="0">
                          <a:solidFill>
                            <a:srgbClr val="000000"/>
                          </a:solidFill>
                          <a:effectLst/>
                          <a:latin typeface="Times New Roman" panose="02020603050405020304" pitchFamily="18" charset="0"/>
                        </a:rPr>
                        <a:t> ve post-</a:t>
                      </a:r>
                      <a:r>
                        <a:rPr lang="tr-TR" sz="600" b="0" i="0" u="none" strike="noStrike" dirty="0" err="1">
                          <a:solidFill>
                            <a:srgbClr val="000000"/>
                          </a:solidFill>
                          <a:effectLst/>
                          <a:latin typeface="Times New Roman" panose="02020603050405020304" pitchFamily="18" charset="0"/>
                        </a:rPr>
                        <a:t>ensefalitik</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parkinson</a:t>
                      </a:r>
                      <a:r>
                        <a:rPr lang="tr-TR" sz="600" b="0" i="0" u="none" strike="noStrike" dirty="0">
                          <a:solidFill>
                            <a:srgbClr val="000000"/>
                          </a:solidFill>
                          <a:effectLst/>
                          <a:latin typeface="Times New Roman" panose="02020603050405020304" pitchFamily="18" charset="0"/>
                        </a:rPr>
                        <a:t> hastalığının her safhasında </a:t>
                      </a:r>
                      <a:r>
                        <a:rPr lang="tr-TR" sz="600" b="0" i="0" u="none" strike="noStrike" dirty="0" err="1">
                          <a:solidFill>
                            <a:srgbClr val="000000"/>
                          </a:solidFill>
                          <a:effectLst/>
                          <a:latin typeface="Times New Roman" panose="02020603050405020304" pitchFamily="18" charset="0"/>
                        </a:rPr>
                        <a:t>endikedir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Prolaktinomalar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Prolaktin</a:t>
                      </a:r>
                      <a:r>
                        <a:rPr lang="tr-TR" sz="600" b="0" i="0" u="none" strike="noStrike" dirty="0">
                          <a:solidFill>
                            <a:srgbClr val="000000"/>
                          </a:solidFill>
                          <a:effectLst/>
                          <a:latin typeface="Times New Roman" panose="02020603050405020304" pitchFamily="18" charset="0"/>
                        </a:rPr>
                        <a:t> salgılayan </a:t>
                      </a:r>
                      <a:r>
                        <a:rPr lang="tr-TR" sz="600" b="0" i="0" u="none" strike="noStrike" dirty="0" err="1">
                          <a:solidFill>
                            <a:srgbClr val="000000"/>
                          </a:solidFill>
                          <a:effectLst/>
                          <a:latin typeface="Times New Roman" panose="02020603050405020304" pitchFamily="18" charset="0"/>
                        </a:rPr>
                        <a:t>hipofizer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mikroadenom</a:t>
                      </a:r>
                      <a:r>
                        <a:rPr lang="tr-TR" sz="600" b="0" i="0" u="none" strike="noStrike" dirty="0">
                          <a:solidFill>
                            <a:srgbClr val="000000"/>
                          </a:solidFill>
                          <a:effectLst/>
                          <a:latin typeface="Times New Roman" panose="02020603050405020304" pitchFamily="18" charset="0"/>
                        </a:rPr>
                        <a:t> ve </a:t>
                      </a:r>
                      <a:r>
                        <a:rPr lang="tr-TR" sz="600" b="0" i="0" u="none" strike="noStrike" dirty="0" err="1">
                          <a:solidFill>
                            <a:srgbClr val="000000"/>
                          </a:solidFill>
                          <a:effectLst/>
                          <a:latin typeface="Times New Roman" panose="02020603050405020304" pitchFamily="18" charset="0"/>
                        </a:rPr>
                        <a:t>makroadenomların</a:t>
                      </a:r>
                      <a:r>
                        <a:rPr lang="tr-TR" sz="600" b="0" i="0" u="none" strike="noStrike" dirty="0">
                          <a:solidFill>
                            <a:srgbClr val="000000"/>
                          </a:solidFill>
                          <a:effectLst/>
                          <a:latin typeface="Times New Roman" panose="02020603050405020304" pitchFamily="18" charset="0"/>
                        </a:rPr>
                        <a:t> konservatif tedavisi; cerrahi girişimden önce tümörün boyutunun küçültülmesi ve alınmasını kolaylaştırmak amacıyla ve cerrahi girişimden sonra; </a:t>
                      </a:r>
                      <a:r>
                        <a:rPr lang="tr-TR" sz="600" b="0" i="0" u="none" strike="noStrike" dirty="0" err="1">
                          <a:solidFill>
                            <a:srgbClr val="000000"/>
                          </a:solidFill>
                          <a:effectLst/>
                          <a:latin typeface="Times New Roman" panose="02020603050405020304" pitchFamily="18" charset="0"/>
                        </a:rPr>
                        <a:t>prolaktin</a:t>
                      </a:r>
                      <a:r>
                        <a:rPr lang="tr-TR" sz="600" b="0" i="0" u="none" strike="noStrike" dirty="0">
                          <a:solidFill>
                            <a:srgbClr val="000000"/>
                          </a:solidFill>
                          <a:effectLst/>
                          <a:latin typeface="Times New Roman" panose="02020603050405020304" pitchFamily="18" charset="0"/>
                        </a:rPr>
                        <a:t> seviyesinin hala yüksek olduğu durumlarda </a:t>
                      </a:r>
                      <a:r>
                        <a:rPr lang="tr-TR" sz="600" b="0" i="0" u="none" strike="noStrike" dirty="0" err="1">
                          <a:solidFill>
                            <a:srgbClr val="000000"/>
                          </a:solidFill>
                          <a:effectLst/>
                          <a:latin typeface="Times New Roman" panose="02020603050405020304" pitchFamily="18" charset="0"/>
                        </a:rPr>
                        <a:t>endikedir</a:t>
                      </a:r>
                      <a:r>
                        <a:rPr lang="tr-TR" sz="600" b="0" i="0" u="none" strike="noStrike" dirty="0">
                          <a:solidFill>
                            <a:srgbClr val="000000"/>
                          </a:solidFill>
                          <a:effectLst/>
                          <a:latin typeface="Times New Roman" panose="02020603050405020304" pitchFamily="18" charset="0"/>
                        </a:rPr>
                        <a:t>. Akromegali: Cerrahi girişim ve radyoterapiye yardımcı tedavi veya bazı özel durumlarda ve alternatif tedavi olarak </a:t>
                      </a:r>
                      <a:r>
                        <a:rPr lang="tr-TR" sz="600" b="0" i="0" u="none" strike="noStrike" dirty="0" err="1">
                          <a:solidFill>
                            <a:srgbClr val="000000"/>
                          </a:solidFill>
                          <a:effectLst/>
                          <a:latin typeface="Times New Roman" panose="02020603050405020304" pitchFamily="18" charset="0"/>
                        </a:rPr>
                        <a:t>endikedir</a:t>
                      </a:r>
                      <a:r>
                        <a:rPr lang="tr-TR" sz="600" b="0" i="0" u="none" strike="noStrike" dirty="0">
                          <a:solidFill>
                            <a:srgbClr val="000000"/>
                          </a:solidFill>
                          <a:effectLst/>
                          <a:latin typeface="Times New Roman" panose="02020603050405020304" pitchFamily="18" charset="0"/>
                        </a:rPr>
                        <a:t>. Erkekte </a:t>
                      </a:r>
                      <a:r>
                        <a:rPr lang="tr-TR" sz="600" b="0" i="0" u="none" strike="noStrike" dirty="0" err="1">
                          <a:solidFill>
                            <a:srgbClr val="000000"/>
                          </a:solidFill>
                          <a:effectLst/>
                          <a:latin typeface="Times New Roman" panose="02020603050405020304" pitchFamily="18" charset="0"/>
                        </a:rPr>
                        <a:t>hiperprolaktinemi</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Prolaktine</a:t>
                      </a:r>
                      <a:r>
                        <a:rPr lang="tr-TR" sz="600" b="0" i="0" u="none" strike="noStrike" dirty="0">
                          <a:solidFill>
                            <a:srgbClr val="000000"/>
                          </a:solidFill>
                          <a:effectLst/>
                          <a:latin typeface="Times New Roman" panose="02020603050405020304" pitchFamily="18" charset="0"/>
                        </a:rPr>
                        <a:t> bağlı </a:t>
                      </a:r>
                      <a:r>
                        <a:rPr lang="tr-TR" sz="600" b="0" i="0" u="none" strike="noStrike" dirty="0" err="1">
                          <a:solidFill>
                            <a:srgbClr val="000000"/>
                          </a:solidFill>
                          <a:effectLst/>
                          <a:latin typeface="Times New Roman" panose="02020603050405020304" pitchFamily="18" charset="0"/>
                        </a:rPr>
                        <a:t>hipogonadizmde</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oligospermi</a:t>
                      </a:r>
                      <a:r>
                        <a:rPr lang="tr-TR" sz="600" b="0" i="0" u="none" strike="noStrike" dirty="0">
                          <a:solidFill>
                            <a:srgbClr val="000000"/>
                          </a:solidFill>
                          <a:effectLst/>
                          <a:latin typeface="Times New Roman" panose="02020603050405020304" pitchFamily="18" charset="0"/>
                        </a:rPr>
                        <a:t>, libido azalması, </a:t>
                      </a:r>
                      <a:r>
                        <a:rPr lang="tr-TR" sz="600" b="0" i="0" u="none" strike="noStrike" dirty="0" err="1">
                          <a:solidFill>
                            <a:srgbClr val="000000"/>
                          </a:solidFill>
                          <a:effectLst/>
                          <a:latin typeface="Times New Roman" panose="02020603050405020304" pitchFamily="18" charset="0"/>
                        </a:rPr>
                        <a:t>empotans</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endikedir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Menstrüel</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siklus</a:t>
                      </a:r>
                      <a:r>
                        <a:rPr lang="tr-TR" sz="600" b="0" i="0" u="none" strike="noStrike" dirty="0">
                          <a:solidFill>
                            <a:srgbClr val="000000"/>
                          </a:solidFill>
                          <a:effectLst/>
                          <a:latin typeface="Times New Roman" panose="02020603050405020304" pitchFamily="18" charset="0"/>
                        </a:rPr>
                        <a:t> bozuklukları, kadın </a:t>
                      </a:r>
                      <a:r>
                        <a:rPr lang="tr-TR" sz="600" b="0" i="0" u="none" strike="noStrike" dirty="0" err="1">
                          <a:solidFill>
                            <a:srgbClr val="000000"/>
                          </a:solidFill>
                          <a:effectLst/>
                          <a:latin typeface="Times New Roman" panose="02020603050405020304" pitchFamily="18" charset="0"/>
                        </a:rPr>
                        <a:t>infertilitesi</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Prolaktine</a:t>
                      </a:r>
                      <a:r>
                        <a:rPr lang="tr-TR" sz="600" b="0" i="0" u="none" strike="noStrike" dirty="0">
                          <a:solidFill>
                            <a:srgbClr val="000000"/>
                          </a:solidFill>
                          <a:effectLst/>
                          <a:latin typeface="Times New Roman" panose="02020603050405020304" pitchFamily="18" charset="0"/>
                        </a:rPr>
                        <a:t> bağlı </a:t>
                      </a:r>
                      <a:r>
                        <a:rPr lang="tr-TR" sz="600" b="0" i="0" u="none" strike="noStrike" dirty="0" err="1">
                          <a:solidFill>
                            <a:srgbClr val="000000"/>
                          </a:solidFill>
                          <a:effectLst/>
                          <a:latin typeface="Times New Roman" panose="02020603050405020304" pitchFamily="18" charset="0"/>
                        </a:rPr>
                        <a:t>hiperprolaktinemik</a:t>
                      </a:r>
                      <a:r>
                        <a:rPr lang="tr-TR" sz="600" b="0" i="0" u="none" strike="noStrike" dirty="0">
                          <a:solidFill>
                            <a:srgbClr val="000000"/>
                          </a:solidFill>
                          <a:effectLst/>
                          <a:latin typeface="Times New Roman" panose="02020603050405020304" pitchFamily="18" charset="0"/>
                        </a:rPr>
                        <a:t> ve görünürde </a:t>
                      </a:r>
                      <a:r>
                        <a:rPr lang="tr-TR" sz="600" b="0" i="0" u="none" strike="noStrike" dirty="0" err="1">
                          <a:solidFill>
                            <a:srgbClr val="000000"/>
                          </a:solidFill>
                          <a:effectLst/>
                          <a:latin typeface="Times New Roman" panose="02020603050405020304" pitchFamily="18" charset="0"/>
                        </a:rPr>
                        <a:t>normoprolaktinemik</a:t>
                      </a:r>
                      <a:r>
                        <a:rPr lang="tr-TR" sz="600" b="0" i="0" u="none" strike="noStrike" dirty="0">
                          <a:solidFill>
                            <a:srgbClr val="000000"/>
                          </a:solidFill>
                          <a:effectLst/>
                          <a:latin typeface="Times New Roman" panose="02020603050405020304" pitchFamily="18" charset="0"/>
                        </a:rPr>
                        <a:t> durumlarda: </a:t>
                      </a:r>
                      <a:r>
                        <a:rPr lang="tr-TR" sz="600" b="0" i="0" u="none" strike="noStrike" dirty="0" err="1">
                          <a:solidFill>
                            <a:srgbClr val="000000"/>
                          </a:solidFill>
                          <a:effectLst/>
                          <a:latin typeface="Times New Roman" panose="02020603050405020304" pitchFamily="18" charset="0"/>
                        </a:rPr>
                        <a:t>Amenore</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galaktoreli</a:t>
                      </a:r>
                      <a:r>
                        <a:rPr lang="tr-TR" sz="600" b="0" i="0" u="none" strike="noStrike" dirty="0">
                          <a:solidFill>
                            <a:srgbClr val="000000"/>
                          </a:solidFill>
                          <a:effectLst/>
                          <a:latin typeface="Times New Roman" panose="02020603050405020304" pitchFamily="18" charset="0"/>
                        </a:rPr>
                        <a:t> veya </a:t>
                      </a:r>
                      <a:r>
                        <a:rPr lang="tr-TR" sz="600" b="0" i="0" u="none" strike="noStrike" dirty="0" err="1">
                          <a:solidFill>
                            <a:srgbClr val="000000"/>
                          </a:solidFill>
                          <a:effectLst/>
                          <a:latin typeface="Times New Roman" panose="02020603050405020304" pitchFamily="18" charset="0"/>
                        </a:rPr>
                        <a:t>galaktoresiz</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oligomenore</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luteal</a:t>
                      </a:r>
                      <a:r>
                        <a:rPr lang="tr-TR" sz="600" b="0" i="0" u="none" strike="noStrike" dirty="0">
                          <a:solidFill>
                            <a:srgbClr val="000000"/>
                          </a:solidFill>
                          <a:effectLst/>
                          <a:latin typeface="Times New Roman" panose="02020603050405020304" pitchFamily="18" charset="0"/>
                        </a:rPr>
                        <a:t> faz yetmezliği, ilaca bağlı </a:t>
                      </a:r>
                      <a:r>
                        <a:rPr lang="tr-TR" sz="600" b="0" i="0" u="none" strike="noStrike" dirty="0" err="1">
                          <a:solidFill>
                            <a:srgbClr val="000000"/>
                          </a:solidFill>
                          <a:effectLst/>
                          <a:latin typeface="Times New Roman" panose="02020603050405020304" pitchFamily="18" charset="0"/>
                        </a:rPr>
                        <a:t>hiperprolaktinemik</a:t>
                      </a:r>
                      <a:r>
                        <a:rPr lang="tr-TR" sz="600" b="0" i="0" u="none" strike="noStrike" dirty="0">
                          <a:solidFill>
                            <a:srgbClr val="000000"/>
                          </a:solidFill>
                          <a:effectLst/>
                          <a:latin typeface="Times New Roman" panose="02020603050405020304" pitchFamily="18" charset="0"/>
                        </a:rPr>
                        <a:t> bozukluklar (</a:t>
                      </a:r>
                      <a:r>
                        <a:rPr lang="tr-TR" sz="600" b="0" i="0" u="none" strike="noStrike" dirty="0" err="1">
                          <a:solidFill>
                            <a:srgbClr val="000000"/>
                          </a:solidFill>
                          <a:effectLst/>
                          <a:latin typeface="Times New Roman" panose="02020603050405020304" pitchFamily="18" charset="0"/>
                        </a:rPr>
                        <a:t>örn</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psikotrop</a:t>
                      </a:r>
                      <a:r>
                        <a:rPr lang="tr-TR" sz="600" b="0" i="0" u="none" strike="noStrike" dirty="0">
                          <a:solidFill>
                            <a:srgbClr val="000000"/>
                          </a:solidFill>
                          <a:effectLst/>
                          <a:latin typeface="Times New Roman" panose="02020603050405020304" pitchFamily="18" charset="0"/>
                        </a:rPr>
                        <a:t> veya </a:t>
                      </a:r>
                      <a:r>
                        <a:rPr lang="tr-TR" sz="600" b="0" i="0" u="none" strike="noStrike" dirty="0" err="1">
                          <a:solidFill>
                            <a:srgbClr val="000000"/>
                          </a:solidFill>
                          <a:effectLst/>
                          <a:latin typeface="Times New Roman" panose="02020603050405020304" pitchFamily="18" charset="0"/>
                        </a:rPr>
                        <a:t>antihipertansif</a:t>
                      </a:r>
                      <a:r>
                        <a:rPr lang="tr-TR" sz="600" b="0" i="0" u="none" strike="noStrike" dirty="0">
                          <a:solidFill>
                            <a:srgbClr val="000000"/>
                          </a:solidFill>
                          <a:effectLst/>
                          <a:latin typeface="Times New Roman" panose="02020603050405020304" pitchFamily="18" charset="0"/>
                        </a:rPr>
                        <a:t> ajan kullanımının indüklediği). </a:t>
                      </a:r>
                      <a:r>
                        <a:rPr lang="tr-TR" sz="600" b="0" i="0" u="none" strike="noStrike" dirty="0" err="1">
                          <a:solidFill>
                            <a:srgbClr val="000000"/>
                          </a:solidFill>
                          <a:effectLst/>
                          <a:latin typeface="Times New Roman" panose="02020603050405020304" pitchFamily="18" charset="0"/>
                        </a:rPr>
                        <a:t>Prolaktine</a:t>
                      </a:r>
                      <a:r>
                        <a:rPr lang="tr-TR" sz="600" b="0" i="0" u="none" strike="noStrike" dirty="0">
                          <a:solidFill>
                            <a:srgbClr val="000000"/>
                          </a:solidFill>
                          <a:effectLst/>
                          <a:latin typeface="Times New Roman" panose="02020603050405020304" pitchFamily="18" charset="0"/>
                        </a:rPr>
                        <a:t> bağlı olmayan kadın </a:t>
                      </a:r>
                      <a:r>
                        <a:rPr lang="tr-TR" sz="600" b="0" i="0" u="none" strike="noStrike" dirty="0" err="1">
                          <a:solidFill>
                            <a:srgbClr val="000000"/>
                          </a:solidFill>
                          <a:effectLst/>
                          <a:latin typeface="Times New Roman" panose="02020603050405020304" pitchFamily="18" charset="0"/>
                        </a:rPr>
                        <a:t>infertilitesi</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Polikistik</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over</a:t>
                      </a:r>
                      <a:r>
                        <a:rPr lang="tr-TR" sz="600" b="0" i="0" u="none" strike="noStrike" dirty="0">
                          <a:solidFill>
                            <a:srgbClr val="000000"/>
                          </a:solidFill>
                          <a:effectLst/>
                          <a:latin typeface="Times New Roman" panose="02020603050405020304" pitchFamily="18" charset="0"/>
                        </a:rPr>
                        <a:t> sendromu, </a:t>
                      </a:r>
                      <a:r>
                        <a:rPr lang="tr-TR" sz="600" b="0" i="0" u="none" strike="noStrike" dirty="0" err="1">
                          <a:solidFill>
                            <a:srgbClr val="000000"/>
                          </a:solidFill>
                          <a:effectLst/>
                          <a:latin typeface="Times New Roman" panose="02020603050405020304" pitchFamily="18" charset="0"/>
                        </a:rPr>
                        <a:t>anovulatuvar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sikluslar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klomifen</a:t>
                      </a:r>
                      <a:r>
                        <a:rPr lang="tr-TR" sz="600" b="0" i="0" u="none" strike="noStrike" dirty="0">
                          <a:solidFill>
                            <a:srgbClr val="000000"/>
                          </a:solidFill>
                          <a:effectLst/>
                          <a:latin typeface="Times New Roman" panose="02020603050405020304" pitchFamily="18" charset="0"/>
                        </a:rPr>
                        <a:t> gibi anti-östrojen tedavisine ek olarak). </a:t>
                      </a:r>
                      <a:r>
                        <a:rPr lang="tr-TR" sz="600" b="0" i="0" u="none" strike="noStrike" dirty="0" err="1">
                          <a:solidFill>
                            <a:srgbClr val="000000"/>
                          </a:solidFill>
                          <a:effectLst/>
                          <a:latin typeface="Times New Roman" panose="02020603050405020304" pitchFamily="18" charset="0"/>
                        </a:rPr>
                        <a:t>Laktasyonun</a:t>
                      </a:r>
                      <a:r>
                        <a:rPr lang="tr-TR" sz="600" b="0" i="0" u="none" strike="noStrike" dirty="0">
                          <a:solidFill>
                            <a:srgbClr val="000000"/>
                          </a:solidFill>
                          <a:effectLst/>
                          <a:latin typeface="Times New Roman" panose="02020603050405020304" pitchFamily="18" charset="0"/>
                        </a:rPr>
                        <a:t> tıbbi nedenlerle </a:t>
                      </a:r>
                      <a:r>
                        <a:rPr lang="tr-TR" sz="600" b="0" i="0" u="none" strike="noStrike" dirty="0" err="1">
                          <a:solidFill>
                            <a:srgbClr val="000000"/>
                          </a:solidFill>
                          <a:effectLst/>
                          <a:latin typeface="Times New Roman" panose="02020603050405020304" pitchFamily="18" charset="0"/>
                        </a:rPr>
                        <a:t>inhibisyonu</a:t>
                      </a:r>
                      <a:r>
                        <a:rPr lang="tr-TR" sz="600" b="0" i="0" u="none" strike="noStrike" dirty="0">
                          <a:solidFill>
                            <a:srgbClr val="000000"/>
                          </a:solidFill>
                          <a:effectLst/>
                          <a:latin typeface="Times New Roman" panose="02020603050405020304" pitchFamily="18" charset="0"/>
                        </a:rPr>
                        <a:t>: Medikal nedenlerle </a:t>
                      </a:r>
                      <a:r>
                        <a:rPr lang="tr-TR" sz="600" b="0" i="0" u="none" strike="noStrike" dirty="0" err="1">
                          <a:solidFill>
                            <a:srgbClr val="000000"/>
                          </a:solidFill>
                          <a:effectLst/>
                          <a:latin typeface="Times New Roman" panose="02020603050405020304" pitchFamily="18" charset="0"/>
                        </a:rPr>
                        <a:t>puerperal</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laktasyonun</a:t>
                      </a:r>
                      <a:r>
                        <a:rPr lang="tr-TR" sz="600" b="0" i="0" u="none" strike="noStrike" dirty="0">
                          <a:solidFill>
                            <a:srgbClr val="000000"/>
                          </a:solidFill>
                          <a:effectLst/>
                          <a:latin typeface="Times New Roman" panose="02020603050405020304" pitchFamily="18" charset="0"/>
                        </a:rPr>
                        <a:t> durdurulması veya önlenmesi, düşükten sonra </a:t>
                      </a:r>
                      <a:r>
                        <a:rPr lang="tr-TR" sz="600" b="0" i="0" u="none" strike="noStrike" dirty="0" err="1">
                          <a:solidFill>
                            <a:srgbClr val="000000"/>
                          </a:solidFill>
                          <a:effectLst/>
                          <a:latin typeface="Times New Roman" panose="02020603050405020304" pitchFamily="18" charset="0"/>
                        </a:rPr>
                        <a:t>laktasyonun</a:t>
                      </a:r>
                      <a:r>
                        <a:rPr lang="tr-TR" sz="600" b="0" i="0" u="none" strike="noStrike" dirty="0">
                          <a:solidFill>
                            <a:srgbClr val="000000"/>
                          </a:solidFill>
                          <a:effectLst/>
                          <a:latin typeface="Times New Roman" panose="02020603050405020304" pitchFamily="18" charset="0"/>
                        </a:rPr>
                        <a:t> önlenmesi, </a:t>
                      </a:r>
                      <a:r>
                        <a:rPr lang="tr-TR" sz="600" b="0" i="0" u="none" strike="noStrike" dirty="0" err="1">
                          <a:solidFill>
                            <a:srgbClr val="000000"/>
                          </a:solidFill>
                          <a:effectLst/>
                          <a:latin typeface="Times New Roman" panose="02020603050405020304" pitchFamily="18" charset="0"/>
                        </a:rPr>
                        <a:t>puerperal</a:t>
                      </a:r>
                      <a:r>
                        <a:rPr lang="tr-TR" sz="600" b="0" i="0" u="none" strike="noStrike" dirty="0">
                          <a:solidFill>
                            <a:srgbClr val="000000"/>
                          </a:solidFill>
                          <a:effectLst/>
                          <a:latin typeface="Times New Roman" panose="02020603050405020304" pitchFamily="18" charset="0"/>
                        </a:rPr>
                        <a:t> meme </a:t>
                      </a:r>
                      <a:r>
                        <a:rPr lang="tr-TR" sz="600" b="0" i="0" u="none" strike="noStrike" dirty="0" err="1">
                          <a:solidFill>
                            <a:srgbClr val="000000"/>
                          </a:solidFill>
                          <a:effectLst/>
                          <a:latin typeface="Times New Roman" panose="02020603050405020304" pitchFamily="18" charset="0"/>
                        </a:rPr>
                        <a:t>angorjmanı</a:t>
                      </a:r>
                      <a:r>
                        <a:rPr lang="tr-TR" sz="600" b="0" i="0" u="none" strike="noStrike" dirty="0">
                          <a:solidFill>
                            <a:srgbClr val="000000"/>
                          </a:solidFill>
                          <a:effectLst/>
                          <a:latin typeface="Times New Roman" panose="02020603050405020304" pitchFamily="18" charset="0"/>
                        </a:rPr>
                        <a:t> ve başlangıçtaki </a:t>
                      </a:r>
                      <a:r>
                        <a:rPr lang="tr-TR" sz="600" b="0" i="0" u="none" strike="noStrike" dirty="0" err="1">
                          <a:solidFill>
                            <a:srgbClr val="000000"/>
                          </a:solidFill>
                          <a:effectLst/>
                          <a:latin typeface="Times New Roman" panose="02020603050405020304" pitchFamily="18" charset="0"/>
                        </a:rPr>
                        <a:t>puerperal</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mastit</a:t>
                      </a:r>
                      <a:r>
                        <a:rPr lang="tr-TR" sz="600" b="0" i="0" u="none" strike="noStrike" dirty="0">
                          <a:solidFill>
                            <a:srgbClr val="000000"/>
                          </a:solidFill>
                          <a:effectLst/>
                          <a:latin typeface="Times New Roman" panose="02020603050405020304" pitchFamily="18" charset="0"/>
                        </a:rPr>
                        <a:t>. Basit analjeziklerle ve memelerin desteklenmesiyle yeterince tedavi edilebilecek bir durum olan, memelerin lohusalık döneminde dolgunlaşmasının rutin olarak önlenmesinde önerilmez. </a:t>
                      </a:r>
                      <a:r>
                        <a:rPr lang="tr-TR" sz="600" b="0" i="0" u="none" strike="noStrike" dirty="0" err="1">
                          <a:solidFill>
                            <a:srgbClr val="000000"/>
                          </a:solidFill>
                          <a:effectLst/>
                          <a:latin typeface="Times New Roman" panose="02020603050405020304" pitchFamily="18" charset="0"/>
                        </a:rPr>
                        <a:t>Premenstrüel</a:t>
                      </a:r>
                      <a:r>
                        <a:rPr lang="tr-TR" sz="600" b="0" i="0" u="none" strike="noStrike" dirty="0">
                          <a:solidFill>
                            <a:srgbClr val="000000"/>
                          </a:solidFill>
                          <a:effectLst/>
                          <a:latin typeface="Times New Roman" panose="02020603050405020304" pitchFamily="18" charset="0"/>
                        </a:rPr>
                        <a:t> semptomların ve memenin iyi huylu hastalıklarının tedavisinde etkili olduğuna dair kanıtlar yetersizdir.</a:t>
                      </a:r>
                    </a:p>
                  </a:txBody>
                  <a:tcPr marL="4406" marR="4406" marT="44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600" b="0" i="0" u="none" strike="noStrike">
                          <a:solidFill>
                            <a:srgbClr val="000000"/>
                          </a:solidFill>
                          <a:effectLst/>
                          <a:latin typeface="Times New Roman" panose="02020603050405020304" pitchFamily="18" charset="0"/>
                        </a:rPr>
                        <a:t>Bromokriptine veya yardımcı maddelerden herhangi birine ya da diğer ergo alkaloidlerine karşı aşırı duyarlılığı olanlarda kontrendikedir. Kontrol altına alınamayan hipertansiyonda, gebelikteki hipertansif hastalıklarda (eklampsi, pre-eklampsi veya gebelikte oluşan hipertansiyon dahil olmak üzere), post-partum ve puerperal dönemdeki hipertansiyonda kontrendikedir. Koroner arter hastalığı ve diğer ciddi kardiyovasküler durumlarda, geçmişte ciddi psişik rahatsızlığı olan ve/veya psişik semptomları olanlarda kontrendikedir.</a:t>
                      </a:r>
                    </a:p>
                  </a:txBody>
                  <a:tcPr marL="4406" marR="4406" marT="44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600" b="0" i="0" u="none" strike="noStrike">
                          <a:solidFill>
                            <a:srgbClr val="000000"/>
                          </a:solidFill>
                          <a:effectLst/>
                          <a:latin typeface="Times New Roman" panose="02020603050405020304" pitchFamily="18" charset="0"/>
                        </a:rPr>
                        <a:t>Parlodel her zaman bir miktar yiyecek ile birlikte alınmalıdır. Parkinson hastalığı: Tedaviye ilk hafta boyunca tercihen geceleri alınacak 1.25 mg gibi düşük bir dozla başlanır. Günlük doz artışı her hafta günlük 1.25 mg eklenecek şekilde kademeli olarak yapılmalıdır. Günlük doz 2-3 kerede verilmelidir. Yeterli terapötik yanıta 6-8 hafta içerisinde erişilebilir. Aksi takdirde doz haftada 2.5 mg/gün olacak şekilde artırılmaya devam edilir. Parlodel'in dozu günde 10-40 mg arasında değişmektedir. Bazı hastalarda daha yüksek doza gerek duyulabilir. Titrasyon safhasında istenilmeyen belirtiler görülür ise, günlük doz azaltılmalı ve en azından bir hafta süreyle sabit tutulmalıdır. Levodopa tedavisi altında olup, motor bozukluklar gösteren hastalarda tedaviye Parlodel ilave edilmeden önce levodopa dozunun azaltılması önerilir. Parlodel ile iyi neticeler alındığında, levodopa dozu giderek daha da düşürülebilir veya tamamen kesilebilir. Prolaktinomalar: Tedaviye günde 2-3 defa 1.25 mg ile başlanır ve doz plazma prolaktin düzeyini yeterince kontrol altında tutabilmek için gerekecek miktarlara kademeli olarak yükseltilir. Akromegali: Tedaviye günde 2-3 defa 1.25 mg ile başlanır ve doz klinik cevap ve yan etkilere bağlı olarak, kademeli olarak günde 10-20 mg'a yükseltilir. Erkekte hiperprolaktinemi: Günde 2-3 defa 1.25 mg ile tedaviye başlanır ve doz giderek günde 5-10 mg'a yükseltilir. Menstrüel siklus bozuklukları ve kadın infertilitesi: Günde 2-3 defa 1.25 mg; etki yetersiz kalırsa, doz giderek günde 2-3 defa 2.5 mg'a yükseltilir. Tedaviye menstrüel siklus normalleştirilinceye ve/veya ovülasyon sağlanıncaya kadar devam edilir. Gerektiğinde semptomların yeniden ortaya çıkmasını önlemek için tedavi birkaç siklus boyunca sürdürülür. Laktasyonun tıbbi nedenlerle inhibisyonu: Medikal gereklilik olmadıkça kullanılmamalıdır. Sabah ve akşam alınacak 1.25 mg ile tedaviye başlamalı, bunu izleyerek günde 2 defa 2.5 mg olarak 14 gün boyunca verilmelidir. Laktasyonun başlamasını önlemek için hayati belirtiler stabil olmadan önce verilmemek kaydıyla doğum veya düşükten sonraki birkaç saat içinde uygulanır. Bazen tedavinin kesilmesinden 2-3 gün sonra hafif bir süt salgısı yeniden görülebilir. Tedavinin aynı dozla bir hafta daha uzatılması, bunun kaybolmasını sağlar. Başlangıçtaki puerperal mastit: Laktasyon inhibisyonunda kullanılan dozun aynısı kullanılır. Gerektiğinde tedaviye bir antibiyotik eklenebilir. &lt;p&gt;&lt;b&gt;Parlodel SRO:&lt;/p&gt;&lt;/b&gt; Parlodel SRO'nun Parkinson hastalığının tedavisinde kullanılması konusundaki tecrübeler sınırlı olduğundan ilacın, bu hastalarda kullanılması önerilmez. Parlodel SRO, standart formlarda olduğu gibi günde bir defada alınan dozlar şeklinde kullanılabilir. Parlodel SRO tercihen, akşam yemeğinden sonra alınmalı ve bütün olarak yutulmalıdır. Daha önce hiç Parlodel tablet veya standart kapsül kullanmamış olan hastalarda genellikle kullanılan başlangıç dozu; günde 1 defa 1 kapsül SRO 2.5 miligramdır. Bu doz, 3-7 gün sonra 5 miligrama yükseltilmeli ve yetersiz kalırsa, optimal doza ulaşılıncaya kadar 2.5 veya 5 miligramlık basamaklar şeklinde daha da artırılmalıdır. Parlodel tablet veya standart kapsül kullanırken günde 1 defa Parlodel SRO kullanmaya başlayacak olan hastalarda; daha önce alınmakta olan günlük doza devam edilmelidir. Parlodel SRO kapsül laktasyon inhibisyonu amacıyla kullanılacaksa, ilk gün 2.5 miligramlık bir kapsül ve daha sonra da 2 hafta boyunca, tercihen akşam yemeklerinden sonra olmak üzere günde 1 defa 2 kapsül alınmalıdır.</a:t>
                      </a:r>
                    </a:p>
                  </a:txBody>
                  <a:tcPr marL="4406" marR="4406" marT="44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600" b="0" i="0" u="none" strike="noStrike" dirty="0">
                          <a:solidFill>
                            <a:srgbClr val="000000"/>
                          </a:solidFill>
                          <a:effectLst/>
                          <a:latin typeface="Times New Roman" panose="02020603050405020304" pitchFamily="18" charset="0"/>
                        </a:rPr>
                        <a:t>Sık (&gt;=%1-&lt;%10): Baş ağrısı, </a:t>
                      </a:r>
                      <a:r>
                        <a:rPr lang="tr-TR" sz="600" b="0" i="0" u="none" strike="noStrike" dirty="0" err="1">
                          <a:solidFill>
                            <a:srgbClr val="000000"/>
                          </a:solidFill>
                          <a:effectLst/>
                          <a:latin typeface="Times New Roman" panose="02020603050405020304" pitchFamily="18" charset="0"/>
                        </a:rPr>
                        <a:t>sedasyon</a:t>
                      </a:r>
                      <a:r>
                        <a:rPr lang="tr-TR" sz="600" b="0" i="0" u="none" strike="noStrike" dirty="0">
                          <a:solidFill>
                            <a:srgbClr val="000000"/>
                          </a:solidFill>
                          <a:effectLst/>
                          <a:latin typeface="Times New Roman" panose="02020603050405020304" pitchFamily="18" charset="0"/>
                        </a:rPr>
                        <a:t>, göz kararması, burun </a:t>
                      </a:r>
                      <a:r>
                        <a:rPr lang="tr-TR" sz="600" b="0" i="0" u="none" strike="noStrike" dirty="0" err="1">
                          <a:solidFill>
                            <a:srgbClr val="000000"/>
                          </a:solidFill>
                          <a:effectLst/>
                          <a:latin typeface="Times New Roman" panose="02020603050405020304" pitchFamily="18" charset="0"/>
                        </a:rPr>
                        <a:t>konjestiyonu</a:t>
                      </a:r>
                      <a:r>
                        <a:rPr lang="tr-TR" sz="600" b="0" i="0" u="none" strike="noStrike" dirty="0">
                          <a:solidFill>
                            <a:srgbClr val="000000"/>
                          </a:solidFill>
                          <a:effectLst/>
                          <a:latin typeface="Times New Roman" panose="02020603050405020304" pitchFamily="18" charset="0"/>
                        </a:rPr>
                        <a:t>, bulantı, kabızlık, kusma. Seyrek (&gt;=%0.1-&lt;%1): </a:t>
                      </a:r>
                      <a:r>
                        <a:rPr lang="tr-TR" sz="600" b="0" i="0" u="none" strike="noStrike" dirty="0" err="1">
                          <a:solidFill>
                            <a:srgbClr val="000000"/>
                          </a:solidFill>
                          <a:effectLst/>
                          <a:latin typeface="Times New Roman" panose="02020603050405020304" pitchFamily="18" charset="0"/>
                        </a:rPr>
                        <a:t>Konfüzyon</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psikomotor</a:t>
                      </a:r>
                      <a:r>
                        <a:rPr lang="tr-TR" sz="600" b="0" i="0" u="none" strike="noStrike" dirty="0">
                          <a:solidFill>
                            <a:srgbClr val="000000"/>
                          </a:solidFill>
                          <a:effectLst/>
                          <a:latin typeface="Times New Roman" panose="02020603050405020304" pitchFamily="18" charset="0"/>
                        </a:rPr>
                        <a:t> ajitasyon, halüsinasyonlar, </a:t>
                      </a:r>
                      <a:r>
                        <a:rPr lang="tr-TR" sz="600" b="0" i="0" u="none" strike="noStrike" dirty="0" err="1">
                          <a:solidFill>
                            <a:srgbClr val="000000"/>
                          </a:solidFill>
                          <a:effectLst/>
                          <a:latin typeface="Times New Roman" panose="02020603050405020304" pitchFamily="18" charset="0"/>
                        </a:rPr>
                        <a:t>diskinezi</a:t>
                      </a:r>
                      <a:r>
                        <a:rPr lang="tr-TR" sz="600" b="0" i="0" u="none" strike="noStrike" dirty="0">
                          <a:solidFill>
                            <a:srgbClr val="000000"/>
                          </a:solidFill>
                          <a:effectLst/>
                          <a:latin typeface="Times New Roman" panose="02020603050405020304" pitchFamily="18" charset="0"/>
                        </a:rPr>
                        <a:t>, hipotansiyon, </a:t>
                      </a:r>
                      <a:r>
                        <a:rPr lang="tr-TR" sz="600" b="0" i="0" u="none" strike="noStrike" dirty="0" err="1">
                          <a:solidFill>
                            <a:srgbClr val="000000"/>
                          </a:solidFill>
                          <a:effectLst/>
                          <a:latin typeface="Times New Roman" panose="02020603050405020304" pitchFamily="18" charset="0"/>
                        </a:rPr>
                        <a:t>ortostatik</a:t>
                      </a:r>
                      <a:r>
                        <a:rPr lang="tr-TR" sz="600" b="0" i="0" u="none" strike="noStrike" dirty="0">
                          <a:solidFill>
                            <a:srgbClr val="000000"/>
                          </a:solidFill>
                          <a:effectLst/>
                          <a:latin typeface="Times New Roman" panose="02020603050405020304" pitchFamily="18" charset="0"/>
                        </a:rPr>
                        <a:t> hipotansiyon (çok ender olarak </a:t>
                      </a:r>
                      <a:r>
                        <a:rPr lang="tr-TR" sz="600" b="0" i="0" u="none" strike="noStrike" dirty="0" err="1">
                          <a:solidFill>
                            <a:srgbClr val="000000"/>
                          </a:solidFill>
                          <a:effectLst/>
                          <a:latin typeface="Times New Roman" panose="02020603050405020304" pitchFamily="18" charset="0"/>
                        </a:rPr>
                        <a:t>senkopa</a:t>
                      </a:r>
                      <a:r>
                        <a:rPr lang="tr-TR" sz="600" b="0" i="0" u="none" strike="noStrike" dirty="0">
                          <a:solidFill>
                            <a:srgbClr val="000000"/>
                          </a:solidFill>
                          <a:effectLst/>
                          <a:latin typeface="Times New Roman" panose="02020603050405020304" pitchFamily="18" charset="0"/>
                        </a:rPr>
                        <a:t> yol açan), ağız kuruması , alerjik deri reaksiyonları, saçların dökülmesi, bacak krampları, bitkinlik. Ender (&gt;=%0.01-&lt;%0.1): </a:t>
                      </a:r>
                      <a:r>
                        <a:rPr lang="tr-TR" sz="600" b="0" i="0" u="none" strike="noStrike" dirty="0" err="1">
                          <a:solidFill>
                            <a:srgbClr val="000000"/>
                          </a:solidFill>
                          <a:effectLst/>
                          <a:latin typeface="Times New Roman" panose="02020603050405020304" pitchFamily="18" charset="0"/>
                        </a:rPr>
                        <a:t>Psikotik</a:t>
                      </a:r>
                      <a:r>
                        <a:rPr lang="tr-TR" sz="600" b="0" i="0" u="none" strike="noStrike" dirty="0">
                          <a:solidFill>
                            <a:srgbClr val="000000"/>
                          </a:solidFill>
                          <a:effectLst/>
                          <a:latin typeface="Times New Roman" panose="02020603050405020304" pitchFamily="18" charset="0"/>
                        </a:rPr>
                        <a:t> sorunlar, uykusuzluk, </a:t>
                      </a:r>
                      <a:r>
                        <a:rPr lang="tr-TR" sz="600" b="0" i="0" u="none" strike="noStrike" dirty="0" err="1">
                          <a:solidFill>
                            <a:srgbClr val="000000"/>
                          </a:solidFill>
                          <a:effectLst/>
                          <a:latin typeface="Times New Roman" panose="02020603050405020304" pitchFamily="18" charset="0"/>
                        </a:rPr>
                        <a:t>somnolans</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parestezi</a:t>
                      </a:r>
                      <a:r>
                        <a:rPr lang="tr-TR" sz="600" b="0" i="0" u="none" strike="noStrike" dirty="0">
                          <a:solidFill>
                            <a:srgbClr val="000000"/>
                          </a:solidFill>
                          <a:effectLst/>
                          <a:latin typeface="Times New Roman" panose="02020603050405020304" pitchFamily="18" charset="0"/>
                        </a:rPr>
                        <a:t>, görme bozukluğu, bulanık görme, kulak çınlaması, </a:t>
                      </a:r>
                      <a:r>
                        <a:rPr lang="tr-TR" sz="600" b="0" i="0" u="none" strike="noStrike" dirty="0" err="1">
                          <a:solidFill>
                            <a:srgbClr val="000000"/>
                          </a:solidFill>
                          <a:effectLst/>
                          <a:latin typeface="Times New Roman" panose="02020603050405020304" pitchFamily="18" charset="0"/>
                        </a:rPr>
                        <a:t>perikadr</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effüzyonu</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konstriktif</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perikardit</a:t>
                      </a:r>
                      <a:r>
                        <a:rPr lang="tr-TR" sz="600" b="0" i="0" u="none" strike="noStrike" dirty="0">
                          <a:solidFill>
                            <a:srgbClr val="000000"/>
                          </a:solidFill>
                          <a:effectLst/>
                          <a:latin typeface="Times New Roman" panose="02020603050405020304" pitchFamily="18" charset="0"/>
                        </a:rPr>
                        <a:t>, taşikardi, </a:t>
                      </a:r>
                      <a:r>
                        <a:rPr lang="tr-TR" sz="600" b="0" i="0" u="none" strike="noStrike" dirty="0" err="1">
                          <a:solidFill>
                            <a:srgbClr val="000000"/>
                          </a:solidFill>
                          <a:effectLst/>
                          <a:latin typeface="Times New Roman" panose="02020603050405020304" pitchFamily="18" charset="0"/>
                        </a:rPr>
                        <a:t>bradikardi</a:t>
                      </a:r>
                      <a:r>
                        <a:rPr lang="tr-TR" sz="600" b="0" i="0" u="none" strike="noStrike" dirty="0">
                          <a:solidFill>
                            <a:srgbClr val="000000"/>
                          </a:solidFill>
                          <a:effectLst/>
                          <a:latin typeface="Times New Roman" panose="02020603050405020304" pitchFamily="18" charset="0"/>
                        </a:rPr>
                        <a:t>, aritmi, plevra </a:t>
                      </a:r>
                      <a:r>
                        <a:rPr lang="tr-TR" sz="600" b="0" i="0" u="none" strike="noStrike" dirty="0" err="1">
                          <a:solidFill>
                            <a:srgbClr val="000000"/>
                          </a:solidFill>
                          <a:effectLst/>
                          <a:latin typeface="Times New Roman" panose="02020603050405020304" pitchFamily="18" charset="0"/>
                        </a:rPr>
                        <a:t>effüzyonu</a:t>
                      </a:r>
                      <a:r>
                        <a:rPr lang="tr-TR" sz="600" b="0" i="0" u="none" strike="noStrike" dirty="0">
                          <a:solidFill>
                            <a:srgbClr val="000000"/>
                          </a:solidFill>
                          <a:effectLst/>
                          <a:latin typeface="Times New Roman" panose="02020603050405020304" pitchFamily="18" charset="0"/>
                        </a:rPr>
                        <a:t>, plevra </a:t>
                      </a:r>
                      <a:r>
                        <a:rPr lang="tr-TR" sz="600" b="0" i="0" u="none" strike="noStrike" dirty="0" err="1">
                          <a:solidFill>
                            <a:srgbClr val="000000"/>
                          </a:solidFill>
                          <a:effectLst/>
                          <a:latin typeface="Times New Roman" panose="02020603050405020304" pitchFamily="18" charset="0"/>
                        </a:rPr>
                        <a:t>fibrozu</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plörezi</a:t>
                      </a:r>
                      <a:r>
                        <a:rPr lang="tr-TR" sz="600" b="0" i="0" u="none" strike="noStrike" dirty="0">
                          <a:solidFill>
                            <a:srgbClr val="000000"/>
                          </a:solidFill>
                          <a:effectLst/>
                          <a:latin typeface="Times New Roman" panose="02020603050405020304" pitchFamily="18" charset="0"/>
                        </a:rPr>
                        <a:t>, akciğer </a:t>
                      </a:r>
                      <a:r>
                        <a:rPr lang="tr-TR" sz="600" b="0" i="0" u="none" strike="noStrike" dirty="0" err="1">
                          <a:solidFill>
                            <a:srgbClr val="000000"/>
                          </a:solidFill>
                          <a:effectLst/>
                          <a:latin typeface="Times New Roman" panose="02020603050405020304" pitchFamily="18" charset="0"/>
                        </a:rPr>
                        <a:t>fibrozu</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dispne</a:t>
                      </a:r>
                      <a:r>
                        <a:rPr lang="tr-TR" sz="600" b="0" i="0" u="none" strike="noStrike" dirty="0">
                          <a:solidFill>
                            <a:srgbClr val="000000"/>
                          </a:solidFill>
                          <a:effectLst/>
                          <a:latin typeface="Times New Roman" panose="02020603050405020304" pitchFamily="18" charset="0"/>
                        </a:rPr>
                        <a:t>, ishal, karın ağrısı, </a:t>
                      </a:r>
                      <a:r>
                        <a:rPr lang="tr-TR" sz="600" b="0" i="0" u="none" strike="noStrike" dirty="0" err="1">
                          <a:solidFill>
                            <a:srgbClr val="000000"/>
                          </a:solidFill>
                          <a:effectLst/>
                          <a:latin typeface="Times New Roman" panose="02020603050405020304" pitchFamily="18" charset="0"/>
                        </a:rPr>
                        <a:t>retroperitoneal</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fibroz</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gastrointestinal</a:t>
                      </a:r>
                      <a:r>
                        <a:rPr lang="tr-TR" sz="600" b="0" i="0" u="none" strike="noStrike" dirty="0">
                          <a:solidFill>
                            <a:srgbClr val="000000"/>
                          </a:solidFill>
                          <a:effectLst/>
                          <a:latin typeface="Times New Roman" panose="02020603050405020304" pitchFamily="18" charset="0"/>
                        </a:rPr>
                        <a:t> ülser, </a:t>
                      </a:r>
                      <a:r>
                        <a:rPr lang="tr-TR" sz="600" b="0" i="0" u="none" strike="noStrike" dirty="0" err="1">
                          <a:solidFill>
                            <a:srgbClr val="000000"/>
                          </a:solidFill>
                          <a:effectLst/>
                          <a:latin typeface="Times New Roman" panose="02020603050405020304" pitchFamily="18" charset="0"/>
                        </a:rPr>
                        <a:t>gastrointestinal</a:t>
                      </a:r>
                      <a:r>
                        <a:rPr lang="tr-TR" sz="600" b="0" i="0" u="none" strike="noStrike" dirty="0">
                          <a:solidFill>
                            <a:srgbClr val="000000"/>
                          </a:solidFill>
                          <a:effectLst/>
                          <a:latin typeface="Times New Roman" panose="02020603050405020304" pitchFamily="18" charset="0"/>
                        </a:rPr>
                        <a:t> kanama, </a:t>
                      </a:r>
                      <a:r>
                        <a:rPr lang="tr-TR" sz="600" b="0" i="0" u="none" strike="noStrike" dirty="0" err="1">
                          <a:solidFill>
                            <a:srgbClr val="000000"/>
                          </a:solidFill>
                          <a:effectLst/>
                          <a:latin typeface="Times New Roman" panose="02020603050405020304" pitchFamily="18" charset="0"/>
                        </a:rPr>
                        <a:t>periferik</a:t>
                      </a:r>
                      <a:r>
                        <a:rPr lang="tr-TR" sz="600" b="0" i="0" u="none" strike="noStrike" dirty="0">
                          <a:solidFill>
                            <a:srgbClr val="000000"/>
                          </a:solidFill>
                          <a:effectLst/>
                          <a:latin typeface="Times New Roman" panose="02020603050405020304" pitchFamily="18" charset="0"/>
                        </a:rPr>
                        <a:t> ödem. Çok ender (&lt;%0.01): Gündüz saatlerinde aşırı </a:t>
                      </a:r>
                      <a:r>
                        <a:rPr lang="tr-TR" sz="600" b="0" i="0" u="none" strike="noStrike" dirty="0" err="1">
                          <a:solidFill>
                            <a:srgbClr val="000000"/>
                          </a:solidFill>
                          <a:effectLst/>
                          <a:latin typeface="Times New Roman" panose="02020603050405020304" pitchFamily="18" charset="0"/>
                        </a:rPr>
                        <a:t>somnolans</a:t>
                      </a:r>
                      <a:r>
                        <a:rPr lang="tr-TR" sz="600" b="0" i="0" u="none" strike="noStrike" dirty="0">
                          <a:solidFill>
                            <a:srgbClr val="000000"/>
                          </a:solidFill>
                          <a:effectLst/>
                          <a:latin typeface="Times New Roman" panose="02020603050405020304" pitchFamily="18" charset="0"/>
                        </a:rPr>
                        <a:t>, aniden bastıran uyku atakları, el ve ayak parmaklarında soğuğa bağlı olarak gelişen </a:t>
                      </a:r>
                      <a:r>
                        <a:rPr lang="tr-TR" sz="600" b="0" i="0" u="none" strike="noStrike" dirty="0" err="1">
                          <a:solidFill>
                            <a:srgbClr val="000000"/>
                          </a:solidFill>
                          <a:effectLst/>
                          <a:latin typeface="Times New Roman" panose="02020603050405020304" pitchFamily="18" charset="0"/>
                        </a:rPr>
                        <a:t>reversibl</a:t>
                      </a:r>
                      <a:r>
                        <a:rPr lang="tr-TR" sz="600" b="0" i="0" u="none" strike="noStrike" dirty="0">
                          <a:solidFill>
                            <a:srgbClr val="000000"/>
                          </a:solidFill>
                          <a:effectLst/>
                          <a:latin typeface="Times New Roman" panose="02020603050405020304" pitchFamily="18" charset="0"/>
                        </a:rPr>
                        <a:t> renk solması (özellikle, </a:t>
                      </a:r>
                      <a:r>
                        <a:rPr lang="tr-TR" sz="600" b="0" i="0" u="none" strike="noStrike" dirty="0" err="1">
                          <a:solidFill>
                            <a:srgbClr val="000000"/>
                          </a:solidFill>
                          <a:effectLst/>
                          <a:latin typeface="Times New Roman" panose="02020603050405020304" pitchFamily="18" charset="0"/>
                        </a:rPr>
                        <a:t>Raynaud</a:t>
                      </a:r>
                      <a:r>
                        <a:rPr lang="tr-TR" sz="600" b="0" i="0" u="none" strike="noStrike" dirty="0">
                          <a:solidFill>
                            <a:srgbClr val="000000"/>
                          </a:solidFill>
                          <a:effectLst/>
                          <a:latin typeface="Times New Roman" panose="02020603050405020304" pitchFamily="18" charset="0"/>
                        </a:rPr>
                        <a:t> fenomeni </a:t>
                      </a:r>
                      <a:r>
                        <a:rPr lang="tr-TR" sz="600" b="0" i="0" u="none" strike="noStrike" dirty="0" err="1">
                          <a:solidFill>
                            <a:srgbClr val="000000"/>
                          </a:solidFill>
                          <a:effectLst/>
                          <a:latin typeface="Times New Roman" panose="02020603050405020304" pitchFamily="18" charset="0"/>
                        </a:rPr>
                        <a:t>anamnezi</a:t>
                      </a:r>
                      <a:r>
                        <a:rPr lang="tr-TR" sz="600" b="0" i="0" u="none" strike="noStrike" dirty="0">
                          <a:solidFill>
                            <a:srgbClr val="000000"/>
                          </a:solidFill>
                          <a:effectLst/>
                          <a:latin typeface="Times New Roman" panose="02020603050405020304" pitchFamily="18" charset="0"/>
                        </a:rPr>
                        <a:t> veren hastalarda), kullanımına birdenbire son verildiğinde </a:t>
                      </a:r>
                      <a:r>
                        <a:rPr lang="tr-TR" sz="600" b="0" i="0" u="none" strike="noStrike" dirty="0" err="1">
                          <a:solidFill>
                            <a:srgbClr val="000000"/>
                          </a:solidFill>
                          <a:effectLst/>
                          <a:latin typeface="Times New Roman" panose="02020603050405020304" pitchFamily="18" charset="0"/>
                        </a:rPr>
                        <a:t>nöroleptik</a:t>
                      </a:r>
                      <a:r>
                        <a:rPr lang="tr-TR" sz="600" b="0" i="0" u="none" strike="noStrike" dirty="0">
                          <a:solidFill>
                            <a:srgbClr val="000000"/>
                          </a:solidFill>
                          <a:effectLst/>
                          <a:latin typeface="Times New Roman" panose="02020603050405020304" pitchFamily="18" charset="0"/>
                        </a:rPr>
                        <a:t> habis sendromu taklit eden bir sendrom. Doğum sonrası fizyolojik </a:t>
                      </a:r>
                      <a:r>
                        <a:rPr lang="tr-TR" sz="600" b="0" i="0" u="none" strike="noStrike" dirty="0" err="1">
                          <a:solidFill>
                            <a:srgbClr val="000000"/>
                          </a:solidFill>
                          <a:effectLst/>
                          <a:latin typeface="Times New Roman" panose="02020603050405020304" pitchFamily="18" charset="0"/>
                        </a:rPr>
                        <a:t>laktasyonun</a:t>
                      </a:r>
                      <a:r>
                        <a:rPr lang="tr-TR" sz="600" b="0" i="0" u="none" strike="noStrike" dirty="0">
                          <a:solidFill>
                            <a:srgbClr val="000000"/>
                          </a:solidFill>
                          <a:effectLst/>
                          <a:latin typeface="Times New Roman" panose="02020603050405020304" pitchFamily="18" charset="0"/>
                        </a:rPr>
                        <a:t> </a:t>
                      </a:r>
                      <a:r>
                        <a:rPr lang="tr-TR" sz="600" b="0" i="0" u="none" strike="noStrike" dirty="0" err="1">
                          <a:solidFill>
                            <a:srgbClr val="000000"/>
                          </a:solidFill>
                          <a:effectLst/>
                          <a:latin typeface="Times New Roman" panose="02020603050405020304" pitchFamily="18" charset="0"/>
                        </a:rPr>
                        <a:t>inhibisyonu</a:t>
                      </a:r>
                      <a:r>
                        <a:rPr lang="tr-TR" sz="600" b="0" i="0" u="none" strike="noStrike" dirty="0">
                          <a:solidFill>
                            <a:srgbClr val="000000"/>
                          </a:solidFill>
                          <a:effectLst/>
                          <a:latin typeface="Times New Roman" panose="02020603050405020304" pitchFamily="18" charset="0"/>
                        </a:rPr>
                        <a:t> için kullanımında seyrek oluşan hipertansiyon, </a:t>
                      </a:r>
                      <a:r>
                        <a:rPr lang="tr-TR" sz="600" b="0" i="0" u="none" strike="noStrike" dirty="0" err="1">
                          <a:solidFill>
                            <a:srgbClr val="000000"/>
                          </a:solidFill>
                          <a:effectLst/>
                          <a:latin typeface="Times New Roman" panose="02020603050405020304" pitchFamily="18" charset="0"/>
                        </a:rPr>
                        <a:t>miyokard</a:t>
                      </a:r>
                      <a:r>
                        <a:rPr lang="tr-TR" sz="600" b="0" i="0" u="none" strike="noStrike" dirty="0">
                          <a:solidFill>
                            <a:srgbClr val="000000"/>
                          </a:solidFill>
                          <a:effectLst/>
                          <a:latin typeface="Times New Roman" panose="02020603050405020304" pitchFamily="18" charset="0"/>
                        </a:rPr>
                        <a:t> enfarktüsü, inme, felç veya psişik rahatsızlıklar eşlik etmiştir.</a:t>
                      </a:r>
                    </a:p>
                  </a:txBody>
                  <a:tcPr marL="4406" marR="4406" marT="440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048578825"/>
                  </a:ext>
                </a:extLst>
              </a:tr>
            </a:tbl>
          </a:graphicData>
        </a:graphic>
      </p:graphicFrame>
    </p:spTree>
    <p:extLst>
      <p:ext uri="{BB962C8B-B14F-4D97-AF65-F5344CB8AC3E}">
        <p14:creationId xmlns:p14="http://schemas.microsoft.com/office/powerpoint/2010/main" val="294715475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1EEF0C59-2902-4225-A585-E84F8F667877}"/>
              </a:ext>
            </a:extLst>
          </p:cNvPr>
          <p:cNvGraphicFramePr>
            <a:graphicFrameLocks noGrp="1"/>
          </p:cNvGraphicFramePr>
          <p:nvPr>
            <p:extLst>
              <p:ext uri="{D42A27DB-BD31-4B8C-83A1-F6EECF244321}">
                <p14:modId xmlns:p14="http://schemas.microsoft.com/office/powerpoint/2010/main" val="1873936062"/>
              </p:ext>
            </p:extLst>
          </p:nvPr>
        </p:nvGraphicFramePr>
        <p:xfrm>
          <a:off x="251520" y="1268760"/>
          <a:ext cx="8568954" cy="4320480"/>
        </p:xfrm>
        <a:graphic>
          <a:graphicData uri="http://schemas.openxmlformats.org/drawingml/2006/table">
            <a:tbl>
              <a:tblPr/>
              <a:tblGrid>
                <a:gridCol w="616316">
                  <a:extLst>
                    <a:ext uri="{9D8B030D-6E8A-4147-A177-3AD203B41FA5}">
                      <a16:colId xmlns:a16="http://schemas.microsoft.com/office/drawing/2014/main" xmlns="" val="2177596753"/>
                    </a:ext>
                  </a:extLst>
                </a:gridCol>
                <a:gridCol w="1913823">
                  <a:extLst>
                    <a:ext uri="{9D8B030D-6E8A-4147-A177-3AD203B41FA5}">
                      <a16:colId xmlns:a16="http://schemas.microsoft.com/office/drawing/2014/main" xmlns="" val="2120940885"/>
                    </a:ext>
                  </a:extLst>
                </a:gridCol>
                <a:gridCol w="1938151">
                  <a:extLst>
                    <a:ext uri="{9D8B030D-6E8A-4147-A177-3AD203B41FA5}">
                      <a16:colId xmlns:a16="http://schemas.microsoft.com/office/drawing/2014/main" xmlns="" val="2975445538"/>
                    </a:ext>
                  </a:extLst>
                </a:gridCol>
                <a:gridCol w="1903011">
                  <a:extLst>
                    <a:ext uri="{9D8B030D-6E8A-4147-A177-3AD203B41FA5}">
                      <a16:colId xmlns:a16="http://schemas.microsoft.com/office/drawing/2014/main" xmlns="" val="1953760933"/>
                    </a:ext>
                  </a:extLst>
                </a:gridCol>
                <a:gridCol w="2197653">
                  <a:extLst>
                    <a:ext uri="{9D8B030D-6E8A-4147-A177-3AD203B41FA5}">
                      <a16:colId xmlns:a16="http://schemas.microsoft.com/office/drawing/2014/main" xmlns="" val="4270151757"/>
                    </a:ext>
                  </a:extLst>
                </a:gridCol>
              </a:tblGrid>
              <a:tr h="160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İLAÇ</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KONTRENDİKASYONLARI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sng" strike="noStrike">
                          <a:solidFill>
                            <a:srgbClr val="000000"/>
                          </a:solidFill>
                          <a:effectLst/>
                          <a:latin typeface="Times New Roman" panose="02020603050405020304" pitchFamily="18" charset="0"/>
                        </a:rPr>
                        <a:t>VERİLİŞ YOLU</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YAN ETKİLERİ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3634621"/>
                  </a:ext>
                </a:extLst>
              </a:tr>
              <a:tr h="416018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SPASMO-PANALGİNE</a:t>
                      </a:r>
                    </a:p>
                  </a:txBody>
                  <a:tcPr marL="7688" marR="7688" marT="768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Analjezik, </a:t>
                      </a:r>
                      <a:r>
                        <a:rPr lang="tr-TR" sz="1000" b="0" i="0" u="none" strike="noStrike" dirty="0" err="1">
                          <a:solidFill>
                            <a:srgbClr val="000000"/>
                          </a:solidFill>
                          <a:effectLst/>
                          <a:latin typeface="Times New Roman" panose="02020603050405020304" pitchFamily="18" charset="0"/>
                        </a:rPr>
                        <a:t>antipiretik</a:t>
                      </a:r>
                      <a:r>
                        <a:rPr lang="tr-TR" sz="1000" b="0" i="0" u="none" strike="noStrike" dirty="0">
                          <a:solidFill>
                            <a:srgbClr val="000000"/>
                          </a:solidFill>
                          <a:effectLst/>
                          <a:latin typeface="Times New Roman" panose="02020603050405020304" pitchFamily="18" charset="0"/>
                        </a:rPr>
                        <a:t> ve </a:t>
                      </a:r>
                      <a:r>
                        <a:rPr lang="tr-TR" sz="1000" b="0" i="0" u="none" strike="noStrike" dirty="0" err="1">
                          <a:solidFill>
                            <a:srgbClr val="000000"/>
                          </a:solidFill>
                          <a:effectLst/>
                          <a:latin typeface="Times New Roman" panose="02020603050405020304" pitchFamily="18" charset="0"/>
                        </a:rPr>
                        <a:t>sedatif</a:t>
                      </a:r>
                      <a:r>
                        <a:rPr lang="tr-TR" sz="1000" b="0" i="0" u="none" strike="noStrike" dirty="0">
                          <a:solidFill>
                            <a:srgbClr val="000000"/>
                          </a:solidFill>
                          <a:effectLst/>
                          <a:latin typeface="Times New Roman" panose="02020603050405020304" pitchFamily="18" charset="0"/>
                        </a:rPr>
                        <a:t> etkilidir. Çocukların </a:t>
                      </a:r>
                      <a:r>
                        <a:rPr lang="tr-TR" sz="1000" b="0" i="0" u="none" strike="noStrike" dirty="0" err="1">
                          <a:solidFill>
                            <a:srgbClr val="000000"/>
                          </a:solidFill>
                          <a:effectLst/>
                          <a:latin typeface="Times New Roman" panose="02020603050405020304" pitchFamily="18" charset="0"/>
                        </a:rPr>
                        <a:t>hipertrofik</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pilor</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stenozu</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pilor</a:t>
                      </a:r>
                      <a:r>
                        <a:rPr lang="tr-TR" sz="1000" b="0" i="0" u="none" strike="noStrike" dirty="0">
                          <a:solidFill>
                            <a:srgbClr val="000000"/>
                          </a:solidFill>
                          <a:effectLst/>
                          <a:latin typeface="Times New Roman" panose="02020603050405020304" pitchFamily="18" charset="0"/>
                        </a:rPr>
                        <a:t> spazmı, gaz sancıları, kulak, baş, diş ve boyun ağrıları, havale nöbetleri, grip ve üşütmeden ileri gelen ateşlenmeler, nezle, sistit, çıkık, sonraki ağrılar, fıtık, </a:t>
                      </a:r>
                      <a:r>
                        <a:rPr lang="tr-TR" sz="1000" b="0" i="0" u="none" strike="noStrike" dirty="0" err="1">
                          <a:solidFill>
                            <a:srgbClr val="000000"/>
                          </a:solidFill>
                          <a:effectLst/>
                          <a:latin typeface="Times New Roman" panose="02020603050405020304" pitchFamily="18" charset="0"/>
                        </a:rPr>
                        <a:t>ektopik</a:t>
                      </a:r>
                      <a:r>
                        <a:rPr lang="tr-TR" sz="1000" b="0" i="0" u="none" strike="noStrike" dirty="0">
                          <a:solidFill>
                            <a:srgbClr val="000000"/>
                          </a:solidFill>
                          <a:effectLst/>
                          <a:latin typeface="Times New Roman" panose="02020603050405020304" pitchFamily="18" charset="0"/>
                        </a:rPr>
                        <a:t> testis, sünnet ve tırnak batması ameliyatlarından önce ve sonra, kolik, diş çıkarma, kırık ve yanık ağrılarında </a:t>
                      </a:r>
                      <a:r>
                        <a:rPr lang="tr-TR" sz="1000" b="0" i="0" u="none" strike="noStrike" dirty="0" err="1">
                          <a:solidFill>
                            <a:srgbClr val="000000"/>
                          </a:solidFill>
                          <a:effectLst/>
                          <a:latin typeface="Times New Roman" panose="02020603050405020304" pitchFamily="18" charset="0"/>
                        </a:rPr>
                        <a:t>endikedir</a:t>
                      </a:r>
                      <a:r>
                        <a:rPr lang="tr-TR" sz="1000" b="0" i="0" u="none" strike="noStrike" dirty="0">
                          <a:solidFill>
                            <a:srgbClr val="000000"/>
                          </a:solidFill>
                          <a:effectLst/>
                          <a:latin typeface="Times New Roman" panose="02020603050405020304" pitchFamily="18" charset="0"/>
                        </a:rPr>
                        <a:t>.</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Ağır böbrek ve karaciğer bozukluklarında kullanılmalıdır. Formülde yer alan maddelerden herhangi birine aşırı duyarlılığı olanlarda kullanılmamalıdır.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Günlük doz dışkılama sonrası uygulanan 1-3 aylık çocuklar için 1/2 supozituvar, 4-12 aylık çocuklar için 1 supozituvar ve daha büyük çocuklar için gereğinde her 4-5 saatte bir tekrarlanan 1 supozituvardır.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Nadiren ciltte kızarıklık ve döküntü gibi </a:t>
                      </a:r>
                      <a:r>
                        <a:rPr lang="tr-TR" sz="1000" b="0" i="0" u="none" strike="noStrike" dirty="0" err="1">
                          <a:solidFill>
                            <a:srgbClr val="000000"/>
                          </a:solidFill>
                          <a:effectLst/>
                          <a:latin typeface="Times New Roman" panose="02020603050405020304" pitchFamily="18" charset="0"/>
                        </a:rPr>
                        <a:t>allerjik</a:t>
                      </a:r>
                      <a:r>
                        <a:rPr lang="tr-TR" sz="1000" b="0" i="0" u="none" strike="noStrike" dirty="0">
                          <a:solidFill>
                            <a:srgbClr val="000000"/>
                          </a:solidFill>
                          <a:effectLst/>
                          <a:latin typeface="Times New Roman" panose="02020603050405020304" pitchFamily="18" charset="0"/>
                        </a:rPr>
                        <a:t> reaksiyonlar oluşabilir.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523674793"/>
                  </a:ext>
                </a:extLst>
              </a:tr>
            </a:tbl>
          </a:graphicData>
        </a:graphic>
      </p:graphicFrame>
    </p:spTree>
    <p:extLst>
      <p:ext uri="{BB962C8B-B14F-4D97-AF65-F5344CB8AC3E}">
        <p14:creationId xmlns:p14="http://schemas.microsoft.com/office/powerpoint/2010/main" val="323963849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7E9F2420-D13A-4838-A735-AD43E778D6AD}"/>
              </a:ext>
            </a:extLst>
          </p:cNvPr>
          <p:cNvGraphicFramePr>
            <a:graphicFrameLocks noGrp="1"/>
          </p:cNvGraphicFramePr>
          <p:nvPr>
            <p:extLst>
              <p:ext uri="{D42A27DB-BD31-4B8C-83A1-F6EECF244321}">
                <p14:modId xmlns:p14="http://schemas.microsoft.com/office/powerpoint/2010/main" val="2066074830"/>
              </p:ext>
            </p:extLst>
          </p:nvPr>
        </p:nvGraphicFramePr>
        <p:xfrm>
          <a:off x="251520" y="1268761"/>
          <a:ext cx="8640960" cy="4320480"/>
        </p:xfrm>
        <a:graphic>
          <a:graphicData uri="http://schemas.openxmlformats.org/drawingml/2006/table">
            <a:tbl>
              <a:tblPr/>
              <a:tblGrid>
                <a:gridCol w="601386">
                  <a:extLst>
                    <a:ext uri="{9D8B030D-6E8A-4147-A177-3AD203B41FA5}">
                      <a16:colId xmlns:a16="http://schemas.microsoft.com/office/drawing/2014/main" xmlns="" val="670495332"/>
                    </a:ext>
                  </a:extLst>
                </a:gridCol>
                <a:gridCol w="1669636">
                  <a:extLst>
                    <a:ext uri="{9D8B030D-6E8A-4147-A177-3AD203B41FA5}">
                      <a16:colId xmlns:a16="http://schemas.microsoft.com/office/drawing/2014/main" xmlns="" val="3549550481"/>
                    </a:ext>
                  </a:extLst>
                </a:gridCol>
                <a:gridCol w="1891199">
                  <a:extLst>
                    <a:ext uri="{9D8B030D-6E8A-4147-A177-3AD203B41FA5}">
                      <a16:colId xmlns:a16="http://schemas.microsoft.com/office/drawing/2014/main" xmlns="" val="136337495"/>
                    </a:ext>
                  </a:extLst>
                </a:gridCol>
                <a:gridCol w="2334326">
                  <a:extLst>
                    <a:ext uri="{9D8B030D-6E8A-4147-A177-3AD203B41FA5}">
                      <a16:colId xmlns:a16="http://schemas.microsoft.com/office/drawing/2014/main" xmlns="" val="2398763565"/>
                    </a:ext>
                  </a:extLst>
                </a:gridCol>
                <a:gridCol w="2144413">
                  <a:extLst>
                    <a:ext uri="{9D8B030D-6E8A-4147-A177-3AD203B41FA5}">
                      <a16:colId xmlns:a16="http://schemas.microsoft.com/office/drawing/2014/main" xmlns="" val="3498994299"/>
                    </a:ext>
                  </a:extLst>
                </a:gridCol>
              </a:tblGrid>
              <a:tr h="160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İLAÇ</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KONTRENDİKASYONLARI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sng" strike="noStrike">
                          <a:solidFill>
                            <a:srgbClr val="000000"/>
                          </a:solidFill>
                          <a:effectLst/>
                          <a:latin typeface="Times New Roman" panose="02020603050405020304" pitchFamily="18" charset="0"/>
                        </a:rPr>
                        <a:t>VERİLİŞ YOLU</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YAN ETKİLERİ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641148315"/>
                  </a:ext>
                </a:extLst>
              </a:tr>
              <a:tr h="416018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AMANTADIN </a:t>
                      </a:r>
                    </a:p>
                  </a:txBody>
                  <a:tcPr marL="7688" marR="7688" marT="768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err="1">
                          <a:solidFill>
                            <a:srgbClr val="000000"/>
                          </a:solidFill>
                          <a:effectLst/>
                          <a:latin typeface="Times New Roman" panose="02020603050405020304" pitchFamily="18" charset="0"/>
                        </a:rPr>
                        <a:t>İnfluenza</a:t>
                      </a:r>
                      <a:r>
                        <a:rPr lang="tr-TR" sz="1000" b="0" i="0" u="none" strike="noStrike" dirty="0">
                          <a:solidFill>
                            <a:srgbClr val="000000"/>
                          </a:solidFill>
                          <a:effectLst/>
                          <a:latin typeface="Times New Roman" panose="02020603050405020304" pitchFamily="18" charset="0"/>
                        </a:rPr>
                        <a:t> A </a:t>
                      </a:r>
                      <a:r>
                        <a:rPr lang="tr-TR" sz="1000" b="0" i="0" u="none" strike="noStrike" dirty="0" err="1">
                          <a:solidFill>
                            <a:srgbClr val="000000"/>
                          </a:solidFill>
                          <a:effectLst/>
                          <a:latin typeface="Times New Roman" panose="02020603050405020304" pitchFamily="18" charset="0"/>
                        </a:rPr>
                        <a:t>virüsunün</a:t>
                      </a:r>
                      <a:r>
                        <a:rPr lang="tr-TR" sz="1000" b="0" i="0" u="none" strike="noStrike" dirty="0">
                          <a:solidFill>
                            <a:srgbClr val="000000"/>
                          </a:solidFill>
                          <a:effectLst/>
                          <a:latin typeface="Times New Roman" panose="02020603050405020304" pitchFamily="18" charset="0"/>
                        </a:rPr>
                        <a:t> neden olduğu üst solunum yolu enfeksiyonları, </a:t>
                      </a:r>
                      <a:r>
                        <a:rPr lang="tr-TR" sz="1000" b="0" i="0" u="none" strike="noStrike" dirty="0" err="1">
                          <a:solidFill>
                            <a:srgbClr val="000000"/>
                          </a:solidFill>
                          <a:effectLst/>
                          <a:latin typeface="Times New Roman" panose="02020603050405020304" pitchFamily="18" charset="0"/>
                        </a:rPr>
                        <a:t>parkinson</a:t>
                      </a:r>
                      <a:r>
                        <a:rPr lang="tr-TR" sz="1000" b="0" i="0" u="none" strike="noStrike" dirty="0">
                          <a:solidFill>
                            <a:srgbClr val="000000"/>
                          </a:solidFill>
                          <a:effectLst/>
                          <a:latin typeface="Times New Roman" panose="02020603050405020304" pitchFamily="18" charset="0"/>
                        </a:rPr>
                        <a:t> hastalığında </a:t>
                      </a:r>
                      <a:r>
                        <a:rPr lang="tr-TR" sz="1000" b="0" i="0" u="none" strike="noStrike" dirty="0" err="1">
                          <a:solidFill>
                            <a:srgbClr val="000000"/>
                          </a:solidFill>
                          <a:effectLst/>
                          <a:latin typeface="Times New Roman" panose="02020603050405020304" pitchFamily="18" charset="0"/>
                        </a:rPr>
                        <a:t>endikedir</a:t>
                      </a:r>
                      <a:r>
                        <a:rPr lang="tr-TR" sz="1000" b="0" i="0" u="none" strike="noStrike" dirty="0">
                          <a:solidFill>
                            <a:srgbClr val="000000"/>
                          </a:solidFill>
                          <a:effectLst/>
                          <a:latin typeface="Times New Roman" panose="02020603050405020304" pitchFamily="18" charset="0"/>
                        </a:rPr>
                        <a:t>.</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Laktasyonda, renal yetmezlikte, gastrik ülserde ve anamnezinde epilepsi olan hastalarda kontrendikedir.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İnfluenza A da: Erişkinlerde 2x1 kapsül/gün, 1-9 yaş arası çocuklarda 8mg/kg, 10 yaşından büyük çocuklarda 1x1 kapsül/gün dozda kullanılır. Tedavi süresi 5-7 gündür. Parkinsonda 1x1 kapsül/gün dozda başlanır, 1 hafta sonra 2x1 kapsül/gün idame dozu uygulanır. Doz gerektiğinde 400mg'a kadar yükseltilebilir.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Ajitasyon, uykusuzluk, baş dönmesi ve </a:t>
                      </a:r>
                      <a:r>
                        <a:rPr lang="tr-TR" sz="1000" b="0" i="0" u="none" strike="noStrike" dirty="0" err="1">
                          <a:solidFill>
                            <a:srgbClr val="000000"/>
                          </a:solidFill>
                          <a:effectLst/>
                          <a:latin typeface="Times New Roman" panose="02020603050405020304" pitchFamily="18" charset="0"/>
                        </a:rPr>
                        <a:t>abdominal</a:t>
                      </a:r>
                      <a:r>
                        <a:rPr lang="tr-TR" sz="1000" b="0" i="0" u="none" strike="noStrike" dirty="0">
                          <a:solidFill>
                            <a:srgbClr val="000000"/>
                          </a:solidFill>
                          <a:effectLst/>
                          <a:latin typeface="Times New Roman" panose="02020603050405020304" pitchFamily="18" charset="0"/>
                        </a:rPr>
                        <a:t> rahatsızlıklar gibi yan etkiler görülebilir.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83585189"/>
                  </a:ext>
                </a:extLst>
              </a:tr>
            </a:tbl>
          </a:graphicData>
        </a:graphic>
      </p:graphicFrame>
    </p:spTree>
    <p:extLst>
      <p:ext uri="{BB962C8B-B14F-4D97-AF65-F5344CB8AC3E}">
        <p14:creationId xmlns:p14="http://schemas.microsoft.com/office/powerpoint/2010/main" val="208663985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CF692AAB-1388-4215-9B43-E1A427187045}"/>
              </a:ext>
            </a:extLst>
          </p:cNvPr>
          <p:cNvGraphicFramePr>
            <a:graphicFrameLocks noGrp="1"/>
          </p:cNvGraphicFramePr>
          <p:nvPr>
            <p:extLst>
              <p:ext uri="{D42A27DB-BD31-4B8C-83A1-F6EECF244321}">
                <p14:modId xmlns:p14="http://schemas.microsoft.com/office/powerpoint/2010/main" val="2270052722"/>
              </p:ext>
            </p:extLst>
          </p:nvPr>
        </p:nvGraphicFramePr>
        <p:xfrm>
          <a:off x="251520" y="1268760"/>
          <a:ext cx="8640961" cy="4320480"/>
        </p:xfrm>
        <a:graphic>
          <a:graphicData uri="http://schemas.openxmlformats.org/drawingml/2006/table">
            <a:tbl>
              <a:tblPr/>
              <a:tblGrid>
                <a:gridCol w="355750">
                  <a:extLst>
                    <a:ext uri="{9D8B030D-6E8A-4147-A177-3AD203B41FA5}">
                      <a16:colId xmlns:a16="http://schemas.microsoft.com/office/drawing/2014/main" xmlns="" val="2629111223"/>
                    </a:ext>
                  </a:extLst>
                </a:gridCol>
                <a:gridCol w="1497891">
                  <a:extLst>
                    <a:ext uri="{9D8B030D-6E8A-4147-A177-3AD203B41FA5}">
                      <a16:colId xmlns:a16="http://schemas.microsoft.com/office/drawing/2014/main" xmlns="" val="3716521448"/>
                    </a:ext>
                  </a:extLst>
                </a:gridCol>
                <a:gridCol w="1568105">
                  <a:extLst>
                    <a:ext uri="{9D8B030D-6E8A-4147-A177-3AD203B41FA5}">
                      <a16:colId xmlns:a16="http://schemas.microsoft.com/office/drawing/2014/main" xmlns="" val="1565107097"/>
                    </a:ext>
                  </a:extLst>
                </a:gridCol>
                <a:gridCol w="1699170">
                  <a:extLst>
                    <a:ext uri="{9D8B030D-6E8A-4147-A177-3AD203B41FA5}">
                      <a16:colId xmlns:a16="http://schemas.microsoft.com/office/drawing/2014/main" xmlns="" val="2564414980"/>
                    </a:ext>
                  </a:extLst>
                </a:gridCol>
                <a:gridCol w="3520045">
                  <a:extLst>
                    <a:ext uri="{9D8B030D-6E8A-4147-A177-3AD203B41FA5}">
                      <a16:colId xmlns:a16="http://schemas.microsoft.com/office/drawing/2014/main" xmlns="" val="2047447427"/>
                    </a:ext>
                  </a:extLst>
                </a:gridCol>
              </a:tblGrid>
              <a:tr h="160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700" b="0" i="0" u="none" strike="noStrike">
                          <a:solidFill>
                            <a:srgbClr val="000000"/>
                          </a:solidFill>
                          <a:effectLst/>
                          <a:latin typeface="Times New Roman" panose="02020603050405020304" pitchFamily="18" charset="0"/>
                        </a:rPr>
                        <a:t>İLAÇ</a:t>
                      </a:r>
                    </a:p>
                  </a:txBody>
                  <a:tcPr marL="5698" marR="5698" marT="5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700" b="0" i="0" u="none" strike="noStrike">
                          <a:solidFill>
                            <a:srgbClr val="000000"/>
                          </a:solidFill>
                          <a:effectLst/>
                          <a:latin typeface="Times New Roman" panose="02020603050405020304" pitchFamily="18" charset="0"/>
                        </a:rPr>
                        <a:t>ENDİKASYONLARI</a:t>
                      </a:r>
                    </a:p>
                  </a:txBody>
                  <a:tcPr marL="5698" marR="5698" marT="5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700" b="0" i="0" u="none" strike="noStrike">
                          <a:solidFill>
                            <a:srgbClr val="000000"/>
                          </a:solidFill>
                          <a:effectLst/>
                          <a:latin typeface="Times New Roman" panose="02020603050405020304" pitchFamily="18" charset="0"/>
                        </a:rPr>
                        <a:t>KONTRENDİKASYONLARI</a:t>
                      </a:r>
                    </a:p>
                  </a:txBody>
                  <a:tcPr marL="5698" marR="5698" marT="5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700" b="0" i="0" u="sng" strike="noStrike">
                          <a:solidFill>
                            <a:srgbClr val="000000"/>
                          </a:solidFill>
                          <a:effectLst/>
                          <a:latin typeface="Times New Roman" panose="02020603050405020304" pitchFamily="18" charset="0"/>
                        </a:rPr>
                        <a:t>VERİLİŞ YOLU</a:t>
                      </a:r>
                    </a:p>
                  </a:txBody>
                  <a:tcPr marL="5698" marR="5698" marT="5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700" b="0" i="0" u="none" strike="noStrike">
                          <a:solidFill>
                            <a:srgbClr val="000000"/>
                          </a:solidFill>
                          <a:effectLst/>
                          <a:latin typeface="Times New Roman" panose="02020603050405020304" pitchFamily="18" charset="0"/>
                        </a:rPr>
                        <a:t>YAN ETKİLERİ</a:t>
                      </a:r>
                    </a:p>
                  </a:txBody>
                  <a:tcPr marL="5698" marR="5698" marT="56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38807985"/>
                  </a:ext>
                </a:extLst>
              </a:tr>
              <a:tr h="416018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700" b="0" i="0" u="none" strike="noStrike" dirty="0">
                          <a:solidFill>
                            <a:srgbClr val="000000"/>
                          </a:solidFill>
                          <a:effectLst/>
                          <a:latin typeface="Times New Roman" panose="02020603050405020304" pitchFamily="18" charset="0"/>
                        </a:rPr>
                        <a:t>STERADİN</a:t>
                      </a:r>
                    </a:p>
                  </a:txBody>
                  <a:tcPr marL="5698" marR="5698" marT="569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dirty="0">
                          <a:solidFill>
                            <a:srgbClr val="000000"/>
                          </a:solidFill>
                          <a:effectLst/>
                          <a:latin typeface="Times New Roman" panose="02020603050405020304" pitchFamily="18" charset="0"/>
                        </a:rPr>
                        <a:t>Akut hipotansiyon durumlarında kan basıncının normale döndürülmesinde.</a:t>
                      </a:r>
                      <a:br>
                        <a:rPr lang="tr-TR" sz="700" b="0" i="0" u="none" strike="noStrike" dirty="0">
                          <a:solidFill>
                            <a:srgbClr val="000000"/>
                          </a:solidFill>
                          <a:effectLst/>
                          <a:latin typeface="Times New Roman" panose="02020603050405020304" pitchFamily="18" charset="0"/>
                        </a:rPr>
                      </a:br>
                      <a:endParaRPr lang="tr-TR" sz="700" b="0" i="0" u="none" strike="noStrike" dirty="0">
                        <a:solidFill>
                          <a:srgbClr val="000000"/>
                        </a:solidFill>
                        <a:effectLst/>
                        <a:latin typeface="Times New Roman" panose="02020603050405020304" pitchFamily="18" charset="0"/>
                      </a:endParaRPr>
                    </a:p>
                  </a:txBody>
                  <a:tcPr marL="5698" marR="5698" marT="5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a:solidFill>
                            <a:srgbClr val="000000"/>
                          </a:solidFill>
                          <a:effectLst/>
                          <a:latin typeface="Times New Roman" panose="02020603050405020304" pitchFamily="18" charset="0"/>
                        </a:rPr>
                        <a:t>Hipertansiyon (yüksek kan basıncı) durumlarında, çünkü hipertansif hastalar kan basıncının artışı altında norepinefrinin etkilerine daha duyarlı olabilirler.Kan hacim eksikliğinden dolayı olan hipotansiyon durumlarında.Kanda aşırı karbondioksit (hiperkapni), doku oksijen yetmezliği (hipoksi) ve tıkayıcı damar hastalığı durumlarında. Prinzmetal's Anjini diye adlandırılan dinlenme sırasında görülen kalp ile ilgili göğüs ağrısı durumlarında, çünkü bu hastalarda koroner (kalbin kan damarları) kan akımı miyokardiyal enfartüse (kalp krizi) neden olabilecek süre ve büyüklükte düşebilir. Hipertroidizm (tiroid bezinin aşırı çalışması) durumlarında böyle hastalar norepinefrinin etkilerine aşırı duyarlıdır ve düşük dozlarda toksisite meydana gelebilir.Kloroform, siklopropan ve halotan anestezisi sırasında çünkü norepinefrin kalp kaslarının uyarılabilirliğini artırabilir ve kalbin hızlı ve düzensiz kasılmalarına neden olabilir.</a:t>
                      </a:r>
                    </a:p>
                  </a:txBody>
                  <a:tcPr marL="5698" marR="5698" marT="5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a:solidFill>
                            <a:srgbClr val="000000"/>
                          </a:solidFill>
                          <a:effectLst/>
                          <a:latin typeface="Times New Roman" panose="02020603050405020304" pitchFamily="18" charset="0"/>
                        </a:rPr>
                        <a:t>%5'lik glukoz çözeltisi içerisinde seyreltilerek size uygulanacaktır.</a:t>
                      </a:r>
                      <a:br>
                        <a:rPr lang="tr-TR" sz="700" b="0" i="0" u="none" strike="noStrike">
                          <a:solidFill>
                            <a:srgbClr val="000000"/>
                          </a:solidFill>
                          <a:effectLst/>
                          <a:latin typeface="Times New Roman" panose="02020603050405020304" pitchFamily="18" charset="0"/>
                        </a:rPr>
                      </a:br>
                      <a:r>
                        <a:rPr lang="tr-TR" sz="700" b="0" i="0" u="none" strike="noStrike">
                          <a:solidFill>
                            <a:srgbClr val="000000"/>
                          </a:solidFill>
                          <a:effectLst/>
                          <a:latin typeface="Times New Roman" panose="02020603050405020304" pitchFamily="18" charset="0"/>
                        </a:rPr>
                        <a:t>Doktorunuz hastalığınıza bağlı olarak ilacınızın dozunu belirleyecektir.</a:t>
                      </a:r>
                    </a:p>
                  </a:txBody>
                  <a:tcPr marL="5698" marR="5698" marT="5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700" b="0" i="0" u="none" strike="noStrike" dirty="0">
                          <a:solidFill>
                            <a:srgbClr val="000000"/>
                          </a:solidFill>
                          <a:effectLst/>
                          <a:latin typeface="Times New Roman" panose="02020603050405020304" pitchFamily="18" charset="0"/>
                        </a:rPr>
                        <a:t>Çok </a:t>
                      </a:r>
                      <a:r>
                        <a:rPr lang="tr-TR" sz="700" b="0" i="0" u="none" strike="noStrike" dirty="0" err="1">
                          <a:solidFill>
                            <a:srgbClr val="000000"/>
                          </a:solidFill>
                          <a:effectLst/>
                          <a:latin typeface="Times New Roman" panose="02020603050405020304" pitchFamily="18" charset="0"/>
                        </a:rPr>
                        <a:t>yaygın:Yüksek</a:t>
                      </a:r>
                      <a:r>
                        <a:rPr lang="tr-TR" sz="700" b="0" i="0" u="none" strike="noStrike" dirty="0">
                          <a:solidFill>
                            <a:srgbClr val="000000"/>
                          </a:solidFill>
                          <a:effectLst/>
                          <a:latin typeface="Times New Roman" panose="02020603050405020304" pitchFamily="18" charset="0"/>
                        </a:rPr>
                        <a:t> tansiyon ve dokuda oksijen yetersizliği: Güçlü damar daraltıcı etkiden dolayı </a:t>
                      </a:r>
                      <a:r>
                        <a:rPr lang="tr-TR" sz="700" b="0" i="0" u="none" strike="noStrike" dirty="0" err="1">
                          <a:solidFill>
                            <a:srgbClr val="000000"/>
                          </a:solidFill>
                          <a:effectLst/>
                          <a:latin typeface="Times New Roman" panose="02020603050405020304" pitchFamily="18" charset="0"/>
                        </a:rPr>
                        <a:t>iskemik</a:t>
                      </a:r>
                      <a:r>
                        <a:rPr lang="tr-TR" sz="700" b="0" i="0" u="none" strike="noStrike" dirty="0">
                          <a:solidFill>
                            <a:srgbClr val="000000"/>
                          </a:solidFill>
                          <a:effectLst/>
                          <a:latin typeface="Times New Roman" panose="02020603050405020304" pitchFamily="18" charset="0"/>
                        </a:rPr>
                        <a:t> hasar.</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Yaygın: Çarpıntı, düşük nabız, kalp ritminde bozulma, düzensiz kalp atışı, kalpteki </a:t>
                      </a:r>
                      <a:r>
                        <a:rPr lang="tr-TR" sz="700" b="0" i="0" u="none" strike="noStrike" dirty="0" err="1">
                          <a:solidFill>
                            <a:srgbClr val="000000"/>
                          </a:solidFill>
                          <a:effectLst/>
                          <a:latin typeface="Times New Roman" panose="02020603050405020304" pitchFamily="18" charset="0"/>
                        </a:rPr>
                        <a:t>Bı</a:t>
                      </a:r>
                      <a:r>
                        <a:rPr lang="tr-TR" sz="700" b="0" i="0" u="none" strike="noStrike" dirty="0">
                          <a:solidFill>
                            <a:srgbClr val="000000"/>
                          </a:solidFill>
                          <a:effectLst/>
                          <a:latin typeface="Times New Roman" panose="02020603050405020304" pitchFamily="18" charset="0"/>
                        </a:rPr>
                        <a:t/>
                      </a:r>
                      <a:br>
                        <a:rPr lang="tr-TR" sz="700" b="0" i="0" u="none" strike="noStrike" dirty="0">
                          <a:solidFill>
                            <a:srgbClr val="000000"/>
                          </a:solidFill>
                          <a:effectLst/>
                          <a:latin typeface="Times New Roman" panose="02020603050405020304" pitchFamily="18" charset="0"/>
                        </a:rPr>
                      </a:br>
                      <a:r>
                        <a:rPr lang="tr-TR" sz="700" b="0" i="0" u="none" strike="noStrike" dirty="0" err="1">
                          <a:solidFill>
                            <a:srgbClr val="000000"/>
                          </a:solidFill>
                          <a:effectLst/>
                          <a:latin typeface="Times New Roman" panose="02020603050405020304" pitchFamily="18" charset="0"/>
                        </a:rPr>
                        <a:t>adrenerjik</a:t>
                      </a:r>
                      <a:r>
                        <a:rPr lang="tr-TR" sz="700" b="0" i="0" u="none" strike="noStrike" dirty="0">
                          <a:solidFill>
                            <a:srgbClr val="000000"/>
                          </a:solidFill>
                          <a:effectLst/>
                          <a:latin typeface="Times New Roman" panose="02020603050405020304" pitchFamily="18" charset="0"/>
                        </a:rPr>
                        <a:t> etkiden kaynaklanan kalp kasının kasılmasındaki artış, akut kalp</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yetmezliği.</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Yaygın </a:t>
                      </a:r>
                      <a:r>
                        <a:rPr lang="tr-TR" sz="700" b="0" i="0" u="none" strike="noStrike" dirty="0" err="1">
                          <a:solidFill>
                            <a:srgbClr val="000000"/>
                          </a:solidFill>
                          <a:effectLst/>
                          <a:latin typeface="Times New Roman" panose="02020603050405020304" pitchFamily="18" charset="0"/>
                        </a:rPr>
                        <a:t>olmayan:Endişe</a:t>
                      </a:r>
                      <a:r>
                        <a:rPr lang="tr-TR" sz="700" b="0" i="0" u="none" strike="noStrike" dirty="0">
                          <a:solidFill>
                            <a:srgbClr val="000000"/>
                          </a:solidFill>
                          <a:effectLst/>
                          <a:latin typeface="Times New Roman" panose="02020603050405020304" pitchFamily="18" charset="0"/>
                        </a:rPr>
                        <a:t>, uykusuzluk, sersemlik, baş ağrısı, </a:t>
                      </a:r>
                      <a:r>
                        <a:rPr lang="tr-TR" sz="700" b="0" i="0" u="none" strike="noStrike" dirty="0" err="1">
                          <a:solidFill>
                            <a:srgbClr val="000000"/>
                          </a:solidFill>
                          <a:effectLst/>
                          <a:latin typeface="Times New Roman" panose="02020603050405020304" pitchFamily="18" charset="0"/>
                        </a:rPr>
                        <a:t>psikotik</a:t>
                      </a:r>
                      <a:r>
                        <a:rPr lang="tr-TR" sz="700" b="0" i="0" u="none" strike="noStrike" dirty="0">
                          <a:solidFill>
                            <a:srgbClr val="000000"/>
                          </a:solidFill>
                          <a:effectLst/>
                          <a:latin typeface="Times New Roman" panose="02020603050405020304" pitchFamily="18" charset="0"/>
                        </a:rPr>
                        <a:t> durum, güçsüzlük, çarpıntı, dikkat artışı, iştahsızlık, bulantı ve kusma</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 Göz içi basıncının ani yükselişi: </a:t>
                      </a:r>
                      <a:r>
                        <a:rPr lang="tr-TR" sz="700" b="0" i="0" u="none" strike="noStrike" dirty="0" err="1">
                          <a:solidFill>
                            <a:srgbClr val="000000"/>
                          </a:solidFill>
                          <a:effectLst/>
                          <a:latin typeface="Times New Roman" panose="02020603050405020304" pitchFamily="18" charset="0"/>
                        </a:rPr>
                        <a:t>iridokorn</a:t>
                      </a:r>
                      <a:r>
                        <a:rPr lang="tr-TR" sz="700" b="0" i="0" u="none" strike="noStrike" dirty="0">
                          <a:solidFill>
                            <a:srgbClr val="000000"/>
                          </a:solidFill>
                          <a:effectLst/>
                          <a:latin typeface="Times New Roman" panose="02020603050405020304" pitchFamily="18" charset="0"/>
                        </a:rPr>
                        <a:t> açısının kapanmasına anatomik olarak ön yatkınlığı olanlarda çok sıktır.</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-Solunum yetmezliği ve güçlüğü, nefes darlığı. Enjeksiyon bölgesinde tahriş ve doku ölümü, uzuv ve yüzde soğukluk ve </a:t>
                      </a:r>
                      <a:r>
                        <a:rPr lang="tr-TR" sz="700" b="0" i="0" u="none" strike="noStrike" dirty="0" err="1">
                          <a:solidFill>
                            <a:srgbClr val="000000"/>
                          </a:solidFill>
                          <a:effectLst/>
                          <a:latin typeface="Times New Roman" panose="02020603050405020304" pitchFamily="18" charset="0"/>
                        </a:rPr>
                        <a:t>solgunluklasonuçlanabilecek</a:t>
                      </a:r>
                      <a:r>
                        <a:rPr lang="tr-TR" sz="700" b="0" i="0" u="none" strike="noStrike" dirty="0">
                          <a:solidFill>
                            <a:srgbClr val="000000"/>
                          </a:solidFill>
                          <a:effectLst/>
                          <a:latin typeface="Times New Roman" panose="02020603050405020304" pitchFamily="18" charset="0"/>
                        </a:rPr>
                        <a:t> kan damarlarının büzülmesi.</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Kan hacim yerine konması yapılmadan, kan basıncını devam ettirmek için sürekli </a:t>
                      </a:r>
                      <a:r>
                        <a:rPr lang="tr-TR" sz="700" b="0" i="0" u="none" strike="noStrike" dirty="0" err="1">
                          <a:solidFill>
                            <a:srgbClr val="000000"/>
                          </a:solidFill>
                          <a:effectLst/>
                          <a:latin typeface="Times New Roman" panose="02020603050405020304" pitchFamily="18" charset="0"/>
                        </a:rPr>
                        <a:t>norepinefrin</a:t>
                      </a:r>
                      <a:r>
                        <a:rPr lang="tr-TR" sz="700" b="0" i="0" u="none" strike="noStrike" dirty="0">
                          <a:solidFill>
                            <a:srgbClr val="000000"/>
                          </a:solidFill>
                          <a:effectLst/>
                          <a:latin typeface="Times New Roman" panose="02020603050405020304" pitchFamily="18" charset="0"/>
                        </a:rPr>
                        <a:t> uygulaması aşağıdaki semptomlara neden olabilir:</a:t>
                      </a:r>
                      <a:br>
                        <a:rPr lang="tr-TR" sz="700" b="0" i="0" u="none" strike="noStrike" dirty="0">
                          <a:solidFill>
                            <a:srgbClr val="000000"/>
                          </a:solidFill>
                          <a:effectLst/>
                          <a:latin typeface="Times New Roman" panose="02020603050405020304" pitchFamily="18" charset="0"/>
                        </a:rPr>
                      </a:br>
                      <a:r>
                        <a:rPr lang="tr-TR" sz="700" b="0" i="0" u="none" strike="noStrike" dirty="0">
                          <a:solidFill>
                            <a:srgbClr val="000000"/>
                          </a:solidFill>
                          <a:effectLst/>
                          <a:latin typeface="Times New Roman" panose="02020603050405020304" pitchFamily="18" charset="0"/>
                        </a:rPr>
                        <a:t>- Ciddi </a:t>
                      </a:r>
                      <a:r>
                        <a:rPr lang="tr-TR" sz="700" b="0" i="0" u="none" strike="noStrike" dirty="0" err="1">
                          <a:solidFill>
                            <a:srgbClr val="000000"/>
                          </a:solidFill>
                          <a:effectLst/>
                          <a:latin typeface="Times New Roman" panose="02020603050405020304" pitchFamily="18" charset="0"/>
                        </a:rPr>
                        <a:t>çepersel</a:t>
                      </a:r>
                      <a:r>
                        <a:rPr lang="tr-TR" sz="700" b="0" i="0" u="none" strike="noStrike" dirty="0">
                          <a:solidFill>
                            <a:srgbClr val="000000"/>
                          </a:solidFill>
                          <a:effectLst/>
                          <a:latin typeface="Times New Roman" panose="02020603050405020304" pitchFamily="18" charset="0"/>
                        </a:rPr>
                        <a:t> ve iç </a:t>
                      </a:r>
                      <a:r>
                        <a:rPr lang="tr-TR" sz="700" b="0" i="0" u="none" strike="noStrike" dirty="0" err="1">
                          <a:solidFill>
                            <a:srgbClr val="000000"/>
                          </a:solidFill>
                          <a:effectLst/>
                          <a:latin typeface="Times New Roman" panose="02020603050405020304" pitchFamily="18" charset="0"/>
                        </a:rPr>
                        <a:t>organsal</a:t>
                      </a:r>
                      <a:r>
                        <a:rPr lang="tr-TR" sz="700" b="0" i="0" u="none" strike="noStrike" dirty="0">
                          <a:solidFill>
                            <a:srgbClr val="000000"/>
                          </a:solidFill>
                          <a:effectLst/>
                          <a:latin typeface="Times New Roman" panose="02020603050405020304" pitchFamily="18" charset="0"/>
                        </a:rPr>
                        <a:t> damar </a:t>
                      </a:r>
                      <a:r>
                        <a:rPr lang="tr-TR" sz="700" b="0" i="0" u="none" strike="noStrike" dirty="0" err="1">
                          <a:solidFill>
                            <a:srgbClr val="000000"/>
                          </a:solidFill>
                          <a:effectLst/>
                          <a:latin typeface="Times New Roman" panose="02020603050405020304" pitchFamily="18" charset="0"/>
                        </a:rPr>
                        <a:t>daralması,renal</a:t>
                      </a:r>
                      <a:r>
                        <a:rPr lang="tr-TR" sz="700" b="0" i="0" u="none" strike="noStrike" dirty="0">
                          <a:solidFill>
                            <a:srgbClr val="000000"/>
                          </a:solidFill>
                          <a:effectLst/>
                          <a:latin typeface="Times New Roman" panose="02020603050405020304" pitchFamily="18" charset="0"/>
                        </a:rPr>
                        <a:t> kan çıkışında </a:t>
                      </a:r>
                      <a:r>
                        <a:rPr lang="tr-TR" sz="700" b="0" i="0" u="none" strike="noStrike" dirty="0" err="1">
                          <a:solidFill>
                            <a:srgbClr val="000000"/>
                          </a:solidFill>
                          <a:effectLst/>
                          <a:latin typeface="Times New Roman" panose="02020603050405020304" pitchFamily="18" charset="0"/>
                        </a:rPr>
                        <a:t>azalma,idrar</a:t>
                      </a:r>
                      <a:r>
                        <a:rPr lang="tr-TR" sz="700" b="0" i="0" u="none" strike="noStrike" dirty="0">
                          <a:solidFill>
                            <a:srgbClr val="000000"/>
                          </a:solidFill>
                          <a:effectLst/>
                          <a:latin typeface="Times New Roman" panose="02020603050405020304" pitchFamily="18" charset="0"/>
                        </a:rPr>
                        <a:t> üretiminde </a:t>
                      </a:r>
                      <a:r>
                        <a:rPr lang="tr-TR" sz="700" b="0" i="0" u="none" strike="noStrike" dirty="0" err="1">
                          <a:solidFill>
                            <a:srgbClr val="000000"/>
                          </a:solidFill>
                          <a:effectLst/>
                          <a:latin typeface="Times New Roman" panose="02020603050405020304" pitchFamily="18" charset="0"/>
                        </a:rPr>
                        <a:t>azalma,dokularda</a:t>
                      </a:r>
                      <a:r>
                        <a:rPr lang="tr-TR" sz="700" b="0" i="0" u="none" strike="noStrike" dirty="0">
                          <a:solidFill>
                            <a:srgbClr val="000000"/>
                          </a:solidFill>
                          <a:effectLst/>
                          <a:latin typeface="Times New Roman" panose="02020603050405020304" pitchFamily="18" charset="0"/>
                        </a:rPr>
                        <a:t> yetersiz oksijen </a:t>
                      </a:r>
                      <a:r>
                        <a:rPr lang="tr-TR" sz="700" b="0" i="0" u="none" strike="noStrike" dirty="0" err="1">
                          <a:solidFill>
                            <a:srgbClr val="000000"/>
                          </a:solidFill>
                          <a:effectLst/>
                          <a:latin typeface="Times New Roman" panose="02020603050405020304" pitchFamily="18" charset="0"/>
                        </a:rPr>
                        <a:t>düzeyi,kanda</a:t>
                      </a:r>
                      <a:r>
                        <a:rPr lang="tr-TR" sz="700" b="0" i="0" u="none" strike="noStrike" dirty="0">
                          <a:solidFill>
                            <a:srgbClr val="000000"/>
                          </a:solidFill>
                          <a:effectLst/>
                          <a:latin typeface="Times New Roman" panose="02020603050405020304" pitchFamily="18" charset="0"/>
                        </a:rPr>
                        <a:t> laktik asit seviyesinde </a:t>
                      </a:r>
                      <a:r>
                        <a:rPr lang="tr-TR" sz="700" b="0" i="0" u="none" strike="noStrike" dirty="0" err="1">
                          <a:solidFill>
                            <a:srgbClr val="000000"/>
                          </a:solidFill>
                          <a:effectLst/>
                          <a:latin typeface="Times New Roman" panose="02020603050405020304" pitchFamily="18" charset="0"/>
                        </a:rPr>
                        <a:t>artış.Norepinefrin'in</a:t>
                      </a:r>
                      <a:r>
                        <a:rPr lang="tr-TR" sz="700" b="0" i="0" u="none" strike="noStrike" dirty="0">
                          <a:solidFill>
                            <a:srgbClr val="000000"/>
                          </a:solidFill>
                          <a:effectLst/>
                          <a:latin typeface="Times New Roman" panose="02020603050405020304" pitchFamily="18" charset="0"/>
                        </a:rPr>
                        <a:t> olası hayatı tehdit edici etkileri, onun doz ilişkili </a:t>
                      </a:r>
                      <a:r>
                        <a:rPr lang="tr-TR" sz="700" b="0" i="0" u="none" strike="noStrike" dirty="0" err="1">
                          <a:solidFill>
                            <a:srgbClr val="000000"/>
                          </a:solidFill>
                          <a:effectLst/>
                          <a:latin typeface="Times New Roman" panose="02020603050405020304" pitchFamily="18" charset="0"/>
                        </a:rPr>
                        <a:t>hipertansif</a:t>
                      </a:r>
                      <a:r>
                        <a:rPr lang="tr-TR" sz="700" b="0" i="0" u="none" strike="noStrike" dirty="0">
                          <a:solidFill>
                            <a:srgbClr val="000000"/>
                          </a:solidFill>
                          <a:effectLst/>
                          <a:latin typeface="Times New Roman" panose="02020603050405020304" pitchFamily="18" charset="0"/>
                        </a:rPr>
                        <a:t> etkisinden kaynaklanmaktadır. Akciğer ödemi ve beyin kanaması ile akut hipertansiyon meydana </a:t>
                      </a:r>
                      <a:r>
                        <a:rPr lang="tr-TR" sz="700" b="0" i="0" u="none" strike="noStrike" dirty="0" err="1">
                          <a:solidFill>
                            <a:srgbClr val="000000"/>
                          </a:solidFill>
                          <a:effectLst/>
                          <a:latin typeface="Times New Roman" panose="02020603050405020304" pitchFamily="18" charset="0"/>
                        </a:rPr>
                        <a:t>gelebilir.İntravenöz</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infüzyon</a:t>
                      </a:r>
                      <a:r>
                        <a:rPr lang="tr-TR" sz="700" b="0" i="0" u="none" strike="noStrike" dirty="0">
                          <a:solidFill>
                            <a:srgbClr val="000000"/>
                          </a:solidFill>
                          <a:effectLst/>
                          <a:latin typeface="Times New Roman" panose="02020603050405020304" pitchFamily="18" charset="0"/>
                        </a:rPr>
                        <a:t> sırasında </a:t>
                      </a:r>
                      <a:r>
                        <a:rPr lang="tr-TR" sz="700" b="0" i="0" u="none" strike="noStrike" dirty="0" err="1">
                          <a:solidFill>
                            <a:srgbClr val="000000"/>
                          </a:solidFill>
                          <a:effectLst/>
                          <a:latin typeface="Times New Roman" panose="02020603050405020304" pitchFamily="18" charset="0"/>
                        </a:rPr>
                        <a:t>norepinefrin</a:t>
                      </a:r>
                      <a:r>
                        <a:rPr lang="tr-TR" sz="700" b="0" i="0" u="none" strike="noStrike" dirty="0">
                          <a:solidFill>
                            <a:srgbClr val="000000"/>
                          </a:solidFill>
                          <a:effectLst/>
                          <a:latin typeface="Times New Roman" panose="02020603050405020304" pitchFamily="18" charset="0"/>
                        </a:rPr>
                        <a:t> sızıntısı </a:t>
                      </a:r>
                      <a:r>
                        <a:rPr lang="tr-TR" sz="700" b="0" i="0" u="none" strike="noStrike" dirty="0" err="1">
                          <a:solidFill>
                            <a:srgbClr val="000000"/>
                          </a:solidFill>
                          <a:effectLst/>
                          <a:latin typeface="Times New Roman" panose="02020603050405020304" pitchFamily="18" charset="0"/>
                        </a:rPr>
                        <a:t>infüzyon</a:t>
                      </a:r>
                      <a:r>
                        <a:rPr lang="tr-TR" sz="700" b="0" i="0" u="none" strike="noStrike" dirty="0">
                          <a:solidFill>
                            <a:srgbClr val="000000"/>
                          </a:solidFill>
                          <a:effectLst/>
                          <a:latin typeface="Times New Roman" panose="02020603050405020304" pitchFamily="18" charset="0"/>
                        </a:rPr>
                        <a:t> alanının çevresinde uyuşukluğa ve doku ölümüne neden olabilir. Uzamış </a:t>
                      </a:r>
                      <a:r>
                        <a:rPr lang="tr-TR" sz="700" b="0" i="0" u="none" strike="noStrike" dirty="0" err="1">
                          <a:solidFill>
                            <a:srgbClr val="000000"/>
                          </a:solidFill>
                          <a:effectLst/>
                          <a:latin typeface="Times New Roman" panose="02020603050405020304" pitchFamily="18" charset="0"/>
                        </a:rPr>
                        <a:t>infüzyonları</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ekstremitelerin</a:t>
                      </a:r>
                      <a:r>
                        <a:rPr lang="tr-TR" sz="700" b="0" i="0" u="none" strike="noStrike" dirty="0">
                          <a:solidFill>
                            <a:srgbClr val="000000"/>
                          </a:solidFill>
                          <a:effectLst/>
                          <a:latin typeface="Times New Roman" panose="02020603050405020304" pitchFamily="18" charset="0"/>
                        </a:rPr>
                        <a:t> kangreni takip edebilir. </a:t>
                      </a:r>
                      <a:r>
                        <a:rPr lang="tr-TR" sz="700" b="0" i="0" u="none" strike="noStrike" dirty="0" err="1">
                          <a:solidFill>
                            <a:srgbClr val="000000"/>
                          </a:solidFill>
                          <a:effectLst/>
                          <a:latin typeface="Times New Roman" panose="02020603050405020304" pitchFamily="18" charset="0"/>
                        </a:rPr>
                        <a:t>İnfüzyon</a:t>
                      </a:r>
                      <a:r>
                        <a:rPr lang="tr-TR" sz="700" b="0" i="0" u="none" strike="noStrike" dirty="0">
                          <a:solidFill>
                            <a:srgbClr val="000000"/>
                          </a:solidFill>
                          <a:effectLst/>
                          <a:latin typeface="Times New Roman" panose="02020603050405020304" pitchFamily="18" charset="0"/>
                        </a:rPr>
                        <a:t> bölgesinde bozulmuş sirkülasyon (</a:t>
                      </a:r>
                      <a:r>
                        <a:rPr lang="tr-TR" sz="700" b="0" i="0" u="none" strike="noStrike" dirty="0" err="1">
                          <a:solidFill>
                            <a:srgbClr val="000000"/>
                          </a:solidFill>
                          <a:effectLst/>
                          <a:latin typeface="Times New Roman" panose="02020603050405020304" pitchFamily="18" charset="0"/>
                        </a:rPr>
                        <a:t>sızıntılı</a:t>
                      </a:r>
                      <a:r>
                        <a:rPr lang="tr-TR" sz="700" b="0" i="0" u="none" strike="noStrike" dirty="0">
                          <a:solidFill>
                            <a:srgbClr val="000000"/>
                          </a:solidFill>
                          <a:effectLst/>
                          <a:latin typeface="Times New Roman" panose="02020603050405020304" pitchFamily="18" charset="0"/>
                        </a:rPr>
                        <a:t> veya </a:t>
                      </a:r>
                      <a:r>
                        <a:rPr lang="tr-TR" sz="700" b="0" i="0" u="none" strike="noStrike" dirty="0" err="1">
                          <a:solidFill>
                            <a:srgbClr val="000000"/>
                          </a:solidFill>
                          <a:effectLst/>
                          <a:latin typeface="Times New Roman" panose="02020603050405020304" pitchFamily="18" charset="0"/>
                        </a:rPr>
                        <a:t>sızıntısız</a:t>
                      </a:r>
                      <a:r>
                        <a:rPr lang="tr-TR" sz="700" b="0" i="0" u="none" strike="noStrike" dirty="0">
                          <a:solidFill>
                            <a:srgbClr val="000000"/>
                          </a:solidFill>
                          <a:effectLst/>
                          <a:latin typeface="Times New Roman" panose="02020603050405020304" pitchFamily="18" charset="0"/>
                        </a:rPr>
                        <a:t> olabilir) sıcak sargı ve </a:t>
                      </a:r>
                      <a:r>
                        <a:rPr lang="tr-TR" sz="700" b="0" i="0" u="none" strike="noStrike" dirty="0" err="1">
                          <a:solidFill>
                            <a:srgbClr val="000000"/>
                          </a:solidFill>
                          <a:effectLst/>
                          <a:latin typeface="Times New Roman" panose="02020603050405020304" pitchFamily="18" charset="0"/>
                        </a:rPr>
                        <a:t>fentolamin</a:t>
                      </a:r>
                      <a:r>
                        <a:rPr lang="tr-TR" sz="700" b="0" i="0" u="none" strike="noStrike" dirty="0">
                          <a:solidFill>
                            <a:srgbClr val="000000"/>
                          </a:solidFill>
                          <a:effectLst/>
                          <a:latin typeface="Times New Roman" panose="02020603050405020304" pitchFamily="18" charset="0"/>
                        </a:rPr>
                        <a:t> (5mg/10ml serum fizyolojik ile seyreltilmiş) ile alanın </a:t>
                      </a:r>
                      <a:r>
                        <a:rPr lang="tr-TR" sz="700" b="0" i="0" u="none" strike="noStrike" dirty="0" err="1">
                          <a:solidFill>
                            <a:srgbClr val="000000"/>
                          </a:solidFill>
                          <a:effectLst/>
                          <a:latin typeface="Times New Roman" panose="02020603050405020304" pitchFamily="18" charset="0"/>
                        </a:rPr>
                        <a:t>infiltrasyonu</a:t>
                      </a:r>
                      <a:r>
                        <a:rPr lang="tr-TR" sz="700" b="0" i="0" u="none" strike="noStrike" dirty="0">
                          <a:solidFill>
                            <a:srgbClr val="000000"/>
                          </a:solidFill>
                          <a:effectLst/>
                          <a:latin typeface="Times New Roman" panose="02020603050405020304" pitchFamily="18" charset="0"/>
                        </a:rPr>
                        <a:t> ile </a:t>
                      </a:r>
                      <a:r>
                        <a:rPr lang="tr-TR" sz="700" b="0" i="0" u="none" strike="noStrike" dirty="0" err="1">
                          <a:solidFill>
                            <a:srgbClr val="000000"/>
                          </a:solidFill>
                          <a:effectLst/>
                          <a:latin typeface="Times New Roman" panose="02020603050405020304" pitchFamily="18" charset="0"/>
                        </a:rPr>
                        <a:t>hafifletilebilir.Plazma</a:t>
                      </a:r>
                      <a:r>
                        <a:rPr lang="tr-TR" sz="700" b="0" i="0" u="none" strike="noStrike" dirty="0">
                          <a:solidFill>
                            <a:srgbClr val="000000"/>
                          </a:solidFill>
                          <a:effectLst/>
                          <a:latin typeface="Times New Roman" panose="02020603050405020304" pitchFamily="18" charset="0"/>
                        </a:rPr>
                        <a:t> insülini, </a:t>
                      </a:r>
                      <a:r>
                        <a:rPr lang="tr-TR" sz="700" b="0" i="0" u="none" strike="noStrike" dirty="0" err="1">
                          <a:solidFill>
                            <a:srgbClr val="000000"/>
                          </a:solidFill>
                          <a:effectLst/>
                          <a:latin typeface="Times New Roman" panose="02020603050405020304" pitchFamily="18" charset="0"/>
                        </a:rPr>
                        <a:t>laktat</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piruvat</a:t>
                      </a:r>
                      <a:r>
                        <a:rPr lang="tr-TR" sz="700" b="0" i="0" u="none" strike="noStrike" dirty="0">
                          <a:solidFill>
                            <a:srgbClr val="000000"/>
                          </a:solidFill>
                          <a:effectLst/>
                          <a:latin typeface="Times New Roman" panose="02020603050405020304" pitchFamily="18" charset="0"/>
                        </a:rPr>
                        <a:t> ve </a:t>
                      </a:r>
                      <a:r>
                        <a:rPr lang="tr-TR" sz="700" b="0" i="0" u="none" strike="noStrike" dirty="0" err="1">
                          <a:solidFill>
                            <a:srgbClr val="000000"/>
                          </a:solidFill>
                          <a:effectLst/>
                          <a:latin typeface="Times New Roman" panose="02020603050405020304" pitchFamily="18" charset="0"/>
                        </a:rPr>
                        <a:t>alanin</a:t>
                      </a:r>
                      <a:r>
                        <a:rPr lang="tr-TR" sz="700" b="0" i="0" u="none" strike="noStrike" dirty="0">
                          <a:solidFill>
                            <a:srgbClr val="000000"/>
                          </a:solidFill>
                          <a:effectLst/>
                          <a:latin typeface="Times New Roman" panose="02020603050405020304" pitchFamily="18" charset="0"/>
                        </a:rPr>
                        <a:t> seviyeleri </a:t>
                      </a:r>
                      <a:r>
                        <a:rPr lang="tr-TR" sz="700" b="0" i="0" u="none" strike="noStrike" dirty="0" err="1">
                          <a:solidFill>
                            <a:srgbClr val="000000"/>
                          </a:solidFill>
                          <a:effectLst/>
                          <a:latin typeface="Times New Roman" panose="02020603050405020304" pitchFamily="18" charset="0"/>
                        </a:rPr>
                        <a:t>norepinefrin</a:t>
                      </a:r>
                      <a:r>
                        <a:rPr lang="tr-TR" sz="700" b="0" i="0" u="none" strike="noStrike" dirty="0">
                          <a:solidFill>
                            <a:srgbClr val="000000"/>
                          </a:solidFill>
                          <a:effectLst/>
                          <a:latin typeface="Times New Roman" panose="02020603050405020304" pitchFamily="18" charset="0"/>
                        </a:rPr>
                        <a:t> ile </a:t>
                      </a:r>
                      <a:r>
                        <a:rPr lang="tr-TR" sz="700" b="0" i="0" u="none" strike="noStrike" dirty="0" err="1">
                          <a:solidFill>
                            <a:srgbClr val="000000"/>
                          </a:solidFill>
                          <a:effectLst/>
                          <a:latin typeface="Times New Roman" panose="02020603050405020304" pitchFamily="18" charset="0"/>
                        </a:rPr>
                        <a:t>düşer.Herhangi</a:t>
                      </a:r>
                      <a:r>
                        <a:rPr lang="tr-TR" sz="700" b="0" i="0" u="none" strike="noStrike" dirty="0">
                          <a:solidFill>
                            <a:srgbClr val="000000"/>
                          </a:solidFill>
                          <a:effectLst/>
                          <a:latin typeface="Times New Roman" panose="02020603050405020304" pitchFamily="18" charset="0"/>
                        </a:rPr>
                        <a:t> bir </a:t>
                      </a:r>
                      <a:r>
                        <a:rPr lang="tr-TR" sz="700" b="0" i="0" u="none" strike="noStrike" dirty="0" err="1">
                          <a:solidFill>
                            <a:srgbClr val="000000"/>
                          </a:solidFill>
                          <a:effectLst/>
                          <a:latin typeface="Times New Roman" panose="02020603050405020304" pitchFamily="18" charset="0"/>
                        </a:rPr>
                        <a:t>potent</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vazopressorun</a:t>
                      </a:r>
                      <a:r>
                        <a:rPr lang="tr-TR" sz="700" b="0" i="0" u="none" strike="noStrike" dirty="0">
                          <a:solidFill>
                            <a:srgbClr val="000000"/>
                          </a:solidFill>
                          <a:effectLst/>
                          <a:latin typeface="Times New Roman" panose="02020603050405020304" pitchFamily="18" charset="0"/>
                        </a:rPr>
                        <a:t> uzamış uygulaması plazma hacim </a:t>
                      </a:r>
                      <a:r>
                        <a:rPr lang="tr-TR" sz="700" b="0" i="0" u="none" strike="noStrike" dirty="0" err="1">
                          <a:solidFill>
                            <a:srgbClr val="000000"/>
                          </a:solidFill>
                          <a:effectLst/>
                          <a:latin typeface="Times New Roman" panose="02020603050405020304" pitchFamily="18" charset="0"/>
                        </a:rPr>
                        <a:t>deplesyonuna</a:t>
                      </a:r>
                      <a:r>
                        <a:rPr lang="tr-TR" sz="700" b="0" i="0" u="none" strike="noStrike" dirty="0">
                          <a:solidFill>
                            <a:srgbClr val="000000"/>
                          </a:solidFill>
                          <a:effectLst/>
                          <a:latin typeface="Times New Roman" panose="02020603050405020304" pitchFamily="18" charset="0"/>
                        </a:rPr>
                        <a:t> neden olabilir, bu uygun sıvı ve elektrolit yerine koyma tedavisi ile düzeltilebilir. Eğer plazma hacimleri düzelmezse, </a:t>
                      </a:r>
                      <a:r>
                        <a:rPr lang="tr-TR" sz="700" b="0" i="0" u="none" strike="noStrike" dirty="0" err="1">
                          <a:solidFill>
                            <a:srgbClr val="000000"/>
                          </a:solidFill>
                          <a:effectLst/>
                          <a:latin typeface="Times New Roman" panose="02020603050405020304" pitchFamily="18" charset="0"/>
                        </a:rPr>
                        <a:t>norepinefrin</a:t>
                      </a:r>
                      <a:r>
                        <a:rPr lang="tr-TR" sz="700" b="0" i="0" u="none" strike="noStrike" dirty="0">
                          <a:solidFill>
                            <a:srgbClr val="000000"/>
                          </a:solidFill>
                          <a:effectLst/>
                          <a:latin typeface="Times New Roman" panose="02020603050405020304" pitchFamily="18" charset="0"/>
                        </a:rPr>
                        <a:t> tedavisi kesildiği zaman hipotansiyon tekrarlayabilir veya kan basıncı, kan akımındaki azalmayla ciddi </a:t>
                      </a:r>
                      <a:r>
                        <a:rPr lang="tr-TR" sz="700" b="0" i="0" u="none" strike="noStrike" dirty="0" err="1">
                          <a:solidFill>
                            <a:srgbClr val="000000"/>
                          </a:solidFill>
                          <a:effectLst/>
                          <a:latin typeface="Times New Roman" panose="02020603050405020304" pitchFamily="18" charset="0"/>
                        </a:rPr>
                        <a:t>periferik</a:t>
                      </a:r>
                      <a:r>
                        <a:rPr lang="tr-TR" sz="700" b="0" i="0" u="none" strike="noStrike" dirty="0">
                          <a:solidFill>
                            <a:srgbClr val="000000"/>
                          </a:solidFill>
                          <a:effectLst/>
                          <a:latin typeface="Times New Roman" panose="02020603050405020304" pitchFamily="18" charset="0"/>
                        </a:rPr>
                        <a:t> ve </a:t>
                      </a:r>
                      <a:r>
                        <a:rPr lang="tr-TR" sz="700" b="0" i="0" u="none" strike="noStrike" dirty="0" err="1">
                          <a:solidFill>
                            <a:srgbClr val="000000"/>
                          </a:solidFill>
                          <a:effectLst/>
                          <a:latin typeface="Times New Roman" panose="02020603050405020304" pitchFamily="18" charset="0"/>
                        </a:rPr>
                        <a:t>viseral</a:t>
                      </a:r>
                      <a:r>
                        <a:rPr lang="tr-TR" sz="700" b="0" i="0" u="none" strike="noStrike" dirty="0">
                          <a:solidFill>
                            <a:srgbClr val="000000"/>
                          </a:solidFill>
                          <a:effectLst/>
                          <a:latin typeface="Times New Roman" panose="02020603050405020304" pitchFamily="18" charset="0"/>
                        </a:rPr>
                        <a:t> </a:t>
                      </a:r>
                      <a:r>
                        <a:rPr lang="tr-TR" sz="700" b="0" i="0" u="none" strike="noStrike" dirty="0" err="1">
                          <a:solidFill>
                            <a:srgbClr val="000000"/>
                          </a:solidFill>
                          <a:effectLst/>
                          <a:latin typeface="Times New Roman" panose="02020603050405020304" pitchFamily="18" charset="0"/>
                        </a:rPr>
                        <a:t>vazokonstriksiyon</a:t>
                      </a:r>
                      <a:r>
                        <a:rPr lang="tr-TR" sz="700" b="0" i="0" u="none" strike="noStrike" dirty="0">
                          <a:solidFill>
                            <a:srgbClr val="000000"/>
                          </a:solidFill>
                          <a:effectLst/>
                          <a:latin typeface="Times New Roman" panose="02020603050405020304" pitchFamily="18" charset="0"/>
                        </a:rPr>
                        <a:t> riskiyle devam edebilir.</a:t>
                      </a:r>
                    </a:p>
                  </a:txBody>
                  <a:tcPr marL="5698" marR="5698" marT="56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93535302"/>
                  </a:ext>
                </a:extLst>
              </a:tr>
            </a:tbl>
          </a:graphicData>
        </a:graphic>
      </p:graphicFrame>
    </p:spTree>
    <p:extLst>
      <p:ext uri="{BB962C8B-B14F-4D97-AF65-F5344CB8AC3E}">
        <p14:creationId xmlns:p14="http://schemas.microsoft.com/office/powerpoint/2010/main" val="360660730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AD459F71-FD76-4007-B080-603E435D0D8A}"/>
              </a:ext>
            </a:extLst>
          </p:cNvPr>
          <p:cNvGraphicFramePr>
            <a:graphicFrameLocks noGrp="1"/>
          </p:cNvGraphicFramePr>
          <p:nvPr>
            <p:extLst>
              <p:ext uri="{D42A27DB-BD31-4B8C-83A1-F6EECF244321}">
                <p14:modId xmlns:p14="http://schemas.microsoft.com/office/powerpoint/2010/main" val="3373951287"/>
              </p:ext>
            </p:extLst>
          </p:nvPr>
        </p:nvGraphicFramePr>
        <p:xfrm>
          <a:off x="251520" y="1268760"/>
          <a:ext cx="8640961" cy="4326424"/>
        </p:xfrm>
        <a:graphic>
          <a:graphicData uri="http://schemas.openxmlformats.org/drawingml/2006/table">
            <a:tbl>
              <a:tblPr/>
              <a:tblGrid>
                <a:gridCol w="438589">
                  <a:extLst>
                    <a:ext uri="{9D8B030D-6E8A-4147-A177-3AD203B41FA5}">
                      <a16:colId xmlns:a16="http://schemas.microsoft.com/office/drawing/2014/main" xmlns="" val="2149123461"/>
                    </a:ext>
                  </a:extLst>
                </a:gridCol>
                <a:gridCol w="1846688">
                  <a:extLst>
                    <a:ext uri="{9D8B030D-6E8A-4147-A177-3AD203B41FA5}">
                      <a16:colId xmlns:a16="http://schemas.microsoft.com/office/drawing/2014/main" xmlns="" val="212008942"/>
                    </a:ext>
                  </a:extLst>
                </a:gridCol>
                <a:gridCol w="1600463">
                  <a:extLst>
                    <a:ext uri="{9D8B030D-6E8A-4147-A177-3AD203B41FA5}">
                      <a16:colId xmlns:a16="http://schemas.microsoft.com/office/drawing/2014/main" xmlns="" val="764977832"/>
                    </a:ext>
                  </a:extLst>
                </a:gridCol>
                <a:gridCol w="2931617">
                  <a:extLst>
                    <a:ext uri="{9D8B030D-6E8A-4147-A177-3AD203B41FA5}">
                      <a16:colId xmlns:a16="http://schemas.microsoft.com/office/drawing/2014/main" xmlns="" val="3945852664"/>
                    </a:ext>
                  </a:extLst>
                </a:gridCol>
                <a:gridCol w="1823604">
                  <a:extLst>
                    <a:ext uri="{9D8B030D-6E8A-4147-A177-3AD203B41FA5}">
                      <a16:colId xmlns:a16="http://schemas.microsoft.com/office/drawing/2014/main" xmlns="" val="2121631321"/>
                    </a:ext>
                  </a:extLst>
                </a:gridCol>
              </a:tblGrid>
              <a:tr h="159716">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900" b="0" i="0" u="none" strike="noStrike">
                          <a:solidFill>
                            <a:srgbClr val="000000"/>
                          </a:solidFill>
                          <a:effectLst/>
                          <a:latin typeface="Times New Roman" panose="02020603050405020304" pitchFamily="18" charset="0"/>
                        </a:rPr>
                        <a:t>İLAÇ</a:t>
                      </a:r>
                    </a:p>
                  </a:txBody>
                  <a:tcPr marL="7023" marR="7023" marT="702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900" b="0" i="0" u="none" strike="noStrike">
                          <a:solidFill>
                            <a:srgbClr val="000000"/>
                          </a:solidFill>
                          <a:effectLst/>
                          <a:latin typeface="Times New Roman" panose="02020603050405020304" pitchFamily="18" charset="0"/>
                        </a:rPr>
                        <a:t>ENDİKASYONLARI</a:t>
                      </a:r>
                    </a:p>
                  </a:txBody>
                  <a:tcPr marL="7023" marR="7023" marT="702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900" b="0" i="0" u="none" strike="noStrike">
                          <a:solidFill>
                            <a:srgbClr val="000000"/>
                          </a:solidFill>
                          <a:effectLst/>
                          <a:latin typeface="Times New Roman" panose="02020603050405020304" pitchFamily="18" charset="0"/>
                        </a:rPr>
                        <a:t>KONTRENDİKASYONLARI</a:t>
                      </a:r>
                    </a:p>
                  </a:txBody>
                  <a:tcPr marL="7023" marR="7023" marT="702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900" b="0" i="0" u="sng" strike="noStrike">
                          <a:solidFill>
                            <a:srgbClr val="000000"/>
                          </a:solidFill>
                          <a:effectLst/>
                          <a:latin typeface="Times New Roman" panose="02020603050405020304" pitchFamily="18" charset="0"/>
                        </a:rPr>
                        <a:t>VERİLİŞ YOLU</a:t>
                      </a:r>
                    </a:p>
                  </a:txBody>
                  <a:tcPr marL="7023" marR="7023" marT="702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900" b="0" i="0" u="none" strike="noStrike">
                          <a:solidFill>
                            <a:srgbClr val="000000"/>
                          </a:solidFill>
                          <a:effectLst/>
                          <a:latin typeface="Times New Roman" panose="02020603050405020304" pitchFamily="18" charset="0"/>
                        </a:rPr>
                        <a:t>YAN ETKİLERİ</a:t>
                      </a:r>
                    </a:p>
                  </a:txBody>
                  <a:tcPr marL="7023" marR="7023" marT="702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997071463"/>
                  </a:ext>
                </a:extLst>
              </a:tr>
              <a:tr h="416670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900" b="0" i="0" u="none" strike="noStrike" dirty="0">
                          <a:solidFill>
                            <a:srgbClr val="000000"/>
                          </a:solidFill>
                          <a:effectLst/>
                          <a:latin typeface="Times New Roman" panose="02020603050405020304" pitchFamily="18" charset="0"/>
                        </a:rPr>
                        <a:t>FİLİNSEL</a:t>
                      </a:r>
                    </a:p>
                  </a:txBody>
                  <a:tcPr marL="7023" marR="7023" marT="7023"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err="1">
                          <a:solidFill>
                            <a:srgbClr val="000000"/>
                          </a:solidFill>
                          <a:effectLst/>
                          <a:latin typeface="Times New Roman" panose="02020603050405020304" pitchFamily="18" charset="0"/>
                        </a:rPr>
                        <a:t>Bronşiyal</a:t>
                      </a:r>
                      <a:r>
                        <a:rPr lang="tr-TR" sz="900" b="0" i="0" u="none" strike="noStrike" dirty="0">
                          <a:solidFill>
                            <a:srgbClr val="000000"/>
                          </a:solidFill>
                          <a:effectLst/>
                          <a:latin typeface="Times New Roman" panose="02020603050405020304" pitchFamily="18" charset="0"/>
                        </a:rPr>
                        <a:t> astım, kronik bronşit ve amfizeme bağlı </a:t>
                      </a:r>
                      <a:r>
                        <a:rPr lang="tr-TR" sz="900" b="0" i="0" u="none" strike="noStrike" dirty="0" err="1">
                          <a:solidFill>
                            <a:srgbClr val="000000"/>
                          </a:solidFill>
                          <a:effectLst/>
                          <a:latin typeface="Times New Roman" panose="02020603050405020304" pitchFamily="18" charset="0"/>
                        </a:rPr>
                        <a:t>bronkospazm</a:t>
                      </a:r>
                      <a:r>
                        <a:rPr lang="tr-TR" sz="900" b="0" i="0" u="none" strike="noStrike" dirty="0">
                          <a:solidFill>
                            <a:srgbClr val="000000"/>
                          </a:solidFill>
                          <a:effectLst/>
                          <a:latin typeface="Times New Roman" panose="02020603050405020304" pitchFamily="18" charset="0"/>
                        </a:rPr>
                        <a:t>, sol </a:t>
                      </a:r>
                      <a:r>
                        <a:rPr lang="tr-TR" sz="900" b="0" i="0" u="none" strike="noStrike" dirty="0" err="1">
                          <a:solidFill>
                            <a:srgbClr val="000000"/>
                          </a:solidFill>
                          <a:effectLst/>
                          <a:latin typeface="Times New Roman" panose="02020603050405020304" pitchFamily="18" charset="0"/>
                        </a:rPr>
                        <a:t>ventrikül</a:t>
                      </a:r>
                      <a:r>
                        <a:rPr lang="tr-TR" sz="900" b="0" i="0" u="none" strike="noStrike" dirty="0">
                          <a:solidFill>
                            <a:srgbClr val="000000"/>
                          </a:solidFill>
                          <a:effectLst/>
                          <a:latin typeface="Times New Roman" panose="02020603050405020304" pitchFamily="18" charset="0"/>
                        </a:rPr>
                        <a:t> yetmezliğine bağlı akut </a:t>
                      </a:r>
                      <a:r>
                        <a:rPr lang="tr-TR" sz="900" b="0" i="0" u="none" strike="noStrike" dirty="0" err="1">
                          <a:solidFill>
                            <a:srgbClr val="000000"/>
                          </a:solidFill>
                          <a:effectLst/>
                          <a:latin typeface="Times New Roman" panose="02020603050405020304" pitchFamily="18" charset="0"/>
                        </a:rPr>
                        <a:t>pulmoner</a:t>
                      </a:r>
                      <a:r>
                        <a:rPr lang="tr-TR" sz="900" b="0" i="0" u="none" strike="noStrike" dirty="0">
                          <a:solidFill>
                            <a:srgbClr val="000000"/>
                          </a:solidFill>
                          <a:effectLst/>
                          <a:latin typeface="Times New Roman" panose="02020603050405020304" pitchFamily="18" charset="0"/>
                        </a:rPr>
                        <a:t> ödem ve </a:t>
                      </a:r>
                      <a:r>
                        <a:rPr lang="tr-TR" sz="900" b="0" i="0" u="none" strike="noStrike" dirty="0" err="1">
                          <a:solidFill>
                            <a:srgbClr val="000000"/>
                          </a:solidFill>
                          <a:effectLst/>
                          <a:latin typeface="Times New Roman" panose="02020603050405020304" pitchFamily="18" charset="0"/>
                        </a:rPr>
                        <a:t>paroksismal</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noktürnal</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dispnenin</a:t>
                      </a:r>
                      <a:r>
                        <a:rPr lang="tr-TR" sz="900" b="0" i="0" u="none" strike="noStrike" dirty="0">
                          <a:solidFill>
                            <a:srgbClr val="000000"/>
                          </a:solidFill>
                          <a:effectLst/>
                          <a:latin typeface="Times New Roman" panose="02020603050405020304" pitchFamily="18" charset="0"/>
                        </a:rPr>
                        <a:t> tedavisinde </a:t>
                      </a:r>
                      <a:r>
                        <a:rPr lang="tr-TR" sz="900" b="0" i="0" u="none" strike="noStrike" dirty="0" err="1">
                          <a:solidFill>
                            <a:srgbClr val="000000"/>
                          </a:solidFill>
                          <a:effectLst/>
                          <a:latin typeface="Times New Roman" panose="02020603050405020304" pitchFamily="18" charset="0"/>
                        </a:rPr>
                        <a:t>endikedir</a:t>
                      </a:r>
                      <a:r>
                        <a:rPr lang="tr-TR" sz="900" b="0" i="0" u="none" strike="noStrike" dirty="0">
                          <a:solidFill>
                            <a:srgbClr val="000000"/>
                          </a:solidFill>
                          <a:effectLst/>
                          <a:latin typeface="Times New Roman" panose="02020603050405020304" pitchFamily="18" charset="0"/>
                        </a:rPr>
                        <a:t>.</a:t>
                      </a:r>
                    </a:p>
                  </a:txBody>
                  <a:tcPr marL="7023" marR="7023" marT="7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Teofilin, herhangi bir ksantin müstahzarına karşı aşırı duyarlılığı olanlarda kontrendikedir. Aktif peptik ülser ve aktif gastritli hastalarda kullanılmamalıdır, eğer böyle hastalarda teofiline kesin gereksinme olursa, hastaya teofilinle birlikte peptik ülser tedavisi uygulanmalıdır.</a:t>
                      </a:r>
                    </a:p>
                  </a:txBody>
                  <a:tcPr marL="7023" marR="7023" marT="7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a:solidFill>
                            <a:srgbClr val="000000"/>
                          </a:solidFill>
                          <a:effectLst/>
                          <a:latin typeface="Times New Roman" panose="02020603050405020304" pitchFamily="18" charset="0"/>
                        </a:rPr>
                        <a:t>Filinsel ampul sadece i.v. yolla yavaş bir şekilde uygulanır. Direkt olarak damara enjekte edilmemeli, mutlaka dilüe edilerek kullanılmalıdır. %5 Dekstroz veya %0.9 Sodyum Klorür solüsyonu ile dilüe edilerek infüzyon hızı 20 mg/dakika'yı geçmeyecek şekilde i.v. olarak verilir. Yükleme dozu en az 20-30 dk'da verilmelidir. i.v. uygulamada önce bir yükleme dozu verildikten sonra idame dozlarına geçilir. Tedavi sırasında toksisite belirtileri ortaya çıkarsa bunlar kaybolana kadar infüzyon 5-10 dakika durdurulur. Daha sonra daha düşük bir hızla devam edilir. Sürekli teofilin preparatları kullanmayan hastalar için mutad yükleme dozu 6 mg/kg aminofilin dihidrat (4.7 mg/kg teofilin anhidrit)'tır. Akut Bronkospazm Tedavisi: 12 saat sonrası için idame dozu: 6 ay-9 yaş arası çocuklar: 1.2 mg/kg/saat. 9-12 yaş arası çocuklar ve sigara içen yetişkinler: 1 mg/kg/saat. Sigara içmeyen erişkinler: 0.7 mg/kg/saat. Yaşlılar ve cor pulmonale: 0.6 mg/kg/saat. Konjestif kalp veya karaciğer yetmezliği olanlar: 0.5 mg/kg/saat. Daha sonraki 12 saat için idame dozu: 6 ay-9 yaş arası çocuklar: 1 mg/kg/saat. 9-12 yaş arası çocuklar ve sigara içen yetişkinler: 0.8 mg/kg/saat. Sigara içmeyen erişkinler: 0.5 mg/kg/saat. Yaşlılar ve cor pulmonale: 0.3 mg/kg/saat. Konjestif kalp veya karaciğer yetmezliği olanlar: 0.1-0.2 mg/kg/saat. Son 24 saat içinde teofilin alanlarda yükleme dozu %50 azaltılır. İdeal dozun hesabı için serum teofilin konsantrasyonları tayin edilmelidir. Terapötik serum konsantrasyonu 10-20 mcg/ml'dir. 20 mcg/ml'nin üzerinde toksisite görülür.</a:t>
                      </a:r>
                    </a:p>
                  </a:txBody>
                  <a:tcPr marL="7023" marR="7023" marT="7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900" b="0" i="0" u="none" strike="noStrike" dirty="0">
                          <a:solidFill>
                            <a:srgbClr val="000000"/>
                          </a:solidFill>
                          <a:effectLst/>
                          <a:latin typeface="Times New Roman" panose="02020603050405020304" pitchFamily="18" charset="0"/>
                        </a:rPr>
                        <a:t>Yüksek dozlarda ve ani </a:t>
                      </a:r>
                      <a:r>
                        <a:rPr lang="tr-TR" sz="900" b="0" i="0" u="none" strike="noStrike" dirty="0" err="1">
                          <a:solidFill>
                            <a:srgbClr val="000000"/>
                          </a:solidFill>
                          <a:effectLst/>
                          <a:latin typeface="Times New Roman" panose="02020603050405020304" pitchFamily="18" charset="0"/>
                        </a:rPr>
                        <a:t>i.v</a:t>
                      </a:r>
                      <a:r>
                        <a:rPr lang="tr-TR" sz="900" b="0" i="0" u="none" strike="noStrike" dirty="0">
                          <a:solidFill>
                            <a:srgbClr val="000000"/>
                          </a:solidFill>
                          <a:effectLst/>
                          <a:latin typeface="Times New Roman" panose="02020603050405020304" pitchFamily="18" charset="0"/>
                        </a:rPr>
                        <a:t>. uygulamada huzursuzluk, taşikardi, ekstrasistoller, </a:t>
                      </a:r>
                      <a:r>
                        <a:rPr lang="tr-TR" sz="900" b="0" i="0" u="none" strike="noStrike" dirty="0" err="1">
                          <a:solidFill>
                            <a:srgbClr val="000000"/>
                          </a:solidFill>
                          <a:effectLst/>
                          <a:latin typeface="Times New Roman" panose="02020603050405020304" pitchFamily="18" charset="0"/>
                        </a:rPr>
                        <a:t>palpitasyon</a:t>
                      </a:r>
                      <a:r>
                        <a:rPr lang="tr-TR" sz="900" b="0" i="0" u="none" strike="noStrike" dirty="0">
                          <a:solidFill>
                            <a:srgbClr val="000000"/>
                          </a:solidFill>
                          <a:effectLst/>
                          <a:latin typeface="Times New Roman" panose="02020603050405020304" pitchFamily="18" charset="0"/>
                        </a:rPr>
                        <a:t>, deri kızarıklıkları, ürtiker, hipotansiyon, </a:t>
                      </a:r>
                      <a:r>
                        <a:rPr lang="tr-TR" sz="900" b="0" i="0" u="none" strike="noStrike" dirty="0" err="1">
                          <a:solidFill>
                            <a:srgbClr val="000000"/>
                          </a:solidFill>
                          <a:effectLst/>
                          <a:latin typeface="Times New Roman" panose="02020603050405020304" pitchFamily="18" charset="0"/>
                        </a:rPr>
                        <a:t>konvülziyon</a:t>
                      </a:r>
                      <a:r>
                        <a:rPr lang="tr-TR" sz="900" b="0" i="0" u="none" strike="noStrike" dirty="0">
                          <a:solidFill>
                            <a:srgbClr val="000000"/>
                          </a:solidFill>
                          <a:effectLst/>
                          <a:latin typeface="Times New Roman" panose="02020603050405020304" pitchFamily="18" charset="0"/>
                        </a:rPr>
                        <a:t>, bulantı, kusma, baş ağrısı, baş dönmesi, </a:t>
                      </a:r>
                      <a:r>
                        <a:rPr lang="tr-TR" sz="900" b="0" i="0" u="none" strike="noStrike" dirty="0" err="1">
                          <a:solidFill>
                            <a:srgbClr val="000000"/>
                          </a:solidFill>
                          <a:effectLst/>
                          <a:latin typeface="Times New Roman" panose="02020603050405020304" pitchFamily="18" charset="0"/>
                        </a:rPr>
                        <a:t>hiperventilasyon</a:t>
                      </a:r>
                      <a:r>
                        <a:rPr lang="tr-TR" sz="900" b="0" i="0" u="none" strike="noStrike" dirty="0">
                          <a:solidFill>
                            <a:srgbClr val="000000"/>
                          </a:solidFill>
                          <a:effectLst/>
                          <a:latin typeface="Times New Roman" panose="02020603050405020304" pitchFamily="18" charset="0"/>
                        </a:rPr>
                        <a:t>, </a:t>
                      </a:r>
                      <a:r>
                        <a:rPr lang="tr-TR" sz="900" b="0" i="0" u="none" strike="noStrike" dirty="0" err="1">
                          <a:solidFill>
                            <a:srgbClr val="000000"/>
                          </a:solidFill>
                          <a:effectLst/>
                          <a:latin typeface="Times New Roman" panose="02020603050405020304" pitchFamily="18" charset="0"/>
                        </a:rPr>
                        <a:t>anoreksi</a:t>
                      </a:r>
                      <a:r>
                        <a:rPr lang="tr-TR" sz="900" b="0" i="0" u="none" strike="noStrike" dirty="0">
                          <a:solidFill>
                            <a:srgbClr val="000000"/>
                          </a:solidFill>
                          <a:effectLst/>
                          <a:latin typeface="Times New Roman" panose="02020603050405020304" pitchFamily="18" charset="0"/>
                        </a:rPr>
                        <a:t> ve aşırı derecede susuzluk hissi gibi belirtiler görülebilir, ancak bu etkiler geçici olup dozun azaltılmasıyla kaybolur.</a:t>
                      </a:r>
                    </a:p>
                  </a:txBody>
                  <a:tcPr marL="7023" marR="7023" marT="7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984109331"/>
                  </a:ext>
                </a:extLst>
              </a:tr>
            </a:tbl>
          </a:graphicData>
        </a:graphic>
      </p:graphicFrame>
    </p:spTree>
    <p:extLst>
      <p:ext uri="{BB962C8B-B14F-4D97-AF65-F5344CB8AC3E}">
        <p14:creationId xmlns:p14="http://schemas.microsoft.com/office/powerpoint/2010/main" val="77546177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AD1ACB3D-4D72-4213-973B-DB81152EDB07}"/>
              </a:ext>
            </a:extLst>
          </p:cNvPr>
          <p:cNvGraphicFramePr>
            <a:graphicFrameLocks noGrp="1"/>
          </p:cNvGraphicFramePr>
          <p:nvPr>
            <p:extLst>
              <p:ext uri="{D42A27DB-BD31-4B8C-83A1-F6EECF244321}">
                <p14:modId xmlns:p14="http://schemas.microsoft.com/office/powerpoint/2010/main" val="4018331924"/>
              </p:ext>
            </p:extLst>
          </p:nvPr>
        </p:nvGraphicFramePr>
        <p:xfrm>
          <a:off x="251520" y="1268760"/>
          <a:ext cx="8640959" cy="4589898"/>
        </p:xfrm>
        <a:graphic>
          <a:graphicData uri="http://schemas.openxmlformats.org/drawingml/2006/table">
            <a:tbl>
              <a:tblPr/>
              <a:tblGrid>
                <a:gridCol w="284004">
                  <a:extLst>
                    <a:ext uri="{9D8B030D-6E8A-4147-A177-3AD203B41FA5}">
                      <a16:colId xmlns:a16="http://schemas.microsoft.com/office/drawing/2014/main" xmlns="" val="1115669115"/>
                    </a:ext>
                  </a:extLst>
                </a:gridCol>
                <a:gridCol w="2551058">
                  <a:extLst>
                    <a:ext uri="{9D8B030D-6E8A-4147-A177-3AD203B41FA5}">
                      <a16:colId xmlns:a16="http://schemas.microsoft.com/office/drawing/2014/main" xmlns="" val="859156027"/>
                    </a:ext>
                  </a:extLst>
                </a:gridCol>
                <a:gridCol w="1559533">
                  <a:extLst>
                    <a:ext uri="{9D8B030D-6E8A-4147-A177-3AD203B41FA5}">
                      <a16:colId xmlns:a16="http://schemas.microsoft.com/office/drawing/2014/main" xmlns="" val="489500826"/>
                    </a:ext>
                  </a:extLst>
                </a:gridCol>
                <a:gridCol w="1102385">
                  <a:extLst>
                    <a:ext uri="{9D8B030D-6E8A-4147-A177-3AD203B41FA5}">
                      <a16:colId xmlns:a16="http://schemas.microsoft.com/office/drawing/2014/main" xmlns="" val="1029074863"/>
                    </a:ext>
                  </a:extLst>
                </a:gridCol>
                <a:gridCol w="3143979">
                  <a:extLst>
                    <a:ext uri="{9D8B030D-6E8A-4147-A177-3AD203B41FA5}">
                      <a16:colId xmlns:a16="http://schemas.microsoft.com/office/drawing/2014/main" xmlns="" val="2967278444"/>
                    </a:ext>
                  </a:extLst>
                </a:gridCol>
              </a:tblGrid>
              <a:tr h="36004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lnSpc>
                          <a:spcPct val="200000"/>
                        </a:lnSpc>
                      </a:pPr>
                      <a:r>
                        <a:rPr lang="tr-TR" sz="500" b="0" i="0" u="none" strike="noStrike">
                          <a:solidFill>
                            <a:srgbClr val="000000"/>
                          </a:solidFill>
                          <a:effectLst/>
                          <a:latin typeface="Times New Roman" panose="02020603050405020304" pitchFamily="18" charset="0"/>
                        </a:rPr>
                        <a:t>İLAÇ</a:t>
                      </a:r>
                    </a:p>
                  </a:txBody>
                  <a:tcPr marL="4346" marR="4346" marT="434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lnSpc>
                          <a:spcPct val="200000"/>
                        </a:lnSpc>
                      </a:pPr>
                      <a:r>
                        <a:rPr lang="tr-TR" sz="500" b="0" i="0" u="none" strike="noStrike" dirty="0">
                          <a:solidFill>
                            <a:srgbClr val="000000"/>
                          </a:solidFill>
                          <a:effectLst/>
                          <a:latin typeface="Times New Roman" panose="02020603050405020304" pitchFamily="18" charset="0"/>
                        </a:rPr>
                        <a:t>ENDİKASYONLARI</a:t>
                      </a:r>
                    </a:p>
                  </a:txBody>
                  <a:tcPr marL="4346" marR="4346" marT="434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lnSpc>
                          <a:spcPct val="200000"/>
                        </a:lnSpc>
                      </a:pPr>
                      <a:r>
                        <a:rPr lang="tr-TR" sz="500" b="0" i="0" u="none" strike="noStrike">
                          <a:solidFill>
                            <a:srgbClr val="000000"/>
                          </a:solidFill>
                          <a:effectLst/>
                          <a:latin typeface="Times New Roman" panose="02020603050405020304" pitchFamily="18" charset="0"/>
                        </a:rPr>
                        <a:t>KONTRENDİKASYONLARI</a:t>
                      </a:r>
                    </a:p>
                  </a:txBody>
                  <a:tcPr marL="4346" marR="4346" marT="434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lnSpc>
                          <a:spcPct val="200000"/>
                        </a:lnSpc>
                      </a:pPr>
                      <a:r>
                        <a:rPr lang="tr-TR" sz="500" b="0" i="0" u="sng" strike="noStrike">
                          <a:solidFill>
                            <a:srgbClr val="000000"/>
                          </a:solidFill>
                          <a:effectLst/>
                          <a:latin typeface="Times New Roman" panose="02020603050405020304" pitchFamily="18" charset="0"/>
                        </a:rPr>
                        <a:t>VERİLİŞ YOLU</a:t>
                      </a:r>
                    </a:p>
                  </a:txBody>
                  <a:tcPr marL="4346" marR="4346" marT="434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lnSpc>
                          <a:spcPct val="200000"/>
                        </a:lnSpc>
                      </a:pPr>
                      <a:r>
                        <a:rPr lang="tr-TR" sz="500" b="0" i="0" u="none" strike="noStrike" dirty="0">
                          <a:solidFill>
                            <a:srgbClr val="000000"/>
                          </a:solidFill>
                          <a:effectLst/>
                          <a:latin typeface="Times New Roman" panose="02020603050405020304" pitchFamily="18" charset="0"/>
                        </a:rPr>
                        <a:t>YAN ETKİLERİ</a:t>
                      </a:r>
                    </a:p>
                  </a:txBody>
                  <a:tcPr marL="4346" marR="4346" marT="434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976861152"/>
                  </a:ext>
                </a:extLst>
              </a:tr>
              <a:tr h="422985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500" b="0" i="0" u="none" strike="noStrike" dirty="0">
                          <a:solidFill>
                            <a:srgbClr val="000000"/>
                          </a:solidFill>
                          <a:effectLst/>
                          <a:latin typeface="Times New Roman" panose="02020603050405020304" pitchFamily="18" charset="0"/>
                        </a:rPr>
                        <a:t>PARLODEL</a:t>
                      </a:r>
                    </a:p>
                  </a:txBody>
                  <a:tcPr marL="4346" marR="4346" marT="4346"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500" b="0" i="0" u="none" strike="noStrike" dirty="0">
                          <a:solidFill>
                            <a:srgbClr val="000000"/>
                          </a:solidFill>
                          <a:effectLst/>
                          <a:latin typeface="Times New Roman" panose="02020603050405020304" pitchFamily="18" charset="0"/>
                        </a:rPr>
                        <a:t>Parkinson hastalığı (Beyinde </a:t>
                      </a:r>
                      <a:r>
                        <a:rPr lang="tr-TR" sz="500" b="0" i="0" u="none" strike="noStrike" dirty="0" err="1">
                          <a:solidFill>
                            <a:srgbClr val="000000"/>
                          </a:solidFill>
                          <a:effectLst/>
                          <a:latin typeface="Times New Roman" panose="02020603050405020304" pitchFamily="18" charset="0"/>
                        </a:rPr>
                        <a:t>dopamin</a:t>
                      </a:r>
                      <a:r>
                        <a:rPr lang="tr-TR" sz="500" b="0" i="0" u="none" strike="noStrike" dirty="0">
                          <a:solidFill>
                            <a:srgbClr val="000000"/>
                          </a:solidFill>
                          <a:effectLst/>
                          <a:latin typeface="Times New Roman" panose="02020603050405020304" pitchFamily="18" charset="0"/>
                        </a:rPr>
                        <a:t> azlığı sonucu ortaya çıkabilen ve temel belirtileri uzuvlarda titreme, kaslarda sertlik ve hareketlerin yavaşlaması olan bir sinir sistemi hastalığı. </a:t>
                      </a:r>
                      <a:r>
                        <a:rPr lang="tr-TR" sz="500" b="0" i="0" u="none" strike="noStrike" dirty="0" err="1">
                          <a:solidFill>
                            <a:srgbClr val="000000"/>
                          </a:solidFill>
                          <a:effectLst/>
                          <a:latin typeface="Times New Roman" panose="02020603050405020304" pitchFamily="18" charset="0"/>
                        </a:rPr>
                        <a:t>Dopamin</a:t>
                      </a:r>
                      <a:r>
                        <a:rPr lang="tr-TR" sz="500" b="0" i="0" u="none" strike="noStrike" dirty="0">
                          <a:solidFill>
                            <a:srgbClr val="000000"/>
                          </a:solidFill>
                          <a:effectLst/>
                          <a:latin typeface="Times New Roman" panose="02020603050405020304" pitchFamily="18" charset="0"/>
                        </a:rPr>
                        <a:t> beyinde hareketlerin koordinasyonunda önemli rol oynayan bir maddedir.)</a:t>
                      </a:r>
                      <a:br>
                        <a:rPr lang="tr-TR" sz="500" b="0" i="0" u="none" strike="noStrike" dirty="0">
                          <a:solidFill>
                            <a:srgbClr val="000000"/>
                          </a:solidFill>
                          <a:effectLst/>
                          <a:latin typeface="Times New Roman" panose="02020603050405020304" pitchFamily="18" charset="0"/>
                        </a:rPr>
                      </a:br>
                      <a:r>
                        <a:rPr lang="tr-TR" sz="500" b="0" i="0" u="none" strike="noStrike" dirty="0" err="1">
                          <a:solidFill>
                            <a:srgbClr val="000000"/>
                          </a:solidFill>
                          <a:effectLst/>
                          <a:latin typeface="Times New Roman" panose="02020603050405020304" pitchFamily="18" charset="0"/>
                        </a:rPr>
                        <a:t>Prolaktinoma</a:t>
                      </a:r>
                      <a:r>
                        <a:rPr lang="tr-TR" sz="500" b="0" i="0" u="none" strike="noStrike" dirty="0">
                          <a:solidFill>
                            <a:srgbClr val="000000"/>
                          </a:solidFill>
                          <a:effectLst/>
                          <a:latin typeface="Times New Roman" panose="02020603050405020304" pitchFamily="18" charset="0"/>
                        </a:rPr>
                        <a:t> (Beyinde </a:t>
                      </a:r>
                      <a:r>
                        <a:rPr lang="tr-TR" sz="500" b="0" i="0" u="none" strike="noStrike" dirty="0" err="1">
                          <a:solidFill>
                            <a:srgbClr val="000000"/>
                          </a:solidFill>
                          <a:effectLst/>
                          <a:latin typeface="Times New Roman" panose="02020603050405020304" pitchFamily="18" charset="0"/>
                        </a:rPr>
                        <a:t>hipofız</a:t>
                      </a:r>
                      <a:r>
                        <a:rPr lang="tr-TR" sz="500" b="0" i="0" u="none" strike="noStrike" dirty="0">
                          <a:solidFill>
                            <a:srgbClr val="000000"/>
                          </a:solidFill>
                          <a:effectLst/>
                          <a:latin typeface="Times New Roman" panose="02020603050405020304" pitchFamily="18" charset="0"/>
                        </a:rPr>
                        <a:t> bezinde </a:t>
                      </a:r>
                      <a:r>
                        <a:rPr lang="tr-TR" sz="500" b="0" i="0" u="none" strike="noStrike" dirty="0" err="1">
                          <a:solidFill>
                            <a:srgbClr val="000000"/>
                          </a:solidFill>
                          <a:effectLst/>
                          <a:latin typeface="Times New Roman" panose="02020603050405020304" pitchFamily="18" charset="0"/>
                        </a:rPr>
                        <a:t>prolaktin</a:t>
                      </a:r>
                      <a:r>
                        <a:rPr lang="tr-TR" sz="500" b="0" i="0" u="none" strike="noStrike" dirty="0">
                          <a:solidFill>
                            <a:srgbClr val="000000"/>
                          </a:solidFill>
                          <a:effectLst/>
                          <a:latin typeface="Times New Roman" panose="02020603050405020304" pitchFamily="18" charset="0"/>
                        </a:rPr>
                        <a:t> hormonu (süt hormonu) salgılayan iyi huylu tümör.)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Akromegali (Kanda büyüme hormonunun fazla olduğu bir durumdur. Çocukluk çağında iskelet kemiklerinde fazla büyüme artışına bağlı devriğe (</a:t>
                      </a:r>
                      <a:r>
                        <a:rPr lang="tr-TR" sz="500" b="0" i="0" u="none" strike="noStrike" dirty="0" err="1">
                          <a:solidFill>
                            <a:srgbClr val="000000"/>
                          </a:solidFill>
                          <a:effectLst/>
                          <a:latin typeface="Times New Roman" panose="02020603050405020304" pitchFamily="18" charset="0"/>
                        </a:rPr>
                        <a:t>jigantizm</a:t>
                      </a:r>
                      <a:r>
                        <a:rPr lang="tr-TR" sz="500" b="0" i="0" u="none" strike="noStrike" dirty="0">
                          <a:solidFill>
                            <a:srgbClr val="000000"/>
                          </a:solidFill>
                          <a:effectLst/>
                          <a:latin typeface="Times New Roman" panose="02020603050405020304" pitchFamily="18" charset="0"/>
                        </a:rPr>
                        <a:t>) ve erişkin dönemde alt çene kemiğinde büyüme, el ve ayakların boyutlarında artma ve yüz özelliklerinde genel bir kabalık ve iriliğe yol açar. PARLODEL kandaki büyüme hormonunun miktarını azaltır.)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Erkeklerde </a:t>
                      </a:r>
                      <a:r>
                        <a:rPr lang="tr-TR" sz="500" b="0" i="0" u="none" strike="noStrike" dirty="0" err="1">
                          <a:solidFill>
                            <a:srgbClr val="000000"/>
                          </a:solidFill>
                          <a:effectLst/>
                          <a:latin typeface="Times New Roman" panose="02020603050405020304" pitchFamily="18" charset="0"/>
                        </a:rPr>
                        <a:t>prolaktin</a:t>
                      </a:r>
                      <a:r>
                        <a:rPr lang="tr-TR" sz="500" b="0" i="0" u="none" strike="noStrike" dirty="0">
                          <a:solidFill>
                            <a:srgbClr val="000000"/>
                          </a:solidFill>
                          <a:effectLst/>
                          <a:latin typeface="Times New Roman" panose="02020603050405020304" pitchFamily="18" charset="0"/>
                        </a:rPr>
                        <a:t> hormonunun aşırı salgılanması [sperm sayısında azalma, cinsel istek azalması ve iktidarsızlık (</a:t>
                      </a:r>
                      <a:r>
                        <a:rPr lang="tr-TR" sz="500" b="0" i="0" u="none" strike="noStrike" dirty="0" err="1">
                          <a:solidFill>
                            <a:srgbClr val="000000"/>
                          </a:solidFill>
                          <a:effectLst/>
                          <a:latin typeface="Times New Roman" panose="02020603050405020304" pitchFamily="18" charset="0"/>
                        </a:rPr>
                        <a:t>impotans</a:t>
                      </a:r>
                      <a:r>
                        <a:rPr lang="tr-TR" sz="500" b="0" i="0" u="none" strike="noStrike" dirty="0">
                          <a:solidFill>
                            <a:srgbClr val="000000"/>
                          </a:solidFill>
                          <a:effectLst/>
                          <a:latin typeface="Times New Roman" panose="02020603050405020304" pitchFamily="18" charset="0"/>
                        </a:rPr>
                        <a:t>) ile seyreder.]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Adet (</a:t>
                      </a:r>
                      <a:r>
                        <a:rPr lang="tr-TR" sz="500" b="0" i="0" u="none" strike="noStrike" dirty="0" err="1">
                          <a:solidFill>
                            <a:srgbClr val="000000"/>
                          </a:solidFill>
                          <a:effectLst/>
                          <a:latin typeface="Times New Roman" panose="02020603050405020304" pitchFamily="18" charset="0"/>
                        </a:rPr>
                        <a:t>menstrüel</a:t>
                      </a:r>
                      <a:r>
                        <a:rPr lang="tr-TR" sz="500" b="0" i="0" u="none" strike="noStrike" dirty="0">
                          <a:solidFill>
                            <a:srgbClr val="000000"/>
                          </a:solidFill>
                          <a:effectLst/>
                          <a:latin typeface="Times New Roman" panose="02020603050405020304" pitchFamily="18" charset="0"/>
                        </a:rPr>
                        <a:t> </a:t>
                      </a:r>
                      <a:r>
                        <a:rPr lang="tr-TR" sz="500" b="0" i="0" u="none" strike="noStrike" dirty="0" err="1">
                          <a:solidFill>
                            <a:srgbClr val="000000"/>
                          </a:solidFill>
                          <a:effectLst/>
                          <a:latin typeface="Times New Roman" panose="02020603050405020304" pitchFamily="18" charset="0"/>
                        </a:rPr>
                        <a:t>siklus</a:t>
                      </a:r>
                      <a:r>
                        <a:rPr lang="tr-TR" sz="500" b="0" i="0" u="none" strike="noStrike" dirty="0">
                          <a:solidFill>
                            <a:srgbClr val="000000"/>
                          </a:solidFill>
                          <a:effectLst/>
                          <a:latin typeface="Times New Roman" panose="02020603050405020304" pitchFamily="18" charset="0"/>
                        </a:rPr>
                        <a:t>) bozuklukları, kadınlarda kısırlık [Hiç adet görememe (</a:t>
                      </a:r>
                      <a:r>
                        <a:rPr lang="tr-TR" sz="500" b="0" i="0" u="none" strike="noStrike" dirty="0" err="1">
                          <a:solidFill>
                            <a:srgbClr val="000000"/>
                          </a:solidFill>
                          <a:effectLst/>
                          <a:latin typeface="Times New Roman" panose="02020603050405020304" pitchFamily="18" charset="0"/>
                        </a:rPr>
                        <a:t>amenore</a:t>
                      </a:r>
                      <a:r>
                        <a:rPr lang="tr-TR" sz="500" b="0" i="0" u="none" strike="noStrike" dirty="0">
                          <a:solidFill>
                            <a:srgbClr val="000000"/>
                          </a:solidFill>
                          <a:effectLst/>
                          <a:latin typeface="Times New Roman" panose="02020603050405020304" pitchFamily="18" charset="0"/>
                        </a:rPr>
                        <a:t>), çok az adet görme (</a:t>
                      </a:r>
                      <a:r>
                        <a:rPr lang="tr-TR" sz="500" b="0" i="0" u="none" strike="noStrike" dirty="0" err="1">
                          <a:solidFill>
                            <a:srgbClr val="000000"/>
                          </a:solidFill>
                          <a:effectLst/>
                          <a:latin typeface="Times New Roman" panose="02020603050405020304" pitchFamily="18" charset="0"/>
                        </a:rPr>
                        <a:t>oligomenore</a:t>
                      </a:r>
                      <a:r>
                        <a:rPr lang="tr-TR" sz="500" b="0" i="0" u="none" strike="noStrike" dirty="0">
                          <a:solidFill>
                            <a:srgbClr val="000000"/>
                          </a:solidFill>
                          <a:effectLst/>
                          <a:latin typeface="Times New Roman" panose="02020603050405020304" pitchFamily="18" charset="0"/>
                        </a:rPr>
                        <a:t>) ve bunlara eşlik edebilen göğüslerden süt gelmesi (</a:t>
                      </a:r>
                      <a:r>
                        <a:rPr lang="tr-TR" sz="500" b="0" i="0" u="none" strike="noStrike" dirty="0" err="1">
                          <a:solidFill>
                            <a:srgbClr val="000000"/>
                          </a:solidFill>
                          <a:effectLst/>
                          <a:latin typeface="Times New Roman" panose="02020603050405020304" pitchFamily="18" charset="0"/>
                        </a:rPr>
                        <a:t>galaktore</a:t>
                      </a:r>
                      <a:r>
                        <a:rPr lang="tr-TR" sz="500" b="0" i="0" u="none" strike="noStrike" dirty="0">
                          <a:solidFill>
                            <a:srgbClr val="000000"/>
                          </a:solidFill>
                          <a:effectLst/>
                          <a:latin typeface="Times New Roman" panose="02020603050405020304" pitchFamily="18" charset="0"/>
                        </a:rPr>
                        <a:t>) durumları.]</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Kanda </a:t>
                      </a:r>
                      <a:r>
                        <a:rPr lang="tr-TR" sz="500" b="0" i="0" u="none" strike="noStrike" dirty="0" err="1">
                          <a:solidFill>
                            <a:srgbClr val="000000"/>
                          </a:solidFill>
                          <a:effectLst/>
                          <a:latin typeface="Times New Roman" panose="02020603050405020304" pitchFamily="18" charset="0"/>
                        </a:rPr>
                        <a:t>prolaktin</a:t>
                      </a:r>
                      <a:r>
                        <a:rPr lang="tr-TR" sz="500" b="0" i="0" u="none" strike="noStrike" dirty="0">
                          <a:solidFill>
                            <a:srgbClr val="000000"/>
                          </a:solidFill>
                          <a:effectLst/>
                          <a:latin typeface="Times New Roman" panose="02020603050405020304" pitchFamily="18" charset="0"/>
                        </a:rPr>
                        <a:t> hormonu fazla veya normal olabilir.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Bazı ilaçlara bağlı olarak da gelişebilir.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Kadınlarda </a:t>
                      </a:r>
                      <a:r>
                        <a:rPr lang="tr-TR" sz="500" b="0" i="0" u="none" strike="noStrike" dirty="0" err="1">
                          <a:solidFill>
                            <a:srgbClr val="000000"/>
                          </a:solidFill>
                          <a:effectLst/>
                          <a:latin typeface="Times New Roman" panose="02020603050405020304" pitchFamily="18" charset="0"/>
                        </a:rPr>
                        <a:t>prolaktine</a:t>
                      </a:r>
                      <a:r>
                        <a:rPr lang="tr-TR" sz="500" b="0" i="0" u="none" strike="noStrike" dirty="0">
                          <a:solidFill>
                            <a:srgbClr val="000000"/>
                          </a:solidFill>
                          <a:effectLst/>
                          <a:latin typeface="Times New Roman" panose="02020603050405020304" pitchFamily="18" charset="0"/>
                        </a:rPr>
                        <a:t> bağlı olmayan kısırlık</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Yumurtalıklarda oluşan birden fazla kistlere bağlı gelişen bir durum (</a:t>
                      </a:r>
                      <a:r>
                        <a:rPr lang="tr-TR" sz="500" b="0" i="0" u="none" strike="noStrike" dirty="0" err="1">
                          <a:solidFill>
                            <a:srgbClr val="000000"/>
                          </a:solidFill>
                          <a:effectLst/>
                          <a:latin typeface="Times New Roman" panose="02020603050405020304" pitchFamily="18" charset="0"/>
                        </a:rPr>
                        <a:t>polikistik</a:t>
                      </a:r>
                      <a:r>
                        <a:rPr lang="tr-TR" sz="500" b="0" i="0" u="none" strike="noStrike" dirty="0">
                          <a:solidFill>
                            <a:srgbClr val="000000"/>
                          </a:solidFill>
                          <a:effectLst/>
                          <a:latin typeface="Times New Roman" panose="02020603050405020304" pitchFamily="18" charset="0"/>
                        </a:rPr>
                        <a:t> över sendromu)</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Yumurtlamanın olmadığı (</a:t>
                      </a:r>
                      <a:r>
                        <a:rPr lang="tr-TR" sz="500" b="0" i="0" u="none" strike="noStrike" dirty="0" err="1">
                          <a:solidFill>
                            <a:srgbClr val="000000"/>
                          </a:solidFill>
                          <a:effectLst/>
                          <a:latin typeface="Times New Roman" panose="02020603050405020304" pitchFamily="18" charset="0"/>
                        </a:rPr>
                        <a:t>anovülasyon</a:t>
                      </a:r>
                      <a:r>
                        <a:rPr lang="tr-TR" sz="500" b="0" i="0" u="none" strike="noStrike" dirty="0">
                          <a:solidFill>
                            <a:srgbClr val="000000"/>
                          </a:solidFill>
                          <a:effectLst/>
                          <a:latin typeface="Times New Roman" panose="02020603050405020304" pitchFamily="18" charset="0"/>
                        </a:rPr>
                        <a:t>) adet dönemleri (bu durumda anti-östrojen sınıfı, kadınlık hormonuna zıt etki yapan ilaçlara ek olarak)</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Geberik sonrası göğüslerden süt gelmesinin (</a:t>
                      </a:r>
                      <a:r>
                        <a:rPr lang="tr-TR" sz="500" b="0" i="0" u="none" strike="noStrike" dirty="0" err="1">
                          <a:solidFill>
                            <a:srgbClr val="000000"/>
                          </a:solidFill>
                          <a:effectLst/>
                          <a:latin typeface="Times New Roman" panose="02020603050405020304" pitchFamily="18" charset="0"/>
                        </a:rPr>
                        <a:t>laktasyon</a:t>
                      </a:r>
                      <a:r>
                        <a:rPr lang="tr-TR" sz="500" b="0" i="0" u="none" strike="noStrike" dirty="0">
                          <a:solidFill>
                            <a:srgbClr val="000000"/>
                          </a:solidFill>
                          <a:effectLst/>
                          <a:latin typeface="Times New Roman" panose="02020603050405020304" pitchFamily="18" charset="0"/>
                        </a:rPr>
                        <a:t>) tıbbi nedenlerle durdurulması gerektiği durumlar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Düşük sonrası </a:t>
                      </a:r>
                      <a:r>
                        <a:rPr lang="tr-TR" sz="500" b="0" i="0" u="none" strike="noStrike" dirty="0" err="1">
                          <a:solidFill>
                            <a:srgbClr val="000000"/>
                          </a:solidFill>
                          <a:effectLst/>
                          <a:latin typeface="Times New Roman" panose="02020603050405020304" pitchFamily="18" charset="0"/>
                        </a:rPr>
                        <a:t>laktasyonun</a:t>
                      </a:r>
                      <a:r>
                        <a:rPr lang="tr-TR" sz="500" b="0" i="0" u="none" strike="noStrike" dirty="0">
                          <a:solidFill>
                            <a:srgbClr val="000000"/>
                          </a:solidFill>
                          <a:effectLst/>
                          <a:latin typeface="Times New Roman" panose="02020603050405020304" pitchFamily="18" charset="0"/>
                        </a:rPr>
                        <a:t> önlenmesi</a:t>
                      </a:r>
                    </a:p>
                  </a:txBody>
                  <a:tcPr marL="4346" marR="4346" marT="4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500" b="0" i="0" u="none" strike="noStrike">
                          <a:solidFill>
                            <a:srgbClr val="000000"/>
                          </a:solidFill>
                          <a:effectLst/>
                          <a:latin typeface="Times New Roman" panose="02020603050405020304" pitchFamily="18" charset="0"/>
                        </a:rPr>
                        <a:t>Bromokriptine veya PARLODEL’in içerdiği yardımcı maddelerden herhangi birine ya da migren türü baş ağrılarında kullanılan ergot alkaloidlerine karşı aşırı duyarlılığınız (alerjiniz) varsa.</a:t>
                      </a:r>
                      <a:br>
                        <a:rPr lang="tr-TR" sz="500" b="0" i="0" u="none" strike="noStrike">
                          <a:solidFill>
                            <a:srgbClr val="000000"/>
                          </a:solidFill>
                          <a:effectLst/>
                          <a:latin typeface="Times New Roman" panose="02020603050405020304" pitchFamily="18" charset="0"/>
                        </a:rPr>
                      </a:br>
                      <a:r>
                        <a:rPr lang="tr-TR" sz="500" b="0" i="0" u="none" strike="noStrike">
                          <a:solidFill>
                            <a:srgbClr val="000000"/>
                          </a:solidFill>
                          <a:effectLst/>
                          <a:latin typeface="Times New Roman" panose="02020603050405020304" pitchFamily="18" charset="0"/>
                        </a:rPr>
                        <a:t>Kontrol altına alınamayan yüksek kan basıncı (hipertansiyon), geberikte esnasında ortaya çıkan yüksek kan basıncı (eklampsi, pre-eklampsi veya geberiğe bağlı hipertansiyon), doğum sonrası ve lohusalık dönemi içerisinde yüksek kan basıncı şikayetiniz var ise.</a:t>
                      </a:r>
                      <a:br>
                        <a:rPr lang="tr-TR" sz="500" b="0" i="0" u="none" strike="noStrike">
                          <a:solidFill>
                            <a:srgbClr val="000000"/>
                          </a:solidFill>
                          <a:effectLst/>
                          <a:latin typeface="Times New Roman" panose="02020603050405020304" pitchFamily="18" charset="0"/>
                        </a:rPr>
                      </a:br>
                      <a:r>
                        <a:rPr lang="tr-TR" sz="500" b="0" i="0" u="none" strike="noStrike">
                          <a:solidFill>
                            <a:srgbClr val="000000"/>
                          </a:solidFill>
                          <a:effectLst/>
                          <a:latin typeface="Times New Roman" panose="02020603050405020304" pitchFamily="18" charset="0"/>
                        </a:rPr>
                        <a:t>Kalbi besleyen damarlarınızda (koroner damarlar) bir rahatsızlığınız veya başka kalp ve kan damarı sistemine ait ciddi bir hastalığınız var ise.</a:t>
                      </a:r>
                      <a:br>
                        <a:rPr lang="tr-TR" sz="500" b="0" i="0" u="none" strike="noStrike">
                          <a:solidFill>
                            <a:srgbClr val="000000"/>
                          </a:solidFill>
                          <a:effectLst/>
                          <a:latin typeface="Times New Roman" panose="02020603050405020304" pitchFamily="18" charset="0"/>
                        </a:rPr>
                      </a:br>
                      <a:r>
                        <a:rPr lang="tr-TR" sz="500" b="0" i="0" u="none" strike="noStrike">
                          <a:solidFill>
                            <a:srgbClr val="000000"/>
                          </a:solidFill>
                          <a:effectLst/>
                          <a:latin typeface="Times New Roman" panose="02020603050405020304" pitchFamily="18" charset="0"/>
                        </a:rPr>
                        <a:t>Geçmişte ciddi psikiyatrik rahatsızlığınız veya benzeri belirtileriniz var ise.</a:t>
                      </a:r>
                      <a:br>
                        <a:rPr lang="tr-TR" sz="500" b="0" i="0" u="none" strike="noStrike">
                          <a:solidFill>
                            <a:srgbClr val="000000"/>
                          </a:solidFill>
                          <a:effectLst/>
                          <a:latin typeface="Times New Roman" panose="02020603050405020304" pitchFamily="18" charset="0"/>
                        </a:rPr>
                      </a:br>
                      <a:r>
                        <a:rPr lang="tr-TR" sz="500" b="0" i="0" u="none" strike="noStrike">
                          <a:solidFill>
                            <a:srgbClr val="000000"/>
                          </a:solidFill>
                          <a:effectLst/>
                          <a:latin typeface="Times New Roman" panose="02020603050405020304" pitchFamily="18" charset="0"/>
                        </a:rPr>
                        <a:t>Kalp kapaklarınızda herhangi bir sorununuz olduğu söylenmişse.</a:t>
                      </a:r>
                      <a:br>
                        <a:rPr lang="tr-TR" sz="500" b="0" i="0" u="none" strike="noStrike">
                          <a:solidFill>
                            <a:srgbClr val="000000"/>
                          </a:solidFill>
                          <a:effectLst/>
                          <a:latin typeface="Times New Roman" panose="02020603050405020304" pitchFamily="18" charset="0"/>
                        </a:rPr>
                      </a:br>
                      <a:r>
                        <a:rPr lang="tr-TR" sz="500" b="0" i="0" u="none" strike="noStrike">
                          <a:solidFill>
                            <a:srgbClr val="000000"/>
                          </a:solidFill>
                          <a:effectLst/>
                          <a:latin typeface="Times New Roman" panose="02020603050405020304" pitchFamily="18" charset="0"/>
                        </a:rPr>
                        <a:t>Kalbinizi etkileyen fıbrozis (bağ dokusu artışı) tanınız varsa</a:t>
                      </a:r>
                      <a:br>
                        <a:rPr lang="tr-TR" sz="500" b="0" i="0" u="none" strike="noStrike">
                          <a:solidFill>
                            <a:srgbClr val="000000"/>
                          </a:solidFill>
                          <a:effectLst/>
                          <a:latin typeface="Times New Roman" panose="02020603050405020304" pitchFamily="18" charset="0"/>
                        </a:rPr>
                      </a:br>
                      <a:r>
                        <a:rPr lang="tr-TR" sz="500" b="0" i="0" u="none" strike="noStrike">
                          <a:solidFill>
                            <a:srgbClr val="000000"/>
                          </a:solidFill>
                          <a:effectLst/>
                          <a:latin typeface="Times New Roman" panose="02020603050405020304" pitchFamily="18" charset="0"/>
                        </a:rPr>
                        <a:t>Mide ülseriniz veya mide kanamanız varsa</a:t>
                      </a:r>
                      <a:br>
                        <a:rPr lang="tr-TR" sz="500" b="0" i="0" u="none" strike="noStrike">
                          <a:solidFill>
                            <a:srgbClr val="000000"/>
                          </a:solidFill>
                          <a:effectLst/>
                          <a:latin typeface="Times New Roman" panose="02020603050405020304" pitchFamily="18" charset="0"/>
                        </a:rPr>
                      </a:br>
                      <a:r>
                        <a:rPr lang="tr-TR" sz="500" b="0" i="0" u="none" strike="noStrike">
                          <a:solidFill>
                            <a:srgbClr val="000000"/>
                          </a:solidFill>
                          <a:effectLst/>
                          <a:latin typeface="Times New Roman" panose="02020603050405020304" pitchFamily="18" charset="0"/>
                        </a:rPr>
                        <a:t>Hamileyseniz</a:t>
                      </a:r>
                      <a:br>
                        <a:rPr lang="tr-TR" sz="500" b="0" i="0" u="none" strike="noStrike">
                          <a:solidFill>
                            <a:srgbClr val="000000"/>
                          </a:solidFill>
                          <a:effectLst/>
                          <a:latin typeface="Times New Roman" panose="02020603050405020304" pitchFamily="18" charset="0"/>
                        </a:rPr>
                      </a:br>
                      <a:r>
                        <a:rPr lang="tr-TR" sz="500" b="0" i="0" u="none" strike="noStrike">
                          <a:solidFill>
                            <a:srgbClr val="000000"/>
                          </a:solidFill>
                          <a:effectLst/>
                          <a:latin typeface="Times New Roman" panose="02020603050405020304" pitchFamily="18" charset="0"/>
                        </a:rPr>
                        <a:t>Emziriyorsanız</a:t>
                      </a:r>
                    </a:p>
                  </a:txBody>
                  <a:tcPr marL="4346" marR="4346" marT="4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500" b="0" i="0" u="none" strike="noStrike">
                          <a:solidFill>
                            <a:srgbClr val="000000"/>
                          </a:solidFill>
                          <a:effectLst/>
                          <a:latin typeface="Times New Roman" panose="02020603050405020304" pitchFamily="18" charset="0"/>
                        </a:rPr>
                        <a:t>Tedaviye günde 2-3 defa 1/2 tablet ile başlayınız. Yeterli etki elde edilmezse doktorunuz günde 2-3 defa 1 tablet almanızı söyleyebilir. Tedaviye adet bozukluklarınız düzelinceye ve yumurtlama (ovülasyon) sağlanıncaya kadar devam ediniz. Gerektiğinde doktorunuz belirtilerin yeniden ortaya çıkmasını önlemek için düzeldikten sonra birkaç adet dönemi daha tedaviye devam etmenizi isteyebilir.</a:t>
                      </a:r>
                    </a:p>
                  </a:txBody>
                  <a:tcPr marL="4346" marR="4346" marT="4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500" b="0" i="0" u="none" strike="noStrike" dirty="0">
                          <a:solidFill>
                            <a:srgbClr val="000000"/>
                          </a:solidFill>
                          <a:effectLst/>
                          <a:latin typeface="Times New Roman" panose="02020603050405020304" pitchFamily="18" charset="0"/>
                        </a:rPr>
                        <a:t>Yaygın (10 kişide 1 den azını etkiler)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
                      </a:r>
                      <a:br>
                        <a:rPr lang="tr-TR" sz="500" b="0" i="0" u="none" strike="noStrike" dirty="0">
                          <a:solidFill>
                            <a:srgbClr val="000000"/>
                          </a:solidFill>
                          <a:effectLst/>
                          <a:latin typeface="Times New Roman" panose="02020603050405020304" pitchFamily="18" charset="0"/>
                        </a:rPr>
                      </a:br>
                      <a:r>
                        <a:rPr lang="tr-TR" sz="500" b="0" i="0" u="none" strike="noStrike" dirty="0" err="1">
                          <a:solidFill>
                            <a:srgbClr val="000000"/>
                          </a:solidFill>
                          <a:effectLst/>
                          <a:latin typeface="Times New Roman" panose="02020603050405020304" pitchFamily="18" charset="0"/>
                        </a:rPr>
                        <a:t>Başağrısı</a:t>
                      </a:r>
                      <a:r>
                        <a:rPr lang="tr-TR" sz="500" b="0" i="0" u="none" strike="noStrike" dirty="0">
                          <a:solidFill>
                            <a:srgbClr val="000000"/>
                          </a:solidFill>
                          <a:effectLst/>
                          <a:latin typeface="Times New Roman" panose="02020603050405020304" pitchFamily="18" charset="0"/>
                        </a:rPr>
                        <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Baş dönmesi</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Sersemlik</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Kendinizi hasta hissetmek</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Bulantı</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Kabızlık</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Burun tıkanıklığı</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Yaygın olmayan (100 kişide 1 den azını etkiler)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Huzursuzluk</a:t>
                      </a:r>
                      <a:br>
                        <a:rPr lang="tr-TR" sz="500" b="0" i="0" u="none" strike="noStrike" dirty="0">
                          <a:solidFill>
                            <a:srgbClr val="000000"/>
                          </a:solidFill>
                          <a:effectLst/>
                          <a:latin typeface="Times New Roman" panose="02020603050405020304" pitchFamily="18" charset="0"/>
                        </a:rPr>
                      </a:br>
                      <a:r>
                        <a:rPr lang="tr-TR" sz="500" b="0" i="0" u="none" strike="noStrike" dirty="0" err="1">
                          <a:solidFill>
                            <a:srgbClr val="000000"/>
                          </a:solidFill>
                          <a:effectLst/>
                          <a:latin typeface="Times New Roman" panose="02020603050405020304" pitchFamily="18" charset="0"/>
                        </a:rPr>
                        <a:t>Psikomotor</a:t>
                      </a:r>
                      <a:r>
                        <a:rPr lang="tr-TR" sz="500" b="0" i="0" u="none" strike="noStrike" dirty="0">
                          <a:solidFill>
                            <a:srgbClr val="000000"/>
                          </a:solidFill>
                          <a:effectLst/>
                          <a:latin typeface="Times New Roman" panose="02020603050405020304" pitchFamily="18" charset="0"/>
                        </a:rPr>
                        <a:t> heyecan</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Kafa karışıklığı veya </a:t>
                      </a:r>
                      <a:r>
                        <a:rPr lang="tr-TR" sz="500" b="0" i="0" u="none" strike="noStrike" dirty="0" err="1">
                          <a:solidFill>
                            <a:srgbClr val="000000"/>
                          </a:solidFill>
                          <a:effectLst/>
                          <a:latin typeface="Times New Roman" panose="02020603050405020304" pitchFamily="18" charset="0"/>
                        </a:rPr>
                        <a:t>varsanılar</a:t>
                      </a:r>
                      <a:r>
                        <a:rPr lang="tr-TR" sz="500" b="0" i="0" u="none" strike="noStrike" dirty="0">
                          <a:solidFill>
                            <a:srgbClr val="000000"/>
                          </a:solidFill>
                          <a:effectLst/>
                          <a:latin typeface="Times New Roman" panose="02020603050405020304" pitchFamily="18" charset="0"/>
                        </a:rPr>
                        <a:t> (halüsinasyon)</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İstemsiz tekrarlayan vücut hareketleri</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Ağız kumluğu</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Kusma</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Düşmenize neden olabilecek ayaktayken baş dönmesi veya bayılma hissi (kan basıncınız düşük olabilir)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Bacak krampları</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Kaşıntılı, kızarık veya şişmiş cilt</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Saç kaybı</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Yorgunluk</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Seyrek (1000 kişide 1 den azını etkiler)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Aşırı sersemlik</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Uyku bozukluğu</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Karıncalanma</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Akıl sağlığı sorunları</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İshal</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Karın ağrısı</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İdrar yapamama ve sırt ağrısı</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Kalbin anormal şekilde yavaş veya hızlı atmasını içeren düzensiz kalp atışı</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Nefes alma zorluğu, nefes darlığı, nefes alırken ağrı veya geçmeyen öksürüğe neden olabilen akciğer sorunları</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Ayak bileğinde şişme</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Görme bozukluğu, bulanık görme</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Burundan sulu akıntı</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Kulaklarda çınlama</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Çok seyrek (10,000 kişide 1 den azını etkiler)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Kalp kapağı bozuklukları - nefes almada zorluğa, göğüs ağrısına, güçsüzlük ve bacak ve ayak bileklerinde şişkinliğe neden olabilir.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Gün içerisinde aşırı sersemleme veya beklenmedik şekilde uykuya dalma</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Soğuk havayla oluşan el ve ayak parmaklarında solukluk Diğer yan etkiler: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Kendinize veya diğerlerine zarar verebilecek hareket uyarısı, dürtüsü veya teşebbüsüne karşı koyamama aşağıdakileri içermektedir:</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Ciddi kişisel veya ailesel sonuçlarına rağmen aşırı derecede kumar oynamak için güçlü uyarım</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Kendisine veya diğerleri yönelik değişmiş veya artmış cinsel ilgi ve davranış, örneğin artmış cinsel dürtü</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Kontrol edilemeyen alışveriş yapma ve para harcama hissi</a:t>
                      </a:r>
                      <a:br>
                        <a:rPr lang="tr-TR" sz="500" b="0" i="0" u="none" strike="noStrike" dirty="0">
                          <a:solidFill>
                            <a:srgbClr val="000000"/>
                          </a:solidFill>
                          <a:effectLst/>
                          <a:latin typeface="Times New Roman" panose="02020603050405020304" pitchFamily="18" charset="0"/>
                        </a:rPr>
                      </a:br>
                      <a:r>
                        <a:rPr lang="tr-TR" sz="500" b="0" i="0" u="none" strike="noStrike" dirty="0">
                          <a:solidFill>
                            <a:srgbClr val="000000"/>
                          </a:solidFill>
                          <a:effectLst/>
                          <a:latin typeface="Times New Roman" panose="02020603050405020304" pitchFamily="18" charset="0"/>
                        </a:rPr>
                        <a:t>Aşırı yemek yeme (kısa bir zaman içerisinde büyük miktarda yiyecek yemek) veya </a:t>
                      </a:r>
                      <a:r>
                        <a:rPr lang="tr-TR" sz="500" b="0" i="0" u="none" strike="noStrike" dirty="0" err="1">
                          <a:solidFill>
                            <a:srgbClr val="000000"/>
                          </a:solidFill>
                          <a:effectLst/>
                          <a:latin typeface="Times New Roman" panose="02020603050405020304" pitchFamily="18" charset="0"/>
                        </a:rPr>
                        <a:t>kompulsif</a:t>
                      </a:r>
                      <a:r>
                        <a:rPr lang="tr-TR" sz="500" b="0" i="0" u="none" strike="noStrike" dirty="0">
                          <a:solidFill>
                            <a:srgbClr val="000000"/>
                          </a:solidFill>
                          <a:effectLst/>
                          <a:latin typeface="Times New Roman" panose="02020603050405020304" pitchFamily="18" charset="0"/>
                        </a:rPr>
                        <a:t> yemek yeme (normalden daha fazla ve açlığınızı giderecek miktardan daha fazla yemek yeme)</a:t>
                      </a:r>
                    </a:p>
                  </a:txBody>
                  <a:tcPr marL="4346" marR="4346" marT="4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007445368"/>
                  </a:ext>
                </a:extLst>
              </a:tr>
            </a:tbl>
          </a:graphicData>
        </a:graphic>
      </p:graphicFrame>
    </p:spTree>
    <p:extLst>
      <p:ext uri="{BB962C8B-B14F-4D97-AF65-F5344CB8AC3E}">
        <p14:creationId xmlns:p14="http://schemas.microsoft.com/office/powerpoint/2010/main" val="137191598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532E9A66-CC11-4199-881F-712E89476373}"/>
              </a:ext>
            </a:extLst>
          </p:cNvPr>
          <p:cNvGraphicFramePr>
            <a:graphicFrameLocks noGrp="1"/>
          </p:cNvGraphicFramePr>
          <p:nvPr>
            <p:extLst>
              <p:ext uri="{D42A27DB-BD31-4B8C-83A1-F6EECF244321}">
                <p14:modId xmlns:p14="http://schemas.microsoft.com/office/powerpoint/2010/main" val="1583080281"/>
              </p:ext>
            </p:extLst>
          </p:nvPr>
        </p:nvGraphicFramePr>
        <p:xfrm>
          <a:off x="251520" y="1268761"/>
          <a:ext cx="8640960" cy="4320479"/>
        </p:xfrm>
        <a:graphic>
          <a:graphicData uri="http://schemas.openxmlformats.org/drawingml/2006/table">
            <a:tbl>
              <a:tblPr/>
              <a:tblGrid>
                <a:gridCol w="601201">
                  <a:extLst>
                    <a:ext uri="{9D8B030D-6E8A-4147-A177-3AD203B41FA5}">
                      <a16:colId xmlns:a16="http://schemas.microsoft.com/office/drawing/2014/main" xmlns="" val="1245834379"/>
                    </a:ext>
                  </a:extLst>
                </a:gridCol>
                <a:gridCol w="1866890">
                  <a:extLst>
                    <a:ext uri="{9D8B030D-6E8A-4147-A177-3AD203B41FA5}">
                      <a16:colId xmlns:a16="http://schemas.microsoft.com/office/drawing/2014/main" xmlns="" val="4259132814"/>
                    </a:ext>
                  </a:extLst>
                </a:gridCol>
                <a:gridCol w="2048834">
                  <a:extLst>
                    <a:ext uri="{9D8B030D-6E8A-4147-A177-3AD203B41FA5}">
                      <a16:colId xmlns:a16="http://schemas.microsoft.com/office/drawing/2014/main" xmlns="" val="3853966849"/>
                    </a:ext>
                  </a:extLst>
                </a:gridCol>
                <a:gridCol w="1856344">
                  <a:extLst>
                    <a:ext uri="{9D8B030D-6E8A-4147-A177-3AD203B41FA5}">
                      <a16:colId xmlns:a16="http://schemas.microsoft.com/office/drawing/2014/main" xmlns="" val="1924504203"/>
                    </a:ext>
                  </a:extLst>
                </a:gridCol>
                <a:gridCol w="2267691">
                  <a:extLst>
                    <a:ext uri="{9D8B030D-6E8A-4147-A177-3AD203B41FA5}">
                      <a16:colId xmlns:a16="http://schemas.microsoft.com/office/drawing/2014/main" xmlns="" val="3668651572"/>
                    </a:ext>
                  </a:extLst>
                </a:gridCol>
              </a:tblGrid>
              <a:tr h="16538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İLAÇ</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KONTRENDİKASYONLARI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sng" strike="noStrike">
                          <a:solidFill>
                            <a:srgbClr val="000000"/>
                          </a:solidFill>
                          <a:effectLst/>
                          <a:latin typeface="Times New Roman" panose="02020603050405020304" pitchFamily="18" charset="0"/>
                        </a:rPr>
                        <a:t>VERİLİŞ YOLU</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YAN ETKİLERİ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95842684"/>
                  </a:ext>
                </a:extLst>
              </a:tr>
              <a:tr h="415509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LUMİNAL</a:t>
                      </a:r>
                    </a:p>
                  </a:txBody>
                  <a:tcPr marL="7688" marR="7688" marT="768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err="1">
                          <a:solidFill>
                            <a:srgbClr val="000000"/>
                          </a:solidFill>
                          <a:effectLst/>
                          <a:latin typeface="Times New Roman" panose="02020603050405020304" pitchFamily="18" charset="0"/>
                        </a:rPr>
                        <a:t>Grandmal</a:t>
                      </a:r>
                      <a:r>
                        <a:rPr lang="tr-TR" sz="1000" b="0" i="0" u="none" strike="noStrike" dirty="0">
                          <a:solidFill>
                            <a:srgbClr val="000000"/>
                          </a:solidFill>
                          <a:effectLst/>
                          <a:latin typeface="Times New Roman" panose="02020603050405020304" pitchFamily="18" charset="0"/>
                        </a:rPr>
                        <a:t> epilepsi ve diğer epilepsi türlerindeki </a:t>
                      </a:r>
                      <a:r>
                        <a:rPr lang="tr-TR" sz="1000" b="0" i="0" u="none" strike="noStrike" dirty="0" err="1">
                          <a:solidFill>
                            <a:srgbClr val="000000"/>
                          </a:solidFill>
                          <a:effectLst/>
                          <a:latin typeface="Times New Roman" panose="02020603050405020304" pitchFamily="18" charset="0"/>
                        </a:rPr>
                        <a:t>konvülsiyonlar</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eklampsi</a:t>
                      </a:r>
                      <a:r>
                        <a:rPr lang="tr-TR" sz="1000" b="0" i="0" u="none" strike="noStrike" dirty="0">
                          <a:solidFill>
                            <a:srgbClr val="000000"/>
                          </a:solidFill>
                          <a:effectLst/>
                          <a:latin typeface="Times New Roman" panose="02020603050405020304" pitchFamily="18" charset="0"/>
                        </a:rPr>
                        <a:t> ve spastik durumların sürekli tedavisi, boğmaca öksürüğünün kombine tedavisi, inatçı uykusuzluklar, </a:t>
                      </a:r>
                      <a:r>
                        <a:rPr lang="tr-TR" sz="1000" b="0" i="0" u="none" strike="noStrike" dirty="0" err="1">
                          <a:solidFill>
                            <a:srgbClr val="000000"/>
                          </a:solidFill>
                          <a:effectLst/>
                          <a:latin typeface="Times New Roman" panose="02020603050405020304" pitchFamily="18" charset="0"/>
                        </a:rPr>
                        <a:t>korea</a:t>
                      </a:r>
                      <a:r>
                        <a:rPr lang="tr-TR" sz="1000" b="0" i="0" u="none" strike="noStrike" dirty="0">
                          <a:solidFill>
                            <a:srgbClr val="000000"/>
                          </a:solidFill>
                          <a:effectLst/>
                          <a:latin typeface="Times New Roman" panose="02020603050405020304" pitchFamily="18" charset="0"/>
                        </a:rPr>
                        <a:t> minör, </a:t>
                      </a:r>
                      <a:r>
                        <a:rPr lang="tr-TR" sz="1000" b="0" i="0" u="none" strike="noStrike" dirty="0" err="1">
                          <a:solidFill>
                            <a:srgbClr val="000000"/>
                          </a:solidFill>
                          <a:effectLst/>
                          <a:latin typeface="Times New Roman" panose="02020603050405020304" pitchFamily="18" charset="0"/>
                        </a:rPr>
                        <a:t>angina</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pectoris</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hipertiroidi</a:t>
                      </a:r>
                      <a:r>
                        <a:rPr lang="tr-TR" sz="1000" b="0" i="0" u="none" strike="noStrike" dirty="0">
                          <a:solidFill>
                            <a:srgbClr val="000000"/>
                          </a:solidFill>
                          <a:effectLst/>
                          <a:latin typeface="Times New Roman" panose="02020603050405020304" pitchFamily="18" charset="0"/>
                        </a:rPr>
                        <a:t> ve </a:t>
                      </a:r>
                      <a:r>
                        <a:rPr lang="tr-TR" sz="1000" b="0" i="0" u="none" strike="noStrike" dirty="0" err="1">
                          <a:solidFill>
                            <a:srgbClr val="000000"/>
                          </a:solidFill>
                          <a:effectLst/>
                          <a:latin typeface="Times New Roman" panose="02020603050405020304" pitchFamily="18" charset="0"/>
                        </a:rPr>
                        <a:t>klimakteriumdaki</a:t>
                      </a:r>
                      <a:r>
                        <a:rPr lang="tr-TR" sz="1000" b="0" i="0" u="none" strike="noStrike" dirty="0">
                          <a:solidFill>
                            <a:srgbClr val="000000"/>
                          </a:solidFill>
                          <a:effectLst/>
                          <a:latin typeface="Times New Roman" panose="02020603050405020304" pitchFamily="18" charset="0"/>
                        </a:rPr>
                        <a:t> gerilimlerde </a:t>
                      </a:r>
                      <a:r>
                        <a:rPr lang="tr-TR" sz="1000" b="0" i="0" u="none" strike="noStrike" dirty="0" err="1">
                          <a:solidFill>
                            <a:srgbClr val="000000"/>
                          </a:solidFill>
                          <a:effectLst/>
                          <a:latin typeface="Times New Roman" panose="02020603050405020304" pitchFamily="18" charset="0"/>
                        </a:rPr>
                        <a:t>endikedir</a:t>
                      </a:r>
                      <a:r>
                        <a:rPr lang="tr-TR" sz="1000" b="0" i="0" u="none" strike="noStrike" dirty="0">
                          <a:solidFill>
                            <a:srgbClr val="000000"/>
                          </a:solidFill>
                          <a:effectLst/>
                          <a:latin typeface="Times New Roman" panose="02020603050405020304" pitchFamily="18" charset="0"/>
                        </a:rPr>
                        <a:t>.</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Alkol, uyku ilaçları, analjezikler ve </a:t>
                      </a:r>
                      <a:r>
                        <a:rPr lang="tr-TR" sz="1000" b="0" i="0" u="none" strike="noStrike" dirty="0" err="1">
                          <a:solidFill>
                            <a:srgbClr val="000000"/>
                          </a:solidFill>
                          <a:effectLst/>
                          <a:latin typeface="Times New Roman" panose="02020603050405020304" pitchFamily="18" charset="0"/>
                        </a:rPr>
                        <a:t>psikofarmakalar</a:t>
                      </a:r>
                      <a:r>
                        <a:rPr lang="tr-TR" sz="1000" b="0" i="0" u="none" strike="noStrike" dirty="0">
                          <a:solidFill>
                            <a:srgbClr val="000000"/>
                          </a:solidFill>
                          <a:effectLst/>
                          <a:latin typeface="Times New Roman" panose="02020603050405020304" pitchFamily="18" charset="0"/>
                        </a:rPr>
                        <a:t> ile olan akut zehirlenmeler. </a:t>
                      </a:r>
                      <a:r>
                        <a:rPr lang="tr-TR" sz="1000" b="0" i="0" u="none" strike="noStrike" dirty="0" err="1">
                          <a:solidFill>
                            <a:srgbClr val="000000"/>
                          </a:solidFill>
                          <a:effectLst/>
                          <a:latin typeface="Times New Roman" panose="02020603050405020304" pitchFamily="18" charset="0"/>
                        </a:rPr>
                        <a:t>Hepatik</a:t>
                      </a:r>
                      <a:r>
                        <a:rPr lang="tr-TR" sz="1000" b="0" i="0" u="none" strike="noStrike" dirty="0">
                          <a:solidFill>
                            <a:srgbClr val="000000"/>
                          </a:solidFill>
                          <a:effectLst/>
                          <a:latin typeface="Times New Roman" panose="02020603050405020304" pitchFamily="18" charset="0"/>
                        </a:rPr>
                        <a:t> porfiriler ve ağır </a:t>
                      </a:r>
                      <a:r>
                        <a:rPr lang="tr-TR" sz="1000" b="0" i="0" u="none" strike="noStrike" dirty="0" err="1">
                          <a:solidFill>
                            <a:srgbClr val="000000"/>
                          </a:solidFill>
                          <a:effectLst/>
                          <a:latin typeface="Times New Roman" panose="02020603050405020304" pitchFamily="18" charset="0"/>
                        </a:rPr>
                        <a:t>miyokard</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harabiyetlerinde</a:t>
                      </a:r>
                      <a:r>
                        <a:rPr lang="tr-TR" sz="1000" b="0" i="0" u="none" strike="noStrike" dirty="0">
                          <a:solidFill>
                            <a:srgbClr val="000000"/>
                          </a:solidFill>
                          <a:effectLst/>
                          <a:latin typeface="Times New Roman" panose="02020603050405020304" pitchFamily="18" charset="0"/>
                        </a:rPr>
                        <a:t>, ayrıca, sınırda </a:t>
                      </a:r>
                      <a:r>
                        <a:rPr lang="tr-TR" sz="1000" b="0" i="0" u="none" strike="noStrike" dirty="0" err="1">
                          <a:solidFill>
                            <a:srgbClr val="000000"/>
                          </a:solidFill>
                          <a:effectLst/>
                          <a:latin typeface="Times New Roman" panose="02020603050405020304" pitchFamily="18" charset="0"/>
                        </a:rPr>
                        <a:t>hipoadrenalizm</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hiperkinezis</a:t>
                      </a:r>
                      <a:r>
                        <a:rPr lang="tr-TR" sz="1000" b="0" i="0" u="none" strike="noStrike" dirty="0">
                          <a:solidFill>
                            <a:srgbClr val="000000"/>
                          </a:solidFill>
                          <a:effectLst/>
                          <a:latin typeface="Times New Roman" panose="02020603050405020304" pitchFamily="18" charset="0"/>
                        </a:rPr>
                        <a:t>, kontrol edilemeyen ağrılar ve hikayesinde </a:t>
                      </a:r>
                      <a:r>
                        <a:rPr lang="tr-TR" sz="1000" b="0" i="0" u="none" strike="noStrike" dirty="0" err="1">
                          <a:solidFill>
                            <a:srgbClr val="000000"/>
                          </a:solidFill>
                          <a:effectLst/>
                          <a:latin typeface="Times New Roman" panose="02020603050405020304" pitchFamily="18" charset="0"/>
                        </a:rPr>
                        <a:t>obstrüktif</a:t>
                      </a:r>
                      <a:r>
                        <a:rPr lang="tr-TR" sz="1000" b="0" i="0" u="none" strike="noStrike" dirty="0">
                          <a:solidFill>
                            <a:srgbClr val="000000"/>
                          </a:solidFill>
                          <a:effectLst/>
                          <a:latin typeface="Times New Roman" panose="02020603050405020304" pitchFamily="18" charset="0"/>
                        </a:rPr>
                        <a:t> solunum yolu hastalığı olan kişilerde </a:t>
                      </a:r>
                      <a:r>
                        <a:rPr lang="tr-TR" sz="1000" b="0" i="0" u="none" strike="noStrike" dirty="0" err="1">
                          <a:solidFill>
                            <a:srgbClr val="000000"/>
                          </a:solidFill>
                          <a:effectLst/>
                          <a:latin typeface="Times New Roman" panose="02020603050405020304" pitchFamily="18" charset="0"/>
                        </a:rPr>
                        <a:t>kontrendikedir</a:t>
                      </a:r>
                      <a:r>
                        <a:rPr lang="tr-TR" sz="1000" b="0" i="0" u="none" strike="noStrike" dirty="0">
                          <a:solidFill>
                            <a:srgbClr val="000000"/>
                          </a:solidFill>
                          <a:effectLst/>
                          <a:latin typeface="Times New Roman" panose="02020603050405020304" pitchFamily="18" charset="0"/>
                        </a:rPr>
                        <a:t>.</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Yetişkinler için bir defada en fazla 0.4 g, bir günde ise 0.8 g olup, ortalama günlük doz 0.1-0.4 g'dır.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err="1">
                          <a:solidFill>
                            <a:srgbClr val="000000"/>
                          </a:solidFill>
                          <a:effectLst/>
                          <a:latin typeface="Times New Roman" panose="02020603050405020304" pitchFamily="18" charset="0"/>
                        </a:rPr>
                        <a:t>Mental</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konfüzyon</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intolerans</a:t>
                      </a:r>
                      <a:r>
                        <a:rPr lang="tr-TR" sz="1000" b="0" i="0" u="none" strike="noStrike" dirty="0">
                          <a:solidFill>
                            <a:srgbClr val="000000"/>
                          </a:solidFill>
                          <a:effectLst/>
                          <a:latin typeface="Times New Roman" panose="02020603050405020304" pitchFamily="18" charset="0"/>
                        </a:rPr>
                        <a:t> veya </a:t>
                      </a:r>
                      <a:r>
                        <a:rPr lang="tr-TR" sz="1000" b="0" i="0" u="none" strike="noStrike" dirty="0" err="1">
                          <a:solidFill>
                            <a:srgbClr val="000000"/>
                          </a:solidFill>
                          <a:effectLst/>
                          <a:latin typeface="Times New Roman" panose="02020603050405020304" pitchFamily="18" charset="0"/>
                        </a:rPr>
                        <a:t>dozaşımı</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mental</a:t>
                      </a:r>
                      <a:r>
                        <a:rPr lang="tr-TR" sz="1000" b="0" i="0" u="none" strike="noStrike" dirty="0">
                          <a:solidFill>
                            <a:srgbClr val="000000"/>
                          </a:solidFill>
                          <a:effectLst/>
                          <a:latin typeface="Times New Roman" panose="02020603050405020304" pitchFamily="18" charset="0"/>
                        </a:rPr>
                        <a:t> depresyon, nefes almada güçlük (</a:t>
                      </a:r>
                      <a:r>
                        <a:rPr lang="tr-TR" sz="1000" b="0" i="0" u="none" strike="noStrike" dirty="0" err="1">
                          <a:solidFill>
                            <a:srgbClr val="000000"/>
                          </a:solidFill>
                          <a:effectLst/>
                          <a:latin typeface="Times New Roman" panose="02020603050405020304" pitchFamily="18" charset="0"/>
                        </a:rPr>
                        <a:t>respiratuvar</a:t>
                      </a:r>
                      <a:r>
                        <a:rPr lang="tr-TR" sz="1000" b="0" i="0" u="none" strike="noStrike" dirty="0">
                          <a:solidFill>
                            <a:srgbClr val="000000"/>
                          </a:solidFill>
                          <a:effectLst/>
                          <a:latin typeface="Times New Roman" panose="02020603050405020304" pitchFamily="18" charset="0"/>
                        </a:rPr>
                        <a:t> depresyon), </a:t>
                      </a:r>
                      <a:r>
                        <a:rPr lang="tr-TR" sz="1000" b="0" i="0" u="none" strike="noStrike" dirty="0" err="1">
                          <a:solidFill>
                            <a:srgbClr val="000000"/>
                          </a:solidFill>
                          <a:effectLst/>
                          <a:latin typeface="Times New Roman" panose="02020603050405020304" pitchFamily="18" charset="0"/>
                        </a:rPr>
                        <a:t>hipersensitivite</a:t>
                      </a:r>
                      <a:r>
                        <a:rPr lang="tr-TR" sz="1000" b="0" i="0" u="none" strike="noStrike" dirty="0">
                          <a:solidFill>
                            <a:srgbClr val="000000"/>
                          </a:solidFill>
                          <a:effectLst/>
                          <a:latin typeface="Times New Roman" panose="02020603050405020304" pitchFamily="18" charset="0"/>
                        </a:rPr>
                        <a:t> reaksiyonları (ciltte döküntü), sebebi bilinmeyen boğaz ağrısı ve ateş (</a:t>
                      </a:r>
                      <a:r>
                        <a:rPr lang="tr-TR" sz="1000" b="0" i="0" u="none" strike="noStrike" dirty="0" err="1">
                          <a:solidFill>
                            <a:srgbClr val="000000"/>
                          </a:solidFill>
                          <a:effectLst/>
                          <a:latin typeface="Times New Roman" panose="02020603050405020304" pitchFamily="18" charset="0"/>
                        </a:rPr>
                        <a:t>agranülositoz</a:t>
                      </a:r>
                      <a:r>
                        <a:rPr lang="tr-TR" sz="1000" b="0" i="0" u="none" strike="noStrike" dirty="0">
                          <a:solidFill>
                            <a:srgbClr val="000000"/>
                          </a:solidFill>
                          <a:effectLst/>
                          <a:latin typeface="Times New Roman" panose="02020603050405020304" pitchFamily="18" charset="0"/>
                        </a:rPr>
                        <a:t>), olağan dışı kanama ve çürükler (</a:t>
                      </a:r>
                      <a:r>
                        <a:rPr lang="tr-TR" sz="1000" b="0" i="0" u="none" strike="noStrike" dirty="0" err="1">
                          <a:solidFill>
                            <a:srgbClr val="000000"/>
                          </a:solidFill>
                          <a:effectLst/>
                          <a:latin typeface="Times New Roman" panose="02020603050405020304" pitchFamily="18" charset="0"/>
                        </a:rPr>
                        <a:t>trombositopeni</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eksitasyon</a:t>
                      </a:r>
                      <a:r>
                        <a:rPr lang="tr-TR" sz="1000" b="0" i="0" u="none" strike="noStrike" dirty="0">
                          <a:solidFill>
                            <a:srgbClr val="000000"/>
                          </a:solidFill>
                          <a:effectLst/>
                          <a:latin typeface="Times New Roman" panose="02020603050405020304" pitchFamily="18" charset="0"/>
                        </a:rPr>
                        <a:t> (paradoksal reaksiyon), yorgunluk ve halsizlik (hipotansiyon, </a:t>
                      </a:r>
                      <a:r>
                        <a:rPr lang="tr-TR" sz="1000" b="0" i="0" u="none" strike="noStrike" dirty="0" err="1">
                          <a:solidFill>
                            <a:srgbClr val="000000"/>
                          </a:solidFill>
                          <a:effectLst/>
                          <a:latin typeface="Times New Roman" panose="02020603050405020304" pitchFamily="18" charset="0"/>
                        </a:rPr>
                        <a:t>megaloblastik</a:t>
                      </a:r>
                      <a:r>
                        <a:rPr lang="tr-TR" sz="1000" b="0" i="0" u="none" strike="noStrike" dirty="0">
                          <a:solidFill>
                            <a:srgbClr val="000000"/>
                          </a:solidFill>
                          <a:effectLst/>
                          <a:latin typeface="Times New Roman" panose="02020603050405020304" pitchFamily="18" charset="0"/>
                        </a:rPr>
                        <a:t> anemi), kalp atım sayısında azalma (SSS depresyonu), deri ve gözlerde sarılık (</a:t>
                      </a:r>
                      <a:r>
                        <a:rPr lang="tr-TR" sz="1000" b="0" i="0" u="none" strike="noStrike" dirty="0" err="1">
                          <a:solidFill>
                            <a:srgbClr val="000000"/>
                          </a:solidFill>
                          <a:effectLst/>
                          <a:latin typeface="Times New Roman" panose="02020603050405020304" pitchFamily="18" charset="0"/>
                        </a:rPr>
                        <a:t>hepatik</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disfonksiyon</a:t>
                      </a:r>
                      <a:r>
                        <a:rPr lang="tr-TR" sz="1000" b="0" i="0" u="none" strike="noStrike" dirty="0">
                          <a:solidFill>
                            <a:srgbClr val="000000"/>
                          </a:solidFill>
                          <a:effectLst/>
                          <a:latin typeface="Times New Roman" panose="02020603050405020304" pitchFamily="18" charset="0"/>
                        </a:rPr>
                        <a:t>) bulgular nadir olarak ortaya çıkmakla beraber tıbbi </a:t>
                      </a:r>
                      <a:r>
                        <a:rPr lang="tr-TR" sz="1000" b="0" i="0" u="none" strike="noStrike" dirty="0" err="1">
                          <a:solidFill>
                            <a:srgbClr val="000000"/>
                          </a:solidFill>
                          <a:effectLst/>
                          <a:latin typeface="Times New Roman" panose="02020603050405020304" pitchFamily="18" charset="0"/>
                        </a:rPr>
                        <a:t>müşahade</a:t>
                      </a:r>
                      <a:r>
                        <a:rPr lang="tr-TR" sz="1000" b="0" i="0" u="none" strike="noStrike" dirty="0">
                          <a:solidFill>
                            <a:srgbClr val="000000"/>
                          </a:solidFill>
                          <a:effectLst/>
                          <a:latin typeface="Times New Roman" panose="02020603050405020304" pitchFamily="18" charset="0"/>
                        </a:rPr>
                        <a:t> gerektirirler. Çok nadir olarak </a:t>
                      </a:r>
                      <a:r>
                        <a:rPr lang="tr-TR" sz="1000" b="0" i="0" u="none" strike="noStrike" dirty="0" err="1">
                          <a:solidFill>
                            <a:srgbClr val="000000"/>
                          </a:solidFill>
                          <a:effectLst/>
                          <a:latin typeface="Times New Roman" panose="02020603050405020304" pitchFamily="18" charset="0"/>
                        </a:rPr>
                        <a:t>diyare</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başağrısı</a:t>
                      </a:r>
                      <a:r>
                        <a:rPr lang="tr-TR" sz="1000" b="0" i="0" u="none" strike="noStrike" dirty="0">
                          <a:solidFill>
                            <a:srgbClr val="000000"/>
                          </a:solidFill>
                          <a:effectLst/>
                          <a:latin typeface="Times New Roman" panose="02020603050405020304" pitchFamily="18" charset="0"/>
                        </a:rPr>
                        <a:t>, eklem ve adalelerde ağrı, bulantı ve kusma görülebilir. İlacın kesilmesinden sonra oluşabilecek </a:t>
                      </a:r>
                      <a:r>
                        <a:rPr lang="tr-TR" sz="1000" b="0" i="0" u="none" strike="noStrike" dirty="0" err="1">
                          <a:solidFill>
                            <a:srgbClr val="000000"/>
                          </a:solidFill>
                          <a:effectLst/>
                          <a:latin typeface="Times New Roman" panose="02020603050405020304" pitchFamily="18" charset="0"/>
                        </a:rPr>
                        <a:t>konvülsiyonlar</a:t>
                      </a:r>
                      <a:r>
                        <a:rPr lang="tr-TR" sz="1000" b="0" i="0" u="none" strike="noStrike" dirty="0">
                          <a:solidFill>
                            <a:srgbClr val="000000"/>
                          </a:solidFill>
                          <a:effectLst/>
                          <a:latin typeface="Times New Roman" panose="02020603050405020304" pitchFamily="18" charset="0"/>
                        </a:rPr>
                        <a:t>, bayılma hissi, halüsinasyonlar, titreme, uyuma güçlüğü ve yorgunluk gibi semptomlar muhtemel </a:t>
                      </a:r>
                      <a:r>
                        <a:rPr lang="tr-TR" sz="1000" b="0" i="0" u="none" strike="noStrike" dirty="0" err="1">
                          <a:solidFill>
                            <a:srgbClr val="000000"/>
                          </a:solidFill>
                          <a:effectLst/>
                          <a:latin typeface="Times New Roman" panose="02020603050405020304" pitchFamily="18" charset="0"/>
                        </a:rPr>
                        <a:t>abstinans</a:t>
                      </a:r>
                      <a:r>
                        <a:rPr lang="tr-TR" sz="1000" b="0" i="0" u="none" strike="noStrike" dirty="0">
                          <a:solidFill>
                            <a:srgbClr val="000000"/>
                          </a:solidFill>
                          <a:effectLst/>
                          <a:latin typeface="Times New Roman" panose="02020603050405020304" pitchFamily="18" charset="0"/>
                        </a:rPr>
                        <a:t> sendromlarıdır ve özel tıbbi bakım gerektirirler.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164380255"/>
                  </a:ext>
                </a:extLst>
              </a:tr>
            </a:tbl>
          </a:graphicData>
        </a:graphic>
      </p:graphicFrame>
    </p:spTree>
    <p:extLst>
      <p:ext uri="{BB962C8B-B14F-4D97-AF65-F5344CB8AC3E}">
        <p14:creationId xmlns:p14="http://schemas.microsoft.com/office/powerpoint/2010/main" val="421572762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2B2C46F7-8BFF-4F08-A28E-85C34E1CCC88}"/>
              </a:ext>
            </a:extLst>
          </p:cNvPr>
          <p:cNvGraphicFramePr>
            <a:graphicFrameLocks noGrp="1"/>
          </p:cNvGraphicFramePr>
          <p:nvPr>
            <p:extLst>
              <p:ext uri="{D42A27DB-BD31-4B8C-83A1-F6EECF244321}">
                <p14:modId xmlns:p14="http://schemas.microsoft.com/office/powerpoint/2010/main" val="2572607942"/>
              </p:ext>
            </p:extLst>
          </p:nvPr>
        </p:nvGraphicFramePr>
        <p:xfrm>
          <a:off x="251520" y="1268760"/>
          <a:ext cx="8640960" cy="4320480"/>
        </p:xfrm>
        <a:graphic>
          <a:graphicData uri="http://schemas.openxmlformats.org/drawingml/2006/table">
            <a:tbl>
              <a:tblPr/>
              <a:tblGrid>
                <a:gridCol w="586874">
                  <a:extLst>
                    <a:ext uri="{9D8B030D-6E8A-4147-A177-3AD203B41FA5}">
                      <a16:colId xmlns:a16="http://schemas.microsoft.com/office/drawing/2014/main" xmlns="" val="1977283986"/>
                    </a:ext>
                  </a:extLst>
                </a:gridCol>
                <a:gridCol w="2193058">
                  <a:extLst>
                    <a:ext uri="{9D8B030D-6E8A-4147-A177-3AD203B41FA5}">
                      <a16:colId xmlns:a16="http://schemas.microsoft.com/office/drawing/2014/main" xmlns="" val="2232387214"/>
                    </a:ext>
                  </a:extLst>
                </a:gridCol>
                <a:gridCol w="1678257">
                  <a:extLst>
                    <a:ext uri="{9D8B030D-6E8A-4147-A177-3AD203B41FA5}">
                      <a16:colId xmlns:a16="http://schemas.microsoft.com/office/drawing/2014/main" xmlns="" val="906624712"/>
                    </a:ext>
                  </a:extLst>
                </a:gridCol>
                <a:gridCol w="1722015">
                  <a:extLst>
                    <a:ext uri="{9D8B030D-6E8A-4147-A177-3AD203B41FA5}">
                      <a16:colId xmlns:a16="http://schemas.microsoft.com/office/drawing/2014/main" xmlns="" val="1258764915"/>
                    </a:ext>
                  </a:extLst>
                </a:gridCol>
                <a:gridCol w="2460756">
                  <a:extLst>
                    <a:ext uri="{9D8B030D-6E8A-4147-A177-3AD203B41FA5}">
                      <a16:colId xmlns:a16="http://schemas.microsoft.com/office/drawing/2014/main" xmlns="" val="1554156393"/>
                    </a:ext>
                  </a:extLst>
                </a:gridCol>
              </a:tblGrid>
              <a:tr h="160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İLAÇ</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KONTRENDİKASYONLARI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sng" strike="noStrike">
                          <a:solidFill>
                            <a:srgbClr val="000000"/>
                          </a:solidFill>
                          <a:effectLst/>
                          <a:latin typeface="Times New Roman" panose="02020603050405020304" pitchFamily="18" charset="0"/>
                        </a:rPr>
                        <a:t>VERİLİŞ YOLU</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YAN ETKİLERİ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261691932"/>
                  </a:ext>
                </a:extLst>
              </a:tr>
              <a:tr h="416018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VENTOLİN</a:t>
                      </a:r>
                    </a:p>
                  </a:txBody>
                  <a:tcPr marL="7688" marR="7688" marT="768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err="1">
                          <a:solidFill>
                            <a:srgbClr val="000000"/>
                          </a:solidFill>
                          <a:effectLst/>
                          <a:latin typeface="Times New Roman" panose="02020603050405020304" pitchFamily="18" charset="0"/>
                        </a:rPr>
                        <a:t>Salbutamol</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selektif</a:t>
                      </a:r>
                      <a:r>
                        <a:rPr lang="tr-TR" sz="1000" b="0" i="0" u="none" strike="noStrike" dirty="0">
                          <a:solidFill>
                            <a:srgbClr val="000000"/>
                          </a:solidFill>
                          <a:effectLst/>
                          <a:latin typeface="Times New Roman" panose="02020603050405020304" pitchFamily="18" charset="0"/>
                        </a:rPr>
                        <a:t> bir Beta2 </a:t>
                      </a:r>
                      <a:r>
                        <a:rPr lang="tr-TR" sz="1000" b="0" i="0" u="none" strike="noStrike" dirty="0" err="1">
                          <a:solidFill>
                            <a:srgbClr val="000000"/>
                          </a:solidFill>
                          <a:effectLst/>
                          <a:latin typeface="Times New Roman" panose="02020603050405020304" pitchFamily="18" charset="0"/>
                        </a:rPr>
                        <a:t>adrenerjik</a:t>
                      </a:r>
                      <a:r>
                        <a:rPr lang="tr-TR" sz="1000" b="0" i="0" u="none" strike="noStrike" dirty="0">
                          <a:solidFill>
                            <a:srgbClr val="000000"/>
                          </a:solidFill>
                          <a:effectLst/>
                          <a:latin typeface="Times New Roman" panose="02020603050405020304" pitchFamily="18" charset="0"/>
                        </a:rPr>
                        <a:t> reseptör </a:t>
                      </a:r>
                      <a:r>
                        <a:rPr lang="tr-TR" sz="1000" b="0" i="0" u="none" strike="noStrike" dirty="0" err="1">
                          <a:solidFill>
                            <a:srgbClr val="000000"/>
                          </a:solidFill>
                          <a:effectLst/>
                          <a:latin typeface="Times New Roman" panose="02020603050405020304" pitchFamily="18" charset="0"/>
                        </a:rPr>
                        <a:t>agonistidir</a:t>
                      </a:r>
                      <a:r>
                        <a:rPr lang="tr-TR" sz="1000" b="0" i="0" u="none" strike="noStrike" dirty="0">
                          <a:solidFill>
                            <a:srgbClr val="000000"/>
                          </a:solidFill>
                          <a:effectLst/>
                          <a:latin typeface="Times New Roman" panose="02020603050405020304" pitchFamily="18" charset="0"/>
                        </a:rPr>
                        <a:t>. Etkisi çabuk başladığından özellikle hafif astım tedavi ve </a:t>
                      </a:r>
                      <a:r>
                        <a:rPr lang="tr-TR" sz="1000" b="0" i="0" u="none" strike="noStrike" dirty="0" err="1">
                          <a:solidFill>
                            <a:srgbClr val="000000"/>
                          </a:solidFill>
                          <a:effectLst/>
                          <a:latin typeface="Times New Roman" panose="02020603050405020304" pitchFamily="18" charset="0"/>
                        </a:rPr>
                        <a:t>profilaksisi</a:t>
                      </a:r>
                      <a:r>
                        <a:rPr lang="tr-TR" sz="1000" b="0" i="0" u="none" strike="noStrike" dirty="0">
                          <a:solidFill>
                            <a:srgbClr val="000000"/>
                          </a:solidFill>
                          <a:effectLst/>
                          <a:latin typeface="Times New Roman" panose="02020603050405020304" pitchFamily="18" charset="0"/>
                        </a:rPr>
                        <a:t> ve orta şiddetli astım alevlenmelerinin tedavisi için uygundur. Astım, kronik bronşit ve amfizemden ötürü oluşan </a:t>
                      </a:r>
                      <a:r>
                        <a:rPr lang="tr-TR" sz="1000" b="0" i="0" u="none" strike="noStrike" dirty="0" err="1">
                          <a:solidFill>
                            <a:srgbClr val="000000"/>
                          </a:solidFill>
                          <a:effectLst/>
                          <a:latin typeface="Times New Roman" panose="02020603050405020304" pitchFamily="18" charset="0"/>
                        </a:rPr>
                        <a:t>reversibl</a:t>
                      </a:r>
                      <a:r>
                        <a:rPr lang="tr-TR" sz="1000" b="0" i="0" u="none" strike="noStrike" dirty="0">
                          <a:solidFill>
                            <a:srgbClr val="000000"/>
                          </a:solidFill>
                          <a:effectLst/>
                          <a:latin typeface="Times New Roman" panose="02020603050405020304" pitchFamily="18" charset="0"/>
                        </a:rPr>
                        <a:t> havayolu tıkanmasında çabuk başlayan etkisiyle (etki 5 dakika içinde başlar) kısa süreli (4 saat) </a:t>
                      </a:r>
                      <a:r>
                        <a:rPr lang="tr-TR" sz="1000" b="0" i="0" u="none" strike="noStrike" dirty="0" err="1">
                          <a:solidFill>
                            <a:srgbClr val="000000"/>
                          </a:solidFill>
                          <a:effectLst/>
                          <a:latin typeface="Times New Roman" panose="02020603050405020304" pitchFamily="18" charset="0"/>
                        </a:rPr>
                        <a:t>bronkodilatasyon</a:t>
                      </a:r>
                      <a:r>
                        <a:rPr lang="tr-TR" sz="1000" b="0" i="0" u="none" strike="noStrike" dirty="0">
                          <a:solidFill>
                            <a:srgbClr val="000000"/>
                          </a:solidFill>
                          <a:effectLst/>
                          <a:latin typeface="Times New Roman" panose="02020603050405020304" pitchFamily="18" charset="0"/>
                        </a:rPr>
                        <a:t> sağlar. </a:t>
                      </a:r>
                      <a:r>
                        <a:rPr lang="tr-TR" sz="1000" b="0" i="0" u="none" strike="noStrike" dirty="0" err="1">
                          <a:solidFill>
                            <a:srgbClr val="000000"/>
                          </a:solidFill>
                          <a:effectLst/>
                          <a:latin typeface="Times New Roman" panose="02020603050405020304" pitchFamily="18" charset="0"/>
                        </a:rPr>
                        <a:t>Salbutamol</a:t>
                      </a:r>
                      <a:r>
                        <a:rPr lang="tr-TR" sz="1000" b="0" i="0" u="none" strike="noStrike" dirty="0">
                          <a:solidFill>
                            <a:srgbClr val="000000"/>
                          </a:solidFill>
                          <a:effectLst/>
                          <a:latin typeface="Times New Roman" panose="02020603050405020304" pitchFamily="18" charset="0"/>
                        </a:rPr>
                        <a:t>, semptomlar oluştuğunda rahatlamak için hasta tarafından bilinen, astım krizinin ortaya çıkmasına neden olabilecek koşullarda (</a:t>
                      </a:r>
                      <a:r>
                        <a:rPr lang="tr-TR" sz="1000" b="0" i="0" u="none" strike="noStrike" dirty="0" err="1">
                          <a:solidFill>
                            <a:srgbClr val="000000"/>
                          </a:solidFill>
                          <a:effectLst/>
                          <a:latin typeface="Times New Roman" panose="02020603050405020304" pitchFamily="18" charset="0"/>
                        </a:rPr>
                        <a:t>örn</a:t>
                      </a:r>
                      <a:r>
                        <a:rPr lang="tr-TR" sz="1000" b="0" i="0" u="none" strike="noStrike" dirty="0">
                          <a:solidFill>
                            <a:srgbClr val="000000"/>
                          </a:solidFill>
                          <a:effectLst/>
                          <a:latin typeface="Times New Roman" panose="02020603050405020304" pitchFamily="18" charset="0"/>
                        </a:rPr>
                        <a:t>. egzersiz, kaçınılması mümkün olmayan </a:t>
                      </a:r>
                      <a:r>
                        <a:rPr lang="tr-TR" sz="1000" b="0" i="0" u="none" strike="noStrike" dirty="0" err="1">
                          <a:solidFill>
                            <a:srgbClr val="000000"/>
                          </a:solidFill>
                          <a:effectLst/>
                          <a:latin typeface="Times New Roman" panose="02020603050405020304" pitchFamily="18" charset="0"/>
                        </a:rPr>
                        <a:t>allerjene</a:t>
                      </a:r>
                      <a:r>
                        <a:rPr lang="tr-TR" sz="1000" b="0" i="0" u="none" strike="noStrike" dirty="0">
                          <a:solidFill>
                            <a:srgbClr val="000000"/>
                          </a:solidFill>
                          <a:effectLst/>
                          <a:latin typeface="Times New Roman" panose="02020603050405020304" pitchFamily="18" charset="0"/>
                        </a:rPr>
                        <a:t> maruz kalınması durumunda) semptomları önleyici olarak kullanılır. Özellikle hafif, orta ve şiddetli astımda hemen rahatlatıcı ilaç olarak kullanılır. Ancak, </a:t>
                      </a:r>
                      <a:r>
                        <a:rPr lang="tr-TR" sz="1000" b="0" i="0" u="none" strike="noStrike" dirty="0" err="1">
                          <a:solidFill>
                            <a:srgbClr val="000000"/>
                          </a:solidFill>
                          <a:effectLst/>
                          <a:latin typeface="Times New Roman" panose="02020603050405020304" pitchFamily="18" charset="0"/>
                        </a:rPr>
                        <a:t>salbutamole</a:t>
                      </a:r>
                      <a:r>
                        <a:rPr lang="tr-TR" sz="1000" b="0" i="0" u="none" strike="noStrike" dirty="0">
                          <a:solidFill>
                            <a:srgbClr val="000000"/>
                          </a:solidFill>
                          <a:effectLst/>
                          <a:latin typeface="Times New Roman" panose="02020603050405020304" pitchFamily="18" charset="0"/>
                        </a:rPr>
                        <a:t> güvenilerek düzenli </a:t>
                      </a:r>
                      <a:r>
                        <a:rPr lang="tr-TR" sz="1000" b="0" i="0" u="none" strike="noStrike" dirty="0" err="1">
                          <a:solidFill>
                            <a:srgbClr val="000000"/>
                          </a:solidFill>
                          <a:effectLst/>
                          <a:latin typeface="Times New Roman" panose="02020603050405020304" pitchFamily="18" charset="0"/>
                        </a:rPr>
                        <a:t>kortikosteroid</a:t>
                      </a:r>
                      <a:r>
                        <a:rPr lang="tr-TR" sz="1000" b="0" i="0" u="none" strike="noStrike" dirty="0">
                          <a:solidFill>
                            <a:srgbClr val="000000"/>
                          </a:solidFill>
                          <a:effectLst/>
                          <a:latin typeface="Times New Roman" panose="02020603050405020304" pitchFamily="18" charset="0"/>
                        </a:rPr>
                        <a:t> tedavisine başlanılması ve tedaviye devam edilmesi geciktirilmemelidir.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Geçmişinde aşırı duyarlılığı bilinen hastalarda kontrendikedir. İntravenöz salbutamol ve bazan salbutamol tabletleri erken doğum sancılarının önlenmesinde plasenta previa, ante-partum hemoraji veya gebelik toksemisi gibi komplikasyonlar dışında kullanılmasına rağmen, inhale salbutamol müstahzarları gebelikteki düşük tehditlerinde kullanılmamalıdır.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Günlük kullanım dozu 1-2 inhalasyondur (maksimum 8 inhalasyon).</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İskelet kaslarında hafif bir titremeye neden olabilir, genellikle titreme en çok ellerde belirgindir. Bu etki dozla ilgilidir. Nadiren baş ağrıları bildirilmiştir. Bazı hastalarda </a:t>
                      </a:r>
                      <a:r>
                        <a:rPr lang="tr-TR" sz="1000" b="0" i="0" u="none" strike="noStrike" dirty="0" err="1">
                          <a:solidFill>
                            <a:srgbClr val="000000"/>
                          </a:solidFill>
                          <a:effectLst/>
                          <a:latin typeface="Times New Roman" panose="02020603050405020304" pitchFamily="18" charset="0"/>
                        </a:rPr>
                        <a:t>periferal</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vazodilatasyon</a:t>
                      </a:r>
                      <a:r>
                        <a:rPr lang="tr-TR" sz="1000" b="0" i="0" u="none" strike="noStrike" dirty="0">
                          <a:solidFill>
                            <a:srgbClr val="000000"/>
                          </a:solidFill>
                          <a:effectLst/>
                          <a:latin typeface="Times New Roman" panose="02020603050405020304" pitchFamily="18" charset="0"/>
                        </a:rPr>
                        <a:t> ve kalp hızında dengeleyici küçük bir artış görülebilir. </a:t>
                      </a:r>
                      <a:r>
                        <a:rPr lang="tr-TR" sz="1000" b="0" i="0" u="none" strike="noStrike" dirty="0" err="1">
                          <a:solidFill>
                            <a:srgbClr val="000000"/>
                          </a:solidFill>
                          <a:effectLst/>
                          <a:latin typeface="Times New Roman" panose="02020603050405020304" pitchFamily="18" charset="0"/>
                        </a:rPr>
                        <a:t>Anjiyoödem</a:t>
                      </a:r>
                      <a:r>
                        <a:rPr lang="tr-TR" sz="1000" b="0" i="0" u="none" strike="noStrike" dirty="0">
                          <a:solidFill>
                            <a:srgbClr val="000000"/>
                          </a:solidFill>
                          <a:effectLst/>
                          <a:latin typeface="Times New Roman" panose="02020603050405020304" pitchFamily="18" charset="0"/>
                        </a:rPr>
                        <a:t>, ürtiker, </a:t>
                      </a:r>
                      <a:r>
                        <a:rPr lang="tr-TR" sz="1000" b="0" i="0" u="none" strike="noStrike" dirty="0" err="1">
                          <a:solidFill>
                            <a:srgbClr val="000000"/>
                          </a:solidFill>
                          <a:effectLst/>
                          <a:latin typeface="Times New Roman" panose="02020603050405020304" pitchFamily="18" charset="0"/>
                        </a:rPr>
                        <a:t>bronkospazm</a:t>
                      </a:r>
                      <a:r>
                        <a:rPr lang="tr-TR" sz="1000" b="0" i="0" u="none" strike="noStrike" dirty="0">
                          <a:solidFill>
                            <a:srgbClr val="000000"/>
                          </a:solidFill>
                          <a:effectLst/>
                          <a:latin typeface="Times New Roman" panose="02020603050405020304" pitchFamily="18" charset="0"/>
                        </a:rPr>
                        <a:t>, hipotansiyon ve </a:t>
                      </a:r>
                      <a:r>
                        <a:rPr lang="tr-TR" sz="1000" b="0" i="0" u="none" strike="noStrike" dirty="0" err="1">
                          <a:solidFill>
                            <a:srgbClr val="000000"/>
                          </a:solidFill>
                          <a:effectLst/>
                          <a:latin typeface="Times New Roman" panose="02020603050405020304" pitchFamily="18" charset="0"/>
                        </a:rPr>
                        <a:t>kollaps</a:t>
                      </a:r>
                      <a:r>
                        <a:rPr lang="tr-TR" sz="1000" b="0" i="0" u="none" strike="noStrike" dirty="0">
                          <a:solidFill>
                            <a:srgbClr val="000000"/>
                          </a:solidFill>
                          <a:effectLst/>
                          <a:latin typeface="Times New Roman" panose="02020603050405020304" pitchFamily="18" charset="0"/>
                        </a:rPr>
                        <a:t> gibi aşırı duyarlılık reaksiyonları çok nadir olarak rapor edilmiştir. Çok nadir olarak kas krampları bildirilmiştir. </a:t>
                      </a:r>
                      <a:r>
                        <a:rPr lang="tr-TR" sz="1000" b="0" i="0" u="none" strike="noStrike" dirty="0" err="1">
                          <a:solidFill>
                            <a:srgbClr val="000000"/>
                          </a:solidFill>
                          <a:effectLst/>
                          <a:latin typeface="Times New Roman" panose="02020603050405020304" pitchFamily="18" charset="0"/>
                        </a:rPr>
                        <a:t>İnhalasyon</a:t>
                      </a:r>
                      <a:r>
                        <a:rPr lang="tr-TR" sz="1000" b="0" i="0" u="none" strike="noStrike" dirty="0">
                          <a:solidFill>
                            <a:srgbClr val="000000"/>
                          </a:solidFill>
                          <a:effectLst/>
                          <a:latin typeface="Times New Roman" panose="02020603050405020304" pitchFamily="18" charset="0"/>
                        </a:rPr>
                        <a:t> tedavisinde, </a:t>
                      </a:r>
                      <a:r>
                        <a:rPr lang="tr-TR" sz="1000" b="0" i="0" u="none" strike="noStrike" dirty="0" err="1">
                          <a:solidFill>
                            <a:srgbClr val="000000"/>
                          </a:solidFill>
                          <a:effectLst/>
                          <a:latin typeface="Times New Roman" panose="02020603050405020304" pitchFamily="18" charset="0"/>
                        </a:rPr>
                        <a:t>inhalasyonu</a:t>
                      </a:r>
                      <a:r>
                        <a:rPr lang="tr-TR" sz="1000" b="0" i="0" u="none" strike="noStrike" dirty="0">
                          <a:solidFill>
                            <a:srgbClr val="000000"/>
                          </a:solidFill>
                          <a:effectLst/>
                          <a:latin typeface="Times New Roman" panose="02020603050405020304" pitchFamily="18" charset="0"/>
                        </a:rPr>
                        <a:t> takiben hemen hırıltıda (</a:t>
                      </a:r>
                      <a:r>
                        <a:rPr lang="tr-TR" sz="1000" b="0" i="0" u="none" strike="noStrike" dirty="0" err="1">
                          <a:solidFill>
                            <a:srgbClr val="000000"/>
                          </a:solidFill>
                          <a:effectLst/>
                          <a:latin typeface="Times New Roman" panose="02020603050405020304" pitchFamily="18" charset="0"/>
                        </a:rPr>
                        <a:t>wheezing</a:t>
                      </a:r>
                      <a:r>
                        <a:rPr lang="tr-TR" sz="1000" b="0" i="0" u="none" strike="noStrike" dirty="0">
                          <a:solidFill>
                            <a:srgbClr val="000000"/>
                          </a:solidFill>
                          <a:effectLst/>
                          <a:latin typeface="Times New Roman" panose="02020603050405020304" pitchFamily="18" charset="0"/>
                        </a:rPr>
                        <a:t>) artış ile paradoksal </a:t>
                      </a:r>
                      <a:r>
                        <a:rPr lang="tr-TR" sz="1000" b="0" i="0" u="none" strike="noStrike" dirty="0" err="1">
                          <a:solidFill>
                            <a:srgbClr val="000000"/>
                          </a:solidFill>
                          <a:effectLst/>
                          <a:latin typeface="Times New Roman" panose="02020603050405020304" pitchFamily="18" charset="0"/>
                        </a:rPr>
                        <a:t>bronkospazm</a:t>
                      </a:r>
                      <a:r>
                        <a:rPr lang="tr-TR" sz="1000" b="0" i="0" u="none" strike="noStrike" dirty="0">
                          <a:solidFill>
                            <a:srgbClr val="000000"/>
                          </a:solidFill>
                          <a:effectLst/>
                          <a:latin typeface="Times New Roman" panose="02020603050405020304" pitchFamily="18" charset="0"/>
                        </a:rPr>
                        <a:t> görülebilir. Bu durum alternatif bir uygulama veya farklı bir çabuk etkili </a:t>
                      </a:r>
                      <a:r>
                        <a:rPr lang="tr-TR" sz="1000" b="0" i="0" u="none" strike="noStrike" dirty="0" err="1">
                          <a:solidFill>
                            <a:srgbClr val="000000"/>
                          </a:solidFill>
                          <a:effectLst/>
                          <a:latin typeface="Times New Roman" panose="02020603050405020304" pitchFamily="18" charset="0"/>
                        </a:rPr>
                        <a:t>bronkodilatör</a:t>
                      </a:r>
                      <a:r>
                        <a:rPr lang="tr-TR" sz="1000" b="0" i="0" u="none" strike="noStrike" dirty="0">
                          <a:solidFill>
                            <a:srgbClr val="000000"/>
                          </a:solidFill>
                          <a:effectLst/>
                          <a:latin typeface="Times New Roman" panose="02020603050405020304" pitchFamily="18" charset="0"/>
                        </a:rPr>
                        <a:t> ile tedavi edilmelidir. </a:t>
                      </a:r>
                      <a:r>
                        <a:rPr lang="tr-TR" sz="1000" b="0" i="0" u="none" strike="noStrike" dirty="0" err="1">
                          <a:solidFill>
                            <a:srgbClr val="000000"/>
                          </a:solidFill>
                          <a:effectLst/>
                          <a:latin typeface="Times New Roman" panose="02020603050405020304" pitchFamily="18" charset="0"/>
                        </a:rPr>
                        <a:t>Salbutamol</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inhalasyonu</a:t>
                      </a:r>
                      <a:r>
                        <a:rPr lang="tr-TR" sz="1000" b="0" i="0" u="none" strike="noStrike" dirty="0">
                          <a:solidFill>
                            <a:srgbClr val="000000"/>
                          </a:solidFill>
                          <a:effectLst/>
                          <a:latin typeface="Times New Roman" panose="02020603050405020304" pitchFamily="18" charset="0"/>
                        </a:rPr>
                        <a:t> hemen kesilmeli, gerekirse alternatif tedaviye başlanmalıdır. Beta-2 </a:t>
                      </a:r>
                      <a:r>
                        <a:rPr lang="tr-TR" sz="1000" b="0" i="0" u="none" strike="noStrike" dirty="0" err="1">
                          <a:solidFill>
                            <a:srgbClr val="000000"/>
                          </a:solidFill>
                          <a:effectLst/>
                          <a:latin typeface="Times New Roman" panose="02020603050405020304" pitchFamily="18" charset="0"/>
                        </a:rPr>
                        <a:t>agonist</a:t>
                      </a:r>
                      <a:r>
                        <a:rPr lang="tr-TR" sz="1000" b="0" i="0" u="none" strike="noStrike" dirty="0">
                          <a:solidFill>
                            <a:srgbClr val="000000"/>
                          </a:solidFill>
                          <a:effectLst/>
                          <a:latin typeface="Times New Roman" panose="02020603050405020304" pitchFamily="18" charset="0"/>
                        </a:rPr>
                        <a:t> tedavisi potansiyel olarak ciddi </a:t>
                      </a:r>
                      <a:r>
                        <a:rPr lang="tr-TR" sz="1000" b="0" i="0" u="none" strike="noStrike" dirty="0" err="1">
                          <a:solidFill>
                            <a:srgbClr val="000000"/>
                          </a:solidFill>
                          <a:effectLst/>
                          <a:latin typeface="Times New Roman" panose="02020603050405020304" pitchFamily="18" charset="0"/>
                        </a:rPr>
                        <a:t>hipokalemiye</a:t>
                      </a:r>
                      <a:r>
                        <a:rPr lang="tr-TR" sz="1000" b="0" i="0" u="none" strike="noStrike" dirty="0">
                          <a:solidFill>
                            <a:srgbClr val="000000"/>
                          </a:solidFill>
                          <a:effectLst/>
                          <a:latin typeface="Times New Roman" panose="02020603050405020304" pitchFamily="18" charset="0"/>
                        </a:rPr>
                        <a:t> neden olabilir. Nadiren çocuklarda </a:t>
                      </a:r>
                      <a:r>
                        <a:rPr lang="tr-TR" sz="1000" b="0" i="0" u="none" strike="noStrike" dirty="0" err="1">
                          <a:solidFill>
                            <a:srgbClr val="000000"/>
                          </a:solidFill>
                          <a:effectLst/>
                          <a:latin typeface="Times New Roman" panose="02020603050405020304" pitchFamily="18" charset="0"/>
                        </a:rPr>
                        <a:t>hiperaktivite</a:t>
                      </a:r>
                      <a:r>
                        <a:rPr lang="tr-TR" sz="1000" b="0" i="0" u="none" strike="noStrike" dirty="0">
                          <a:solidFill>
                            <a:srgbClr val="000000"/>
                          </a:solidFill>
                          <a:effectLst/>
                          <a:latin typeface="Times New Roman" panose="02020603050405020304" pitchFamily="18" charset="0"/>
                        </a:rPr>
                        <a:t> bildirilmiştir. </a:t>
                      </a:r>
                      <a:r>
                        <a:rPr lang="tr-TR" sz="1000" b="0" i="0" u="none" strike="noStrike" dirty="0" err="1">
                          <a:solidFill>
                            <a:srgbClr val="000000"/>
                          </a:solidFill>
                          <a:effectLst/>
                          <a:latin typeface="Times New Roman" panose="02020603050405020304" pitchFamily="18" charset="0"/>
                        </a:rPr>
                        <a:t>İnhale</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salbutamol</a:t>
                      </a:r>
                      <a:r>
                        <a:rPr lang="tr-TR" sz="1000" b="0" i="0" u="none" strike="noStrike" dirty="0">
                          <a:solidFill>
                            <a:srgbClr val="000000"/>
                          </a:solidFill>
                          <a:effectLst/>
                          <a:latin typeface="Times New Roman" panose="02020603050405020304" pitchFamily="18" charset="0"/>
                        </a:rPr>
                        <a:t> ile ağız ve boğazda </a:t>
                      </a:r>
                      <a:r>
                        <a:rPr lang="tr-TR" sz="1000" b="0" i="0" u="none" strike="noStrike" dirty="0" err="1">
                          <a:solidFill>
                            <a:srgbClr val="000000"/>
                          </a:solidFill>
                          <a:effectLst/>
                          <a:latin typeface="Times New Roman" panose="02020603050405020304" pitchFamily="18" charset="0"/>
                        </a:rPr>
                        <a:t>irritasyon</a:t>
                      </a:r>
                      <a:r>
                        <a:rPr lang="tr-TR" sz="1000" b="0" i="0" u="none" strike="noStrike" dirty="0">
                          <a:solidFill>
                            <a:srgbClr val="000000"/>
                          </a:solidFill>
                          <a:effectLst/>
                          <a:latin typeface="Times New Roman" panose="02020603050405020304" pitchFamily="18" charset="0"/>
                        </a:rPr>
                        <a:t> oluşabilir.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882853890"/>
                  </a:ext>
                </a:extLst>
              </a:tr>
            </a:tbl>
          </a:graphicData>
        </a:graphic>
      </p:graphicFrame>
    </p:spTree>
    <p:extLst>
      <p:ext uri="{BB962C8B-B14F-4D97-AF65-F5344CB8AC3E}">
        <p14:creationId xmlns:p14="http://schemas.microsoft.com/office/powerpoint/2010/main" val="163826054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xmlns="" id="{137E0BE8-3351-4371-B4A1-5F74BD688F42}"/>
              </a:ext>
            </a:extLst>
          </p:cNvPr>
          <p:cNvGraphicFramePr>
            <a:graphicFrameLocks noGrp="1"/>
          </p:cNvGraphicFramePr>
          <p:nvPr>
            <p:extLst>
              <p:ext uri="{D42A27DB-BD31-4B8C-83A1-F6EECF244321}">
                <p14:modId xmlns:p14="http://schemas.microsoft.com/office/powerpoint/2010/main" val="2048236683"/>
              </p:ext>
            </p:extLst>
          </p:nvPr>
        </p:nvGraphicFramePr>
        <p:xfrm>
          <a:off x="251520" y="1268761"/>
          <a:ext cx="8640960" cy="4320480"/>
        </p:xfrm>
        <a:graphic>
          <a:graphicData uri="http://schemas.openxmlformats.org/drawingml/2006/table">
            <a:tbl>
              <a:tblPr/>
              <a:tblGrid>
                <a:gridCol w="587926">
                  <a:extLst>
                    <a:ext uri="{9D8B030D-6E8A-4147-A177-3AD203B41FA5}">
                      <a16:colId xmlns:a16="http://schemas.microsoft.com/office/drawing/2014/main" xmlns="" val="418819235"/>
                    </a:ext>
                  </a:extLst>
                </a:gridCol>
                <a:gridCol w="1825664">
                  <a:extLst>
                    <a:ext uri="{9D8B030D-6E8A-4147-A177-3AD203B41FA5}">
                      <a16:colId xmlns:a16="http://schemas.microsoft.com/office/drawing/2014/main" xmlns="" val="3258714160"/>
                    </a:ext>
                  </a:extLst>
                </a:gridCol>
                <a:gridCol w="1848871">
                  <a:extLst>
                    <a:ext uri="{9D8B030D-6E8A-4147-A177-3AD203B41FA5}">
                      <a16:colId xmlns:a16="http://schemas.microsoft.com/office/drawing/2014/main" xmlns="" val="2587550311"/>
                    </a:ext>
                  </a:extLst>
                </a:gridCol>
                <a:gridCol w="2282080">
                  <a:extLst>
                    <a:ext uri="{9D8B030D-6E8A-4147-A177-3AD203B41FA5}">
                      <a16:colId xmlns:a16="http://schemas.microsoft.com/office/drawing/2014/main" xmlns="" val="3818122321"/>
                    </a:ext>
                  </a:extLst>
                </a:gridCol>
                <a:gridCol w="2096419">
                  <a:extLst>
                    <a:ext uri="{9D8B030D-6E8A-4147-A177-3AD203B41FA5}">
                      <a16:colId xmlns:a16="http://schemas.microsoft.com/office/drawing/2014/main" xmlns="" val="2807727010"/>
                    </a:ext>
                  </a:extLst>
                </a:gridCol>
              </a:tblGrid>
              <a:tr h="160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İLAÇ</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KONTRENDİKASYONLARI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sng" strike="noStrike">
                          <a:solidFill>
                            <a:srgbClr val="000000"/>
                          </a:solidFill>
                          <a:effectLst/>
                          <a:latin typeface="Times New Roman" panose="02020603050405020304" pitchFamily="18" charset="0"/>
                        </a:rPr>
                        <a:t>VERİLİŞ YOLU</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t"/>
                      <a:r>
                        <a:rPr lang="tr-TR" sz="1000" b="0" i="0" u="none" strike="noStrike">
                          <a:solidFill>
                            <a:srgbClr val="000000"/>
                          </a:solidFill>
                          <a:effectLst/>
                          <a:latin typeface="Times New Roman" panose="02020603050405020304" pitchFamily="18" charset="0"/>
                        </a:rPr>
                        <a:t>YAN ETKİLERİ</a:t>
                      </a:r>
                    </a:p>
                  </a:txBody>
                  <a:tcPr marL="7688" marR="7688" marT="768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129757602"/>
                  </a:ext>
                </a:extLst>
              </a:tr>
              <a:tr h="416018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tr-TR" sz="1000" b="0" i="0" u="none" strike="noStrike" dirty="0">
                          <a:solidFill>
                            <a:srgbClr val="000000"/>
                          </a:solidFill>
                          <a:effectLst/>
                          <a:latin typeface="Times New Roman" panose="02020603050405020304" pitchFamily="18" charset="0"/>
                        </a:rPr>
                        <a:t>MOVERDIN</a:t>
                      </a:r>
                    </a:p>
                  </a:txBody>
                  <a:tcPr marL="7688" marR="7688" marT="7688" marB="0" vert="wordArt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C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Uzun süre Levodopa kullanıldıktan sonra dekarboksilaz inhibitörlerinin yardımı olmaksızın, artık Levodopa tedavisine yeterli cevap vermeyen (yani sabah akinezileri ve hafif on-off semptomları gösteren) idiyopatik morbus parkinson hastalarında, Levodopa ile kombine tedavi için endikedir.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Hipertansiyon, glokom, idrar </a:t>
                      </a:r>
                      <a:r>
                        <a:rPr lang="tr-TR" sz="1000" b="0" i="0" u="none" strike="noStrike" dirty="0" err="1">
                          <a:solidFill>
                            <a:srgbClr val="000000"/>
                          </a:solidFill>
                          <a:effectLst/>
                          <a:latin typeface="Times New Roman" panose="02020603050405020304" pitchFamily="18" charset="0"/>
                        </a:rPr>
                        <a:t>retansiyonu</a:t>
                      </a:r>
                      <a:r>
                        <a:rPr lang="tr-TR" sz="1000" b="0" i="0" u="none" strike="noStrike" dirty="0">
                          <a:solidFill>
                            <a:srgbClr val="000000"/>
                          </a:solidFill>
                          <a:effectLst/>
                          <a:latin typeface="Times New Roman" panose="02020603050405020304" pitchFamily="18" charset="0"/>
                        </a:rPr>
                        <a:t> ile birlikte yürüyen prostat </a:t>
                      </a:r>
                      <a:r>
                        <a:rPr lang="tr-TR" sz="1000" b="0" i="0" u="none" strike="noStrike" dirty="0" err="1">
                          <a:solidFill>
                            <a:srgbClr val="000000"/>
                          </a:solidFill>
                          <a:effectLst/>
                          <a:latin typeface="Times New Roman" panose="02020603050405020304" pitchFamily="18" charset="0"/>
                        </a:rPr>
                        <a:t>adenormlar</a:t>
                      </a:r>
                      <a:r>
                        <a:rPr lang="tr-TR" sz="1000" b="0" i="0" u="none" strike="noStrike" dirty="0">
                          <a:solidFill>
                            <a:srgbClr val="000000"/>
                          </a:solidFill>
                          <a:effectLst/>
                          <a:latin typeface="Times New Roman" panose="02020603050405020304" pitchFamily="18" charset="0"/>
                        </a:rPr>
                        <a:t>, ağır kardiyak </a:t>
                      </a:r>
                      <a:r>
                        <a:rPr lang="tr-TR" sz="1000" b="0" i="0" u="none" strike="noStrike" dirty="0" err="1">
                          <a:solidFill>
                            <a:srgbClr val="000000"/>
                          </a:solidFill>
                          <a:effectLst/>
                          <a:latin typeface="Times New Roman" panose="02020603050405020304" pitchFamily="18" charset="0"/>
                        </a:rPr>
                        <a:t>ritm</a:t>
                      </a:r>
                      <a:r>
                        <a:rPr lang="tr-TR" sz="1000" b="0" i="0" u="none" strike="noStrike" dirty="0">
                          <a:solidFill>
                            <a:srgbClr val="000000"/>
                          </a:solidFill>
                          <a:effectLst/>
                          <a:latin typeface="Times New Roman" panose="02020603050405020304" pitchFamily="18" charset="0"/>
                        </a:rPr>
                        <a:t> bozuklukları, ağır </a:t>
                      </a:r>
                      <a:r>
                        <a:rPr lang="tr-TR" sz="1000" b="0" i="0" u="none" strike="noStrike" dirty="0" err="1">
                          <a:solidFill>
                            <a:srgbClr val="000000"/>
                          </a:solidFill>
                          <a:effectLst/>
                          <a:latin typeface="Times New Roman" panose="02020603050405020304" pitchFamily="18" charset="0"/>
                        </a:rPr>
                        <a:t>angina</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pectoris</a:t>
                      </a:r>
                      <a:r>
                        <a:rPr lang="tr-TR" sz="1000" b="0" i="0" u="none" strike="noStrike" dirty="0">
                          <a:solidFill>
                            <a:srgbClr val="000000"/>
                          </a:solidFill>
                          <a:effectLst/>
                          <a:latin typeface="Times New Roman" panose="02020603050405020304" pitchFamily="18" charset="0"/>
                        </a:rPr>
                        <a:t>, ilerlemiş bunama halleri, </a:t>
                      </a:r>
                      <a:r>
                        <a:rPr lang="tr-TR" sz="1000" b="0" i="0" u="none" strike="noStrike" dirty="0" err="1">
                          <a:solidFill>
                            <a:srgbClr val="000000"/>
                          </a:solidFill>
                          <a:effectLst/>
                          <a:latin typeface="Times New Roman" panose="02020603050405020304" pitchFamily="18" charset="0"/>
                        </a:rPr>
                        <a:t>nide</a:t>
                      </a:r>
                      <a:r>
                        <a:rPr lang="tr-TR" sz="1000" b="0" i="0" u="none" strike="noStrike" dirty="0">
                          <a:solidFill>
                            <a:srgbClr val="000000"/>
                          </a:solidFill>
                          <a:effectLst/>
                          <a:latin typeface="Times New Roman" panose="02020603050405020304" pitchFamily="18" charset="0"/>
                        </a:rPr>
                        <a:t> ve </a:t>
                      </a:r>
                      <a:r>
                        <a:rPr lang="tr-TR" sz="1000" b="0" i="0" u="none" strike="noStrike" dirty="0" err="1">
                          <a:solidFill>
                            <a:srgbClr val="000000"/>
                          </a:solidFill>
                          <a:effectLst/>
                          <a:latin typeface="Times New Roman" panose="02020603050405020304" pitchFamily="18" charset="0"/>
                        </a:rPr>
                        <a:t>duodenum</a:t>
                      </a:r>
                      <a:r>
                        <a:rPr lang="tr-TR" sz="1000" b="0" i="0" u="none" strike="noStrike" dirty="0">
                          <a:solidFill>
                            <a:srgbClr val="000000"/>
                          </a:solidFill>
                          <a:effectLst/>
                          <a:latin typeface="Times New Roman" panose="02020603050405020304" pitchFamily="18" charset="0"/>
                        </a:rPr>
                        <a:t> ülserleri </a:t>
                      </a:r>
                      <a:r>
                        <a:rPr lang="tr-TR" sz="1000" b="0" i="0" u="none" strike="noStrike" dirty="0" err="1">
                          <a:solidFill>
                            <a:srgbClr val="000000"/>
                          </a:solidFill>
                          <a:effectLst/>
                          <a:latin typeface="Times New Roman" panose="02020603050405020304" pitchFamily="18" charset="0"/>
                        </a:rPr>
                        <a:t>antidepresiflerle</a:t>
                      </a:r>
                      <a:r>
                        <a:rPr lang="tr-TR" sz="1000" b="0" i="0" u="none" strike="noStrike" dirty="0">
                          <a:solidFill>
                            <a:srgbClr val="000000"/>
                          </a:solidFill>
                          <a:effectLst/>
                          <a:latin typeface="Times New Roman" panose="02020603050405020304" pitchFamily="18" charset="0"/>
                        </a:rPr>
                        <a:t> tedavi esnasında </a:t>
                      </a:r>
                      <a:r>
                        <a:rPr lang="tr-TR" sz="1000" b="0" i="0" u="none" strike="noStrike" dirty="0" err="1">
                          <a:solidFill>
                            <a:srgbClr val="000000"/>
                          </a:solidFill>
                          <a:effectLst/>
                          <a:latin typeface="Times New Roman" panose="02020603050405020304" pitchFamily="18" charset="0"/>
                        </a:rPr>
                        <a:t>kontrendikedir</a:t>
                      </a:r>
                      <a:r>
                        <a:rPr lang="tr-TR" sz="1000" b="0" i="0" u="none" strike="noStrike" dirty="0">
                          <a:solidFill>
                            <a:srgbClr val="000000"/>
                          </a:solidFill>
                          <a:effectLst/>
                          <a:latin typeface="Times New Roman" panose="02020603050405020304" pitchFamily="18" charset="0"/>
                        </a:rPr>
                        <a:t>.</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a:solidFill>
                            <a:srgbClr val="000000"/>
                          </a:solidFill>
                          <a:effectLst/>
                          <a:latin typeface="Times New Roman" panose="02020603050405020304" pitchFamily="18" charset="0"/>
                        </a:rPr>
                        <a:t>Sabahları kahvaltıdan sonra iki tablet veya kahvaltıdan sonra bir ve öğle yemeğinden sonra bir tablet alınır. Uygulama daima Levodopa ile kombine edilmelidir. Levodopa dozu kombine tedavi sırasında 3-4 günlük aralar ile %10'luk porsiyonlar halinde %30'u kadar düşürülebilir. Tabletler çiğnenmeden bir miktar sıvı ile yutularak alınır. Günde 10 mg.'lık (2 tablet) dozun üstüne çıkılmamalıdır.</a:t>
                      </a:r>
                      <a:br>
                        <a:rPr lang="tr-TR" sz="1000" b="0" i="0" u="none" strike="noStrike">
                          <a:solidFill>
                            <a:srgbClr val="000000"/>
                          </a:solidFill>
                          <a:effectLst/>
                          <a:latin typeface="Times New Roman" panose="02020603050405020304" pitchFamily="18" charset="0"/>
                        </a:rPr>
                      </a:br>
                      <a:endParaRPr lang="tr-TR" sz="1000" b="0" i="0" u="none" strike="noStrike">
                        <a:solidFill>
                          <a:srgbClr val="000000"/>
                        </a:solidFill>
                        <a:effectLst/>
                        <a:latin typeface="Times New Roman" panose="02020603050405020304" pitchFamily="18" charset="0"/>
                      </a:endParaRP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l" fontAlgn="ctr"/>
                      <a:r>
                        <a:rPr lang="tr-TR" sz="1000" b="0" i="0" u="none" strike="noStrike" dirty="0">
                          <a:solidFill>
                            <a:srgbClr val="000000"/>
                          </a:solidFill>
                          <a:effectLst/>
                          <a:latin typeface="Times New Roman" panose="02020603050405020304" pitchFamily="18" charset="0"/>
                        </a:rPr>
                        <a:t>Tedavi dozlarında </a:t>
                      </a:r>
                      <a:r>
                        <a:rPr lang="tr-TR" sz="1000" b="0" i="0" u="none" strike="noStrike" dirty="0" err="1">
                          <a:solidFill>
                            <a:srgbClr val="000000"/>
                          </a:solidFill>
                          <a:effectLst/>
                          <a:latin typeface="Times New Roman" panose="02020603050405020304" pitchFamily="18" charset="0"/>
                        </a:rPr>
                        <a:t>Selegin'in</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toksik</a:t>
                      </a:r>
                      <a:r>
                        <a:rPr lang="tr-TR" sz="1000" b="0" i="0" u="none" strike="noStrike" dirty="0">
                          <a:solidFill>
                            <a:srgbClr val="000000"/>
                          </a:solidFill>
                          <a:effectLst/>
                          <a:latin typeface="Times New Roman" panose="02020603050405020304" pitchFamily="18" charset="0"/>
                        </a:rPr>
                        <a:t> tesirleri yoktur ve </a:t>
                      </a:r>
                      <a:r>
                        <a:rPr lang="tr-TR" sz="1000" b="0" i="0" u="none" strike="noStrike" dirty="0" err="1">
                          <a:solidFill>
                            <a:srgbClr val="000000"/>
                          </a:solidFill>
                          <a:effectLst/>
                          <a:latin typeface="Times New Roman" panose="02020603050405020304" pitchFamily="18" charset="0"/>
                        </a:rPr>
                        <a:t>renal</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hepatik</a:t>
                      </a:r>
                      <a:r>
                        <a:rPr lang="tr-TR" sz="1000" b="0" i="0" u="none" strike="noStrike" dirty="0">
                          <a:solidFill>
                            <a:srgbClr val="000000"/>
                          </a:solidFill>
                          <a:effectLst/>
                          <a:latin typeface="Times New Roman" panose="02020603050405020304" pitchFamily="18" charset="0"/>
                        </a:rPr>
                        <a:t> ve </a:t>
                      </a:r>
                      <a:r>
                        <a:rPr lang="tr-TR" sz="1000" b="0" i="0" u="none" strike="noStrike" dirty="0" err="1">
                          <a:solidFill>
                            <a:srgbClr val="000000"/>
                          </a:solidFill>
                          <a:effectLst/>
                          <a:latin typeface="Times New Roman" panose="02020603050405020304" pitchFamily="18" charset="0"/>
                        </a:rPr>
                        <a:t>hematopoetik</a:t>
                      </a:r>
                      <a:r>
                        <a:rPr lang="tr-TR" sz="1000" b="0" i="0" u="none" strike="noStrike" dirty="0">
                          <a:solidFill>
                            <a:srgbClr val="000000"/>
                          </a:solidFill>
                          <a:effectLst/>
                          <a:latin typeface="Times New Roman" panose="02020603050405020304" pitchFamily="18" charset="0"/>
                        </a:rPr>
                        <a:t> fonksiyonlarda anormalleşme görülmez. Ancak </a:t>
                      </a:r>
                      <a:r>
                        <a:rPr lang="tr-TR" sz="1000" b="0" i="0" u="none" strike="noStrike" dirty="0" err="1">
                          <a:solidFill>
                            <a:srgbClr val="000000"/>
                          </a:solidFill>
                          <a:effectLst/>
                          <a:latin typeface="Times New Roman" panose="02020603050405020304" pitchFamily="18" charset="0"/>
                        </a:rPr>
                        <a:t>dopaterapisi</a:t>
                      </a:r>
                      <a:r>
                        <a:rPr lang="tr-TR" sz="1000" b="0" i="0" u="none" strike="noStrike" dirty="0">
                          <a:solidFill>
                            <a:srgbClr val="000000"/>
                          </a:solidFill>
                          <a:effectLst/>
                          <a:latin typeface="Times New Roman" panose="02020603050405020304" pitchFamily="18" charset="0"/>
                        </a:rPr>
                        <a:t> sırasında görülen etkilerin, bu ürünün </a:t>
                      </a:r>
                      <a:r>
                        <a:rPr lang="tr-TR" sz="1000" b="0" i="0" u="none" strike="noStrike" dirty="0" err="1">
                          <a:solidFill>
                            <a:srgbClr val="000000"/>
                          </a:solidFill>
                          <a:effectLst/>
                          <a:latin typeface="Times New Roman" panose="02020603050405020304" pitchFamily="18" charset="0"/>
                        </a:rPr>
                        <a:t>dopa</a:t>
                      </a:r>
                      <a:r>
                        <a:rPr lang="tr-TR" sz="1000" b="0" i="0" u="none" strike="noStrike" dirty="0">
                          <a:solidFill>
                            <a:srgbClr val="000000"/>
                          </a:solidFill>
                          <a:effectLst/>
                          <a:latin typeface="Times New Roman" panose="02020603050405020304" pitchFamily="18" charset="0"/>
                        </a:rPr>
                        <a:t> oranını yükseltmesine bağlı olduğu </a:t>
                      </a:r>
                      <a:r>
                        <a:rPr lang="tr-TR" sz="1000" b="0" i="0" u="none" strike="noStrike" dirty="0" err="1">
                          <a:solidFill>
                            <a:srgbClr val="000000"/>
                          </a:solidFill>
                          <a:effectLst/>
                          <a:latin typeface="Times New Roman" panose="02020603050405020304" pitchFamily="18" charset="0"/>
                        </a:rPr>
                        <a:t>anlaşılmıştır.Anoreksi</a:t>
                      </a:r>
                      <a:r>
                        <a:rPr lang="tr-TR" sz="1000" b="0" i="0" u="none" strike="noStrike" dirty="0">
                          <a:solidFill>
                            <a:srgbClr val="000000"/>
                          </a:solidFill>
                          <a:effectLst/>
                          <a:latin typeface="Times New Roman" panose="02020603050405020304" pitchFamily="18" charset="0"/>
                        </a:rPr>
                        <a:t> ve sindirim </a:t>
                      </a:r>
                      <a:r>
                        <a:rPr lang="tr-TR" sz="1000" b="0" i="0" u="none" strike="noStrike" dirty="0" err="1">
                          <a:solidFill>
                            <a:srgbClr val="000000"/>
                          </a:solidFill>
                          <a:effectLst/>
                          <a:latin typeface="Times New Roman" panose="02020603050405020304" pitchFamily="18" charset="0"/>
                        </a:rPr>
                        <a:t>bozuklukları,bulantı</a:t>
                      </a:r>
                      <a:r>
                        <a:rPr lang="tr-TR" sz="1000" b="0" i="0" u="none" strike="noStrike" dirty="0">
                          <a:solidFill>
                            <a:srgbClr val="000000"/>
                          </a:solidFill>
                          <a:effectLst/>
                          <a:latin typeface="Times New Roman" panose="02020603050405020304" pitchFamily="18" charset="0"/>
                        </a:rPr>
                        <a:t>, nadiren kusma, ağız </a:t>
                      </a:r>
                      <a:r>
                        <a:rPr lang="tr-TR" sz="1000" b="0" i="0" u="none" strike="noStrike" dirty="0" err="1">
                          <a:solidFill>
                            <a:srgbClr val="000000"/>
                          </a:solidFill>
                          <a:effectLst/>
                          <a:latin typeface="Times New Roman" panose="02020603050405020304" pitchFamily="18" charset="0"/>
                        </a:rPr>
                        <a:t>kuruluğu,dolaşım</a:t>
                      </a:r>
                      <a:r>
                        <a:rPr lang="tr-TR" sz="1000" b="0" i="0" u="none" strike="noStrike" dirty="0">
                          <a:solidFill>
                            <a:srgbClr val="000000"/>
                          </a:solidFill>
                          <a:effectLst/>
                          <a:latin typeface="Times New Roman" panose="02020603050405020304" pitchFamily="18" charset="0"/>
                        </a:rPr>
                        <a:t> bozuklukları: </a:t>
                      </a:r>
                      <a:r>
                        <a:rPr lang="tr-TR" sz="1000" b="0" i="0" u="none" strike="noStrike" dirty="0" err="1">
                          <a:solidFill>
                            <a:srgbClr val="000000"/>
                          </a:solidFill>
                          <a:effectLst/>
                          <a:latin typeface="Times New Roman" panose="02020603050405020304" pitchFamily="18" charset="0"/>
                        </a:rPr>
                        <a:t>Ortostatik</a:t>
                      </a:r>
                      <a:r>
                        <a:rPr lang="tr-TR" sz="1000" b="0" i="0" u="none" strike="noStrike" dirty="0">
                          <a:solidFill>
                            <a:srgbClr val="000000"/>
                          </a:solidFill>
                          <a:effectLst/>
                          <a:latin typeface="Times New Roman" panose="02020603050405020304" pitchFamily="18" charset="0"/>
                        </a:rPr>
                        <a:t> hipotansiyon, istisnai olarak </a:t>
                      </a:r>
                      <a:r>
                        <a:rPr lang="tr-TR" sz="1000" b="0" i="0" u="none" strike="noStrike" dirty="0" err="1">
                          <a:solidFill>
                            <a:srgbClr val="000000"/>
                          </a:solidFill>
                          <a:effectLst/>
                          <a:latin typeface="Times New Roman" panose="02020603050405020304" pitchFamily="18" charset="0"/>
                        </a:rPr>
                        <a:t>ritm</a:t>
                      </a:r>
                      <a:r>
                        <a:rPr lang="tr-TR" sz="1000" b="0" i="0" u="none" strike="noStrike" dirty="0">
                          <a:solidFill>
                            <a:srgbClr val="000000"/>
                          </a:solidFill>
                          <a:effectLst/>
                          <a:latin typeface="Times New Roman" panose="02020603050405020304" pitchFamily="18" charset="0"/>
                        </a:rPr>
                        <a:t> bozuklukları. Uykusuzluk, ajitasyon, </a:t>
                      </a:r>
                      <a:r>
                        <a:rPr lang="tr-TR" sz="1000" b="0" i="0" u="none" strike="noStrike" dirty="0" err="1">
                          <a:solidFill>
                            <a:srgbClr val="000000"/>
                          </a:solidFill>
                          <a:effectLst/>
                          <a:latin typeface="Times New Roman" panose="02020603050405020304" pitchFamily="18" charset="0"/>
                        </a:rPr>
                        <a:t>anksiyete</a:t>
                      </a:r>
                      <a:r>
                        <a:rPr lang="tr-TR" sz="1000" b="0" i="0" u="none" strike="noStrike" dirty="0">
                          <a:solidFill>
                            <a:srgbClr val="000000"/>
                          </a:solidFill>
                          <a:effectLst/>
                          <a:latin typeface="Times New Roman" panose="02020603050405020304" pitchFamily="18" charset="0"/>
                        </a:rPr>
                        <a:t>, nadiren halüsinasyon, zihin bulanması gibi </a:t>
                      </a:r>
                      <a:r>
                        <a:rPr lang="tr-TR" sz="1000" b="0" i="0" u="none" strike="noStrike" dirty="0" err="1">
                          <a:solidFill>
                            <a:srgbClr val="000000"/>
                          </a:solidFill>
                          <a:effectLst/>
                          <a:latin typeface="Times New Roman" panose="02020603050405020304" pitchFamily="18" charset="0"/>
                        </a:rPr>
                        <a:t>psikotik</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epizodlar</a:t>
                      </a:r>
                      <a:r>
                        <a:rPr lang="tr-TR" sz="1000" b="0" i="0" u="none" strike="noStrike" dirty="0">
                          <a:solidFill>
                            <a:srgbClr val="000000"/>
                          </a:solidFill>
                          <a:effectLst/>
                          <a:latin typeface="Times New Roman" panose="02020603050405020304" pitchFamily="18" charset="0"/>
                        </a:rPr>
                        <a:t>. </a:t>
                      </a:r>
                      <a:r>
                        <a:rPr lang="tr-TR" sz="1000" b="0" i="0" u="none" strike="noStrike" dirty="0" err="1">
                          <a:solidFill>
                            <a:srgbClr val="000000"/>
                          </a:solidFill>
                          <a:effectLst/>
                          <a:latin typeface="Times New Roman" panose="02020603050405020304" pitchFamily="18" charset="0"/>
                        </a:rPr>
                        <a:t>Diskinezi,devamlı</a:t>
                      </a:r>
                      <a:r>
                        <a:rPr lang="tr-TR" sz="1000" b="0" i="0" u="none" strike="noStrike" dirty="0">
                          <a:solidFill>
                            <a:srgbClr val="000000"/>
                          </a:solidFill>
                          <a:effectLst/>
                          <a:latin typeface="Times New Roman" panose="02020603050405020304" pitchFamily="18" charset="0"/>
                        </a:rPr>
                        <a:t> veya yoğun nadiren, spastik tipte anormal hareketler.</a:t>
                      </a:r>
                    </a:p>
                  </a:txBody>
                  <a:tcPr marL="7688" marR="7688" marT="76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55714850"/>
                  </a:ext>
                </a:extLst>
              </a:tr>
            </a:tbl>
          </a:graphicData>
        </a:graphic>
      </p:graphicFrame>
    </p:spTree>
    <p:extLst>
      <p:ext uri="{BB962C8B-B14F-4D97-AF65-F5344CB8AC3E}">
        <p14:creationId xmlns:p14="http://schemas.microsoft.com/office/powerpoint/2010/main" val="199678950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1208</TotalTime>
  <Words>28006</Words>
  <Application>Microsoft Office PowerPoint</Application>
  <PresentationFormat>Ekran Gösterisi (4:3)</PresentationFormat>
  <Paragraphs>1268</Paragraphs>
  <Slides>131</Slides>
  <Notes>0</Notes>
  <HiddenSlides>0</HiddenSlides>
  <MMClips>0</MMClips>
  <ScaleCrop>false</ScaleCrop>
  <HeadingPairs>
    <vt:vector size="8" baseType="variant">
      <vt:variant>
        <vt:lpstr>Kullanılan Yazı Tipleri</vt:lpstr>
      </vt:variant>
      <vt:variant>
        <vt:i4>3</vt:i4>
      </vt:variant>
      <vt:variant>
        <vt:lpstr>Tema</vt:lpstr>
      </vt:variant>
      <vt:variant>
        <vt:i4>1</vt:i4>
      </vt:variant>
      <vt:variant>
        <vt:lpstr>Eklenmiş OLE Hizmet Programları</vt:lpstr>
      </vt:variant>
      <vt:variant>
        <vt:i4>1</vt:i4>
      </vt:variant>
      <vt:variant>
        <vt:lpstr>Slayt Başlıkları</vt:lpstr>
      </vt:variant>
      <vt:variant>
        <vt:i4>131</vt:i4>
      </vt:variant>
    </vt:vector>
  </HeadingPairs>
  <TitlesOfParts>
    <vt:vector size="136" baseType="lpstr">
      <vt:lpstr>Arial</vt:lpstr>
      <vt:lpstr>Calibri</vt:lpstr>
      <vt:lpstr>Times New Roman</vt:lpstr>
      <vt:lpstr>Ofis Teması</vt:lpstr>
      <vt:lpstr>Worksheet</vt:lpstr>
      <vt:lpstr>FARMAKOLOJİYE GİRİŞ </vt:lpstr>
      <vt:lpstr>TARİHÇE</vt:lpstr>
      <vt:lpstr>Farmakolojinin Tarihsel Gelişimi</vt:lpstr>
      <vt:lpstr>PowerPoint Sunusu</vt:lpstr>
      <vt:lpstr>Farmakolojinin Dalları</vt:lpstr>
      <vt:lpstr>PowerPoint Sunusu</vt:lpstr>
      <vt:lpstr>PowerPoint Sunusu</vt:lpstr>
      <vt:lpstr>İlaçlarla İlgili Kavramlar</vt:lpstr>
      <vt:lpstr>PowerPoint Sunusu</vt:lpstr>
      <vt:lpstr>PowerPoint Sunusu</vt:lpstr>
      <vt:lpstr>PowerPoint Sunusu</vt:lpstr>
      <vt:lpstr>PowerPoint Sunusu</vt:lpstr>
      <vt:lpstr>PowerPoint Sunusu</vt:lpstr>
      <vt:lpstr>PowerPoint Sunusu</vt:lpstr>
      <vt:lpstr>PowerPoint Sunusu</vt:lpstr>
      <vt:lpstr>PowerPoint Sunusu</vt:lpstr>
      <vt:lpstr>İLAÇ ÖZELLİKLERİ</vt:lpstr>
      <vt:lpstr>İlaçlar hangi özelliklere sahip olmalıdır? </vt:lpstr>
      <vt:lpstr>YENİ İLAÇ GELİŞTİRME</vt:lpstr>
      <vt:lpstr>PowerPoint Sunusu</vt:lpstr>
      <vt:lpstr>PowerPoint Sunusu</vt:lpstr>
      <vt:lpstr>SİNİR SİSTEMİ İLAÇLARI</vt:lpstr>
      <vt:lpstr>1.OTONOM SİNİR SİSTEMİ</vt:lpstr>
      <vt:lpstr>2.SANTRAL SİNİR SİSTEMİ İLAÇLARI</vt:lpstr>
      <vt:lpstr>2. SANTRAL SİNİR SİSTEMİ İLAÇLARI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FARMAKOLOJİYE GİRİŞ</dc:title>
  <dc:creator>User</dc:creator>
  <cp:lastModifiedBy>KILIÇ</cp:lastModifiedBy>
  <cp:revision>147</cp:revision>
  <dcterms:created xsi:type="dcterms:W3CDTF">2020-03-08T09:45:58Z</dcterms:created>
  <dcterms:modified xsi:type="dcterms:W3CDTF">2020-03-19T11:26:21Z</dcterms:modified>
</cp:coreProperties>
</file>