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4" r:id="rId5"/>
    <p:sldId id="259" r:id="rId6"/>
    <p:sldId id="260" r:id="rId7"/>
    <p:sldId id="261" r:id="rId8"/>
    <p:sldId id="265" r:id="rId9"/>
    <p:sldId id="262" r:id="rId10"/>
    <p:sldId id="263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EF1CC-F662-44A3-8887-23461ACE61B1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0D4DD-4246-4DAC-B08C-357A02865E3B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86480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EF1CC-F662-44A3-8887-23461ACE61B1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0D4DD-4246-4DAC-B08C-357A02865E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11994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EF1CC-F662-44A3-8887-23461ACE61B1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0D4DD-4246-4DAC-B08C-357A02865E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27523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EF1CC-F662-44A3-8887-23461ACE61B1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0D4DD-4246-4DAC-B08C-357A02865E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2222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EF1CC-F662-44A3-8887-23461ACE61B1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0D4DD-4246-4DAC-B08C-357A02865E3B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44044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EF1CC-F662-44A3-8887-23461ACE61B1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0D4DD-4246-4DAC-B08C-357A02865E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40526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EF1CC-F662-44A3-8887-23461ACE61B1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0D4DD-4246-4DAC-B08C-357A02865E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7852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EF1CC-F662-44A3-8887-23461ACE61B1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0D4DD-4246-4DAC-B08C-357A02865E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2694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EF1CC-F662-44A3-8887-23461ACE61B1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0D4DD-4246-4DAC-B08C-357A02865E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0005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1EDEF1CC-F662-44A3-8887-23461ACE61B1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E40D4DD-4246-4DAC-B08C-357A02865E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52354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EF1CC-F662-44A3-8887-23461ACE61B1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0D4DD-4246-4DAC-B08C-357A02865E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23737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1EDEF1CC-F662-44A3-8887-23461ACE61B1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0E40D4DD-4246-4DAC-B08C-357A02865E3B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061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7074C3-8629-454C-9DA7-75FA88314CC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 err="1"/>
              <a:t>Savaş</a:t>
            </a:r>
            <a:r>
              <a:rPr lang="en-GB" dirty="0"/>
              <a:t> </a:t>
            </a:r>
            <a:r>
              <a:rPr lang="en-GB" dirty="0" err="1"/>
              <a:t>sonrası</a:t>
            </a:r>
            <a:r>
              <a:rPr lang="en-GB" dirty="0"/>
              <a:t> </a:t>
            </a:r>
            <a:r>
              <a:rPr lang="en-GB" dirty="0" err="1"/>
              <a:t>kuşağı</a:t>
            </a:r>
            <a:r>
              <a:rPr lang="en-GB" dirty="0"/>
              <a:t> / </a:t>
            </a:r>
            <a:r>
              <a:rPr lang="el-GR" dirty="0"/>
              <a:t>19</a:t>
            </a:r>
            <a:r>
              <a:rPr lang="en-GB" dirty="0"/>
              <a:t>45 </a:t>
            </a:r>
            <a:r>
              <a:rPr lang="en-GB" dirty="0" err="1"/>
              <a:t>kuşağı</a:t>
            </a:r>
            <a:r>
              <a:rPr lang="en-GB" dirty="0"/>
              <a:t> (1945-1974)</a:t>
            </a:r>
            <a:br>
              <a:rPr lang="en-GB" dirty="0"/>
            </a:b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AF4F12-45E0-4F8B-AF78-82E5CE1B91A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26655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4E2AF1-A86E-4D5E-95E5-8383E4D6B3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Yorgos</a:t>
            </a:r>
            <a:r>
              <a:rPr lang="tr-TR" dirty="0"/>
              <a:t> </a:t>
            </a:r>
            <a:r>
              <a:rPr lang="tr-TR" dirty="0" err="1"/>
              <a:t>İoannou</a:t>
            </a:r>
            <a:r>
              <a:rPr lang="tr-TR" dirty="0"/>
              <a:t> (1927-1985)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173482-2B5C-4852-A497-2025882A46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Font typeface="Wingdings" panose="05000000000000000000" pitchFamily="2" charset="2"/>
              <a:buChar char="v"/>
            </a:pPr>
            <a:r>
              <a:rPr lang="tr-TR" sz="2400" dirty="0"/>
              <a:t>Öğeler: Şehir insanları, mülteci deneyimleri, çocukluk yılları, Alman İşgali, Selanik </a:t>
            </a:r>
            <a:endParaRPr lang="en-GB" sz="2400" dirty="0"/>
          </a:p>
          <a:p>
            <a:pPr lvl="0">
              <a:buFont typeface="Wingdings" panose="05000000000000000000" pitchFamily="2" charset="2"/>
              <a:buChar char="v"/>
            </a:pPr>
            <a:r>
              <a:rPr lang="tr-TR" sz="2400" dirty="0"/>
              <a:t>Tek taraflı anlatım, tek bir kişinin bakış acısı, sınırlı bakış acısı, çoğu zamanda birinci kişi ağzıyla anlatım</a:t>
            </a:r>
            <a:endParaRPr lang="en-GB" sz="2400" dirty="0"/>
          </a:p>
          <a:p>
            <a:pPr lvl="0">
              <a:buFont typeface="Wingdings" panose="05000000000000000000" pitchFamily="2" charset="2"/>
              <a:buChar char="v"/>
            </a:pPr>
            <a:r>
              <a:rPr lang="tr-TR" sz="2400" dirty="0"/>
              <a:t>Parçalanmış</a:t>
            </a:r>
            <a:r>
              <a:rPr lang="el-GR" sz="2400" dirty="0"/>
              <a:t>,</a:t>
            </a:r>
            <a:r>
              <a:rPr lang="tr-TR" sz="2400" dirty="0"/>
              <a:t> dağılmış konu – olaylar parça parça anlatılıyor, anlatıcının düşünceleri ve duyguları ile, çağrışımlar</a:t>
            </a:r>
            <a:endParaRPr lang="en-GB" sz="2400" dirty="0"/>
          </a:p>
          <a:p>
            <a:pPr lvl="0">
              <a:buFont typeface="Wingdings" panose="05000000000000000000" pitchFamily="2" charset="2"/>
              <a:buChar char="v"/>
            </a:pPr>
            <a:r>
              <a:rPr lang="tr-TR" sz="2400" dirty="0"/>
              <a:t>Zaman kullanımı: Şimdiden geçmişe, geçmişe şimdiye   </a:t>
            </a:r>
            <a:endParaRPr lang="en-GB" sz="2400" dirty="0"/>
          </a:p>
          <a:p>
            <a:pPr lvl="0">
              <a:buFont typeface="Wingdings" panose="05000000000000000000" pitchFamily="2" charset="2"/>
              <a:buChar char="v"/>
            </a:pPr>
            <a:r>
              <a:rPr lang="tr-TR" sz="2400" dirty="0"/>
              <a:t>Eserleri kendi hayatına ve deneyimlerine dayanır ama tam otobiyografik değil</a:t>
            </a:r>
            <a:endParaRPr lang="en-GB" sz="24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12301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BB067B-6B04-4D2E-8153-FA0F6ED81F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Savaş</a:t>
            </a:r>
            <a:r>
              <a:rPr lang="en-GB" dirty="0"/>
              <a:t> </a:t>
            </a:r>
            <a:r>
              <a:rPr lang="en-GB" dirty="0" err="1"/>
              <a:t>sonrası</a:t>
            </a:r>
            <a:r>
              <a:rPr lang="en-GB" dirty="0"/>
              <a:t> </a:t>
            </a:r>
            <a:r>
              <a:rPr lang="en-GB" dirty="0" err="1"/>
              <a:t>kuşağı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7F33C6-2002-4A54-8689-3C26FD91B1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endParaRPr lang="el-GR" sz="2400" dirty="0"/>
          </a:p>
          <a:p>
            <a:pPr>
              <a:buFont typeface="Wingdings" panose="05000000000000000000" pitchFamily="2" charset="2"/>
              <a:buChar char="v"/>
            </a:pPr>
            <a:r>
              <a:rPr lang="en-GB" sz="2400" dirty="0"/>
              <a:t>İlk </a:t>
            </a:r>
            <a:r>
              <a:rPr lang="en-GB" sz="2400" dirty="0" err="1"/>
              <a:t>savaş</a:t>
            </a:r>
            <a:r>
              <a:rPr lang="en-GB" sz="2400" dirty="0"/>
              <a:t> </a:t>
            </a:r>
            <a:r>
              <a:rPr lang="en-GB" sz="2400" dirty="0" err="1"/>
              <a:t>sonrası</a:t>
            </a:r>
            <a:r>
              <a:rPr lang="en-GB" sz="2400" dirty="0"/>
              <a:t> </a:t>
            </a:r>
            <a:r>
              <a:rPr lang="en-GB" sz="2400" dirty="0" err="1"/>
              <a:t>kuşağı</a:t>
            </a:r>
            <a:r>
              <a:rPr lang="el-GR" sz="2400" dirty="0"/>
              <a:t> (1945-1967)</a:t>
            </a:r>
            <a:r>
              <a:rPr lang="en-GB" sz="2400" dirty="0"/>
              <a:t>: II. </a:t>
            </a:r>
            <a:r>
              <a:rPr lang="en-GB" sz="2400" dirty="0" err="1"/>
              <a:t>Dünya</a:t>
            </a:r>
            <a:r>
              <a:rPr lang="en-GB" sz="2400" dirty="0"/>
              <a:t> </a:t>
            </a:r>
            <a:r>
              <a:rPr lang="en-GB" sz="2400" dirty="0" err="1"/>
              <a:t>Savaşı</a:t>
            </a:r>
            <a:r>
              <a:rPr lang="en-GB" sz="2400" dirty="0"/>
              <a:t>, Alman </a:t>
            </a:r>
            <a:r>
              <a:rPr lang="en-GB" sz="2400" dirty="0" err="1"/>
              <a:t>İşgali</a:t>
            </a:r>
            <a:r>
              <a:rPr lang="en-GB" sz="2400" dirty="0"/>
              <a:t>, </a:t>
            </a:r>
            <a:r>
              <a:rPr lang="en-GB" sz="2400" dirty="0" err="1"/>
              <a:t>Direniş</a:t>
            </a:r>
            <a:r>
              <a:rPr lang="en-GB" sz="2400" dirty="0"/>
              <a:t>, </a:t>
            </a:r>
            <a:r>
              <a:rPr lang="en-GB" sz="2400" dirty="0" err="1"/>
              <a:t>İç</a:t>
            </a:r>
            <a:r>
              <a:rPr lang="en-GB" sz="2400" dirty="0"/>
              <a:t> </a:t>
            </a:r>
            <a:r>
              <a:rPr lang="en-GB" sz="2400" dirty="0" err="1"/>
              <a:t>Savaş</a:t>
            </a:r>
            <a:r>
              <a:rPr lang="en-GB" sz="2400" dirty="0"/>
              <a:t> </a:t>
            </a:r>
            <a:r>
              <a:rPr lang="en-GB" sz="2400" dirty="0" err="1"/>
              <a:t>deneyimlerini</a:t>
            </a:r>
            <a:r>
              <a:rPr lang="en-GB" sz="2400" dirty="0"/>
              <a:t> </a:t>
            </a:r>
            <a:r>
              <a:rPr lang="en-GB" sz="2400" dirty="0" err="1"/>
              <a:t>yaşamış</a:t>
            </a:r>
            <a:r>
              <a:rPr lang="en-GB" sz="2400" dirty="0"/>
              <a:t> </a:t>
            </a:r>
            <a:r>
              <a:rPr lang="en-GB" sz="2400" dirty="0" err="1"/>
              <a:t>kuşak</a:t>
            </a:r>
            <a:endParaRPr lang="en-GB" sz="2400" dirty="0"/>
          </a:p>
          <a:p>
            <a:r>
              <a:rPr lang="el-GR" sz="2400" dirty="0"/>
              <a:t>         </a:t>
            </a:r>
            <a:r>
              <a:rPr lang="en-GB" sz="2400" dirty="0" err="1"/>
              <a:t>Tarih</a:t>
            </a:r>
            <a:r>
              <a:rPr lang="en-GB" sz="2400" dirty="0"/>
              <a:t> </a:t>
            </a:r>
            <a:r>
              <a:rPr lang="en-GB" sz="2400" dirty="0" err="1"/>
              <a:t>olayları</a:t>
            </a:r>
            <a:r>
              <a:rPr lang="en-GB" sz="2400" dirty="0"/>
              <a:t> </a:t>
            </a:r>
            <a:r>
              <a:rPr lang="en-GB" sz="2400" dirty="0" err="1"/>
              <a:t>edebiyatta</a:t>
            </a:r>
            <a:r>
              <a:rPr lang="en-GB" sz="2400" dirty="0"/>
              <a:t> </a:t>
            </a:r>
            <a:r>
              <a:rPr lang="en-GB" sz="2400" dirty="0" err="1"/>
              <a:t>önemli</a:t>
            </a:r>
            <a:r>
              <a:rPr lang="en-GB" sz="2400" dirty="0"/>
              <a:t> </a:t>
            </a:r>
            <a:r>
              <a:rPr lang="en-GB" sz="2400" dirty="0" err="1"/>
              <a:t>bir</a:t>
            </a:r>
            <a:r>
              <a:rPr lang="en-GB" sz="2400" dirty="0"/>
              <a:t> </a:t>
            </a:r>
            <a:r>
              <a:rPr lang="en-GB" sz="2400" dirty="0" err="1"/>
              <a:t>yer</a:t>
            </a:r>
            <a:r>
              <a:rPr lang="en-GB" sz="2400" dirty="0"/>
              <a:t> </a:t>
            </a:r>
            <a:r>
              <a:rPr lang="en-GB" sz="2400" dirty="0" err="1"/>
              <a:t>tutuyor</a:t>
            </a:r>
            <a:r>
              <a:rPr lang="en-GB" sz="2400" dirty="0"/>
              <a:t>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l-GR" sz="2400" dirty="0"/>
              <a:t> </a:t>
            </a:r>
            <a:r>
              <a:rPr lang="en-GB" sz="2400" dirty="0" err="1"/>
              <a:t>İkinci</a:t>
            </a:r>
            <a:r>
              <a:rPr lang="en-GB" sz="2400" dirty="0"/>
              <a:t> </a:t>
            </a:r>
            <a:r>
              <a:rPr lang="en-GB" sz="2400" dirty="0" err="1"/>
              <a:t>savaş</a:t>
            </a:r>
            <a:r>
              <a:rPr lang="en-GB" sz="2400" dirty="0"/>
              <a:t> </a:t>
            </a:r>
            <a:r>
              <a:rPr lang="en-GB" sz="2400" dirty="0" err="1"/>
              <a:t>sonrası</a:t>
            </a:r>
            <a:r>
              <a:rPr lang="en-GB" sz="2400" dirty="0"/>
              <a:t> </a:t>
            </a:r>
            <a:r>
              <a:rPr lang="en-GB" sz="2400" dirty="0" err="1"/>
              <a:t>kuşağı</a:t>
            </a:r>
            <a:r>
              <a:rPr lang="el-GR" sz="2400" dirty="0"/>
              <a:t> (1960)</a:t>
            </a:r>
            <a:r>
              <a:rPr lang="en-GB" sz="2400" dirty="0"/>
              <a:t>: 1930’dan </a:t>
            </a:r>
            <a:r>
              <a:rPr lang="en-GB" sz="2400" dirty="0" err="1"/>
              <a:t>sonra</a:t>
            </a:r>
            <a:r>
              <a:rPr lang="en-GB" sz="2400" dirty="0"/>
              <a:t> </a:t>
            </a:r>
            <a:r>
              <a:rPr lang="en-GB" sz="2400" dirty="0" err="1"/>
              <a:t>doğuyup</a:t>
            </a:r>
            <a:r>
              <a:rPr lang="en-GB" sz="2400" dirty="0"/>
              <a:t> 40’li </a:t>
            </a:r>
            <a:r>
              <a:rPr lang="en-GB" sz="2400" dirty="0" err="1"/>
              <a:t>yılları</a:t>
            </a:r>
            <a:r>
              <a:rPr lang="en-GB" sz="2400" dirty="0"/>
              <a:t> </a:t>
            </a:r>
            <a:r>
              <a:rPr lang="en-GB" sz="2400" dirty="0" err="1"/>
              <a:t>yaşamamış</a:t>
            </a:r>
            <a:r>
              <a:rPr lang="en-GB" sz="2400" dirty="0"/>
              <a:t> </a:t>
            </a:r>
            <a:r>
              <a:rPr lang="en-GB" sz="2400" dirty="0" err="1"/>
              <a:t>olanlar</a:t>
            </a:r>
            <a:r>
              <a:rPr lang="en-GB" sz="2400" dirty="0"/>
              <a:t> </a:t>
            </a:r>
            <a:endParaRPr lang="el-GR" sz="2400" dirty="0"/>
          </a:p>
          <a:p>
            <a:pPr marL="0" indent="0">
              <a:buNone/>
            </a:pPr>
            <a:r>
              <a:rPr lang="el-GR" sz="2400" dirty="0"/>
              <a:t>            </a:t>
            </a:r>
            <a:r>
              <a:rPr lang="en-GB" sz="2400" dirty="0" err="1"/>
              <a:t>varoluşsal</a:t>
            </a:r>
            <a:r>
              <a:rPr lang="en-GB" sz="2400" dirty="0"/>
              <a:t> </a:t>
            </a:r>
            <a:r>
              <a:rPr lang="en-GB" sz="2400" dirty="0" err="1"/>
              <a:t>sorunlar</a:t>
            </a:r>
            <a:r>
              <a:rPr lang="en-GB" sz="2400" dirty="0"/>
              <a:t> (</a:t>
            </a:r>
            <a:r>
              <a:rPr lang="en-GB" sz="2400" dirty="0" err="1"/>
              <a:t>genelde</a:t>
            </a:r>
            <a:r>
              <a:rPr lang="en-GB" sz="2400" dirty="0"/>
              <a:t> 60’li </a:t>
            </a:r>
            <a:r>
              <a:rPr lang="en-GB" sz="2400" dirty="0" err="1"/>
              <a:t>yıllarda</a:t>
            </a:r>
            <a:r>
              <a:rPr lang="en-GB" sz="2400" dirty="0"/>
              <a:t> </a:t>
            </a:r>
            <a:r>
              <a:rPr lang="en-GB" sz="2400" dirty="0" err="1"/>
              <a:t>ortaya</a:t>
            </a:r>
            <a:r>
              <a:rPr lang="en-GB" sz="2400" dirty="0"/>
              <a:t> </a:t>
            </a:r>
            <a:r>
              <a:rPr lang="en-GB" sz="2400" dirty="0" err="1"/>
              <a:t>çıkmaya</a:t>
            </a:r>
            <a:r>
              <a:rPr lang="en-GB" sz="2400" dirty="0"/>
              <a:t> </a:t>
            </a:r>
            <a:r>
              <a:rPr lang="en-GB" sz="2400" dirty="0" err="1"/>
              <a:t>başl</a:t>
            </a:r>
            <a:r>
              <a:rPr lang="tr-TR" sz="2400" dirty="0" err="1"/>
              <a:t>ıyorlar</a:t>
            </a:r>
            <a:r>
              <a:rPr lang="en-GB" sz="2400" dirty="0"/>
              <a:t>)</a:t>
            </a:r>
          </a:p>
          <a:p>
            <a:endParaRPr lang="en-GB" dirty="0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3A748FF2-CB22-496A-940D-EF0F12182423}"/>
              </a:ext>
            </a:extLst>
          </p:cNvPr>
          <p:cNvCxnSpPr>
            <a:cxnSpLocks/>
          </p:cNvCxnSpPr>
          <p:nvPr/>
        </p:nvCxnSpPr>
        <p:spPr>
          <a:xfrm>
            <a:off x="1264896" y="3399716"/>
            <a:ext cx="38479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7A19EE3-2095-4874-BDB0-A77363609251}"/>
              </a:ext>
            </a:extLst>
          </p:cNvPr>
          <p:cNvCxnSpPr/>
          <p:nvPr/>
        </p:nvCxnSpPr>
        <p:spPr>
          <a:xfrm>
            <a:off x="1376313" y="4769963"/>
            <a:ext cx="36764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17073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4713A9-32F3-401A-B7C8-B3232D25C4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Savaş</a:t>
            </a:r>
            <a:r>
              <a:rPr lang="en-GB" dirty="0"/>
              <a:t> </a:t>
            </a:r>
            <a:r>
              <a:rPr lang="en-GB" dirty="0" err="1"/>
              <a:t>sonrası</a:t>
            </a:r>
            <a:r>
              <a:rPr lang="en-GB" dirty="0"/>
              <a:t> </a:t>
            </a:r>
            <a:r>
              <a:rPr lang="en-GB" dirty="0" err="1"/>
              <a:t>kuşağı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ED3A41-DFDE-4B04-9AF4-7C6C72BEA4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GB" sz="2400" dirty="0" err="1"/>
              <a:t>Savaş</a:t>
            </a:r>
            <a:r>
              <a:rPr lang="en-GB" sz="2400" dirty="0"/>
              <a:t> </a:t>
            </a:r>
            <a:r>
              <a:rPr lang="en-GB" sz="2400" dirty="0" err="1"/>
              <a:t>sonrası</a:t>
            </a:r>
            <a:r>
              <a:rPr lang="en-GB" sz="2400" dirty="0"/>
              <a:t> </a:t>
            </a:r>
            <a:r>
              <a:rPr lang="en-GB" sz="2400" dirty="0" err="1"/>
              <a:t>kuşağının</a:t>
            </a:r>
            <a:r>
              <a:rPr lang="en-GB" sz="2400" dirty="0"/>
              <a:t> </a:t>
            </a:r>
            <a:r>
              <a:rPr lang="en-GB" sz="2400" dirty="0" err="1"/>
              <a:t>eğilimleri</a:t>
            </a:r>
            <a:r>
              <a:rPr lang="en-GB" sz="2400" dirty="0"/>
              <a:t>:</a:t>
            </a:r>
            <a:br>
              <a:rPr lang="tr-TR" sz="2400" dirty="0"/>
            </a:br>
            <a:endParaRPr lang="en-GB" sz="2400" dirty="0"/>
          </a:p>
          <a:p>
            <a:pPr lvl="2">
              <a:buFont typeface="Arial" panose="020B0604020202020204" pitchFamily="34" charset="0"/>
              <a:buChar char="•"/>
            </a:pPr>
            <a:r>
              <a:rPr lang="en-GB" sz="2000" dirty="0" err="1"/>
              <a:t>Realizm</a:t>
            </a:r>
            <a:r>
              <a:rPr lang="en-GB" sz="2000" dirty="0"/>
              <a:t>: </a:t>
            </a:r>
            <a:r>
              <a:rPr lang="en-GB" sz="2000" dirty="0" err="1"/>
              <a:t>Gerçeği</a:t>
            </a:r>
            <a:r>
              <a:rPr lang="en-GB" sz="2000" dirty="0"/>
              <a:t> </a:t>
            </a:r>
            <a:r>
              <a:rPr lang="en-GB" sz="2000" dirty="0" err="1"/>
              <a:t>eleştirel</a:t>
            </a:r>
            <a:r>
              <a:rPr lang="en-GB" sz="2000" dirty="0"/>
              <a:t> </a:t>
            </a:r>
            <a:r>
              <a:rPr lang="en-GB" sz="2000" dirty="0" err="1"/>
              <a:t>bir</a:t>
            </a:r>
            <a:r>
              <a:rPr lang="en-GB" sz="2000" dirty="0"/>
              <a:t> </a:t>
            </a:r>
            <a:r>
              <a:rPr lang="en-GB" sz="2000" dirty="0" err="1"/>
              <a:t>gözle</a:t>
            </a:r>
            <a:r>
              <a:rPr lang="en-GB" sz="2000" dirty="0"/>
              <a:t> </a:t>
            </a:r>
            <a:r>
              <a:rPr lang="en-GB" sz="2000" dirty="0" err="1"/>
              <a:t>betimliyorlar</a:t>
            </a:r>
            <a:r>
              <a:rPr lang="en-GB" sz="2000" dirty="0"/>
              <a:t> (</a:t>
            </a:r>
            <a:r>
              <a:rPr lang="en-GB" sz="2000" dirty="0" err="1"/>
              <a:t>özellikle</a:t>
            </a:r>
            <a:r>
              <a:rPr lang="en-GB" sz="2000" dirty="0"/>
              <a:t> ilk </a:t>
            </a:r>
            <a:r>
              <a:rPr lang="en-GB" sz="2000" dirty="0" err="1"/>
              <a:t>savaş</a:t>
            </a:r>
            <a:r>
              <a:rPr lang="en-GB" sz="2000" dirty="0"/>
              <a:t> </a:t>
            </a:r>
            <a:r>
              <a:rPr lang="en-GB" sz="2000" dirty="0" err="1"/>
              <a:t>sonrası</a:t>
            </a:r>
            <a:r>
              <a:rPr lang="en-GB" sz="2000" dirty="0"/>
              <a:t> </a:t>
            </a:r>
            <a:r>
              <a:rPr lang="en-GB" sz="2000" dirty="0" err="1"/>
              <a:t>yıllarında</a:t>
            </a:r>
            <a:r>
              <a:rPr lang="en-GB" sz="2000" dirty="0"/>
              <a:t>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GB" sz="2000" dirty="0" err="1"/>
              <a:t>Modernizm</a:t>
            </a:r>
            <a:r>
              <a:rPr lang="en-GB" sz="2000" dirty="0"/>
              <a:t>: </a:t>
            </a:r>
            <a:r>
              <a:rPr lang="en-GB" sz="2000" dirty="0" err="1"/>
              <a:t>Realizme</a:t>
            </a:r>
            <a:r>
              <a:rPr lang="en-GB" sz="2000" dirty="0"/>
              <a:t> </a:t>
            </a:r>
            <a:r>
              <a:rPr lang="en-GB" sz="2000" dirty="0" err="1"/>
              <a:t>tepki</a:t>
            </a:r>
            <a:r>
              <a:rPr lang="en-GB" sz="2000" dirty="0"/>
              <a:t> </a:t>
            </a:r>
            <a:r>
              <a:rPr lang="en-GB" sz="2000" dirty="0" err="1"/>
              <a:t>olarak</a:t>
            </a:r>
            <a:r>
              <a:rPr lang="en-GB" sz="2000" dirty="0"/>
              <a:t>, </a:t>
            </a:r>
            <a:r>
              <a:rPr lang="en-GB" sz="2000" dirty="0" err="1"/>
              <a:t>yeni</a:t>
            </a:r>
            <a:r>
              <a:rPr lang="en-GB" sz="2000" dirty="0"/>
              <a:t> </a:t>
            </a:r>
            <a:r>
              <a:rPr lang="en-GB" sz="2000" dirty="0" err="1"/>
              <a:t>anlatım</a:t>
            </a:r>
            <a:r>
              <a:rPr lang="en-GB" sz="2000" dirty="0"/>
              <a:t> </a:t>
            </a:r>
            <a:r>
              <a:rPr lang="en-GB" sz="2000" dirty="0" err="1"/>
              <a:t>tarzları</a:t>
            </a:r>
            <a:r>
              <a:rPr lang="en-GB" sz="2000" dirty="0"/>
              <a:t>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GB" sz="2000" dirty="0" err="1"/>
              <a:t>İkisini</a:t>
            </a:r>
            <a:r>
              <a:rPr lang="en-GB" sz="2000" dirty="0"/>
              <a:t> de </a:t>
            </a:r>
            <a:r>
              <a:rPr lang="en-GB" sz="2000" dirty="0" err="1"/>
              <a:t>birleştiren</a:t>
            </a:r>
            <a:r>
              <a:rPr lang="en-GB" sz="2000" dirty="0"/>
              <a:t> </a:t>
            </a:r>
            <a:r>
              <a:rPr lang="en-GB" sz="2000" dirty="0" err="1"/>
              <a:t>bir</a:t>
            </a:r>
            <a:r>
              <a:rPr lang="en-GB" sz="2000" dirty="0"/>
              <a:t> </a:t>
            </a:r>
            <a:r>
              <a:rPr lang="en-GB" sz="2000" dirty="0" err="1"/>
              <a:t>akım</a:t>
            </a:r>
            <a:r>
              <a:rPr lang="en-GB" sz="2000" dirty="0"/>
              <a:t>: hem modernist hem </a:t>
            </a:r>
            <a:r>
              <a:rPr lang="en-GB" sz="2000" dirty="0" err="1"/>
              <a:t>geleneksel</a:t>
            </a:r>
            <a:r>
              <a:rPr lang="en-GB" sz="2000" dirty="0"/>
              <a:t> </a:t>
            </a:r>
            <a:r>
              <a:rPr lang="en-GB" sz="2000" dirty="0" err="1"/>
              <a:t>unsurlar</a:t>
            </a:r>
            <a:r>
              <a:rPr lang="en-GB" sz="2000" dirty="0"/>
              <a:t>, </a:t>
            </a:r>
            <a:r>
              <a:rPr lang="en-GB" sz="2000" dirty="0" err="1"/>
              <a:t>otobiyografik</a:t>
            </a:r>
            <a:r>
              <a:rPr lang="en-GB" sz="2000" dirty="0"/>
              <a:t> </a:t>
            </a:r>
            <a:r>
              <a:rPr lang="en-GB" sz="2000" dirty="0" err="1"/>
              <a:t>bakış</a:t>
            </a:r>
            <a:r>
              <a:rPr lang="en-GB" sz="2000" dirty="0"/>
              <a:t> </a:t>
            </a:r>
            <a:r>
              <a:rPr lang="en-GB" sz="2000" dirty="0" err="1"/>
              <a:t>acısı</a:t>
            </a:r>
            <a:r>
              <a:rPr lang="en-GB" sz="2000" dirty="0"/>
              <a:t>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GB" sz="2400" dirty="0" err="1"/>
              <a:t>Siyasi</a:t>
            </a:r>
            <a:r>
              <a:rPr lang="en-GB" sz="2400" dirty="0"/>
              <a:t> </a:t>
            </a:r>
            <a:r>
              <a:rPr lang="en-GB" sz="2400" dirty="0" err="1"/>
              <a:t>ve</a:t>
            </a:r>
            <a:r>
              <a:rPr lang="en-GB" sz="2400" dirty="0"/>
              <a:t> </a:t>
            </a:r>
            <a:r>
              <a:rPr lang="en-GB" sz="2400" dirty="0" err="1"/>
              <a:t>toplumsal</a:t>
            </a:r>
            <a:r>
              <a:rPr lang="en-GB" sz="2400" dirty="0"/>
              <a:t> </a:t>
            </a:r>
            <a:r>
              <a:rPr lang="en-GB" sz="2400" dirty="0" err="1"/>
              <a:t>sorgulamalar</a:t>
            </a:r>
            <a:r>
              <a:rPr lang="en-GB" sz="2400" dirty="0"/>
              <a:t>: </a:t>
            </a:r>
            <a:r>
              <a:rPr lang="en-GB" sz="2400" dirty="0" err="1"/>
              <a:t>çatışmalar</a:t>
            </a:r>
            <a:r>
              <a:rPr lang="en-GB" sz="2400" dirty="0"/>
              <a:t>, </a:t>
            </a:r>
            <a:r>
              <a:rPr lang="en-GB" sz="2400" dirty="0" err="1"/>
              <a:t>otoriter</a:t>
            </a:r>
            <a:r>
              <a:rPr lang="en-GB" sz="2400" dirty="0"/>
              <a:t> </a:t>
            </a:r>
            <a:r>
              <a:rPr lang="en-GB" sz="2400" dirty="0" err="1"/>
              <a:t>iktidar</a:t>
            </a:r>
            <a:r>
              <a:rPr lang="en-GB" sz="2400" dirty="0"/>
              <a:t>, </a:t>
            </a:r>
            <a:r>
              <a:rPr lang="en-GB" sz="2400" dirty="0" err="1"/>
              <a:t>ekonomik</a:t>
            </a:r>
            <a:r>
              <a:rPr lang="en-GB" sz="2400" dirty="0"/>
              <a:t> </a:t>
            </a:r>
            <a:r>
              <a:rPr lang="en-GB" sz="2400" dirty="0" err="1"/>
              <a:t>ve</a:t>
            </a:r>
            <a:r>
              <a:rPr lang="en-GB" sz="2400" dirty="0"/>
              <a:t> </a:t>
            </a:r>
            <a:r>
              <a:rPr lang="en-GB" sz="2400" dirty="0" err="1"/>
              <a:t>toplumsal</a:t>
            </a:r>
            <a:r>
              <a:rPr lang="en-GB" sz="2400" dirty="0"/>
              <a:t> </a:t>
            </a:r>
            <a:r>
              <a:rPr lang="en-GB" sz="2400" dirty="0" err="1"/>
              <a:t>değişiklikler</a:t>
            </a:r>
            <a:r>
              <a:rPr lang="en-GB" sz="2400" dirty="0"/>
              <a:t>, </a:t>
            </a:r>
            <a:r>
              <a:rPr lang="en-GB" sz="2400" dirty="0" err="1"/>
              <a:t>geleceğe</a:t>
            </a:r>
            <a:r>
              <a:rPr lang="en-GB" sz="2400" dirty="0"/>
              <a:t> </a:t>
            </a:r>
            <a:r>
              <a:rPr lang="en-GB" sz="2400" dirty="0" err="1"/>
              <a:t>dair</a:t>
            </a:r>
            <a:r>
              <a:rPr lang="en-GB" sz="2400" dirty="0"/>
              <a:t> </a:t>
            </a:r>
            <a:r>
              <a:rPr lang="en-GB" sz="2400" dirty="0" err="1"/>
              <a:t>güvensizlik</a:t>
            </a:r>
            <a:r>
              <a:rPr lang="en-GB" sz="2400" dirty="0"/>
              <a:t>, </a:t>
            </a:r>
            <a:r>
              <a:rPr lang="en-GB" sz="2400" dirty="0" err="1"/>
              <a:t>farklılık</a:t>
            </a:r>
            <a:r>
              <a:rPr lang="en-GB" sz="2400" dirty="0"/>
              <a:t>, </a:t>
            </a:r>
            <a:r>
              <a:rPr lang="en-GB" sz="2400" dirty="0" err="1"/>
              <a:t>cinsellik</a:t>
            </a:r>
            <a:r>
              <a:rPr lang="en-GB" sz="2400" dirty="0"/>
              <a:t>, </a:t>
            </a:r>
            <a:r>
              <a:rPr lang="en-GB" sz="2400" dirty="0" err="1"/>
              <a:t>tolerans</a:t>
            </a:r>
            <a:endParaRPr lang="en-GB" sz="2400" dirty="0"/>
          </a:p>
          <a:p>
            <a:pPr>
              <a:buFont typeface="Wingdings" panose="05000000000000000000" pitchFamily="2" charset="2"/>
              <a:buChar char="v"/>
            </a:pPr>
            <a:r>
              <a:rPr lang="en-GB" sz="2400" dirty="0" err="1"/>
              <a:t>Gerçekçi</a:t>
            </a:r>
            <a:r>
              <a:rPr lang="en-GB" sz="2400" dirty="0"/>
              <a:t> </a:t>
            </a:r>
            <a:r>
              <a:rPr lang="en-GB" sz="2400" dirty="0" err="1"/>
              <a:t>bir</a:t>
            </a:r>
            <a:r>
              <a:rPr lang="en-GB" sz="2400" dirty="0"/>
              <a:t> </a:t>
            </a:r>
            <a:r>
              <a:rPr lang="en-GB" sz="2400" dirty="0" err="1"/>
              <a:t>dil</a:t>
            </a:r>
            <a:r>
              <a:rPr lang="en-GB" sz="2400" dirty="0"/>
              <a:t>: </a:t>
            </a:r>
            <a:r>
              <a:rPr lang="en-GB" sz="2400" dirty="0" err="1"/>
              <a:t>günlük</a:t>
            </a:r>
            <a:r>
              <a:rPr lang="en-GB" sz="2400" dirty="0"/>
              <a:t> </a:t>
            </a:r>
            <a:r>
              <a:rPr lang="en-GB" sz="2400" dirty="0" err="1"/>
              <a:t>ve</a:t>
            </a:r>
            <a:r>
              <a:rPr lang="en-GB" sz="2400" dirty="0"/>
              <a:t> net </a:t>
            </a:r>
            <a:r>
              <a:rPr lang="en-GB" sz="2400" dirty="0" err="1"/>
              <a:t>dil</a:t>
            </a:r>
            <a:r>
              <a:rPr lang="en-GB" sz="2400" dirty="0"/>
              <a:t>, </a:t>
            </a:r>
            <a:r>
              <a:rPr lang="en-GB" sz="2400" dirty="0" err="1"/>
              <a:t>güzelleştirme</a:t>
            </a:r>
            <a:r>
              <a:rPr lang="en-GB" sz="2400" dirty="0"/>
              <a:t> </a:t>
            </a:r>
            <a:r>
              <a:rPr lang="en-GB" sz="2400" dirty="0" err="1"/>
              <a:t>çabası</a:t>
            </a:r>
            <a:r>
              <a:rPr lang="en-GB" sz="2400" dirty="0"/>
              <a:t> yok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969461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0F8EBD-6782-4356-8D00-19F055F951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Nikos</a:t>
            </a:r>
            <a:r>
              <a:rPr lang="tr-TR" dirty="0"/>
              <a:t> </a:t>
            </a:r>
            <a:r>
              <a:rPr lang="tr-TR" dirty="0" err="1"/>
              <a:t>Kazantzakis</a:t>
            </a:r>
            <a:r>
              <a:rPr lang="tr-TR" dirty="0"/>
              <a:t> (1883-1957)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6ABCC8-2794-402C-804C-229F76674A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Yaş olarak ’30 kuşağı ama eserlerin ruhu savaş sonrasına uyuyor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Girit doğumlu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Çeviriler, tiyatro oyunları, felsefe, gezi kitapları, otobiyografik metinler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Eserler:  Çileci (1927): yaşam felsefesi </a:t>
            </a:r>
          </a:p>
          <a:p>
            <a:pPr marL="0" indent="0">
              <a:buNone/>
            </a:pPr>
            <a:r>
              <a:rPr lang="tr-TR" sz="2400" dirty="0"/>
              <a:t>                    Zorba (1946): Birbirlerinden farklı olan iki adamların maceraları</a:t>
            </a:r>
          </a:p>
          <a:p>
            <a:pPr marL="0" indent="0">
              <a:buNone/>
            </a:pPr>
            <a:r>
              <a:rPr lang="tr-TR" sz="2400" dirty="0"/>
              <a:t>	       Yeniden Çarmıha Gerilen İsa(1948): Bir köyde insanlar Paskalya  	  	       Bayramında sırasında İsa’nın hayatını canlandırıyor</a:t>
            </a:r>
          </a:p>
          <a:p>
            <a:pPr marL="0" indent="0">
              <a:buNone/>
            </a:pPr>
            <a:r>
              <a:rPr lang="tr-TR" sz="2400" dirty="0"/>
              <a:t>	       Günaha son çağrı (1952): İsa’nın </a:t>
            </a:r>
            <a:r>
              <a:rPr lang="tr-TR" sz="2400" dirty="0" err="1"/>
              <a:t>hayatıni</a:t>
            </a:r>
            <a:r>
              <a:rPr lang="tr-TR" sz="2400" dirty="0"/>
              <a:t> insani ve dünyevi boyutu ile 	  	       anlatıyor.  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689690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0F8EBD-6782-4356-8D00-19F055F951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Nikos</a:t>
            </a:r>
            <a:r>
              <a:rPr lang="tr-TR" dirty="0"/>
              <a:t> </a:t>
            </a:r>
            <a:r>
              <a:rPr lang="tr-TR" dirty="0" err="1"/>
              <a:t>Kazantzakis</a:t>
            </a:r>
            <a:r>
              <a:rPr lang="tr-TR" dirty="0"/>
              <a:t> (1883-1957)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6ABCC8-2794-402C-804C-229F76674A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endParaRPr lang="tr-TR" sz="2400" dirty="0"/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Özgün bir dil, </a:t>
            </a:r>
            <a:r>
              <a:rPr lang="tr-TR" sz="2400" dirty="0" err="1"/>
              <a:t>dimotiki</a:t>
            </a:r>
            <a:r>
              <a:rPr lang="tr-TR" sz="2400" dirty="0"/>
              <a:t>, Girit lehçesi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Güçlü betimlemeler ve sahneler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Felsefe, din, günlük hayat </a:t>
            </a:r>
          </a:p>
          <a:p>
            <a:pPr marL="0" indent="0">
              <a:buNone/>
            </a:pPr>
            <a:r>
              <a:rPr lang="tr-TR" sz="2400" i="1" dirty="0"/>
              <a:t> 	‘Hiçbir şey ummam, hiçbir şeyden korkmam, özgürüm’</a:t>
            </a:r>
            <a:endParaRPr lang="en-GB" sz="2400" i="1" dirty="0"/>
          </a:p>
        </p:txBody>
      </p:sp>
    </p:spTree>
    <p:extLst>
      <p:ext uri="{BB962C8B-B14F-4D97-AF65-F5344CB8AC3E}">
        <p14:creationId xmlns:p14="http://schemas.microsoft.com/office/powerpoint/2010/main" val="2555891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350736-854C-4128-BBD6-171E9753F9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Dido</a:t>
            </a:r>
            <a:r>
              <a:rPr lang="tr-TR" dirty="0"/>
              <a:t> </a:t>
            </a:r>
            <a:r>
              <a:rPr lang="tr-TR" dirty="0" err="1"/>
              <a:t>Sotiriou</a:t>
            </a:r>
            <a:r>
              <a:rPr lang="tr-TR" dirty="0"/>
              <a:t> (1909-2004)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366CC2-DDF0-4B34-8A75-AC0E63368D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endParaRPr lang="tr-TR" sz="2400" dirty="0"/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Aydın’da doğdu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Çeşitli sol gazetelerde ve dergilerde çalıştı, kadın hareketine katıldı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Benden selam söyle Anadolu’ya (Kanlı Topraklar) (1962)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6719633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AB1A82-22F1-42A1-A037-00C2A47D99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Maria </a:t>
            </a:r>
            <a:r>
              <a:rPr lang="tr-TR" dirty="0" err="1"/>
              <a:t>İordanidou</a:t>
            </a:r>
            <a:r>
              <a:rPr lang="tr-TR" dirty="0"/>
              <a:t> (1897-1989)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0DA97C-B82D-4131-A337-C182EA6363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İstanbul doğumlu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 err="1"/>
              <a:t>Loksandra</a:t>
            </a:r>
            <a:r>
              <a:rPr lang="tr-TR" sz="2400" dirty="0"/>
              <a:t> – İstanbul Düşü (1963): 66 yaşında, anneannesinin öyküsü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Nostalji, eski İstanbul, tarihi olaylar, gelenek ve görenekler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2717371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A96234-9CDB-49E4-8067-961C25DAD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Kostas</a:t>
            </a:r>
            <a:r>
              <a:rPr lang="tr-TR" dirty="0"/>
              <a:t> </a:t>
            </a:r>
            <a:r>
              <a:rPr lang="tr-TR" dirty="0" err="1"/>
              <a:t>Tahtsis</a:t>
            </a:r>
            <a:r>
              <a:rPr lang="tr-TR" dirty="0"/>
              <a:t> (1927 – 1988)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4ED06B-706F-4201-8D9D-EFFB3947A3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Selanik’te doğdu, Atina’da büyüdü, 1954-1964 yılları arasında yurtdışında yaşadı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1962: Üçüncü Düğün Çelengi: geçmişi ve duygularını anlatıyor, </a:t>
            </a:r>
            <a:br>
              <a:rPr lang="tr-TR" sz="2400" dirty="0"/>
            </a:br>
            <a:r>
              <a:rPr lang="tr-TR" sz="2400" dirty="0"/>
              <a:t>otobiyografik unsurlar, Yunanistan tarihi ve toplumu, sade ve doğal dil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Artakalan(1972), Büyükannem Atina (1973)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0084210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24B8B1-D893-46D0-ACF3-361DC8B02A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Antonis</a:t>
            </a:r>
            <a:r>
              <a:rPr lang="tr-TR" dirty="0"/>
              <a:t> </a:t>
            </a:r>
            <a:r>
              <a:rPr lang="tr-TR" dirty="0" err="1"/>
              <a:t>Samarakis</a:t>
            </a:r>
            <a:r>
              <a:rPr lang="tr-TR" dirty="0"/>
              <a:t> (1919-2003)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9BB812-6C3F-4CDC-8825-28A18D8CA4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sz="2400" dirty="0"/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Baskıcı yönetimlerin ve şiddete karşı, barış, çağdaş yaşam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Yalın anlatım, sade dil, kısa cümleler, yabancı kelimeler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Umut aranıyor (1954): varoluşsal kaygılar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Yanlış (1965): polisiye roman, </a:t>
            </a:r>
            <a:r>
              <a:rPr lang="en-GB" sz="2400" dirty="0" err="1"/>
              <a:t>rej</a:t>
            </a:r>
            <a:r>
              <a:rPr lang="tr-TR" sz="2400"/>
              <a:t>ime eleştiri</a:t>
            </a:r>
            <a:endParaRPr lang="tr-TR" sz="2400" dirty="0"/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Pasaport (1973): Sistemin baskısı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UNİCEF adına ‘Dünya çocukları için iyi niyet elçisi’ olarak görev aldı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968122056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514949"/>
      </a:dk2>
      <a:lt2>
        <a:srgbClr val="E1E1DB"/>
      </a:lt2>
      <a:accent1>
        <a:srgbClr val="9DBFBE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00FF"/>
      </a:hlink>
      <a:folHlink>
        <a:srgbClr val="800080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243AF7DC-D15B-41C0-AE81-23980D1B9FC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228</TotalTime>
  <Words>529</Words>
  <Application>Microsoft Office PowerPoint</Application>
  <PresentationFormat>Widescreen</PresentationFormat>
  <Paragraphs>57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Wingdings</vt:lpstr>
      <vt:lpstr>Retrospect</vt:lpstr>
      <vt:lpstr>Savaş sonrası kuşağı / 1945 kuşağı (1945-1974) </vt:lpstr>
      <vt:lpstr>Savaş sonrası kuşağı</vt:lpstr>
      <vt:lpstr>Savaş sonrası kuşağı</vt:lpstr>
      <vt:lpstr>Nikos Kazantzakis (1883-1957)</vt:lpstr>
      <vt:lpstr>Nikos Kazantzakis (1883-1957)</vt:lpstr>
      <vt:lpstr>Dido Sotiriou (1909-2004)</vt:lpstr>
      <vt:lpstr>Maria İordanidou (1897-1989)</vt:lpstr>
      <vt:lpstr>Kostas Tahtsis (1927 – 1988)</vt:lpstr>
      <vt:lpstr>Antonis Samarakis (1919-2003)</vt:lpstr>
      <vt:lpstr>Yorgos İoannou (1927-1985)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Efpraxia Nerantzaki</dc:creator>
  <cp:lastModifiedBy>Efpraxia Nerantzaki</cp:lastModifiedBy>
  <cp:revision>12</cp:revision>
  <dcterms:created xsi:type="dcterms:W3CDTF">2020-05-12T21:18:22Z</dcterms:created>
  <dcterms:modified xsi:type="dcterms:W3CDTF">2020-05-16T10:35:44Z</dcterms:modified>
</cp:coreProperties>
</file>