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b="1" dirty="0"/>
              <a:t>The Founding of </a:t>
            </a:r>
            <a:r>
              <a:rPr lang="en-GB" b="1" dirty="0" smtClean="0"/>
              <a:t>Portugal:</a:t>
            </a:r>
            <a:endParaRPr lang="en-GB" b="1" dirty="0"/>
          </a:p>
          <a:p>
            <a:pPr marL="0" indent="0">
              <a:buNone/>
            </a:pPr>
            <a:r>
              <a:rPr lang="en-GB" dirty="0" smtClean="0"/>
              <a:t>From </a:t>
            </a:r>
            <a:r>
              <a:rPr lang="en-GB" dirty="0" err="1"/>
              <a:t>Reconquest</a:t>
            </a:r>
            <a:r>
              <a:rPr lang="en-GB" dirty="0"/>
              <a:t> to </a:t>
            </a:r>
            <a:r>
              <a:rPr lang="en-GB" dirty="0" smtClean="0"/>
              <a:t>independence;</a:t>
            </a:r>
          </a:p>
          <a:p>
            <a:pPr marL="0" indent="0">
              <a:buNone/>
            </a:pPr>
            <a:r>
              <a:rPr lang="en-GB" dirty="0" smtClean="0"/>
              <a:t>Expansion south</a:t>
            </a:r>
            <a:r>
              <a:rPr lang="en-GB" dirty="0"/>
              <a:t>;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Social </a:t>
            </a:r>
            <a:r>
              <a:rPr lang="en-GB" dirty="0"/>
              <a:t>and economic </a:t>
            </a:r>
            <a:r>
              <a:rPr lang="en-GB" dirty="0" smtClean="0"/>
              <a:t>development;</a:t>
            </a:r>
            <a:endParaRPr lang="en-GB" dirty="0"/>
          </a:p>
          <a:p>
            <a:pPr marL="0" indent="0">
              <a:buNone/>
            </a:pPr>
            <a:r>
              <a:rPr lang="sv-SE" dirty="0" smtClean="0"/>
              <a:t>Dom </a:t>
            </a:r>
            <a:r>
              <a:rPr lang="sv-SE" dirty="0"/>
              <a:t>Afonso III </a:t>
            </a:r>
            <a:r>
              <a:rPr lang="sv-SE" dirty="0" smtClean="0"/>
              <a:t>triumphant;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first Cortes: Dom </a:t>
            </a:r>
            <a:r>
              <a:rPr lang="en-GB" dirty="0" err="1"/>
              <a:t>Dinis</a:t>
            </a:r>
            <a:r>
              <a:rPr lang="en-GB" dirty="0"/>
              <a:t> </a:t>
            </a:r>
            <a:r>
              <a:rPr lang="en-GB" dirty="0" smtClean="0"/>
              <a:t>reigns;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revolution of 1383–5; </a:t>
            </a:r>
            <a:r>
              <a:rPr lang="en-GB" dirty="0" err="1" smtClean="0"/>
              <a:t>Aljubarrota</a:t>
            </a:r>
            <a:r>
              <a:rPr lang="en-GB" dirty="0"/>
              <a:t>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new </a:t>
            </a:r>
            <a:r>
              <a:rPr lang="en-GB" dirty="0" smtClean="0"/>
              <a:t>monarchy.</a:t>
            </a:r>
            <a:endParaRPr lang="pt-PT" b="1" dirty="0"/>
          </a:p>
          <a:p>
            <a:pPr marL="0" lvl="0" indent="0">
              <a:buNone/>
            </a:pPr>
            <a:endParaRPr lang="pt-PT" b="1" dirty="0" smtClean="0"/>
          </a:p>
          <a:p>
            <a:pPr marL="0" lvl="0" indent="0">
              <a:buNone/>
            </a:pPr>
            <a:r>
              <a:rPr lang="pt-PT" b="1" dirty="0" smtClean="0"/>
              <a:t>Bibliografia</a:t>
            </a:r>
            <a:r>
              <a:rPr lang="pt-PT" b="1" dirty="0" smtClean="0"/>
              <a:t>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Portugal (Volume 1,),Cambridge,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From </a:t>
            </a:r>
            <a:r>
              <a:rPr lang="en-GB" sz="3200" b="1" dirty="0" err="1"/>
              <a:t>Reconquest</a:t>
            </a:r>
            <a:r>
              <a:rPr lang="en-GB" sz="3200" b="1" dirty="0"/>
              <a:t> to </a:t>
            </a:r>
            <a:r>
              <a:rPr lang="en-GB" sz="3200" b="1" dirty="0" smtClean="0"/>
              <a:t>independence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“On </a:t>
            </a:r>
            <a:r>
              <a:rPr lang="en-GB" dirty="0"/>
              <a:t>the death of her husband, Count Henrique, Dona Teresa attempted to rule</a:t>
            </a:r>
          </a:p>
          <a:p>
            <a:pPr marL="0" indent="0" algn="just">
              <a:buNone/>
            </a:pPr>
            <a:r>
              <a:rPr lang="en-GB" dirty="0"/>
              <a:t>the </a:t>
            </a:r>
            <a:r>
              <a:rPr lang="en-GB" dirty="0" err="1"/>
              <a:t>condado</a:t>
            </a:r>
            <a:r>
              <a:rPr lang="en-GB" dirty="0"/>
              <a:t> or </a:t>
            </a:r>
            <a:r>
              <a:rPr lang="en-GB" dirty="0" err="1"/>
              <a:t>countship</a:t>
            </a:r>
            <a:r>
              <a:rPr lang="en-GB" dirty="0"/>
              <a:t> of </a:t>
            </a:r>
            <a:r>
              <a:rPr lang="en-GB" dirty="0" err="1"/>
              <a:t>Portucalense</a:t>
            </a:r>
            <a:r>
              <a:rPr lang="en-GB" dirty="0"/>
              <a:t> herself, assuming the title of queen.</a:t>
            </a:r>
          </a:p>
          <a:p>
            <a:pPr marL="0" indent="0" algn="just">
              <a:buNone/>
            </a:pPr>
            <a:r>
              <a:rPr lang="en-GB" dirty="0"/>
              <a:t>She had her eye on Galicia also and, to that end, married a Galician nobleman,</a:t>
            </a:r>
          </a:p>
          <a:p>
            <a:pPr marL="0" indent="0" algn="just">
              <a:buNone/>
            </a:pPr>
            <a:r>
              <a:rPr lang="en-GB" dirty="0"/>
              <a:t>Count </a:t>
            </a:r>
            <a:r>
              <a:rPr lang="en-GB" dirty="0" err="1"/>
              <a:t>Fernão</a:t>
            </a:r>
            <a:r>
              <a:rPr lang="en-GB" dirty="0"/>
              <a:t> Peres de </a:t>
            </a:r>
            <a:r>
              <a:rPr lang="en-GB" dirty="0" err="1"/>
              <a:t>Trava</a:t>
            </a:r>
            <a:r>
              <a:rPr lang="en-GB" dirty="0"/>
              <a:t>. However, the </a:t>
            </a:r>
            <a:r>
              <a:rPr lang="en-GB" dirty="0" err="1"/>
              <a:t>Portucalense</a:t>
            </a:r>
            <a:r>
              <a:rPr lang="en-GB" dirty="0"/>
              <a:t> nobility feared they</a:t>
            </a:r>
          </a:p>
          <a:p>
            <a:pPr marL="0" indent="0" algn="just">
              <a:buNone/>
            </a:pPr>
            <a:r>
              <a:rPr lang="en-GB" dirty="0"/>
              <a:t>might become subject to the </a:t>
            </a:r>
            <a:r>
              <a:rPr lang="en-GB" dirty="0" err="1"/>
              <a:t>Galicians</a:t>
            </a:r>
            <a:r>
              <a:rPr lang="en-GB" dirty="0"/>
              <a:t>; many of the leading nobles took up arms</a:t>
            </a:r>
          </a:p>
          <a:p>
            <a:pPr marL="0" indent="0" algn="just">
              <a:buNone/>
            </a:pPr>
            <a:r>
              <a:rPr lang="en-GB" dirty="0"/>
              <a:t>against Dona Teresa, led by her son, Dom </a:t>
            </a:r>
            <a:r>
              <a:rPr lang="en-GB" dirty="0" err="1"/>
              <a:t>Afonso</a:t>
            </a:r>
            <a:r>
              <a:rPr lang="en-GB" dirty="0"/>
              <a:t> </a:t>
            </a:r>
            <a:r>
              <a:rPr lang="en-GB" dirty="0" err="1"/>
              <a:t>Henriques</a:t>
            </a:r>
            <a:r>
              <a:rPr lang="en-GB" dirty="0"/>
              <a:t>.</a:t>
            </a:r>
          </a:p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In </a:t>
            </a:r>
            <a:r>
              <a:rPr lang="en-GB" dirty="0"/>
              <a:t>1128 the two parties met on the field of São </a:t>
            </a:r>
            <a:r>
              <a:rPr lang="en-GB" dirty="0" err="1"/>
              <a:t>Mamede</a:t>
            </a:r>
            <a:r>
              <a:rPr lang="en-GB" dirty="0"/>
              <a:t>, not far from the</a:t>
            </a:r>
          </a:p>
          <a:p>
            <a:pPr marL="0" indent="0" algn="just">
              <a:buNone/>
            </a:pPr>
            <a:r>
              <a:rPr lang="en-GB" dirty="0"/>
              <a:t>castle of </a:t>
            </a:r>
            <a:r>
              <a:rPr lang="en-GB" dirty="0" err="1"/>
              <a:t>Guimarães</a:t>
            </a:r>
            <a:r>
              <a:rPr lang="en-GB" dirty="0"/>
              <a:t>, with the intention of settling matters. The site was referred</a:t>
            </a:r>
          </a:p>
          <a:p>
            <a:pPr marL="0" indent="0" algn="just">
              <a:buNone/>
            </a:pPr>
            <a:r>
              <a:rPr lang="en-GB" dirty="0"/>
              <a:t>to as that of a ‘tournament’, which may indicate that the dispute was to be</a:t>
            </a:r>
          </a:p>
          <a:p>
            <a:pPr marL="0" indent="0" algn="just">
              <a:buNone/>
            </a:pPr>
            <a:r>
              <a:rPr lang="en-GB" dirty="0"/>
              <a:t>resolved by a trial of arms rather than by battle. Whatever the nature of the</a:t>
            </a:r>
          </a:p>
          <a:p>
            <a:pPr marL="0" indent="0" algn="just">
              <a:buNone/>
            </a:pPr>
            <a:r>
              <a:rPr lang="en-GB" dirty="0"/>
              <a:t>engagement, the </a:t>
            </a:r>
            <a:r>
              <a:rPr lang="en-GB" dirty="0" err="1"/>
              <a:t>Portucalense</a:t>
            </a:r>
            <a:r>
              <a:rPr lang="en-GB" dirty="0"/>
              <a:t> were the victors. Dom </a:t>
            </a:r>
            <a:r>
              <a:rPr lang="en-GB" dirty="0" err="1"/>
              <a:t>Afonso</a:t>
            </a:r>
            <a:r>
              <a:rPr lang="en-GB" dirty="0"/>
              <a:t> </a:t>
            </a:r>
            <a:r>
              <a:rPr lang="en-GB" dirty="0" err="1"/>
              <a:t>Henriques</a:t>
            </a:r>
            <a:r>
              <a:rPr lang="en-GB" dirty="0"/>
              <a:t> expelled</a:t>
            </a:r>
          </a:p>
          <a:p>
            <a:pPr marL="0" indent="0" algn="just">
              <a:buNone/>
            </a:pPr>
            <a:r>
              <a:rPr lang="en-GB" dirty="0"/>
              <a:t>his mother and her consort, and took over the reins of government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p.23)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9820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Expansion south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“The </a:t>
            </a:r>
            <a:r>
              <a:rPr lang="en-GB" dirty="0"/>
              <a:t>struggle for dominance in what are now the southern provinces of</a:t>
            </a:r>
          </a:p>
          <a:p>
            <a:pPr marL="0" indent="0" algn="just">
              <a:buNone/>
            </a:pPr>
            <a:r>
              <a:rPr lang="en-GB" dirty="0"/>
              <a:t>Portugal lasted a century. The Moors in the Peninsula had become decadent and</a:t>
            </a:r>
          </a:p>
          <a:p>
            <a:pPr marL="0" indent="0" algn="just">
              <a:buNone/>
            </a:pPr>
            <a:r>
              <a:rPr lang="en-GB" dirty="0"/>
              <a:t>divided among themselves, forming petty </a:t>
            </a:r>
            <a:r>
              <a:rPr lang="en-GB" dirty="0" err="1"/>
              <a:t>taifas</a:t>
            </a:r>
            <a:r>
              <a:rPr lang="en-GB" dirty="0"/>
              <a:t>, which were often obliged to pay</a:t>
            </a:r>
          </a:p>
          <a:p>
            <a:pPr marL="0" indent="0" algn="just">
              <a:buNone/>
            </a:pPr>
            <a:r>
              <a:rPr lang="en-GB" dirty="0"/>
              <a:t>tribute to Castile or León. At the end of the eleventh century they had turned to</a:t>
            </a:r>
          </a:p>
          <a:p>
            <a:pPr marL="0" indent="0" algn="just">
              <a:buNone/>
            </a:pPr>
            <a:r>
              <a:rPr lang="en-GB" dirty="0"/>
              <a:t>their co-religionists in North Africa for help, and the </a:t>
            </a:r>
            <a:r>
              <a:rPr lang="en-GB" dirty="0" err="1"/>
              <a:t>Almoravids</a:t>
            </a:r>
            <a:r>
              <a:rPr lang="en-GB" dirty="0"/>
              <a:t>, Berber tribes</a:t>
            </a:r>
          </a:p>
          <a:p>
            <a:pPr marL="0" indent="0" algn="just">
              <a:buNone/>
            </a:pPr>
            <a:r>
              <a:rPr lang="en-GB" dirty="0"/>
              <a:t>united by Islamic fundamentalism, then crossed the straits. Another dynasty, the</a:t>
            </a:r>
          </a:p>
          <a:p>
            <a:pPr marL="0" indent="0" algn="just">
              <a:buNone/>
            </a:pPr>
            <a:r>
              <a:rPr lang="en-GB" dirty="0" err="1"/>
              <a:t>Almohads</a:t>
            </a:r>
            <a:r>
              <a:rPr lang="en-GB" dirty="0"/>
              <a:t>, even more fanatic, later entered the fray, and in 1171, 1184 and</a:t>
            </a:r>
          </a:p>
          <a:p>
            <a:pPr marL="0" indent="0" algn="just">
              <a:buNone/>
            </a:pPr>
            <a:r>
              <a:rPr lang="en-GB" dirty="0"/>
              <a:t>1190, successive waves of their cavalry swept north, overwhelming the</a:t>
            </a:r>
          </a:p>
          <a:p>
            <a:pPr marL="0" indent="0" algn="just">
              <a:buNone/>
            </a:pPr>
            <a:r>
              <a:rPr lang="en-GB" dirty="0"/>
              <a:t>Christians, and recapturing most of the territory ‘re-conquered’. They left a trail</a:t>
            </a:r>
          </a:p>
          <a:p>
            <a:pPr marL="0" indent="0" algn="just">
              <a:buNone/>
            </a:pPr>
            <a:r>
              <a:rPr lang="en-GB" dirty="0"/>
              <a:t>of destruction: razing town walls, burning churches, and taking their prisoners</a:t>
            </a:r>
          </a:p>
          <a:p>
            <a:pPr marL="0" indent="0" algn="just">
              <a:buNone/>
            </a:pPr>
            <a:r>
              <a:rPr lang="en-GB" dirty="0"/>
              <a:t>as slaves to Africa. Almost back to square one, the Christians had to start the</a:t>
            </a:r>
          </a:p>
          <a:p>
            <a:pPr marL="0" indent="0" algn="just">
              <a:buNone/>
            </a:pPr>
            <a:r>
              <a:rPr lang="en-GB" dirty="0"/>
              <a:t>whole process of </a:t>
            </a:r>
            <a:r>
              <a:rPr lang="en-GB" dirty="0" err="1"/>
              <a:t>Reconquest</a:t>
            </a:r>
            <a:r>
              <a:rPr lang="en-GB" dirty="0"/>
              <a:t> again</a:t>
            </a:r>
            <a:r>
              <a:rPr lang="en-GB" dirty="0" smtClean="0"/>
              <a:t>.”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p.25)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23235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836" y="0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Social and economic </a:t>
            </a:r>
            <a:r>
              <a:rPr lang="en-GB" sz="3200" b="1" dirty="0" smtClean="0"/>
              <a:t>development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7836" y="1539089"/>
            <a:ext cx="10344717" cy="516047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GB" dirty="0" smtClean="0"/>
              <a:t>“In </a:t>
            </a:r>
            <a:r>
              <a:rPr lang="en-GB" dirty="0"/>
              <a:t>the period during which Portugal became established as a distinct nation,</a:t>
            </a:r>
          </a:p>
          <a:p>
            <a:pPr marL="0" indent="0" algn="just">
              <a:buNone/>
            </a:pPr>
            <a:r>
              <a:rPr lang="en-GB" dirty="0"/>
              <a:t>farming was still the main economic activity, the country producing grain, wine,</a:t>
            </a:r>
          </a:p>
          <a:p>
            <a:pPr marL="0" indent="0" algn="just">
              <a:buNone/>
            </a:pPr>
            <a:r>
              <a:rPr lang="en-GB" dirty="0"/>
              <a:t>flax, hides and beeswax, and raising cattle and sheep. Textiles were woven and</a:t>
            </a:r>
          </a:p>
          <a:p>
            <a:pPr marL="0" indent="0" algn="just">
              <a:buNone/>
            </a:pPr>
            <a:r>
              <a:rPr lang="en-GB" dirty="0"/>
              <a:t>leather goods were produced, and the exploitation of the country’s mines</a:t>
            </a:r>
          </a:p>
          <a:p>
            <a:pPr marL="0" indent="0" algn="just">
              <a:buNone/>
            </a:pPr>
            <a:r>
              <a:rPr lang="en-GB" dirty="0"/>
              <a:t>enabled agricultural implements, horseshoes, nails and other iron items to be</a:t>
            </a:r>
          </a:p>
          <a:p>
            <a:pPr marL="0" indent="0" algn="just">
              <a:buNone/>
            </a:pPr>
            <a:r>
              <a:rPr lang="en-GB" dirty="0"/>
              <a:t>manufactured locally. Fishing boats were built in numerous shipyards; salt was</a:t>
            </a:r>
          </a:p>
          <a:p>
            <a:pPr marL="0" indent="0" algn="just">
              <a:buNone/>
            </a:pPr>
            <a:r>
              <a:rPr lang="en-GB" dirty="0"/>
              <a:t>mined or panned – as it had been since Roman times – to preserve produce.</a:t>
            </a:r>
          </a:p>
          <a:p>
            <a:pPr marL="0" indent="0" algn="just">
              <a:buNone/>
            </a:pPr>
            <a:r>
              <a:rPr lang="en-GB" dirty="0"/>
              <a:t>Encouraged by royal policies, settlements were established either by the</a:t>
            </a:r>
          </a:p>
          <a:p>
            <a:pPr marL="0" indent="0" algn="just">
              <a:buNone/>
            </a:pPr>
            <a:r>
              <a:rPr lang="en-GB" dirty="0"/>
              <a:t>monastic or military orders, by town councils, or by grants to free settlers; and</a:t>
            </a:r>
          </a:p>
          <a:p>
            <a:pPr marL="0" indent="0" algn="just">
              <a:buNone/>
            </a:pPr>
            <a:r>
              <a:rPr lang="en-GB" dirty="0"/>
              <a:t>agricultural production increased to meet the growing demand from the growing</a:t>
            </a:r>
          </a:p>
          <a:p>
            <a:pPr marL="0" indent="0" algn="just">
              <a:buNone/>
            </a:pPr>
            <a:r>
              <a:rPr lang="en-GB" dirty="0"/>
              <a:t>population. Foreign trade also thrived. Records confirm that goods were</a:t>
            </a:r>
          </a:p>
          <a:p>
            <a:pPr marL="0" indent="0" algn="just">
              <a:buNone/>
            </a:pPr>
            <a:r>
              <a:rPr lang="en-GB" dirty="0"/>
              <a:t>exported from the mouths of the rivers Douro, </a:t>
            </a:r>
            <a:r>
              <a:rPr lang="en-GB" dirty="0" err="1"/>
              <a:t>Mondego</a:t>
            </a:r>
            <a:r>
              <a:rPr lang="en-GB" dirty="0"/>
              <a:t> and Tagus, while the</a:t>
            </a:r>
          </a:p>
          <a:p>
            <a:pPr marL="0" indent="0" algn="just">
              <a:buNone/>
            </a:pPr>
            <a:r>
              <a:rPr lang="en-GB" dirty="0"/>
              <a:t>visitations of Crusader fleets confirm that the ports of Portugal were convenient</a:t>
            </a:r>
          </a:p>
          <a:p>
            <a:pPr marL="0" indent="0" algn="just">
              <a:buNone/>
            </a:pPr>
            <a:r>
              <a:rPr lang="en-GB" dirty="0"/>
              <a:t>for vessels plying between northern Europe and the Mediterranean</a:t>
            </a:r>
            <a:r>
              <a:rPr lang="en-GB" dirty="0" smtClean="0"/>
              <a:t>.”</a:t>
            </a:r>
            <a:endParaRPr lang="en-GB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p.26)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19150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836" y="0"/>
            <a:ext cx="9958812" cy="1457606"/>
          </a:xfrm>
        </p:spPr>
        <p:txBody>
          <a:bodyPr>
            <a:normAutofit/>
          </a:bodyPr>
          <a:lstStyle/>
          <a:p>
            <a:r>
              <a:rPr lang="sv-SE" sz="3200" b="1" dirty="0"/>
              <a:t>Dom Afonso III triumphant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7836" y="1539089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“When Dom </a:t>
            </a:r>
            <a:r>
              <a:rPr lang="en-GB" dirty="0" err="1"/>
              <a:t>Afonso</a:t>
            </a:r>
            <a:r>
              <a:rPr lang="en-GB" dirty="0"/>
              <a:t> had first arrived in France he had been obliged to choose </a:t>
            </a:r>
            <a:r>
              <a:rPr lang="en-GB" dirty="0" smtClean="0"/>
              <a:t>a feudal </a:t>
            </a:r>
            <a:r>
              <a:rPr lang="en-GB" dirty="0"/>
              <a:t>standard. He surrounded the five shields of the Portuguese royal </a:t>
            </a:r>
            <a:r>
              <a:rPr lang="en-GB" dirty="0" smtClean="0"/>
              <a:t>house with </a:t>
            </a:r>
            <a:r>
              <a:rPr lang="en-GB" dirty="0"/>
              <a:t>a border of castles representing the House of Castile (that of his </a:t>
            </a:r>
            <a:r>
              <a:rPr lang="en-GB" dirty="0" smtClean="0"/>
              <a:t>aunt, Blanca</a:t>
            </a:r>
            <a:r>
              <a:rPr lang="en-GB" dirty="0"/>
              <a:t>) thus displaying his prestigious heritage to the noblesse. This banner </a:t>
            </a:r>
            <a:r>
              <a:rPr lang="en-GB" dirty="0" smtClean="0"/>
              <a:t>was now </a:t>
            </a:r>
            <a:r>
              <a:rPr lang="en-GB" dirty="0"/>
              <a:t>borne by his ‘</a:t>
            </a:r>
            <a:r>
              <a:rPr lang="en-GB" dirty="0" err="1"/>
              <a:t>Boulonnais</a:t>
            </a:r>
            <a:r>
              <a:rPr lang="en-GB" dirty="0"/>
              <a:t>’ army; once victory was assured, it became </a:t>
            </a:r>
            <a:r>
              <a:rPr lang="en-GB" dirty="0" smtClean="0"/>
              <a:t>the national </a:t>
            </a:r>
            <a:r>
              <a:rPr lang="en-GB" dirty="0"/>
              <a:t>flag of Portugal</a:t>
            </a:r>
            <a:r>
              <a:rPr lang="en-GB" dirty="0" smtClean="0"/>
              <a:t>.”</a:t>
            </a:r>
            <a:endParaRPr lang="en-GB" dirty="0"/>
          </a:p>
          <a:p>
            <a:pPr marL="0" indent="0" algn="just">
              <a:buNone/>
            </a:pPr>
            <a:endParaRPr lang="en-GB" b="1" dirty="0"/>
          </a:p>
          <a:p>
            <a:pPr marL="0" indent="0" algn="r">
              <a:buNone/>
            </a:pPr>
            <a:r>
              <a:rPr lang="pt-PT" b="1" dirty="0" smtClean="0"/>
              <a:t>(Saraiva, 1997, p.28)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729114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836" y="0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first Cortes: Dom </a:t>
            </a:r>
            <a:r>
              <a:rPr lang="en-GB" sz="3200" b="1" dirty="0" err="1"/>
              <a:t>Dinis</a:t>
            </a:r>
            <a:r>
              <a:rPr lang="en-GB" sz="3200" b="1" dirty="0"/>
              <a:t> reigns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7836" y="1539089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GB" dirty="0"/>
              <a:t>“Portuguese kings are often given a nickname; Dom </a:t>
            </a:r>
            <a:r>
              <a:rPr lang="en-GB" dirty="0" err="1"/>
              <a:t>Dinis</a:t>
            </a:r>
            <a:r>
              <a:rPr lang="en-GB" dirty="0"/>
              <a:t> is known as ‘O</a:t>
            </a:r>
          </a:p>
          <a:p>
            <a:pPr marL="0" indent="0" algn="just">
              <a:buNone/>
            </a:pPr>
            <a:r>
              <a:rPr lang="en-GB" dirty="0" err="1"/>
              <a:t>Lavrador</a:t>
            </a:r>
            <a:r>
              <a:rPr lang="en-GB" dirty="0"/>
              <a:t>’ (the Husbandman, or Farmer). Many rural achievements – such as the</a:t>
            </a:r>
          </a:p>
          <a:p>
            <a:pPr marL="0" indent="0" algn="just">
              <a:buNone/>
            </a:pPr>
            <a:r>
              <a:rPr lang="en-GB" dirty="0"/>
              <a:t>planting of the great pine-forests near </a:t>
            </a:r>
            <a:r>
              <a:rPr lang="en-GB" dirty="0" err="1"/>
              <a:t>Leiria</a:t>
            </a:r>
            <a:r>
              <a:rPr lang="en-GB" dirty="0"/>
              <a:t> and the reclaiming of extensive</a:t>
            </a:r>
          </a:p>
          <a:p>
            <a:pPr marL="0" indent="0" algn="just">
              <a:buNone/>
            </a:pPr>
            <a:r>
              <a:rPr lang="en-GB" dirty="0"/>
              <a:t>marshlands – are attributed to him without much foundation; certainly, though,</a:t>
            </a:r>
          </a:p>
          <a:p>
            <a:pPr marL="0" indent="0" algn="just">
              <a:buNone/>
            </a:pPr>
            <a:r>
              <a:rPr lang="en-GB" dirty="0"/>
              <a:t>agriculture prospered in his reign, with landowners turning uncultivated land to</a:t>
            </a:r>
          </a:p>
          <a:p>
            <a:pPr marL="0" indent="0" algn="just">
              <a:buNone/>
            </a:pPr>
            <a:r>
              <a:rPr lang="en-GB" dirty="0"/>
              <a:t>arable use. This prosperity was reflected in the development of many towns and</a:t>
            </a:r>
          </a:p>
          <a:p>
            <a:pPr marL="0" indent="0" algn="just">
              <a:buNone/>
            </a:pPr>
            <a:r>
              <a:rPr lang="en-GB" dirty="0"/>
              <a:t>villages, as in several great buildings which survive to this day, such as the huge</a:t>
            </a:r>
          </a:p>
          <a:p>
            <a:pPr marL="0" indent="0" algn="just">
              <a:buNone/>
            </a:pPr>
            <a:r>
              <a:rPr lang="en-GB" dirty="0"/>
              <a:t>keep at </a:t>
            </a:r>
            <a:r>
              <a:rPr lang="en-GB" dirty="0" err="1"/>
              <a:t>Beja</a:t>
            </a:r>
            <a:r>
              <a:rPr lang="en-GB" dirty="0"/>
              <a:t>, the palatial castle at </a:t>
            </a:r>
            <a:r>
              <a:rPr lang="en-GB" dirty="0" err="1"/>
              <a:t>Estremoz</a:t>
            </a:r>
            <a:r>
              <a:rPr lang="en-GB" dirty="0"/>
              <a:t>, and the famous cloister at</a:t>
            </a:r>
          </a:p>
          <a:p>
            <a:pPr marL="0" indent="0" algn="just">
              <a:buNone/>
            </a:pPr>
            <a:r>
              <a:rPr lang="en-GB" dirty="0" err="1"/>
              <a:t>Alcobaça</a:t>
            </a:r>
            <a:r>
              <a:rPr lang="en-GB" dirty="0" smtClean="0"/>
              <a:t>.”</a:t>
            </a:r>
            <a:endParaRPr lang="en-GB" dirty="0"/>
          </a:p>
          <a:p>
            <a:pPr marL="0" indent="0" algn="just">
              <a:buNone/>
            </a:pPr>
            <a:endParaRPr lang="en-GB" b="1" dirty="0"/>
          </a:p>
          <a:p>
            <a:pPr marL="0" indent="0" algn="r">
              <a:buNone/>
            </a:pPr>
            <a:r>
              <a:rPr lang="pt-PT" b="1" dirty="0" smtClean="0"/>
              <a:t>(Saraiva, 1997, p.29)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16276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836" y="0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revolution of 1383–5; </a:t>
            </a:r>
            <a:r>
              <a:rPr lang="en-GB" sz="3200" b="1" dirty="0" err="1"/>
              <a:t>Aljubarrota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7836" y="1539089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GB" dirty="0"/>
              <a:t>“In 1385 the Master of Avis assembled a Cortes at Coimbra to discuss the</a:t>
            </a:r>
          </a:p>
          <a:p>
            <a:pPr marL="0" indent="0" algn="just">
              <a:buNone/>
            </a:pPr>
            <a:r>
              <a:rPr lang="en-GB" dirty="0"/>
              <a:t>matter of the Portuguese succession. </a:t>
            </a:r>
            <a:r>
              <a:rPr lang="en-GB" dirty="0" err="1"/>
              <a:t>João</a:t>
            </a:r>
            <a:r>
              <a:rPr lang="en-GB" dirty="0"/>
              <a:t> das </a:t>
            </a:r>
            <a:r>
              <a:rPr lang="en-GB" dirty="0" err="1"/>
              <a:t>Regras</a:t>
            </a:r>
            <a:r>
              <a:rPr lang="en-GB" dirty="0"/>
              <a:t>, a young lawyer trained at</a:t>
            </a:r>
          </a:p>
          <a:p>
            <a:pPr marL="0" indent="0" algn="just">
              <a:buNone/>
            </a:pPr>
            <a:r>
              <a:rPr lang="en-GB" dirty="0"/>
              <a:t>Bologna, maintained that the throne was vacant: Dona Beatriz, and also the two</a:t>
            </a:r>
          </a:p>
          <a:p>
            <a:pPr marL="0" indent="0" algn="just">
              <a:buNone/>
            </a:pPr>
            <a:r>
              <a:rPr lang="en-GB" dirty="0"/>
              <a:t>sons of Dom Pedro and </a:t>
            </a:r>
            <a:r>
              <a:rPr lang="en-GB" dirty="0" err="1"/>
              <a:t>Inês</a:t>
            </a:r>
            <a:r>
              <a:rPr lang="en-GB" dirty="0"/>
              <a:t> de Castro (the </a:t>
            </a:r>
            <a:r>
              <a:rPr lang="en-GB" dirty="0" err="1"/>
              <a:t>Infantes</a:t>
            </a:r>
            <a:r>
              <a:rPr lang="en-GB" dirty="0"/>
              <a:t> Dom </a:t>
            </a:r>
            <a:r>
              <a:rPr lang="en-GB" dirty="0" err="1"/>
              <a:t>João</a:t>
            </a:r>
            <a:r>
              <a:rPr lang="en-GB" dirty="0"/>
              <a:t> and Dom </a:t>
            </a:r>
            <a:r>
              <a:rPr lang="en-GB" dirty="0" err="1"/>
              <a:t>Dinis</a:t>
            </a:r>
            <a:r>
              <a:rPr lang="en-GB" dirty="0"/>
              <a:t>),</a:t>
            </a:r>
          </a:p>
          <a:p>
            <a:pPr marL="0" indent="0" algn="just">
              <a:buNone/>
            </a:pPr>
            <a:r>
              <a:rPr lang="en-GB" dirty="0"/>
              <a:t>were all of them illegitimate, certainly no less so than the Master of Avis. While</a:t>
            </a:r>
          </a:p>
          <a:p>
            <a:pPr marL="0" indent="0" algn="just">
              <a:buNone/>
            </a:pPr>
            <a:r>
              <a:rPr lang="en-GB" dirty="0"/>
              <a:t>some nobles supported the claims of the </a:t>
            </a:r>
            <a:r>
              <a:rPr lang="en-GB" dirty="0" err="1"/>
              <a:t>Infante</a:t>
            </a:r>
            <a:r>
              <a:rPr lang="en-GB" dirty="0"/>
              <a:t> Dom </a:t>
            </a:r>
            <a:r>
              <a:rPr lang="en-GB" dirty="0" err="1"/>
              <a:t>João</a:t>
            </a:r>
            <a:r>
              <a:rPr lang="en-GB" dirty="0"/>
              <a:t>, the representatives</a:t>
            </a:r>
          </a:p>
          <a:p>
            <a:pPr marL="0" indent="0" algn="just">
              <a:buNone/>
            </a:pPr>
            <a:r>
              <a:rPr lang="en-GB" dirty="0"/>
              <a:t>of the municipalities almost unanimously declared in favour of the Master of</a:t>
            </a:r>
          </a:p>
          <a:p>
            <a:pPr marL="0" indent="0" algn="just">
              <a:buNone/>
            </a:pPr>
            <a:r>
              <a:rPr lang="en-GB" dirty="0"/>
              <a:t>Avis, who as Dom </a:t>
            </a:r>
            <a:r>
              <a:rPr lang="en-GB" dirty="0" err="1"/>
              <a:t>João</a:t>
            </a:r>
            <a:r>
              <a:rPr lang="en-GB" dirty="0"/>
              <a:t> was duly elected king, the first of a new dynasty</a:t>
            </a:r>
            <a:r>
              <a:rPr lang="en-GB" dirty="0" smtClean="0"/>
              <a:t>.”</a:t>
            </a:r>
            <a:endParaRPr lang="en-GB" b="1" dirty="0" smtClean="0"/>
          </a:p>
          <a:p>
            <a:pPr marL="0" indent="0" algn="r">
              <a:buNone/>
            </a:pPr>
            <a:r>
              <a:rPr lang="pt-PT" b="1" dirty="0" smtClean="0"/>
              <a:t>(Saraiva, 1997, p.28)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373154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836" y="0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new </a:t>
            </a:r>
            <a:r>
              <a:rPr lang="en-GB" sz="3200" b="1" dirty="0" smtClean="0"/>
              <a:t>monarchy</a:t>
            </a:r>
            <a:endParaRPr lang="pt-PT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7836" y="1539089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“The accession of Dom </a:t>
            </a:r>
            <a:r>
              <a:rPr lang="en-GB" dirty="0" err="1"/>
              <a:t>João</a:t>
            </a:r>
            <a:r>
              <a:rPr lang="en-GB" dirty="0"/>
              <a:t> I (1385–1433) inaugurated a ‘new style’ </a:t>
            </a:r>
            <a:r>
              <a:rPr lang="en-GB" dirty="0" smtClean="0"/>
              <a:t>monarchy. The </a:t>
            </a:r>
            <a:r>
              <a:rPr lang="en-GB" dirty="0"/>
              <a:t>older nobility had been largely replaced by a new landed </a:t>
            </a:r>
            <a:r>
              <a:rPr lang="en-GB" dirty="0" smtClean="0"/>
              <a:t>aristocracy dependent </a:t>
            </a:r>
            <a:r>
              <a:rPr lang="en-GB" dirty="0"/>
              <a:t>on the king, who set about establishing a more durable </a:t>
            </a:r>
            <a:r>
              <a:rPr lang="en-GB" dirty="0" smtClean="0"/>
              <a:t>political system </a:t>
            </a:r>
            <a:r>
              <a:rPr lang="en-GB" dirty="0"/>
              <a:t>and a more broadly based social order. To strengthen the prestige </a:t>
            </a:r>
            <a:r>
              <a:rPr lang="en-GB" dirty="0" smtClean="0"/>
              <a:t>and authority </a:t>
            </a:r>
            <a:r>
              <a:rPr lang="en-GB" dirty="0"/>
              <a:t>of the crown, Dom </a:t>
            </a:r>
            <a:r>
              <a:rPr lang="en-GB" dirty="0" err="1"/>
              <a:t>João</a:t>
            </a:r>
            <a:r>
              <a:rPr lang="en-GB" dirty="0"/>
              <a:t> negotiated a treaty of ‘perpetual alliance’ </a:t>
            </a:r>
            <a:r>
              <a:rPr lang="en-GB" dirty="0" smtClean="0"/>
              <a:t>with Richard </a:t>
            </a:r>
            <a:r>
              <a:rPr lang="en-GB" dirty="0"/>
              <a:t>II of England, signed at Windsor on 9 May 1386</a:t>
            </a:r>
            <a:r>
              <a:rPr lang="en-GB" dirty="0" smtClean="0"/>
              <a:t>.”</a:t>
            </a:r>
          </a:p>
          <a:p>
            <a:pPr marL="0" indent="0" algn="r">
              <a:buNone/>
            </a:pPr>
            <a:r>
              <a:rPr lang="pt-PT" b="1" dirty="0" smtClean="0"/>
              <a:t>(Saraiva, 1997, p.28)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053682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1153</Words>
  <Application>Microsoft Office PowerPoint</Application>
  <PresentationFormat>Widescreen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From Reconquest to independence</vt:lpstr>
      <vt:lpstr>Expansion south</vt:lpstr>
      <vt:lpstr>Social and economic development</vt:lpstr>
      <vt:lpstr>Dom Afonso III triumphant</vt:lpstr>
      <vt:lpstr>The first Cortes: Dom Dinis reigns</vt:lpstr>
      <vt:lpstr>The revolution of 1383–5; Aljubarrota</vt:lpstr>
      <vt:lpstr>The new monarchy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9</cp:revision>
  <dcterms:created xsi:type="dcterms:W3CDTF">2018-11-18T11:57:52Z</dcterms:created>
  <dcterms:modified xsi:type="dcterms:W3CDTF">2018-11-18T13:03:24Z</dcterms:modified>
</cp:coreProperties>
</file>