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3" r:id="rId4"/>
    <p:sldId id="264" r:id="rId5"/>
    <p:sldId id="265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1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7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5557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32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8034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31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79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30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6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3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2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7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8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86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19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ED6C7-365C-41D7-818C-E222F6D1C3B9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61CDEE7-E36F-4AD1-9725-401C32AA8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5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289808" y="426855"/>
            <a:ext cx="8915399" cy="2262781"/>
          </a:xfrm>
        </p:spPr>
        <p:txBody>
          <a:bodyPr/>
          <a:lstStyle/>
          <a:p>
            <a:r>
              <a:rPr lang="tr-TR" dirty="0"/>
              <a:t>DİŞ HEKİMLİĞİNDE </a:t>
            </a:r>
            <a:r>
              <a:rPr lang="tr-TR" dirty="0" smtClean="0"/>
              <a:t>AĞRI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5" name="Alt Konu Başlığı 2"/>
          <p:cNvSpPr txBox="1">
            <a:spLocks/>
          </p:cNvSpPr>
          <p:nvPr/>
        </p:nvSpPr>
        <p:spPr>
          <a:xfrm>
            <a:off x="3961102" y="3388850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15637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10893" y="535098"/>
            <a:ext cx="8911687" cy="1280890"/>
          </a:xfrm>
        </p:spPr>
        <p:txBody>
          <a:bodyPr/>
          <a:lstStyle/>
          <a:p>
            <a:r>
              <a:rPr lang="tr-TR" dirty="0" smtClean="0"/>
              <a:t>DİŞ HEKİMLİĞİNDE AĞRI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50775" y="1990641"/>
            <a:ext cx="10479185" cy="5486399"/>
          </a:xfrm>
        </p:spPr>
        <p:txBody>
          <a:bodyPr>
            <a:normAutofit/>
          </a:bodyPr>
          <a:lstStyle/>
          <a:p>
            <a:r>
              <a:rPr lang="tr-TR" sz="3200" dirty="0" smtClean="0"/>
              <a:t>Ağrı; gerçek veya olası bir doku hasarı ile birlikte ortaya çıkan duyusal bir rahatsızlık durumu olup, kişiye özel yani </a:t>
            </a:r>
            <a:r>
              <a:rPr lang="tr-TR" sz="3200" dirty="0" err="1" smtClean="0"/>
              <a:t>subjektif</a:t>
            </a:r>
            <a:r>
              <a:rPr lang="tr-TR" sz="3200" dirty="0" smtClean="0"/>
              <a:t> bir bulgudur.</a:t>
            </a:r>
          </a:p>
          <a:p>
            <a:r>
              <a:rPr lang="tr-TR" sz="3200" dirty="0" smtClean="0"/>
              <a:t>Ağrı algısı; doku hasarının miktarına, kişinin yaşına, cinsiyetine, </a:t>
            </a:r>
            <a:r>
              <a:rPr lang="tr-TR" sz="3200" dirty="0" err="1" smtClean="0"/>
              <a:t>sosyo</a:t>
            </a:r>
            <a:r>
              <a:rPr lang="tr-TR" sz="3200" dirty="0" smtClean="0"/>
              <a:t>-kültürel durumuna, daha önceki tecrübelerine bağlı olarak farklılık gösterebilir.</a:t>
            </a:r>
          </a:p>
          <a:p>
            <a:r>
              <a:rPr lang="tr-TR" sz="3200" dirty="0" smtClean="0"/>
              <a:t>Akut ağrı</a:t>
            </a:r>
          </a:p>
          <a:p>
            <a:r>
              <a:rPr lang="tr-TR" sz="3200" dirty="0" smtClean="0"/>
              <a:t>Kronik ağrı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112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38065" y="446085"/>
            <a:ext cx="8911687" cy="1280890"/>
          </a:xfrm>
        </p:spPr>
        <p:txBody>
          <a:bodyPr/>
          <a:lstStyle/>
          <a:p>
            <a:r>
              <a:rPr lang="tr-TR" dirty="0" smtClean="0"/>
              <a:t>Diş Kaynaklı Ağrı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err="1" smtClean="0"/>
              <a:t>Pulpa</a:t>
            </a:r>
            <a:r>
              <a:rPr lang="tr-TR" sz="4000" dirty="0" smtClean="0"/>
              <a:t> damarsal ve sinirsel yapılardan zengindir.</a:t>
            </a:r>
          </a:p>
          <a:p>
            <a:r>
              <a:rPr lang="tr-TR" sz="4000" dirty="0" smtClean="0"/>
              <a:t>Keskin ve iyi lokalize</a:t>
            </a:r>
          </a:p>
          <a:p>
            <a:r>
              <a:rPr lang="tr-TR" sz="4000" dirty="0" smtClean="0"/>
              <a:t>Donuk ve yaygın</a:t>
            </a:r>
          </a:p>
          <a:p>
            <a:r>
              <a:rPr lang="tr-TR" sz="4000" dirty="0" err="1" smtClean="0"/>
              <a:t>Hiperemi</a:t>
            </a:r>
            <a:endParaRPr lang="tr-TR" sz="4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153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29973" y="510821"/>
            <a:ext cx="8911687" cy="1280890"/>
          </a:xfrm>
        </p:spPr>
        <p:txBody>
          <a:bodyPr/>
          <a:lstStyle/>
          <a:p>
            <a:r>
              <a:rPr lang="tr-TR" dirty="0" err="1" smtClean="0"/>
              <a:t>Periapikal</a:t>
            </a:r>
            <a:r>
              <a:rPr lang="tr-TR" dirty="0" smtClean="0"/>
              <a:t> Doku Kaynaklı Ağrı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10832" y="1982549"/>
            <a:ext cx="9085093" cy="4567944"/>
          </a:xfrm>
        </p:spPr>
        <p:txBody>
          <a:bodyPr>
            <a:normAutofit/>
          </a:bodyPr>
          <a:lstStyle/>
          <a:p>
            <a:r>
              <a:rPr lang="tr-TR" sz="3200" dirty="0" smtClean="0"/>
              <a:t>Akut </a:t>
            </a:r>
            <a:r>
              <a:rPr lang="tr-TR" sz="3200" dirty="0" err="1" smtClean="0"/>
              <a:t>apikal</a:t>
            </a:r>
            <a:r>
              <a:rPr lang="tr-TR" sz="3200" dirty="0" smtClean="0"/>
              <a:t> </a:t>
            </a:r>
            <a:r>
              <a:rPr lang="tr-TR" sz="3200" dirty="0" err="1" smtClean="0"/>
              <a:t>periodontitis</a:t>
            </a:r>
            <a:r>
              <a:rPr lang="tr-TR" sz="3200" dirty="0" smtClean="0"/>
              <a:t>: Çok ağrılı iltihap aşaması</a:t>
            </a:r>
          </a:p>
          <a:p>
            <a:r>
              <a:rPr lang="tr-TR" sz="3200" dirty="0" smtClean="0"/>
              <a:t>Akut </a:t>
            </a:r>
            <a:r>
              <a:rPr lang="tr-TR" sz="3200" dirty="0" err="1" smtClean="0"/>
              <a:t>apikal</a:t>
            </a:r>
            <a:r>
              <a:rPr lang="tr-TR" sz="3200" dirty="0" smtClean="0"/>
              <a:t> apse: </a:t>
            </a:r>
            <a:r>
              <a:rPr lang="tr-TR" sz="3200" dirty="0" err="1"/>
              <a:t>P</a:t>
            </a:r>
            <a:r>
              <a:rPr lang="tr-TR" sz="3200" dirty="0" err="1" smtClean="0"/>
              <a:t>ulpa</a:t>
            </a:r>
            <a:r>
              <a:rPr lang="tr-TR" sz="3200" dirty="0" smtClean="0"/>
              <a:t> nekrozunu takiben alveol kemikte lokalize iltihap toplanması</a:t>
            </a:r>
          </a:p>
          <a:p>
            <a:r>
              <a:rPr lang="tr-TR" sz="3200" dirty="0" err="1" smtClean="0"/>
              <a:t>Perikoronitis</a:t>
            </a:r>
            <a:r>
              <a:rPr lang="tr-TR" sz="3200" dirty="0" smtClean="0"/>
              <a:t>: Yarı gömülü dişlerin etrafında</a:t>
            </a:r>
          </a:p>
          <a:p>
            <a:r>
              <a:rPr lang="tr-TR" sz="3200" dirty="0" smtClean="0"/>
              <a:t>Akut </a:t>
            </a:r>
            <a:r>
              <a:rPr lang="tr-TR" sz="3200" dirty="0" err="1" smtClean="0"/>
              <a:t>alveolar</a:t>
            </a:r>
            <a:r>
              <a:rPr lang="tr-TR" sz="3200" dirty="0" smtClean="0"/>
              <a:t> </a:t>
            </a:r>
            <a:r>
              <a:rPr lang="tr-TR" sz="3200" dirty="0" err="1" smtClean="0"/>
              <a:t>osteitis</a:t>
            </a:r>
            <a:r>
              <a:rPr lang="tr-TR" sz="3200" dirty="0" smtClean="0"/>
              <a:t>: Çekim boşluğu enfeksiyonu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348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51353" y="551281"/>
            <a:ext cx="8911687" cy="1280890"/>
          </a:xfrm>
        </p:spPr>
        <p:txBody>
          <a:bodyPr/>
          <a:lstStyle/>
          <a:p>
            <a:r>
              <a:rPr lang="tr-TR" dirty="0" err="1" smtClean="0"/>
              <a:t>Maksiller</a:t>
            </a:r>
            <a:r>
              <a:rPr lang="tr-TR" dirty="0" smtClean="0"/>
              <a:t> Sinüzit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00439" y="1642683"/>
            <a:ext cx="9192552" cy="4393975"/>
          </a:xfrm>
        </p:spPr>
        <p:txBody>
          <a:bodyPr>
            <a:normAutofit/>
          </a:bodyPr>
          <a:lstStyle/>
          <a:p>
            <a:r>
              <a:rPr lang="tr-TR" sz="3200" dirty="0" err="1" smtClean="0"/>
              <a:t>Maksiller</a:t>
            </a:r>
            <a:r>
              <a:rPr lang="tr-TR" sz="3200" dirty="0" smtClean="0"/>
              <a:t> sinüse komşu </a:t>
            </a:r>
            <a:r>
              <a:rPr lang="tr-TR" sz="3200" dirty="0" err="1" smtClean="0"/>
              <a:t>molar</a:t>
            </a:r>
            <a:r>
              <a:rPr lang="tr-TR" sz="3200" dirty="0" smtClean="0"/>
              <a:t> ve </a:t>
            </a:r>
            <a:r>
              <a:rPr lang="tr-TR" sz="3200" dirty="0" err="1" smtClean="0"/>
              <a:t>premolar</a:t>
            </a:r>
            <a:r>
              <a:rPr lang="tr-TR" sz="3200" dirty="0" smtClean="0"/>
              <a:t> dişlerin </a:t>
            </a:r>
            <a:r>
              <a:rPr lang="tr-TR" sz="3200" dirty="0" err="1" smtClean="0"/>
              <a:t>periapikal</a:t>
            </a:r>
            <a:r>
              <a:rPr lang="tr-TR" sz="3200" dirty="0" smtClean="0"/>
              <a:t> apselerinden ve </a:t>
            </a:r>
            <a:r>
              <a:rPr lang="tr-TR" sz="3200" dirty="0" err="1" smtClean="0"/>
              <a:t>dental</a:t>
            </a:r>
            <a:r>
              <a:rPr lang="tr-TR" sz="3200" dirty="0" smtClean="0"/>
              <a:t> girişimlerden sonra sinüzit gelişebilir. </a:t>
            </a:r>
          </a:p>
          <a:p>
            <a:r>
              <a:rPr lang="tr-TR" sz="3200" dirty="0" smtClean="0"/>
              <a:t>Perküsyonda ilgili diş ve sinüs hassastır.</a:t>
            </a:r>
          </a:p>
          <a:p>
            <a:r>
              <a:rPr lang="tr-TR" sz="3200" dirty="0" smtClean="0"/>
              <a:t>Ateş, </a:t>
            </a:r>
            <a:r>
              <a:rPr lang="tr-TR" sz="3200" dirty="0" err="1" smtClean="0"/>
              <a:t>pürülan</a:t>
            </a:r>
            <a:r>
              <a:rPr lang="tr-TR" sz="3200" dirty="0" smtClean="0"/>
              <a:t> nazal akıntı, kırgınlık tabloya eşlik edebilir.</a:t>
            </a:r>
          </a:p>
        </p:txBody>
      </p:sp>
    </p:spTree>
    <p:extLst>
      <p:ext uri="{BB962C8B-B14F-4D97-AF65-F5344CB8AC3E}">
        <p14:creationId xmlns:p14="http://schemas.microsoft.com/office/powerpoint/2010/main" val="142630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81420" y="437994"/>
            <a:ext cx="8911687" cy="1280890"/>
          </a:xfrm>
        </p:spPr>
        <p:txBody>
          <a:bodyPr/>
          <a:lstStyle/>
          <a:p>
            <a:r>
              <a:rPr lang="tr-TR" dirty="0" err="1" smtClean="0"/>
              <a:t>Temporomandibular</a:t>
            </a:r>
            <a:r>
              <a:rPr lang="tr-TR" dirty="0" smtClean="0"/>
              <a:t> Düzensizlikler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59662" y="2352085"/>
            <a:ext cx="8915400" cy="3777622"/>
          </a:xfrm>
        </p:spPr>
        <p:txBody>
          <a:bodyPr>
            <a:normAutofit/>
          </a:bodyPr>
          <a:lstStyle/>
          <a:p>
            <a:r>
              <a:rPr lang="tr-TR" sz="4800" dirty="0" err="1" smtClean="0"/>
              <a:t>Artralji</a:t>
            </a:r>
            <a:endParaRPr lang="tr-TR" sz="4800" dirty="0" smtClean="0"/>
          </a:p>
          <a:p>
            <a:r>
              <a:rPr lang="tr-TR" sz="4800" dirty="0" smtClean="0"/>
              <a:t>Çiğneme kasları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68666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54249" y="624110"/>
            <a:ext cx="8911687" cy="1280890"/>
          </a:xfrm>
        </p:spPr>
        <p:txBody>
          <a:bodyPr/>
          <a:lstStyle/>
          <a:p>
            <a:r>
              <a:rPr lang="tr-TR" dirty="0" smtClean="0"/>
              <a:t>Migren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2366" y="1834195"/>
            <a:ext cx="8915400" cy="3777622"/>
          </a:xfrm>
        </p:spPr>
        <p:txBody>
          <a:bodyPr>
            <a:normAutofit/>
          </a:bodyPr>
          <a:lstStyle/>
          <a:p>
            <a:r>
              <a:rPr lang="tr-TR" sz="3600" dirty="0" smtClean="0"/>
              <a:t>Tek taraflı</a:t>
            </a:r>
          </a:p>
          <a:p>
            <a:r>
              <a:rPr lang="tr-TR" sz="3600" dirty="0" smtClean="0"/>
              <a:t>Değişen şiddette</a:t>
            </a:r>
          </a:p>
          <a:p>
            <a:r>
              <a:rPr lang="tr-TR" sz="3600" dirty="0" smtClean="0"/>
              <a:t>Zonklayıcı</a:t>
            </a:r>
          </a:p>
          <a:p>
            <a:r>
              <a:rPr lang="tr-TR" sz="3600" dirty="0" smtClean="0"/>
              <a:t>Birkaç dakikadan yarım saate kadar süren ataklar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9620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57145" y="478453"/>
            <a:ext cx="8911687" cy="1280890"/>
          </a:xfrm>
        </p:spPr>
        <p:txBody>
          <a:bodyPr/>
          <a:lstStyle/>
          <a:p>
            <a:r>
              <a:rPr lang="tr-TR" dirty="0" err="1" smtClean="0"/>
              <a:t>Trigeminal</a:t>
            </a:r>
            <a:r>
              <a:rPr lang="tr-TR" dirty="0" smtClean="0"/>
              <a:t> Nevralji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600" dirty="0" smtClean="0"/>
              <a:t>Ani</a:t>
            </a:r>
          </a:p>
          <a:p>
            <a:r>
              <a:rPr lang="tr-TR" sz="3600" dirty="0" smtClean="0"/>
              <a:t>Şiddetli</a:t>
            </a:r>
          </a:p>
          <a:p>
            <a:r>
              <a:rPr lang="tr-TR" sz="3600" dirty="0" smtClean="0"/>
              <a:t>Birkaç saniyeden bir dakikaya kadar süren</a:t>
            </a:r>
          </a:p>
          <a:p>
            <a:r>
              <a:rPr lang="tr-TR" sz="3600" dirty="0" smtClean="0"/>
              <a:t>Bıçak saplanması</a:t>
            </a:r>
          </a:p>
          <a:p>
            <a:r>
              <a:rPr lang="tr-TR" sz="3600" dirty="0" smtClean="0"/>
              <a:t>Şimşek çakması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002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29973" y="462269"/>
            <a:ext cx="8911687" cy="1280890"/>
          </a:xfrm>
        </p:spPr>
        <p:txBody>
          <a:bodyPr/>
          <a:lstStyle/>
          <a:p>
            <a:r>
              <a:rPr lang="tr-TR" dirty="0" smtClean="0"/>
              <a:t>Ağrıdan Korunma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71244" y="2238797"/>
            <a:ext cx="7792869" cy="2430308"/>
          </a:xfrm>
        </p:spPr>
        <p:txBody>
          <a:bodyPr>
            <a:normAutofit/>
          </a:bodyPr>
          <a:lstStyle/>
          <a:p>
            <a:r>
              <a:rPr lang="tr-TR" sz="4400" dirty="0" smtClean="0"/>
              <a:t>Uyku düzeni ve yeme alışkanlığı bozulabilir.</a:t>
            </a:r>
          </a:p>
          <a:p>
            <a:r>
              <a:rPr lang="tr-TR" sz="4400" dirty="0" smtClean="0"/>
              <a:t>Analjezik kullanımı</a:t>
            </a:r>
          </a:p>
        </p:txBody>
      </p:sp>
    </p:spTree>
    <p:extLst>
      <p:ext uri="{BB962C8B-B14F-4D97-AF65-F5344CB8AC3E}">
        <p14:creationId xmlns:p14="http://schemas.microsoft.com/office/powerpoint/2010/main" val="234701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198</Words>
  <Application>Microsoft Office PowerPoint</Application>
  <PresentationFormat>Geniş ekran</PresentationFormat>
  <Paragraphs>39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Duman</vt:lpstr>
      <vt:lpstr>DİŞ HEKİMLİĞİNDE AĞRI </vt:lpstr>
      <vt:lpstr>DİŞ HEKİMLİĞİNDE AĞRI</vt:lpstr>
      <vt:lpstr>Diş Kaynaklı Ağrı</vt:lpstr>
      <vt:lpstr>Periapikal Doku Kaynaklı Ağrı</vt:lpstr>
      <vt:lpstr>Maksiller Sinüzit</vt:lpstr>
      <vt:lpstr>Temporomandibular Düzensizlikler</vt:lpstr>
      <vt:lpstr>Migren</vt:lpstr>
      <vt:lpstr>Trigeminal Nevralji</vt:lpstr>
      <vt:lpstr>Ağrıdan Korunma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DİŞ HEKİMLİĞİNDE AĞRI </dc:title>
  <dc:creator>mert ocak</dc:creator>
  <cp:lastModifiedBy>mert ocak</cp:lastModifiedBy>
  <cp:revision>2</cp:revision>
  <dcterms:created xsi:type="dcterms:W3CDTF">2020-01-16T07:07:09Z</dcterms:created>
  <dcterms:modified xsi:type="dcterms:W3CDTF">2020-01-17T11:16:17Z</dcterms:modified>
</cp:coreProperties>
</file>