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98" r:id="rId3"/>
    <p:sldId id="32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6" r:id="rId17"/>
    <p:sldId id="337" r:id="rId18"/>
    <p:sldId id="338" r:id="rId19"/>
    <p:sldId id="334" r:id="rId20"/>
    <p:sldId id="300" r:id="rId21"/>
    <p:sldId id="301" r:id="rId22"/>
    <p:sldId id="319" r:id="rId23"/>
    <p:sldId id="349" r:id="rId24"/>
    <p:sldId id="339" r:id="rId25"/>
    <p:sldId id="340" r:id="rId26"/>
    <p:sldId id="341" r:id="rId27"/>
    <p:sldId id="304" r:id="rId28"/>
    <p:sldId id="342" r:id="rId29"/>
    <p:sldId id="343" r:id="rId30"/>
    <p:sldId id="305" r:id="rId31"/>
    <p:sldId id="344" r:id="rId32"/>
    <p:sldId id="306" r:id="rId33"/>
    <p:sldId id="307" r:id="rId34"/>
    <p:sldId id="345" r:id="rId35"/>
    <p:sldId id="308" r:id="rId36"/>
    <p:sldId id="346" r:id="rId37"/>
    <p:sldId id="314" r:id="rId38"/>
    <p:sldId id="315" r:id="rId39"/>
    <p:sldId id="347" r:id="rId40"/>
    <p:sldId id="348" r:id="rId4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7F11A2-34EF-44A7-95F4-18E60A00E991}" type="slidenum">
              <a:rPr lang="en-GB" altLang="tr-TR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920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FA9B64-B3E9-48B5-B42A-969747C7B6C5}" type="slidenum">
              <a:rPr lang="en-GB" altLang="tr-TR"/>
              <a:pPr/>
              <a:t>1</a:t>
            </a:fld>
            <a:endParaRPr lang="en-GB" altLang="tr-T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5562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34A61B-ED67-4185-A0FE-3E224BB9F72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91C81-DCD5-47B5-A0BB-E504F890A102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7D016-178E-46EB-91EC-7F9D58841980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0D2D1-DC45-4D15-9676-011153E135D4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D2611-7473-4129-842A-4E44BDB3F87E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A9F9A-3FD3-4FC6-B661-E0CD68B9A866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392DD-CFEA-46EA-BE43-2B55812C623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156B7-F8DA-4706-94EA-F2F0FA4526D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A92F9-CBFC-42A1-B1EB-848D4F3743E9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1F1DC-E7D3-4081-8AFF-DABCD0E0017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B028-2FB6-49C5-A250-4136406CFDDA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2414F-64BF-4DA0-BA20-14F639CC36AE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0C729-C011-4C14-895F-80DD10FE213D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 smtClean="0"/>
              <a:t>Click to edit Master text styles</a:t>
            </a:r>
          </a:p>
          <a:p>
            <a:pPr lvl="1"/>
            <a:r>
              <a:rPr lang="en-GB" altLang="tr-TR" smtClean="0"/>
              <a:t>Second level</a:t>
            </a:r>
          </a:p>
          <a:p>
            <a:pPr lvl="2"/>
            <a:r>
              <a:rPr lang="en-GB" altLang="tr-TR" smtClean="0"/>
              <a:t>Third level</a:t>
            </a:r>
          </a:p>
          <a:p>
            <a:pPr lvl="3"/>
            <a:r>
              <a:rPr lang="en-GB" altLang="tr-TR" smtClean="0"/>
              <a:t>Fourth level</a:t>
            </a:r>
          </a:p>
          <a:p>
            <a:pPr lvl="4"/>
            <a:r>
              <a:rPr lang="en-GB" altLang="tr-TR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0B555EC-1972-4766-B42E-2B7F9C2E93D2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7875"/>
            <a:ext cx="7772400" cy="1470025"/>
          </a:xfrm>
        </p:spPr>
        <p:txBody>
          <a:bodyPr/>
          <a:lstStyle/>
          <a:p>
            <a:pPr eaLnBrk="1" hangingPunct="1"/>
            <a:r>
              <a:rPr lang="tr-TR" altLang="tr-TR" b="1" smtClean="0"/>
              <a:t>7. </a:t>
            </a:r>
            <a:r>
              <a:rPr lang="tr-TR" altLang="tr-TR" b="1" dirty="0" smtClean="0"/>
              <a:t>ÜNİTE</a:t>
            </a:r>
            <a:endParaRPr lang="en-GB" altLang="tr-TR" b="1" dirty="0" smtClean="0"/>
          </a:p>
        </p:txBody>
      </p:sp>
      <p:sp>
        <p:nvSpPr>
          <p:cNvPr id="4099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b="1" dirty="0" smtClean="0"/>
              <a:t>ÖZEL EĞİTİM VE KAYNAŞTIRMA SINIFLARININ ETKİLİ YÖNETİMİ</a:t>
            </a:r>
            <a:br>
              <a:rPr lang="tr-TR" altLang="tr-TR" b="1" dirty="0" smtClean="0"/>
            </a:br>
            <a:endParaRPr lang="en-GB" altLang="tr-TR" b="1" dirty="0" smtClean="0"/>
          </a:p>
          <a:p>
            <a:endParaRPr lang="tr-TR" alt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214" y="1600200"/>
            <a:ext cx="8699679" cy="4525963"/>
          </a:xfrm>
        </p:spPr>
        <p:txBody>
          <a:bodyPr/>
          <a:lstStyle/>
          <a:p>
            <a:r>
              <a:rPr lang="tr-TR" dirty="0" smtClean="0"/>
              <a:t>Yayılma etkisi</a:t>
            </a:r>
          </a:p>
          <a:p>
            <a:r>
              <a:rPr lang="tr-TR" dirty="0" smtClean="0"/>
              <a:t>Üçüncü bir göz</a:t>
            </a:r>
          </a:p>
          <a:p>
            <a:r>
              <a:rPr lang="tr-TR" dirty="0" smtClean="0"/>
              <a:t>Derse belirli bir hızda başlamak ve aynı hızla sürdürmek/doyum/dersten derse geçiş</a:t>
            </a:r>
          </a:p>
          <a:p>
            <a:r>
              <a:rPr lang="tr-TR" dirty="0" smtClean="0"/>
              <a:t>Akıcılık/yumuşaklık/dersin pürüzsüz bir şekilde ilerlemesi/çocukların çalışmalarını ya da düşüncelerini bozacak olay ya da değişikliklerin olmaması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59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60043"/>
            <a:ext cx="8229600" cy="4525963"/>
          </a:xfrm>
        </p:spPr>
        <p:txBody>
          <a:bodyPr/>
          <a:lstStyle/>
          <a:p>
            <a:r>
              <a:rPr lang="tr-TR" dirty="0" smtClean="0"/>
              <a:t>Derse dikkat ekmek/öğrencilere ne yapacaklarını açıkça söylemek</a:t>
            </a:r>
          </a:p>
          <a:p>
            <a:r>
              <a:rPr lang="tr-TR" dirty="0" smtClean="0"/>
              <a:t>Öğrencinin </a:t>
            </a:r>
            <a:r>
              <a:rPr lang="tr-TR" dirty="0" err="1" smtClean="0"/>
              <a:t>hesapverebilirliği</a:t>
            </a:r>
            <a:r>
              <a:rPr lang="tr-TR" dirty="0" smtClean="0"/>
              <a:t>/aktif katılma sorumluluğu/öğretmenin seslenerek, tekrarlayarak, açıklama yaparak derse katılımlarını sağlamak</a:t>
            </a:r>
          </a:p>
          <a:p>
            <a:r>
              <a:rPr lang="tr-TR" dirty="0" smtClean="0"/>
              <a:t>Aynı anda birden fazla olaya dikkat etmesi, müdahale etmesi</a:t>
            </a:r>
          </a:p>
          <a:p>
            <a:r>
              <a:rPr lang="tr-TR" dirty="0" smtClean="0"/>
              <a:t>Öğrencilerin öğrenmesi gerekenleri öğrenmiş olması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82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Öğrencinin derse karşı olumlu ya da olumsuz etkileri</a:t>
            </a:r>
          </a:p>
          <a:p>
            <a:r>
              <a:rPr lang="tr-TR" dirty="0" smtClean="0"/>
              <a:t>Etkinliğe yönelik tutumların değişmesi</a:t>
            </a:r>
          </a:p>
          <a:p>
            <a:r>
              <a:rPr lang="tr-TR" dirty="0" smtClean="0"/>
              <a:t>Etkinliklerde çeşitlilik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239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Etkili öğretmenler; sınıftaki her öğrenciye aynı stratejileri uygulamayan, öğrencilere göre kullandıkları teknikleri değiştiren öğretmenlerdir</a:t>
            </a:r>
            <a:r>
              <a:rPr lang="tr-TR" dirty="0" smtClean="0">
                <a:solidFill>
                  <a:srgbClr val="0070C0"/>
                </a:solidFill>
              </a:rPr>
              <a:t>!!!!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!!!Öğretim amaçlarını açık ve </a:t>
            </a:r>
          </a:p>
          <a:p>
            <a:pPr marL="0" indent="0" algn="ctr">
              <a:buNone/>
            </a:pPr>
            <a:r>
              <a:rPr lang="tr-TR" dirty="0" smtClean="0"/>
              <a:t>net bir şekilde belirlemeli ve bunları çocuklara bildirmelidir</a:t>
            </a:r>
          </a:p>
          <a:p>
            <a:pPr marL="0" indent="0" algn="ctr">
              <a:buNone/>
            </a:pPr>
            <a:r>
              <a:rPr lang="tr-TR" dirty="0" smtClean="0"/>
              <a:t>!!!Etkili öğretim yöntemlerini kullanmalıdır</a:t>
            </a:r>
          </a:p>
          <a:p>
            <a:pPr marL="0" indent="0" algn="ctr">
              <a:buNone/>
            </a:pPr>
            <a:r>
              <a:rPr lang="tr-TR" dirty="0" smtClean="0"/>
              <a:t>!!!Öğrencinin gelişimini izlemelidir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61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Gerekli beklentiler</a:t>
            </a:r>
          </a:p>
          <a:p>
            <a:r>
              <a:rPr lang="tr-TR" dirty="0" smtClean="0"/>
              <a:t>Çocukların özellikleri</a:t>
            </a:r>
          </a:p>
          <a:p>
            <a:r>
              <a:rPr lang="tr-TR" dirty="0" smtClean="0"/>
              <a:t>Bireyse uyarama</a:t>
            </a:r>
          </a:p>
          <a:p>
            <a:r>
              <a:rPr lang="tr-TR" dirty="0" smtClean="0"/>
              <a:t>Öğretmen-öğrenci ilişkileri</a:t>
            </a:r>
          </a:p>
          <a:p>
            <a:r>
              <a:rPr lang="tr-TR" dirty="0" smtClean="0"/>
              <a:t>Sosyal beceri öğretimi</a:t>
            </a:r>
          </a:p>
          <a:p>
            <a:r>
              <a:rPr lang="tr-TR" dirty="0" smtClean="0"/>
              <a:t>Kendini kontrol becerilerinin öğretimi</a:t>
            </a:r>
          </a:p>
          <a:p>
            <a:r>
              <a:rPr lang="tr-TR" dirty="0" smtClean="0"/>
              <a:t>Akran aracılı </a:t>
            </a:r>
            <a:r>
              <a:rPr lang="tr-TR" dirty="0"/>
              <a:t>öğretim</a:t>
            </a:r>
          </a:p>
          <a:p>
            <a:r>
              <a:rPr lang="tr-TR" dirty="0" smtClean="0"/>
              <a:t>İşbirliğine dayalı </a:t>
            </a:r>
            <a:r>
              <a:rPr lang="tr-TR" dirty="0"/>
              <a:t>öğretim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280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Sınıf yönetiminin elemanları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Kurallar (neden  o kural?)</a:t>
            </a:r>
          </a:p>
          <a:p>
            <a:r>
              <a:rPr lang="tr-TR" dirty="0" smtClean="0"/>
              <a:t>İşleyiş (sınıfta beklenen davranış standartları)</a:t>
            </a:r>
          </a:p>
          <a:p>
            <a:pPr lvl="1"/>
            <a:r>
              <a:rPr lang="tr-TR" dirty="0" smtClean="0"/>
              <a:t>Materyallerin kullanımı</a:t>
            </a:r>
          </a:p>
          <a:p>
            <a:pPr lvl="1"/>
            <a:r>
              <a:rPr lang="tr-TR" dirty="0" smtClean="0"/>
              <a:t>Güne başlarken ve gün bitimi</a:t>
            </a:r>
          </a:p>
          <a:p>
            <a:pPr lvl="1"/>
            <a:r>
              <a:rPr lang="tr-TR" dirty="0" smtClean="0"/>
              <a:t>Geçişler</a:t>
            </a:r>
          </a:p>
          <a:p>
            <a:pPr lvl="1"/>
            <a:r>
              <a:rPr lang="tr-TR" dirty="0" smtClean="0"/>
              <a:t>Grup çalışmaları</a:t>
            </a:r>
          </a:p>
          <a:p>
            <a:pPr lvl="1"/>
            <a:r>
              <a:rPr lang="tr-TR" dirty="0" smtClean="0"/>
              <a:t>ödevler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025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Sınıf yönetiminin elemanları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Yönergeler</a:t>
            </a:r>
          </a:p>
          <a:p>
            <a:r>
              <a:rPr lang="tr-TR" dirty="0" smtClean="0"/>
              <a:t>Öğrenci-öğretmen etkileşimi</a:t>
            </a:r>
          </a:p>
          <a:p>
            <a:r>
              <a:rPr lang="tr-TR" dirty="0" smtClean="0"/>
              <a:t>Fiziksel koşullar</a:t>
            </a:r>
          </a:p>
          <a:p>
            <a:r>
              <a:rPr lang="tr-TR" dirty="0" smtClean="0"/>
              <a:t>Olumlu </a:t>
            </a:r>
            <a:r>
              <a:rPr lang="tr-TR" dirty="0" err="1" smtClean="0"/>
              <a:t>pekiştireçler</a:t>
            </a:r>
            <a:endParaRPr lang="tr-TR" dirty="0" smtClean="0"/>
          </a:p>
          <a:p>
            <a:r>
              <a:rPr lang="tr-TR" dirty="0" smtClean="0"/>
              <a:t>Öğretim grupları</a:t>
            </a:r>
          </a:p>
          <a:p>
            <a:r>
              <a:rPr lang="tr-TR" dirty="0" smtClean="0"/>
              <a:t>Olumsuz davranışlarla baş etme yöntemleri</a:t>
            </a:r>
          </a:p>
        </p:txBody>
      </p:sp>
    </p:spTree>
    <p:extLst>
      <p:ext uri="{BB962C8B-B14F-4D97-AF65-F5344CB8AC3E}">
        <p14:creationId xmlns:p14="http://schemas.microsoft.com/office/powerpoint/2010/main" val="128926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İstendik davranışlar sınıfın %60’ından azında gözleniyorsa sınıf yönetiminde problem var demektir!!!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«</a:t>
            </a:r>
            <a:r>
              <a:rPr lang="tr-TR" dirty="0">
                <a:solidFill>
                  <a:srgbClr val="FF0000"/>
                </a:solidFill>
              </a:rPr>
              <a:t>Ö</a:t>
            </a:r>
            <a:r>
              <a:rPr lang="tr-TR" dirty="0" smtClean="0">
                <a:solidFill>
                  <a:srgbClr val="FF0000"/>
                </a:solidFill>
              </a:rPr>
              <a:t>ğrencilerin yaşantılarının benimle geçirdikleri zamandan nasıl etkilenmesini istiyorum?»</a:t>
            </a:r>
          </a:p>
          <a:p>
            <a:pPr>
              <a:buFontTx/>
              <a:buChar char="-"/>
            </a:pPr>
            <a:r>
              <a:rPr lang="tr-TR" dirty="0" smtClean="0"/>
              <a:t>Mutlu olmak</a:t>
            </a:r>
          </a:p>
          <a:p>
            <a:pPr>
              <a:buFontTx/>
              <a:buChar char="-"/>
            </a:pPr>
            <a:r>
              <a:rPr lang="tr-TR" dirty="0" smtClean="0"/>
              <a:t>İyi öğrenen değil iyi insan kavramı</a:t>
            </a:r>
          </a:p>
          <a:p>
            <a:pPr>
              <a:buFontTx/>
              <a:buChar char="-"/>
            </a:pPr>
            <a:r>
              <a:rPr lang="tr-TR" dirty="0" smtClean="0"/>
              <a:t>Amaç kurallar değil iyi ve etik bir yaşam için iyi seçimler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960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7987" y="1713185"/>
            <a:ext cx="8239623" cy="4517797"/>
          </a:xfrm>
        </p:spPr>
        <p:txBody>
          <a:bodyPr/>
          <a:lstStyle/>
          <a:p>
            <a:pPr algn="just">
              <a:buNone/>
              <a:defRPr/>
            </a:pPr>
            <a:r>
              <a:rPr lang="tr-TR" alt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Sınıf Yönetimi </a:t>
            </a:r>
          </a:p>
          <a:p>
            <a:pPr algn="just">
              <a:buNone/>
              <a:defRPr/>
            </a:pPr>
            <a:r>
              <a:rPr lang="tr-TR" altLang="tr-TR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altLang="tr-TR" sz="2800" dirty="0" smtClean="0">
                <a:solidFill>
                  <a:srgbClr val="000000"/>
                </a:solidFill>
                <a:cs typeface="Times New Roman" pitchFamily="18" charset="0"/>
              </a:rPr>
              <a:t>Sınıftaki tüm çocukların mümkün olduğu kadar fazla başarılı olmalarını sağlamak amacıyla etkili öğretim ortamı hazırlanması ve bu ortamın kalıcılığının sağlanması </a:t>
            </a:r>
          </a:p>
          <a:p>
            <a:pPr algn="just">
              <a:buNone/>
              <a:defRPr/>
            </a:pPr>
            <a:r>
              <a:rPr lang="tr-TR" altLang="tr-TR" sz="2800" dirty="0" smtClean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tr-TR" sz="2800" dirty="0" smtClean="0">
                <a:solidFill>
                  <a:srgbClr val="000000"/>
                </a:solidFill>
              </a:rPr>
              <a:t>Akademik katılımı arttırmak ve öğrenme ortamını bozma olasılığı olan öğrencilerin davranışlarını önlemek için öğretmenin kullandığı tüm stratejiler</a:t>
            </a:r>
          </a:p>
          <a:p>
            <a:pPr algn="just">
              <a:buNone/>
              <a:defRPr/>
            </a:pPr>
            <a:endParaRPr lang="tr-TR" altLang="tr-TR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tr-TR" altLang="tr-TR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  <a:defRPr/>
            </a:pPr>
            <a:endParaRPr lang="tr-TR" altLang="tr-TR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dirty="0" smtClean="0"/>
              <a:t>Sınıfa uygun olmayan davranışları tanımlama ve kaydetme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 davranışa karar verme</a:t>
            </a:r>
            <a:r>
              <a:rPr lang="tr-TR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Problem davranış öğrencinin ya da başka öğrencilerin öğrenmesini engelliyor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Problem davranış öğrenciye ve/veya başkalarına zarar veriyor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Problem davranış öğrencinin sosyal etkileşimini olumsuz etkiliyor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d) Problem davranış geçici olmayan bir davranış mı?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e) Problem davranışa ilişkin diğer öğrenciler ve/veya velisi şikâyette bulunuyor mu? </a:t>
            </a:r>
          </a:p>
          <a:p>
            <a:pPr algn="just">
              <a:buNone/>
              <a:defRPr/>
            </a:pPr>
            <a:r>
              <a:rPr lang="tr-TR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f) Öğrenci yaşına ya da sınıf kademesine göre kabul edilebilir düzeyde olmayan davranışlar sergiliyor mu? (Özyürek, 2010). </a:t>
            </a:r>
          </a:p>
          <a:p>
            <a:pPr algn="just">
              <a:buNone/>
              <a:defRPr/>
            </a:pPr>
            <a:endParaRPr lang="tr-TR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 Davranışı Tanımlama </a:t>
            </a:r>
          </a:p>
          <a:p>
            <a:pPr algn="just"/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Baş etmek için önce problem davranışı tanımla </a:t>
            </a:r>
          </a:p>
          <a:p>
            <a:pPr algn="just"/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Tanımlama problem davranışla ilgili beklentilerin açık hale getirilmesini sağlar. </a:t>
            </a:r>
          </a:p>
          <a:p>
            <a:pPr algn="just"/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Tanımlama yapılırken çevresel olaylar/durumlar da belirlenir. </a:t>
            </a:r>
          </a:p>
          <a:p>
            <a:pPr algn="just"/>
            <a:r>
              <a:rPr lang="tr-T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Ayrıca tanımlama hangi veri toplama yönteminin kullanılabileceğini de açık hale getirir.</a:t>
            </a:r>
            <a:endParaRPr lang="tr-T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 tanımlama örnekleri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81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3" y="-98849"/>
            <a:ext cx="8229600" cy="871582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Problem davranışların işlevleri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2428"/>
            <a:ext cx="9144000" cy="547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6" y="-128789"/>
            <a:ext cx="8229600" cy="820066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Anekdot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3"/>
            <a:ext cx="9144000" cy="63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716" y="582769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Dezavantajları;</a:t>
            </a:r>
          </a:p>
          <a:p>
            <a:r>
              <a:rPr lang="tr-TR" dirty="0" smtClean="0"/>
              <a:t>Çözümleme süresi çok uzundur ve beceri gerektirir</a:t>
            </a:r>
          </a:p>
          <a:p>
            <a:r>
              <a:rPr lang="tr-TR" dirty="0" smtClean="0"/>
              <a:t>Hedef davranış hakkında fikir vermez.</a:t>
            </a:r>
          </a:p>
          <a:p>
            <a:r>
              <a:rPr lang="tr-TR" dirty="0" smtClean="0"/>
              <a:t>Normal sınıf ortamında zor</a:t>
            </a:r>
          </a:p>
          <a:p>
            <a:r>
              <a:rPr lang="tr-TR" dirty="0" smtClean="0"/>
              <a:t>!!hedef davranış belirlemeye yardımcı!!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Kayıt sonrasında;</a:t>
            </a:r>
          </a:p>
          <a:p>
            <a:r>
              <a:rPr lang="tr-TR" dirty="0" smtClean="0"/>
              <a:t>Hangi davranışlar uygun değil?</a:t>
            </a:r>
          </a:p>
          <a:p>
            <a:r>
              <a:rPr lang="tr-TR" dirty="0" smtClean="0"/>
              <a:t>Sık sık ortaya çıkıyor mu?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56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169" y="325192"/>
            <a:ext cx="8229600" cy="4525963"/>
          </a:xfrm>
        </p:spPr>
        <p:txBody>
          <a:bodyPr/>
          <a:lstStyle/>
          <a:p>
            <a:r>
              <a:rPr lang="tr-TR" dirty="0"/>
              <a:t>Belli bir ortaya çıkış şekli var mı?</a:t>
            </a:r>
          </a:p>
          <a:p>
            <a:r>
              <a:rPr lang="tr-TR" dirty="0"/>
              <a:t>Davranış için ortamda ödül ya da ceza var mı?</a:t>
            </a:r>
          </a:p>
          <a:p>
            <a:r>
              <a:rPr lang="tr-TR" dirty="0" smtClean="0"/>
              <a:t>Davranışlarda belli bir örüntü var mı?</a:t>
            </a:r>
          </a:p>
          <a:p>
            <a:r>
              <a:rPr lang="tr-TR" dirty="0" smtClean="0"/>
              <a:t>Öncül?</a:t>
            </a:r>
          </a:p>
          <a:p>
            <a:r>
              <a:rPr lang="tr-TR" dirty="0" smtClean="0"/>
              <a:t>D.Ö ortaya çıkan bir uyaran olay var mı?</a:t>
            </a:r>
          </a:p>
          <a:p>
            <a:r>
              <a:rPr lang="tr-TR" dirty="0" smtClean="0"/>
              <a:t>Sürekli olarak yinelenen öncül davranış sonuç ilişkisi var mı?</a:t>
            </a:r>
          </a:p>
          <a:p>
            <a:r>
              <a:rPr lang="tr-TR" dirty="0" smtClean="0"/>
              <a:t>Davranış öncül ve sonuçlar düşünüldüğünde hangi davranışın değiştirilmesi gerekiyor?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66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3" y="-420821"/>
            <a:ext cx="8229600" cy="1143000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Olay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3" y="934456"/>
            <a:ext cx="8661043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079" y="373487"/>
            <a:ext cx="8229600" cy="5327673"/>
          </a:xfrm>
        </p:spPr>
        <p:txBody>
          <a:bodyPr/>
          <a:lstStyle/>
          <a:p>
            <a:r>
              <a:rPr lang="tr-TR" dirty="0" smtClean="0"/>
              <a:t>En pratik gözlem</a:t>
            </a:r>
          </a:p>
          <a:p>
            <a:r>
              <a:rPr lang="tr-TR" dirty="0" smtClean="0"/>
              <a:t>Etkinliği etkilemez</a:t>
            </a:r>
          </a:p>
          <a:p>
            <a:r>
              <a:rPr lang="tr-TR" dirty="0" smtClean="0"/>
              <a:t>Amaç bir davranışın sayısını azaltmak ya da arttırmak ise kullanılabilir.</a:t>
            </a:r>
          </a:p>
          <a:p>
            <a:r>
              <a:rPr lang="tr-TR" dirty="0" smtClean="0"/>
              <a:t>Davranışın belli bir başlangıcı ve bitişi olmalı</a:t>
            </a:r>
          </a:p>
          <a:p>
            <a:r>
              <a:rPr lang="tr-TR" sz="2000" dirty="0" smtClean="0"/>
              <a:t>Kaç kez parmak kaldırdı</a:t>
            </a:r>
          </a:p>
          <a:p>
            <a:r>
              <a:rPr lang="tr-TR" sz="2000" dirty="0" smtClean="0"/>
              <a:t>Kaç sözcük yazdı</a:t>
            </a:r>
          </a:p>
          <a:p>
            <a:r>
              <a:rPr lang="tr-TR" sz="2000" dirty="0" smtClean="0"/>
              <a:t>Kaç kez zamanında derse girdi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Başlama düzeyi verisi</a:t>
            </a:r>
          </a:p>
          <a:p>
            <a:r>
              <a:rPr lang="tr-TR" dirty="0">
                <a:solidFill>
                  <a:srgbClr val="FF0000"/>
                </a:solidFill>
              </a:rPr>
              <a:t>Kendini izleme yöntemi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85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Dezavantajları;</a:t>
            </a:r>
          </a:p>
          <a:p>
            <a:r>
              <a:rPr lang="tr-TR" dirty="0">
                <a:solidFill>
                  <a:srgbClr val="000000"/>
                </a:solidFill>
              </a:rPr>
              <a:t>Davranışın süresi değişkense bu kayıt işe yaramaz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Birden fazla davranış gözleniyorsa bazı davranışlar kaçırılabilir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18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221" y="653010"/>
            <a:ext cx="8229600" cy="1143000"/>
          </a:xfrm>
        </p:spPr>
        <p:txBody>
          <a:bodyPr/>
          <a:lstStyle/>
          <a:p>
            <a:pPr algn="l"/>
            <a:r>
              <a:rPr lang="tr-TR" sz="3600" dirty="0" smtClean="0">
                <a:solidFill>
                  <a:srgbClr val="FF0000"/>
                </a:solidFill>
              </a:rPr>
              <a:t>Etkili Sınıf Yönetimi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75641"/>
            <a:ext cx="8229600" cy="3950522"/>
          </a:xfrm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Akademik katılımı arttırır.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Olası davranışları önler.</a:t>
            </a:r>
          </a:p>
          <a:p>
            <a:r>
              <a:rPr lang="tr-TR" dirty="0" smtClean="0">
                <a:solidFill>
                  <a:srgbClr val="000000"/>
                </a:solidFill>
              </a:rPr>
              <a:t>Sınıf yönetimi ile baş edilemeyen davranışlar için iyi bir davranış planı sağlar (davranış değiştirme yöntemleri). 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5" y="0"/>
            <a:ext cx="8229600" cy="717035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Süre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717035"/>
            <a:ext cx="8315325" cy="541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Davranışın ne kadar sürdüğü</a:t>
            </a:r>
          </a:p>
          <a:p>
            <a:pPr lvl="1"/>
            <a:r>
              <a:rPr lang="tr-TR" dirty="0" smtClean="0"/>
              <a:t>30 dakikalık oyun saatinde toplam kaç dakika amacına uygun oyun oynuyor.</a:t>
            </a:r>
          </a:p>
          <a:p>
            <a:r>
              <a:rPr lang="tr-TR" dirty="0" smtClean="0"/>
              <a:t>Davranışın belirli bir süre yapıldığı durumlarda kullanılır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205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4" y="-107861"/>
            <a:ext cx="8229600" cy="700289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Bekleme süresi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592428"/>
            <a:ext cx="8638168" cy="460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8" y="-253395"/>
            <a:ext cx="8229600" cy="871581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</a:rPr>
              <a:t>Zaman aralığı kaydı</a:t>
            </a:r>
            <a:endParaRPr lang="tr-TR" sz="2800" dirty="0">
              <a:solidFill>
                <a:srgbClr val="0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9855"/>
            <a:ext cx="9144000" cy="619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Davranış sayılamayacak kadar sık ortaya çıkıyorsa kullanılır</a:t>
            </a:r>
          </a:p>
          <a:p>
            <a:r>
              <a:rPr lang="tr-TR" dirty="0" smtClean="0"/>
              <a:t>Süre ve sıklığa ilişkin bilgi vermez</a:t>
            </a:r>
          </a:p>
          <a:p>
            <a:pPr lvl="1"/>
            <a:r>
              <a:rPr lang="tr-TR" dirty="0" smtClean="0"/>
              <a:t>Devam eden çalışma/etkinlik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8926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84" y="0"/>
            <a:ext cx="8229600" cy="729914"/>
          </a:xfrm>
        </p:spPr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Anlık zaman örneklemesi kaydı</a:t>
            </a:r>
            <a:endParaRPr lang="tr-TR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90712"/>
            <a:ext cx="9144001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bir aralığın sonunda davranış ortaya çıkıyor mu?</a:t>
            </a:r>
          </a:p>
          <a:p>
            <a:pPr lvl="1"/>
            <a:r>
              <a:rPr lang="tr-TR" dirty="0" smtClean="0"/>
              <a:t>Gözlüğü ne kadar süre taktığı</a:t>
            </a:r>
          </a:p>
          <a:p>
            <a:pPr lvl="1"/>
            <a:r>
              <a:rPr lang="tr-TR" dirty="0" smtClean="0"/>
              <a:t>Ne kadar süre ödevini yaptığı</a:t>
            </a:r>
          </a:p>
          <a:p>
            <a:pPr lvl="1"/>
            <a:r>
              <a:rPr lang="tr-TR" dirty="0" smtClean="0"/>
              <a:t>Sekreterin ne kadar çalıştığı</a:t>
            </a:r>
          </a:p>
          <a:p>
            <a:pPr marL="457200" lvl="1" indent="0">
              <a:buNone/>
            </a:pPr>
            <a:r>
              <a:rPr lang="tr-TR" dirty="0" smtClean="0"/>
              <a:t>Kısa süreli devam eden ya da etmesini istediğimiz davranışlarda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1051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8"/>
            <a:ext cx="9144000" cy="671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972"/>
            <a:ext cx="9144000" cy="6536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Olumlu davranış desteği (ODD)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Amaç: problem davranışı azaltmak, yok etmek değil, davranışın amacını anlayarak aynı amaca hizmet edecek yeni davranışlar elde etmektir.</a:t>
            </a:r>
          </a:p>
          <a:p>
            <a:r>
              <a:rPr lang="tr-TR" dirty="0" smtClean="0"/>
              <a:t>Beceri eksiklerini, ortamı ve sistemi düzeltmek hedeflenir.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BÜTÜN DİKKAT ÖĞRENCİ DAVRANIŞLARI ÜZERİNDE Mİ OLMALI?</a:t>
            </a:r>
          </a:p>
          <a:p>
            <a:endParaRPr lang="tr-TR" dirty="0" smtClean="0">
              <a:solidFill>
                <a:srgbClr val="000000"/>
              </a:solidFill>
            </a:endParaRPr>
          </a:p>
          <a:p>
            <a:r>
              <a:rPr lang="tr-TR" dirty="0" smtClean="0">
                <a:solidFill>
                  <a:srgbClr val="000000"/>
                </a:solidFill>
              </a:rPr>
              <a:t>PROBLEMİN SAHİBİ ÖĞRETMEN OLABİLİR Mİ?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ODD Planı Hazırlamak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6180" y="1263869"/>
            <a:ext cx="8229600" cy="4525963"/>
          </a:xfrm>
        </p:spPr>
        <p:txBody>
          <a:bodyPr/>
          <a:lstStyle/>
          <a:p>
            <a:r>
              <a:rPr lang="tr-TR" sz="2400" dirty="0" smtClean="0"/>
              <a:t>Davranış tanımlanır.</a:t>
            </a:r>
          </a:p>
          <a:p>
            <a:pPr lvl="1"/>
            <a:r>
              <a:rPr lang="tr-TR" sz="2000" dirty="0" smtClean="0"/>
              <a:t>Veri toplama</a:t>
            </a:r>
          </a:p>
          <a:p>
            <a:r>
              <a:rPr lang="tr-TR" sz="2400" dirty="0" smtClean="0"/>
              <a:t>Tarama</a:t>
            </a:r>
          </a:p>
          <a:p>
            <a:pPr lvl="1"/>
            <a:r>
              <a:rPr lang="tr-TR" sz="2000" dirty="0" smtClean="0"/>
              <a:t>Görüşme, gözlem, kayıt</a:t>
            </a:r>
          </a:p>
          <a:p>
            <a:r>
              <a:rPr lang="tr-TR" sz="2400" dirty="0" smtClean="0"/>
              <a:t>İşlevsel değerlendirme</a:t>
            </a:r>
          </a:p>
          <a:p>
            <a:pPr lvl="1"/>
            <a:r>
              <a:rPr lang="tr-TR" sz="2000" dirty="0" smtClean="0"/>
              <a:t>O ve </a:t>
            </a:r>
            <a:r>
              <a:rPr lang="tr-TR" sz="2000" dirty="0" err="1" smtClean="0"/>
              <a:t>S’de</a:t>
            </a:r>
            <a:r>
              <a:rPr lang="tr-TR" sz="2000" dirty="0" smtClean="0"/>
              <a:t> değişiklikler yaparak hipotez oluşturma</a:t>
            </a:r>
          </a:p>
          <a:p>
            <a:r>
              <a:rPr lang="tr-TR" sz="2400" dirty="0" smtClean="0"/>
              <a:t>İşlevsel analiz</a:t>
            </a:r>
          </a:p>
          <a:p>
            <a:r>
              <a:rPr lang="tr-TR" sz="2400" dirty="0" smtClean="0"/>
              <a:t>Tüm bilgileri gözden geçirme</a:t>
            </a:r>
          </a:p>
          <a:p>
            <a:r>
              <a:rPr lang="tr-TR" sz="2400" dirty="0" smtClean="0"/>
              <a:t>ODD hazırlama</a:t>
            </a:r>
          </a:p>
          <a:p>
            <a:pPr lvl="1"/>
            <a:r>
              <a:rPr lang="tr-TR" sz="2000" dirty="0" smtClean="0"/>
              <a:t>Hipotezi gözden geçirme</a:t>
            </a:r>
          </a:p>
          <a:p>
            <a:pPr lvl="1"/>
            <a:r>
              <a:rPr lang="tr-TR" sz="2000" dirty="0" smtClean="0"/>
              <a:t>Planı değerlendirmek için veri toplama</a:t>
            </a:r>
          </a:p>
          <a:p>
            <a:pPr lvl="1"/>
            <a:r>
              <a:rPr lang="tr-TR" sz="2000" dirty="0" smtClean="0"/>
              <a:t>Başarılı sonuçları genelleştirme</a:t>
            </a:r>
            <a:endParaRPr lang="tr-T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dirty="0" smtClean="0">
                <a:solidFill>
                  <a:srgbClr val="FF0000"/>
                </a:solidFill>
              </a:rPr>
              <a:t>Öğretmenin Davranışlara İlişkin Açıklamaları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Davranışları adlandırma; “tembel, yaramaz, </a:t>
            </a:r>
            <a:r>
              <a:rPr lang="tr-TR" dirty="0" err="1" smtClean="0"/>
              <a:t>hiperaktif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Davranışa ilişkin kurgusal açıklama</a:t>
            </a:r>
          </a:p>
          <a:p>
            <a:pPr lvl="1"/>
            <a:r>
              <a:rPr lang="tr-TR" dirty="0" smtClean="0"/>
              <a:t>«….olduğu için….»</a:t>
            </a:r>
          </a:p>
          <a:p>
            <a:r>
              <a:rPr lang="tr-TR" dirty="0" smtClean="0"/>
              <a:t>Davranışa ilişkin tarihsel açıklama</a:t>
            </a:r>
          </a:p>
          <a:p>
            <a:pPr lvl="1"/>
            <a:r>
              <a:rPr lang="tr-TR" dirty="0" smtClean="0"/>
              <a:t>Bebeklik, geçen yıl ki eğitim yılı</a:t>
            </a:r>
          </a:p>
          <a:p>
            <a:r>
              <a:rPr lang="tr-TR" dirty="0" smtClean="0"/>
              <a:t>!!!Bunların hiçbiri öğretmene davranış hakkında yeterli ipucu vermez.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dirty="0" smtClean="0">
                <a:solidFill>
                  <a:srgbClr val="FF0000"/>
                </a:solidFill>
              </a:rPr>
              <a:t>Öğretmenin Davranışlara İlişkin Açıklamaları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Güncel açıklama</a:t>
            </a:r>
          </a:p>
          <a:p>
            <a:pPr lvl="1"/>
            <a:r>
              <a:rPr lang="tr-TR" dirty="0" smtClean="0"/>
              <a:t>Davranışın olduğu andaki olay ve durumlar</a:t>
            </a:r>
          </a:p>
          <a:p>
            <a:r>
              <a:rPr lang="tr-TR" dirty="0" smtClean="0"/>
              <a:t>Bilimsel yaklaşımlara dayalı açıklama</a:t>
            </a:r>
          </a:p>
          <a:p>
            <a:pPr lvl="1"/>
            <a:r>
              <a:rPr lang="tr-TR" dirty="0" smtClean="0"/>
              <a:t>Biyofiziksel, psikolojik, bilişsel, davranışsal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!!!Bunlar problem davranışa ilişkin yeterli davranış açıklamaları sunar.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Öğretmenler;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563" y="1188076"/>
            <a:ext cx="8480738" cy="4525963"/>
          </a:xfrm>
        </p:spPr>
        <p:txBody>
          <a:bodyPr/>
          <a:lstStyle/>
          <a:p>
            <a:r>
              <a:rPr lang="tr-TR" dirty="0" smtClean="0"/>
              <a:t>Davranışa ilişkin beklentilerini açık olarak belirtmeli</a:t>
            </a:r>
          </a:p>
          <a:p>
            <a:r>
              <a:rPr lang="tr-TR" dirty="0" smtClean="0"/>
              <a:t>Öğrenci sessiz ve sakin cezalandırılmalı</a:t>
            </a:r>
          </a:p>
          <a:p>
            <a:r>
              <a:rPr lang="tr-TR" dirty="0" smtClean="0"/>
              <a:t>Grup </a:t>
            </a:r>
            <a:r>
              <a:rPr lang="tr-TR" dirty="0" err="1" smtClean="0"/>
              <a:t>pekiştireçleri</a:t>
            </a:r>
            <a:r>
              <a:rPr lang="tr-TR" dirty="0" smtClean="0"/>
              <a:t> sunmayı bilmeli</a:t>
            </a:r>
          </a:p>
          <a:p>
            <a:r>
              <a:rPr lang="tr-TR" dirty="0" smtClean="0"/>
              <a:t>Uygun davranışl</a:t>
            </a:r>
            <a:r>
              <a:rPr lang="tr-TR" dirty="0"/>
              <a:t>arın</a:t>
            </a:r>
            <a:r>
              <a:rPr lang="tr-TR" dirty="0" smtClean="0"/>
              <a:t> öğretilmeli</a:t>
            </a:r>
          </a:p>
          <a:p>
            <a:r>
              <a:rPr lang="tr-TR" dirty="0" smtClean="0"/>
              <a:t>Sınıf ortamı, öğretmen ve öğrenci gereksinimleri</a:t>
            </a:r>
          </a:p>
          <a:p>
            <a:r>
              <a:rPr lang="tr-TR" dirty="0" smtClean="0"/>
              <a:t>Odak noktası öğrenciye kendini kontrol etmesi için yardımcı olmak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61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!!!!!!!!!!Öğretmenler istenmeyen davranışlara nasıl tepki vereceğini değil bu davranışları nasıl öneyeceğini düşünmeli.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!!!! Öğrenci başarısı için öğretmenin sınıf yönetimi becerileri esastır.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Derse katılımı sağlayan ve olumsuz davranışları azaltan sınıf yönetimi kavramları ve teknikeri neler?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58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862</Words>
  <Application>Microsoft Office PowerPoint</Application>
  <PresentationFormat>Ekran Gösterisi (4:3)</PresentationFormat>
  <Paragraphs>159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Wingdings</vt:lpstr>
      <vt:lpstr>Default Design</vt:lpstr>
      <vt:lpstr>7. ÜNİTE</vt:lpstr>
      <vt:lpstr>PowerPoint Sunusu</vt:lpstr>
      <vt:lpstr>Etkili Sınıf Yönetimi</vt:lpstr>
      <vt:lpstr>PowerPoint Sunusu</vt:lpstr>
      <vt:lpstr>Öğretmenin Davranışlara İlişkin Açıklamaları</vt:lpstr>
      <vt:lpstr>Öğretmenin Davranışlara İlişkin Açıklamaları</vt:lpstr>
      <vt:lpstr>Öğretmenler;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Sınıf yönetiminin elemanları</vt:lpstr>
      <vt:lpstr>Sınıf yönetiminin elemanları</vt:lpstr>
      <vt:lpstr>PowerPoint Sunusu</vt:lpstr>
      <vt:lpstr>PowerPoint Sunusu</vt:lpstr>
      <vt:lpstr>Sınıfa uygun olmayan davranışları tanımlama ve kaydetme</vt:lpstr>
      <vt:lpstr>PowerPoint Sunusu</vt:lpstr>
      <vt:lpstr>Davranış tanımlama örnekleri</vt:lpstr>
      <vt:lpstr>Problem davranışların işlevleri</vt:lpstr>
      <vt:lpstr>Anekdot kaydı</vt:lpstr>
      <vt:lpstr>PowerPoint Sunusu</vt:lpstr>
      <vt:lpstr>PowerPoint Sunusu</vt:lpstr>
      <vt:lpstr>Olay kaydı</vt:lpstr>
      <vt:lpstr>PowerPoint Sunusu</vt:lpstr>
      <vt:lpstr>PowerPoint Sunusu</vt:lpstr>
      <vt:lpstr>Süre kaydı</vt:lpstr>
      <vt:lpstr>PowerPoint Sunusu</vt:lpstr>
      <vt:lpstr>Bekleme süresi kaydı</vt:lpstr>
      <vt:lpstr>Zaman aralığı kaydı</vt:lpstr>
      <vt:lpstr>PowerPoint Sunusu</vt:lpstr>
      <vt:lpstr>Anlık zaman örneklemesi kaydı</vt:lpstr>
      <vt:lpstr>PowerPoint Sunusu</vt:lpstr>
      <vt:lpstr>PowerPoint Sunusu</vt:lpstr>
      <vt:lpstr>PowerPoint Sunusu</vt:lpstr>
      <vt:lpstr>Olumlu davranış desteği (ODD)</vt:lpstr>
      <vt:lpstr>ODD Planı Hazırlamak</vt:lpstr>
    </vt:vector>
  </TitlesOfParts>
  <Company>Clearly Presented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BURCU</cp:lastModifiedBy>
  <cp:revision>169</cp:revision>
  <dcterms:created xsi:type="dcterms:W3CDTF">2009-11-03T13:35:13Z</dcterms:created>
  <dcterms:modified xsi:type="dcterms:W3CDTF">2017-11-13T06:41:16Z</dcterms:modified>
</cp:coreProperties>
</file>