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C9197-38B0-47E4-B5BB-ABA79F923F78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3C872-C2E4-40C6-8B09-B6EE87CEB7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8421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34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4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87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5129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42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5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90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30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3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5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1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9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3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9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4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94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00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Öğrenmeyi </a:t>
            </a:r>
            <a:r>
              <a:rPr lang="tr-TR" dirty="0" err="1"/>
              <a:t>öğrenmekve</a:t>
            </a:r>
            <a:r>
              <a:rPr lang="tr-TR" dirty="0"/>
              <a:t> </a:t>
            </a:r>
            <a:r>
              <a:rPr lang="tr-TR" dirty="0" smtClean="0"/>
              <a:t>Travma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5400" dirty="0" smtClean="0"/>
              <a:t>Dr. </a:t>
            </a:r>
            <a:r>
              <a:rPr lang="tr-TR" sz="5400" dirty="0" err="1" smtClean="0"/>
              <a:t>Öğr</a:t>
            </a:r>
            <a:r>
              <a:rPr lang="tr-TR" sz="5400" dirty="0" smtClean="0"/>
              <a:t>. </a:t>
            </a:r>
            <a:r>
              <a:rPr lang="tr-TR" sz="5400" dirty="0" err="1" smtClean="0"/>
              <a:t>Üy</a:t>
            </a:r>
            <a:r>
              <a:rPr lang="tr-TR" sz="5400" dirty="0" smtClean="0"/>
              <a:t>. Eylem Gökçe Türk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018936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Başarı Hedefleri</a:t>
            </a:r>
          </a:p>
        </p:txBody>
      </p:sp>
      <p:sp>
        <p:nvSpPr>
          <p:cNvPr id="14339" name="Rectangle 4"/>
          <p:cNvSpPr>
            <a:spLocks noGrp="1"/>
          </p:cNvSpPr>
          <p:nvPr>
            <p:ph sz="half" idx="1"/>
          </p:nvPr>
        </p:nvSpPr>
        <p:spPr>
          <a:xfrm>
            <a:off x="1143000" y="2057400"/>
            <a:ext cx="4859338" cy="4038600"/>
          </a:xfrm>
        </p:spPr>
        <p:txBody>
          <a:bodyPr/>
          <a:lstStyle/>
          <a:p>
            <a:pPr eaLnBrk="1" hangingPunct="1"/>
            <a:r>
              <a:rPr lang="tr-TR" altLang="tr-TR" sz="2400" b="1" smtClean="0">
                <a:solidFill>
                  <a:schemeClr val="tx1"/>
                </a:solidFill>
              </a:rPr>
              <a:t>USTALAŞMA HEDEFLERİ</a:t>
            </a:r>
          </a:p>
        </p:txBody>
      </p:sp>
      <p:sp>
        <p:nvSpPr>
          <p:cNvPr id="14340" name="Rectangle 5"/>
          <p:cNvSpPr>
            <a:spLocks noGrp="1"/>
          </p:cNvSpPr>
          <p:nvPr>
            <p:ph sz="half" idx="2"/>
          </p:nvPr>
        </p:nvSpPr>
        <p:spPr>
          <a:xfrm>
            <a:off x="6154738" y="2057400"/>
            <a:ext cx="4860925" cy="4038600"/>
          </a:xfrm>
        </p:spPr>
        <p:txBody>
          <a:bodyPr/>
          <a:lstStyle/>
          <a:p>
            <a:pPr algn="ctr" eaLnBrk="1" hangingPunct="1">
              <a:buFont typeface="Corbel" pitchFamily="34" charset="0"/>
              <a:buNone/>
            </a:pPr>
            <a:r>
              <a:rPr lang="tr-TR" altLang="tr-TR" sz="2400" b="1" smtClean="0">
                <a:solidFill>
                  <a:schemeClr val="tx1"/>
                </a:solidFill>
              </a:rPr>
              <a:t>PERFORMANS HEDEFLERİ</a:t>
            </a:r>
          </a:p>
          <a:p>
            <a:pPr algn="ctr" eaLnBrk="1" hangingPunct="1">
              <a:buFont typeface="Corbel" pitchFamily="34" charset="0"/>
              <a:buNone/>
            </a:pPr>
            <a:endParaRPr lang="tr-TR" altLang="tr-TR" sz="2400" b="1" smtClean="0">
              <a:solidFill>
                <a:schemeClr val="tx1"/>
              </a:solidFill>
            </a:endParaRPr>
          </a:p>
          <a:p>
            <a:pPr algn="ctr" eaLnBrk="1" hangingPunct="1">
              <a:buFont typeface="Corbel" pitchFamily="34" charset="0"/>
              <a:buNone/>
            </a:pPr>
            <a:endParaRPr lang="tr-TR" altLang="tr-TR" sz="2400" b="1" smtClean="0">
              <a:solidFill>
                <a:schemeClr val="tx1"/>
              </a:solidFill>
            </a:endParaRPr>
          </a:p>
          <a:p>
            <a:pPr eaLnBrk="1" hangingPunct="1">
              <a:buFont typeface="Corbel" pitchFamily="34" charset="0"/>
              <a:buNone/>
            </a:pPr>
            <a:r>
              <a:rPr lang="tr-TR" altLang="tr-TR" sz="2400" b="1" smtClean="0">
                <a:solidFill>
                  <a:schemeClr val="tx1"/>
                </a:solidFill>
              </a:rPr>
              <a:t>Perf.-Kaçınma          Perf.-Yaklaşma</a:t>
            </a:r>
          </a:p>
          <a:p>
            <a:pPr eaLnBrk="1" hangingPunct="1"/>
            <a:endParaRPr lang="tr-TR" altLang="tr-TR" sz="20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GENEL UYARILMIŞLIK HALİ Ve öğrenme</a:t>
            </a:r>
            <a:endParaRPr lang="tr-TR" dirty="0"/>
          </a:p>
        </p:txBody>
      </p:sp>
      <p:pic>
        <p:nvPicPr>
          <p:cNvPr id="4" name="3 İçerik Yer Tutucusu" descr="page_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2400" y="2146300"/>
            <a:ext cx="4865846" cy="36068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 nedir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6000" dirty="0" smtClean="0"/>
              <a:t>Bir değişimdir</a:t>
            </a:r>
          </a:p>
          <a:p>
            <a:pPr lvl="8"/>
            <a:r>
              <a:rPr lang="tr-TR" sz="2600" dirty="0" smtClean="0"/>
              <a:t>Yeni</a:t>
            </a:r>
          </a:p>
          <a:p>
            <a:pPr lvl="8"/>
            <a:r>
              <a:rPr lang="tr-TR" sz="2600" dirty="0" smtClean="0"/>
              <a:t>Daha sık</a:t>
            </a:r>
          </a:p>
          <a:p>
            <a:pPr lvl="8"/>
            <a:r>
              <a:rPr lang="tr-TR" sz="2600" dirty="0" smtClean="0"/>
              <a:t>Daha hızlı</a:t>
            </a:r>
          </a:p>
          <a:p>
            <a:pPr lvl="8"/>
            <a:r>
              <a:rPr lang="tr-TR" sz="2600" dirty="0" smtClean="0"/>
              <a:t>Daha karmaşık</a:t>
            </a:r>
          </a:p>
          <a:p>
            <a:pPr lvl="8"/>
            <a:r>
              <a:rPr lang="tr-TR" sz="2600" dirty="0" smtClean="0"/>
              <a:t>Daha yoğun</a:t>
            </a:r>
          </a:p>
          <a:p>
            <a:pPr lvl="8"/>
            <a:r>
              <a:rPr lang="tr-TR" sz="2600" dirty="0" smtClean="0"/>
              <a:t>Daha farklı </a:t>
            </a:r>
          </a:p>
          <a:p>
            <a:pPr marL="0" indent="0">
              <a:buNone/>
            </a:pPr>
            <a:endParaRPr lang="tr-TR" sz="6000" dirty="0" smtClean="0"/>
          </a:p>
          <a:p>
            <a:pPr lvl="4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9690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Öğrenmeyi Etkileyen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spcAft>
                <a:spcPts val="0"/>
              </a:spcAft>
              <a:buNone/>
              <a:defRPr/>
            </a:pP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Bireysel	</a:t>
            </a:r>
            <a:r>
              <a:rPr lang="tr-TR" dirty="0"/>
              <a:t>	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Öğretim ile ilgili Faktörler	                    Öğrenme Materyali Faktörler				  	                                                       ile ilgili Faktörler</a:t>
            </a:r>
          </a:p>
          <a:p>
            <a:pPr marL="45720" indent="0">
              <a:spcAft>
                <a:spcPts val="0"/>
              </a:spcAft>
              <a:buNone/>
              <a:defRPr/>
            </a:pPr>
            <a:r>
              <a:rPr lang="tr-TR" dirty="0"/>
              <a:t>	</a:t>
            </a:r>
          </a:p>
          <a:p>
            <a:pPr marL="45720" indent="0">
              <a:spcAft>
                <a:spcPts val="0"/>
              </a:spcAft>
              <a:buNone/>
              <a:defRPr/>
            </a:pPr>
            <a:endParaRPr lang="tr-TR" dirty="0"/>
          </a:p>
          <a:p>
            <a:pPr marL="45720" indent="0">
              <a:spcAft>
                <a:spcPts val="0"/>
              </a:spcAft>
              <a:buNone/>
              <a:defRPr/>
            </a:pPr>
            <a:r>
              <a:rPr lang="tr-TR" dirty="0" smtClean="0"/>
              <a:t>  Dikkat</a:t>
            </a:r>
            <a:r>
              <a:rPr lang="tr-TR" dirty="0"/>
              <a:t>				Isınma			</a:t>
            </a:r>
            <a:r>
              <a:rPr lang="tr-TR" dirty="0" smtClean="0"/>
              <a:t>Anlamsal </a:t>
            </a:r>
            <a:r>
              <a:rPr lang="tr-TR" dirty="0"/>
              <a:t>Çağrışım</a:t>
            </a:r>
          </a:p>
          <a:p>
            <a:pPr marL="45720" indent="0">
              <a:spcAft>
                <a:spcPts val="0"/>
              </a:spcAft>
              <a:buNone/>
              <a:defRPr/>
            </a:pPr>
            <a:r>
              <a:rPr lang="tr-TR" dirty="0"/>
              <a:t>Güdülenme			Katılım			Kavramsal Gruplama</a:t>
            </a:r>
          </a:p>
          <a:p>
            <a:pPr marL="45720" indent="0">
              <a:spcAft>
                <a:spcPts val="0"/>
              </a:spcAft>
              <a:buNone/>
              <a:defRPr/>
            </a:pPr>
            <a:r>
              <a:rPr lang="tr-TR" dirty="0"/>
              <a:t>Önceki Yaşantılar		Dengesizlik		Telaffuz edilebilirlik</a:t>
            </a:r>
          </a:p>
          <a:p>
            <a:pPr marL="45720" indent="0">
              <a:spcAft>
                <a:spcPts val="0"/>
              </a:spcAft>
              <a:buNone/>
              <a:defRPr/>
            </a:pPr>
            <a:r>
              <a:rPr lang="tr-TR" dirty="0"/>
              <a:t>Genel </a:t>
            </a:r>
            <a:r>
              <a:rPr lang="tr-TR" dirty="0" err="1"/>
              <a:t>uyarılmışlık</a:t>
            </a:r>
            <a:r>
              <a:rPr lang="tr-TR" dirty="0"/>
              <a:t> hali                 Geri bildirim /pekiştirme</a:t>
            </a:r>
          </a:p>
          <a:p>
            <a:pPr marL="45720" indent="0">
              <a:spcAft>
                <a:spcPts val="0"/>
              </a:spcAft>
              <a:buNone/>
              <a:defRPr/>
            </a:pPr>
            <a:r>
              <a:rPr lang="tr-TR" dirty="0"/>
              <a:t>Öğrenmeye ayrılan zaman</a:t>
            </a:r>
          </a:p>
          <a:p>
            <a:pPr marL="45720" indent="0">
              <a:spcAft>
                <a:spcPts val="0"/>
              </a:spcAft>
              <a:buNone/>
              <a:defRPr/>
            </a:pPr>
            <a:r>
              <a:rPr lang="tr-TR" dirty="0"/>
              <a:t>Bellek</a:t>
            </a:r>
          </a:p>
          <a:p>
            <a:endParaRPr lang="tr-TR" dirty="0"/>
          </a:p>
        </p:txBody>
      </p:sp>
      <p:sp>
        <p:nvSpPr>
          <p:cNvPr id="4" name="Aşağı Ok 3"/>
          <p:cNvSpPr/>
          <p:nvPr/>
        </p:nvSpPr>
        <p:spPr>
          <a:xfrm>
            <a:off x="1485900" y="24003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şağı Ok 4"/>
          <p:cNvSpPr/>
          <p:nvPr/>
        </p:nvSpPr>
        <p:spPr>
          <a:xfrm>
            <a:off x="5067300" y="24003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>
            <a:off x="8190484" y="24003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02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BİLGİ İŞLEMLEME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0298" y="2336800"/>
            <a:ext cx="4795380" cy="359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68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Dikkati Etkileyen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altLang="tr-TR" sz="2400" dirty="0"/>
              <a:t>Hareket</a:t>
            </a:r>
          </a:p>
          <a:p>
            <a:r>
              <a:rPr lang="tr-TR" altLang="tr-TR" dirty="0"/>
              <a:t>B</a:t>
            </a:r>
            <a:r>
              <a:rPr lang="tr-TR" altLang="tr-TR" sz="4800" dirty="0"/>
              <a:t>ü</a:t>
            </a:r>
            <a:r>
              <a:rPr lang="tr-TR" altLang="tr-TR" sz="1200" dirty="0"/>
              <a:t>y</a:t>
            </a:r>
            <a:r>
              <a:rPr lang="tr-TR" altLang="tr-TR" sz="2800" dirty="0"/>
              <a:t>ük</a:t>
            </a:r>
            <a:r>
              <a:rPr lang="tr-TR" altLang="tr-TR" sz="4800" dirty="0"/>
              <a:t>l</a:t>
            </a:r>
            <a:r>
              <a:rPr lang="tr-TR" altLang="tr-TR" sz="2800" dirty="0"/>
              <a:t>ü</a:t>
            </a:r>
            <a:r>
              <a:rPr lang="tr-TR" altLang="tr-TR" sz="6000" dirty="0"/>
              <a:t>k </a:t>
            </a:r>
          </a:p>
          <a:p>
            <a:r>
              <a:rPr lang="tr-TR" altLang="tr-TR" sz="2400" dirty="0"/>
              <a:t>Yoğunluk</a:t>
            </a:r>
          </a:p>
          <a:p>
            <a:r>
              <a:rPr lang="tr-TR" altLang="tr-TR" sz="2400" dirty="0" err="1"/>
              <a:t>Tufahlık</a:t>
            </a:r>
            <a:endParaRPr lang="tr-TR" altLang="tr-TR" sz="2400" dirty="0"/>
          </a:p>
          <a:p>
            <a:r>
              <a:rPr lang="tr-TR" altLang="tr-TR" sz="2400" dirty="0"/>
              <a:t>Uyuşmazlık ( Bu sabah </a:t>
            </a:r>
            <a:r>
              <a:rPr lang="tr-TR" altLang="tr-TR" sz="2400" dirty="0" smtClean="0"/>
              <a:t>tavşanla </a:t>
            </a:r>
            <a:r>
              <a:rPr lang="tr-TR" altLang="tr-TR" sz="2400" dirty="0"/>
              <a:t>yürüyüş yaptım)</a:t>
            </a:r>
          </a:p>
          <a:p>
            <a:r>
              <a:rPr lang="tr-TR" altLang="tr-TR" sz="2400" dirty="0"/>
              <a:t>Öğrenilmiş </a:t>
            </a:r>
            <a:r>
              <a:rPr lang="tr-TR" altLang="tr-TR" sz="2400" i="1" u="sng" dirty="0"/>
              <a:t>ipuçları</a:t>
            </a:r>
          </a:p>
          <a:p>
            <a:r>
              <a:rPr lang="tr-TR" altLang="tr-TR" sz="2400" dirty="0"/>
              <a:t>Tekrar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631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İçerik Yer Tutucus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sz="4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tr-TR" sz="480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4800" smtClean="0">
                <a:solidFill>
                  <a:schemeClr val="accent2">
                    <a:lumMod val="75000"/>
                  </a:schemeClr>
                </a:solidFill>
              </a:rPr>
              <a:t>Sosyal 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İşaretler</a:t>
            </a:r>
            <a:endParaRPr lang="tr-TR" sz="4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9" name="Picture 2" descr="http://galeri5.uludagsozluk.com/5/nereye-bakiyor-bu-adamlar_8282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644" y="2421731"/>
            <a:ext cx="4572000" cy="3429000"/>
          </a:xfrm>
        </p:spPr>
      </p:pic>
    </p:spTree>
    <p:extLst>
      <p:ext uri="{BB962C8B-B14F-4D97-AF65-F5344CB8AC3E}">
        <p14:creationId xmlns:p14="http://schemas.microsoft.com/office/powerpoint/2010/main" val="4020284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tr-TR" sz="4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tr-TR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Duygular</a:t>
            </a:r>
          </a:p>
          <a:p>
            <a:pPr algn="ctr">
              <a:buNone/>
            </a:pPr>
            <a:endParaRPr lang="tr-TR" sz="4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tr-TR" sz="4800" dirty="0" smtClean="0"/>
              <a:t>Aşk, ihanet ve nefret!!!</a:t>
            </a:r>
          </a:p>
          <a:p>
            <a:pPr algn="ctr">
              <a:buNone/>
            </a:pPr>
            <a:r>
              <a:rPr lang="tr-TR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sonra …</a:t>
            </a:r>
            <a:endParaRPr lang="tr-TR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İçerik Yer Tutucusu" descr="duygu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45212" y="2336800"/>
            <a:ext cx="3598863" cy="35988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" name="8 İçerik Yer Tutucusu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8899" y="2011363"/>
            <a:ext cx="5569745" cy="46053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MOtivasyon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altLang="tr-TR" sz="2400" dirty="0" smtClean="0"/>
          </a:p>
          <a:p>
            <a:pPr>
              <a:buNone/>
            </a:pPr>
            <a:endParaRPr lang="tr-TR" altLang="tr-TR" sz="2400" dirty="0" smtClean="0"/>
          </a:p>
          <a:p>
            <a:pPr algn="just">
              <a:buNone/>
            </a:pPr>
            <a:r>
              <a:rPr lang="tr-TR" altLang="tr-TR" sz="3200" dirty="0" smtClean="0"/>
              <a:t>Motivasyon  (Güdülenme) bir amaca ulaşmak,bir hazzı</a:t>
            </a:r>
          </a:p>
          <a:p>
            <a:pPr algn="just">
              <a:buNone/>
            </a:pPr>
            <a:r>
              <a:rPr lang="tr-TR" altLang="tr-TR" sz="3200" dirty="0" smtClean="0"/>
              <a:t> elde etmek için eylemde bulunma eğilimi ya da isteğidir.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273</TotalTime>
  <Words>102</Words>
  <Application>Microsoft Office PowerPoint</Application>
  <PresentationFormat>Geniş ekran</PresentationFormat>
  <Paragraphs>51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Trebuchet MS</vt:lpstr>
      <vt:lpstr>Berlin</vt:lpstr>
      <vt:lpstr>Öğrenmeyi öğrenmekve Travma I</vt:lpstr>
      <vt:lpstr>Öğrenme nedir</vt:lpstr>
      <vt:lpstr>Öğrenmeyi Etkileyen Faktörler</vt:lpstr>
      <vt:lpstr>BİLGİ İŞLEMLEME</vt:lpstr>
      <vt:lpstr>Dikkati Etkileyen Faktörler</vt:lpstr>
      <vt:lpstr>PowerPoint Sunusu</vt:lpstr>
      <vt:lpstr>PowerPoint Sunusu</vt:lpstr>
      <vt:lpstr>PowerPoint Sunusu</vt:lpstr>
      <vt:lpstr>MOtivasyon</vt:lpstr>
      <vt:lpstr>Başarı Hedefleri</vt:lpstr>
      <vt:lpstr>GENEL UYARILMIŞLIK HALİ Ve öğrenme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Öğrenmeyi öğrenmek</dc:title>
  <dc:creator>EYLEMTURK</dc:creator>
  <cp:lastModifiedBy>EYLEMTURK</cp:lastModifiedBy>
  <cp:revision>23</cp:revision>
  <dcterms:created xsi:type="dcterms:W3CDTF">2019-11-13T11:30:32Z</dcterms:created>
  <dcterms:modified xsi:type="dcterms:W3CDTF">2019-12-17T10:46:34Z</dcterms:modified>
</cp:coreProperties>
</file>