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Başlık"/>
          <p:cNvSpPr>
            <a:spLocks noGrp="1"/>
          </p:cNvSpPr>
          <p:nvPr>
            <p:ph type="ctrTitle" hasCustomPrompt="1"/>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17" name="16 Alt Başlık"/>
          <p:cNvSpPr>
            <a:spLocks noGrp="1"/>
          </p:cNvSpPr>
          <p:nvPr>
            <p:ph type="subTitle" idx="1" hasCustomPrompt="1"/>
          </p:nvPr>
        </p:nvSpPr>
        <p:spPr>
          <a:xfrm>
            <a:off x="685800" y="3611607"/>
            <a:ext cx="7772400" cy="1199704"/>
          </a:xfrm>
        </p:spPr>
        <p:txBody>
          <a:bodyPr lIns="45720" rIns="45720"/>
          <a:lstStyle>
            <a:lvl1pPr marL="0" marR="64135"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Serbest Form"/>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Serbest Form"/>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lstStyle>
          <a:p>
            <a:fld id="{D9F75050-0E15-4C5B-92B0-66D068882F1F}" type="datetimeFigureOut">
              <a:rPr lang="tr-TR" smtClean="0"/>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1481329"/>
            <a:ext cx="8229600" cy="4386071"/>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844013" y="274640"/>
            <a:ext cx="1777470" cy="5592761"/>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274641"/>
            <a:ext cx="6324600" cy="5592760"/>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Başlık"/>
          <p:cNvSpPr>
            <a:spLocks noGrp="1"/>
          </p:cNvSpPr>
          <p:nvPr>
            <p:ph type="title" hasCustomPrompt="1"/>
          </p:nvPr>
        </p:nvSpPr>
        <p:spPr/>
        <p:txBody>
          <a:bodyPr rtlCol="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hasCustomPrompt="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Başlık"/>
          <p:cNvSpPr>
            <a:spLocks noGrp="1"/>
          </p:cNvSpPr>
          <p:nvPr>
            <p:ph type="title" hasCustomPrompt="1"/>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6" name="5 Başlık"/>
          <p:cNvSpPr>
            <a:spLocks noGrp="1"/>
          </p:cNvSpPr>
          <p:nvPr>
            <p:ph type="title" hasCustomPrompt="1"/>
          </p:nvPr>
        </p:nvSpPr>
        <p:spPr/>
        <p:txBody>
          <a:bodyPr rtlCol="0"/>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hasCustomPrompt="1"/>
          </p:nvPr>
        </p:nvSpPr>
        <p:spPr>
          <a:xfrm>
            <a:off x="1141232" y="5443402"/>
            <a:ext cx="7162800" cy="648232"/>
          </a:xfrm>
          <a:noFill/>
        </p:spPr>
        <p:txBody>
          <a:bodyPr lIns="91440" tIns="0" rIns="91440" anchor="t"/>
          <a:lstStyle>
            <a:lvl1pPr marL="0" marR="18415" indent="0" algn="r">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3" name="2 Resim Yer Tutucusu"/>
          <p:cNvSpPr>
            <a:spLocks noGrp="1"/>
          </p:cNvSpPr>
          <p:nvPr>
            <p:ph type="pic" idx="1" hasCustomPrompt="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lstStyle>
          <a:p>
            <a:fld id="{B1DEFA8C-F947-479F-BE07-76B6B3F80BF1}" type="slidenum">
              <a:rPr lang="tr-TR" smtClean="0"/>
            </a:fld>
            <a:endParaRPr lang="tr-TR"/>
          </a:p>
        </p:txBody>
      </p:sp>
      <p:sp>
        <p:nvSpPr>
          <p:cNvPr id="2" name="1 Başlık"/>
          <p:cNvSpPr>
            <a:spLocks noGrp="1"/>
          </p:cNvSpPr>
          <p:nvPr>
            <p:ph type="title" hasCustomPrompt="1"/>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tr-TR" smtClean="0"/>
              <a:t>Asıl başlık stili için tıklatın</a:t>
            </a:r>
            <a:endParaRPr kumimoji="0" lang="en-US"/>
          </a:p>
        </p:txBody>
      </p:sp>
      <p:sp>
        <p:nvSpPr>
          <p:cNvPr id="8" name="7 Serbest Form"/>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Serbest Form"/>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 Üçgen"/>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Serbest Form"/>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ik Üçgen"/>
          <p:cNvSpPr/>
          <p:nvPr/>
        </p:nvSpPr>
        <p:spPr bwMode="auto">
          <a:xfrm>
            <a:off x="-6042" y="5791253"/>
            <a:ext cx="3402314" cy="1080868"/>
          </a:xfrm>
          <a:prstGeom prst="rtTriangle">
            <a:avLst/>
          </a:prstGeom>
          <a:blipFill>
            <a:blip r:embed="rId1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D9F75050-0E15-4C5B-92B0-66D068882F1F}" type="datetimeFigureOut">
              <a:rPr lang="tr-TR" smtClean="0"/>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B1DEFA8C-F947-479F-BE07-76B6B3F80BF1}"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5905" algn="l" rtl="0" eaLnBrk="1" latinLnBrk="0" hangingPunct="1">
        <a:spcBef>
          <a:spcPts val="400"/>
        </a:spcBef>
        <a:spcAft>
          <a:spcPts val="0"/>
        </a:spcAft>
        <a:buClr>
          <a:schemeClr val="accent1"/>
        </a:buClr>
        <a:buSzPct val="68000"/>
        <a:buFont typeface="Wingdings 3" panose="05040102010807070707"/>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panose="020B0604030504040204"/>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panose="05020102010507070707"/>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panose="05020102010507070707"/>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panose="05020102010507070707"/>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panose="05020102010507070707"/>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panose="05020102010507070707"/>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23528" y="1752601"/>
            <a:ext cx="7704856" cy="1829761"/>
          </a:xfrm>
        </p:spPr>
        <p:txBody>
          <a:bodyPr/>
          <a:lstStyle/>
          <a:p>
            <a:r>
              <a:rPr lang="tr-TR" dirty="0" smtClean="0"/>
              <a:t>PAZARLAMA PLANI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457200" y="1481455"/>
            <a:ext cx="8661400" cy="4526280"/>
          </a:xfrm>
        </p:spPr>
        <p:txBody>
          <a:bodyPr/>
          <a:p>
            <a:r>
              <a:rPr lang="tr-TR" sz="1400" dirty="0" smtClean="0">
                <a:latin typeface="Arial" panose="020B0604020202020204" pitchFamily="34" charset="0"/>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
        <p:nvSpPr>
          <p:cNvPr id="3" name="Title 2"/>
          <p:cNvSpPr>
            <a:spLocks noGrp="1"/>
          </p:cNvSpPr>
          <p:nvPr>
            <p:ph type="title"/>
          </p:nvPr>
        </p:nvSpPr>
        <p:spPr/>
        <p:txBody>
          <a:bodyPr/>
          <a:p>
            <a:r>
              <a:rPr lang="tr-TR" altLang="en-US"/>
              <a:t>Kaynakça</a:t>
            </a: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764704"/>
            <a:ext cx="8229600" cy="5242587"/>
          </a:xfrm>
        </p:spPr>
        <p:txBody>
          <a:bodyPr>
            <a:normAutofit/>
          </a:bodyPr>
          <a:lstStyle/>
          <a:p>
            <a:pPr algn="just">
              <a:buNone/>
            </a:pPr>
            <a:r>
              <a:rPr lang="tr-TR" sz="1600" dirty="0" smtClean="0"/>
              <a:t>		Sürekli olarak yapılan pazarlama araştırmalarının strateji ve taktiklere çevrilmesi aşamasına </a:t>
            </a:r>
            <a:r>
              <a:rPr lang="tr-TR" sz="1600" b="1" dirty="0" smtClean="0"/>
              <a:t>pazarlama planı</a:t>
            </a:r>
            <a:r>
              <a:rPr lang="tr-TR" sz="1600" dirty="0" smtClean="0"/>
              <a:t> denir. Pazarlama planını oluşturmak için hedef pazarların seçilmesi, pazarlama amaçlarının belirlenmesi, bu hedeflere ulaşmak için gerekli hareket planlarının oluşturulması ve bu planların izlenip değerlendirilmesiyle de başarının ölçülmesi gerekir. Bu sayede, yeni amaçlar da belirlenebilir. </a:t>
            </a:r>
            <a:endParaRPr lang="tr-TR" sz="1600" dirty="0" smtClean="0"/>
          </a:p>
          <a:p>
            <a:pPr algn="just">
              <a:buNone/>
            </a:pPr>
            <a:r>
              <a:rPr lang="tr-TR" sz="1600" dirty="0" smtClean="0"/>
              <a:t>		Hedef pazarlama seçildikten sonra (bölümlendirme sonrası), spesifik pazarlama amaçlarına ulaşabilmek için pazarlama planı geliştirilir. En iyi sonucu elde edebilmek için amaçlar; yazılı, anlaşılır, </a:t>
            </a:r>
            <a:r>
              <a:rPr lang="tr-TR" sz="1600" dirty="0" err="1" smtClean="0"/>
              <a:t>realistik</a:t>
            </a:r>
            <a:r>
              <a:rPr lang="tr-TR" sz="1600" dirty="0" smtClean="0"/>
              <a:t>, iddialı ve açık olmalıdır. Pazarlama amaçları belirlendikten sonra, hareket planları ve bu planların gerçekleştirileceği tarihler belirlenmelidir. Personelin bu aksiyon (hareket) planlara katkı vermesi teşvik edilerek sağlanmalıdır. Hareket planları takip edilerek değerlendirildiği ölçüde, ileriki dönemlerde belirlenecek amaçlara ve planlara yardımcı olacaktır. Çünkü, bu sayede yöneticiler, nelerin işe yarayıp yaramadığını görebileceklerdir. Yiyecek ve içecek sektöründe pazarlama amaçlarına ulaşabilmek için kullanılabilecek en önemli araçlar; satış (</a:t>
            </a:r>
            <a:r>
              <a:rPr lang="tr-TR" sz="1600" dirty="0" err="1" smtClean="0"/>
              <a:t>sales</a:t>
            </a:r>
            <a:r>
              <a:rPr lang="tr-TR" sz="1600" dirty="0" smtClean="0"/>
              <a:t>), reklam (</a:t>
            </a:r>
            <a:r>
              <a:rPr lang="tr-TR" sz="1600" dirty="0" err="1" smtClean="0"/>
              <a:t>advertising</a:t>
            </a:r>
            <a:r>
              <a:rPr lang="tr-TR" sz="1600" dirty="0" smtClean="0"/>
              <a:t>), halkla ilişkiler (</a:t>
            </a:r>
            <a:r>
              <a:rPr lang="tr-TR" sz="1600" dirty="0" err="1" smtClean="0"/>
              <a:t>public</a:t>
            </a:r>
            <a:r>
              <a:rPr lang="tr-TR" sz="1600" dirty="0" smtClean="0"/>
              <a:t> </a:t>
            </a:r>
            <a:r>
              <a:rPr lang="tr-TR" sz="1600" dirty="0" err="1" smtClean="0"/>
              <a:t>relations</a:t>
            </a:r>
            <a:r>
              <a:rPr lang="tr-TR" sz="1600" dirty="0" smtClean="0"/>
              <a:t>) ve halka benimsetmedir (</a:t>
            </a:r>
            <a:r>
              <a:rPr lang="tr-TR" sz="1600" dirty="0" err="1" smtClean="0"/>
              <a:t>publicity</a:t>
            </a:r>
            <a:r>
              <a:rPr lang="tr-TR" sz="1600" dirty="0" smtClean="0"/>
              <a:t>).</a:t>
            </a:r>
            <a:endParaRPr lang="tr-TR"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51520" y="620688"/>
            <a:ext cx="8640960" cy="5386603"/>
          </a:xfrm>
        </p:spPr>
        <p:txBody>
          <a:bodyPr>
            <a:normAutofit/>
          </a:bodyPr>
          <a:lstStyle/>
          <a:p>
            <a:pPr algn="just">
              <a:buNone/>
            </a:pPr>
            <a:r>
              <a:rPr lang="tr-TR" sz="1600" b="1" dirty="0" smtClean="0"/>
              <a:t>	Satışlar</a:t>
            </a:r>
            <a:endParaRPr lang="tr-TR" sz="1600" b="1" dirty="0" smtClean="0"/>
          </a:p>
          <a:p>
            <a:pPr algn="just">
              <a:buNone/>
            </a:pPr>
            <a:r>
              <a:rPr lang="tr-TR" sz="1600" b="1" dirty="0" smtClean="0"/>
              <a:t>		</a:t>
            </a:r>
            <a:r>
              <a:rPr lang="tr-TR" sz="1600" dirty="0" smtClean="0"/>
              <a:t>Satışları geniş anlamda iki grupta incelemek mümkündür; iç satışlar (</a:t>
            </a:r>
            <a:r>
              <a:rPr lang="tr-TR" sz="1600" dirty="0" err="1" smtClean="0"/>
              <a:t>internal</a:t>
            </a:r>
            <a:r>
              <a:rPr lang="tr-TR" sz="1600" dirty="0" smtClean="0"/>
              <a:t> </a:t>
            </a:r>
            <a:r>
              <a:rPr lang="tr-TR" sz="1600" dirty="0" err="1" smtClean="0"/>
              <a:t>selling</a:t>
            </a:r>
            <a:r>
              <a:rPr lang="tr-TR" sz="1600" dirty="0" smtClean="0"/>
              <a:t>) ve dış satışlar/kişisel satışlar (</a:t>
            </a:r>
            <a:r>
              <a:rPr lang="tr-TR" sz="1600" dirty="0" err="1" smtClean="0"/>
              <a:t>external</a:t>
            </a:r>
            <a:r>
              <a:rPr lang="tr-TR" sz="1600" dirty="0" smtClean="0"/>
              <a:t> </a:t>
            </a:r>
            <a:r>
              <a:rPr lang="tr-TR" sz="1600" dirty="0" err="1" smtClean="0"/>
              <a:t>selling</a:t>
            </a:r>
            <a:r>
              <a:rPr lang="tr-TR" sz="1600" dirty="0" smtClean="0"/>
              <a:t>/</a:t>
            </a:r>
            <a:r>
              <a:rPr lang="tr-TR" sz="1600" dirty="0" err="1" smtClean="0"/>
              <a:t>personal</a:t>
            </a:r>
            <a:r>
              <a:rPr lang="tr-TR" sz="1600" dirty="0" smtClean="0"/>
              <a:t> </a:t>
            </a:r>
            <a:r>
              <a:rPr lang="tr-TR" sz="1600" dirty="0" err="1" smtClean="0"/>
              <a:t>selling</a:t>
            </a:r>
            <a:r>
              <a:rPr lang="tr-TR" sz="1600" dirty="0" smtClean="0"/>
              <a:t>). </a:t>
            </a:r>
            <a:r>
              <a:rPr lang="tr-TR" sz="1600" b="1" dirty="0" smtClean="0"/>
              <a:t>İç satışlar,</a:t>
            </a:r>
            <a:r>
              <a:rPr lang="tr-TR" sz="1600" dirty="0" smtClean="0"/>
              <a:t> zaten işletmeye gelmekte olan konuklardan elde edilen geliri arttırmak üzerine yoğunlaşır. </a:t>
            </a:r>
            <a:r>
              <a:rPr lang="tr-TR" sz="1600" b="1" dirty="0" smtClean="0"/>
              <a:t>Dış satışlar/kişisel satışlar </a:t>
            </a:r>
            <a:r>
              <a:rPr lang="tr-TR" sz="1600" dirty="0" smtClean="0"/>
              <a:t>ise, özellikle yeni iş kaynakları peşinde olan ve büyük banket potansiyeline sahip işletmeler tarafından kullanılır.</a:t>
            </a:r>
            <a:endParaRPr lang="tr-TR" sz="1600" dirty="0" smtClean="0"/>
          </a:p>
          <a:p>
            <a:pPr algn="just">
              <a:buNone/>
            </a:pPr>
            <a:r>
              <a:rPr lang="tr-TR" sz="1600" b="1" dirty="0" smtClean="0"/>
              <a:t>	İç Satışlar</a:t>
            </a:r>
            <a:endParaRPr lang="tr-TR" sz="1600" b="1" dirty="0" smtClean="0"/>
          </a:p>
          <a:p>
            <a:pPr algn="just">
              <a:buNone/>
            </a:pPr>
            <a:r>
              <a:rPr lang="tr-TR" sz="1600" b="1" dirty="0" smtClean="0"/>
              <a:t>		</a:t>
            </a:r>
            <a:r>
              <a:rPr lang="tr-TR" sz="1600" dirty="0" smtClean="0"/>
              <a:t>Dahili satış arttırma programları çerçevesinde yöneticilerin ve iş görenlerin gerçekleştirdiği detaylı satış çalışmalarıdır. Bu sayede konuk tatmininin yanı sıra, daha fazla satış ve gelir sağlaması amaçlanır. Çeşitli türleri vardır:</a:t>
            </a:r>
            <a:endParaRPr lang="tr-TR" sz="1600" dirty="0" smtClean="0"/>
          </a:p>
          <a:p>
            <a:pPr algn="just">
              <a:buNone/>
            </a:pPr>
            <a:r>
              <a:rPr lang="tr-TR" sz="1600" b="1" dirty="0" smtClean="0"/>
              <a:t>		Fazla satış Tekniği (</a:t>
            </a:r>
            <a:r>
              <a:rPr lang="tr-TR" sz="1600" b="1" dirty="0" err="1" smtClean="0"/>
              <a:t>Suggestive</a:t>
            </a:r>
            <a:r>
              <a:rPr lang="tr-TR" sz="1600" b="1" dirty="0" smtClean="0"/>
              <a:t> </a:t>
            </a:r>
            <a:r>
              <a:rPr lang="tr-TR" sz="1600" b="1" dirty="0" err="1" smtClean="0"/>
              <a:t>Selling</a:t>
            </a:r>
            <a:r>
              <a:rPr lang="tr-TR" sz="1600" b="1" dirty="0" smtClean="0"/>
              <a:t>). </a:t>
            </a:r>
            <a:r>
              <a:rPr lang="tr-TR" sz="1600" dirty="0" smtClean="0"/>
              <a:t>Bu teknik kullanılarak daha yüksek fiyatlı mönü kalemlerinin, örneğin, portakal suyu, iştah açıcılar ve tatlıların satılmasına çalışılır. Bu tür ürünlerin kâr marjları, daha yüksektir. Bu teknik ancak, deneyimli ve eğitimli servis çalışanlarıyla başarıya ulaşabilir. </a:t>
            </a:r>
            <a:endParaRPr lang="tr-TR" sz="1600" dirty="0" smtClean="0"/>
          </a:p>
          <a:p>
            <a:pPr algn="just">
              <a:buNone/>
            </a:pPr>
            <a:r>
              <a:rPr lang="tr-TR" sz="1600" b="1" dirty="0" smtClean="0"/>
              <a:t>		İç reklam tekniği (Inter </a:t>
            </a:r>
            <a:r>
              <a:rPr lang="tr-TR" sz="1600" b="1" dirty="0" err="1" smtClean="0"/>
              <a:t>Merchandising</a:t>
            </a:r>
            <a:r>
              <a:rPr lang="tr-TR" sz="1600" b="1" dirty="0" smtClean="0"/>
              <a:t>). </a:t>
            </a:r>
            <a:r>
              <a:rPr lang="tr-TR" sz="1600" dirty="0" smtClean="0"/>
              <a:t>İşletme içindeki çeşitli işaretleri, logoları ve diğer bazı promosyon araçlarını kullanarak satış arttırmakla ilgili bir tekniktir. Masa örtüleri, posterler, içki ve tatlı arabaları bu kapsamda düşünülebilir.</a:t>
            </a:r>
            <a:endParaRPr lang="tr-TR" sz="16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0" y="260648"/>
            <a:ext cx="8964488" cy="5746643"/>
          </a:xfrm>
        </p:spPr>
        <p:txBody>
          <a:bodyPr>
            <a:normAutofit lnSpcReduction="10000"/>
          </a:bodyPr>
          <a:lstStyle/>
          <a:p>
            <a:pPr algn="just">
              <a:buNone/>
            </a:pPr>
            <a:r>
              <a:rPr lang="tr-TR" sz="1600" dirty="0" smtClean="0"/>
              <a:t>		</a:t>
            </a:r>
            <a:r>
              <a:rPr lang="tr-TR" sz="1600" b="1" dirty="0" smtClean="0"/>
              <a:t>Özel Promosyonlar (</a:t>
            </a:r>
            <a:r>
              <a:rPr lang="tr-TR" sz="1600" b="1" dirty="0" err="1" smtClean="0"/>
              <a:t>Special</a:t>
            </a:r>
            <a:r>
              <a:rPr lang="tr-TR" sz="1600" b="1" dirty="0" smtClean="0"/>
              <a:t> </a:t>
            </a:r>
            <a:r>
              <a:rPr lang="tr-TR" sz="1600" b="1" dirty="0" err="1" smtClean="0"/>
              <a:t>Promotians</a:t>
            </a:r>
            <a:r>
              <a:rPr lang="tr-TR" sz="1600" b="1" dirty="0" smtClean="0"/>
              <a:t>). </a:t>
            </a:r>
            <a:r>
              <a:rPr lang="tr-TR" sz="1600" dirty="0" smtClean="0"/>
              <a:t>Özel promosyonlar ancak, bir insanın hayaliyle sınırlıdır. Kullanılabilecek özel promosyonlardan bazıları şunlardır:</a:t>
            </a:r>
            <a:endParaRPr lang="tr-TR" sz="1600" dirty="0" smtClean="0"/>
          </a:p>
          <a:p>
            <a:pPr lvl="2" algn="just"/>
            <a:r>
              <a:rPr lang="tr-TR" sz="1600" b="1" dirty="0" smtClean="0"/>
              <a:t>Ödüllü Yarışmalar. </a:t>
            </a:r>
            <a:r>
              <a:rPr lang="tr-TR" sz="1600" dirty="0" smtClean="0"/>
              <a:t>Verilen ödüllerin, maliyetinden daha fazla gelir getirdiği ölçüde yararlı olan bir tekniktir. Dans yarışmaları, kıyafet yarışmaları ve benzerleri düzenlenerek, dereceye girenlere çeşitli ödüller verilir.</a:t>
            </a:r>
            <a:endParaRPr lang="tr-TR" sz="1600" dirty="0" smtClean="0"/>
          </a:p>
          <a:p>
            <a:pPr lvl="2" algn="just"/>
            <a:r>
              <a:rPr lang="tr-TR" sz="1600" b="1" dirty="0" smtClean="0"/>
              <a:t>İndirim Kuponları. </a:t>
            </a:r>
            <a:r>
              <a:rPr lang="tr-TR" sz="1600" dirty="0" smtClean="0"/>
              <a:t>Kuponlar, konukları işletmeye çekmek için basılan araçlardır. Yeni ürünleri tanıtmak için de kullanılır. Doğrudan mektupla gönderilebilecekleri gibi, dergilerde ve gazetelerde de verilebilirler.</a:t>
            </a:r>
            <a:endParaRPr lang="tr-TR" sz="1600" dirty="0" smtClean="0"/>
          </a:p>
          <a:p>
            <a:pPr lvl="2" algn="just"/>
            <a:r>
              <a:rPr lang="tr-TR" sz="1600" b="1" dirty="0" smtClean="0"/>
              <a:t>Paketler. </a:t>
            </a:r>
            <a:r>
              <a:rPr lang="tr-TR" sz="1600" dirty="0" smtClean="0"/>
              <a:t>Çeşitli ürünlerin (mönü kalemlerinin) toplam fiyatı olarak daha indirimli satılmalarını içeren bir tekniktir. Bu sayede hem yeni konuklar işletmeye çekilir, hem de toplam satışlar artar. </a:t>
            </a:r>
            <a:endParaRPr lang="tr-TR" sz="1600" dirty="0" smtClean="0"/>
          </a:p>
          <a:p>
            <a:pPr lvl="2" algn="just"/>
            <a:r>
              <a:rPr lang="tr-TR" sz="1600" b="1" dirty="0" smtClean="0"/>
              <a:t>Prim/Hediye. </a:t>
            </a:r>
            <a:r>
              <a:rPr lang="tr-TR" sz="1600" dirty="0" smtClean="0"/>
              <a:t>Bunlar, yiyecek ve içecekler için standart fiyat ödeyen konuklar için kullanılır. Özellikle düşük yoğunluğun olduğu günlerde, her yemek alana bedava içecek verilmesi, yaygın olarak kullanılır. Özellikle </a:t>
            </a:r>
            <a:r>
              <a:rPr lang="tr-TR" sz="1600" dirty="0" err="1" smtClean="0"/>
              <a:t>fast</a:t>
            </a:r>
            <a:r>
              <a:rPr lang="tr-TR" sz="1600" dirty="0" smtClean="0"/>
              <a:t>-</a:t>
            </a:r>
            <a:r>
              <a:rPr lang="tr-TR" sz="1600" dirty="0" err="1" smtClean="0"/>
              <a:t>food</a:t>
            </a:r>
            <a:r>
              <a:rPr lang="tr-TR" sz="1600" dirty="0" smtClean="0"/>
              <a:t> restoranlarda, çocuklara verilen hediyeleri de bu kapsamda düşünmek gerekir.</a:t>
            </a:r>
            <a:endParaRPr lang="tr-TR" sz="1600" dirty="0" smtClean="0"/>
          </a:p>
          <a:p>
            <a:pPr lvl="2" algn="just"/>
            <a:r>
              <a:rPr lang="tr-TR" sz="1600" b="1" dirty="0" smtClean="0"/>
              <a:t>Ürün Örnekleri. </a:t>
            </a:r>
            <a:r>
              <a:rPr lang="tr-TR" sz="1600" dirty="0" smtClean="0"/>
              <a:t>Yeni ürünleri, konuklara tanıtmak amacıyla kullanılan bir tekniktir. Konuklar oturduktan sonra servis çalışanları, çeşitli iştah açıcı örneklerini veya kokteylleri, konukların tatmaları için verebilirler.</a:t>
            </a:r>
            <a:endParaRPr lang="tr-TR" sz="1600" dirty="0" smtClean="0"/>
          </a:p>
          <a:p>
            <a:pPr lvl="2" algn="just"/>
            <a:r>
              <a:rPr lang="tr-TR" sz="1600" b="1" dirty="0" smtClean="0"/>
              <a:t>İndirimler. </a:t>
            </a:r>
            <a:r>
              <a:rPr lang="tr-TR" sz="1600" dirty="0" smtClean="0"/>
              <a:t>Yiyecek ve içecek kalemlerinin satış fiyatlarını düşürerek, daha fazla konuk sayısı ve buna bağlı olarak da daha fazla gelir elde etmek için yaygın olarak kullanılan bir tekniktir. Kimi işletmelerde indirimli satışlar, belirli zaman ve aralıklarında uygulanmaktadır.</a:t>
            </a:r>
            <a:endParaRPr lang="tr-TR" sz="1600" dirty="0" smtClean="0"/>
          </a:p>
          <a:p>
            <a:pPr lvl="2" algn="just"/>
            <a:r>
              <a:rPr lang="tr-TR" sz="1600" b="1" dirty="0" smtClean="0"/>
              <a:t>Fazla Ürün. </a:t>
            </a:r>
            <a:r>
              <a:rPr lang="tr-TR" sz="1600" dirty="0" smtClean="0"/>
              <a:t>Bu teknik kapsamında konuklara bedelini ödedikleri miktarın üzerinde ürün verilir. Örneğin, “üç öde, dört al” gibi.</a:t>
            </a:r>
            <a:endParaRPr lang="tr-TR" sz="1600" b="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51520" y="692696"/>
            <a:ext cx="8712968" cy="5314595"/>
          </a:xfrm>
        </p:spPr>
        <p:txBody>
          <a:bodyPr>
            <a:normAutofit/>
          </a:bodyPr>
          <a:lstStyle/>
          <a:p>
            <a:pPr algn="just">
              <a:buNone/>
            </a:pPr>
            <a:r>
              <a:rPr lang="tr-TR" sz="1600" b="1" dirty="0" smtClean="0"/>
              <a:t>	Dış Satış/Kişisel Satış</a:t>
            </a:r>
            <a:endParaRPr lang="tr-TR" sz="1600" b="1" dirty="0" smtClean="0"/>
          </a:p>
          <a:p>
            <a:pPr algn="just">
              <a:buNone/>
            </a:pPr>
            <a:r>
              <a:rPr lang="tr-TR" sz="1600" b="1" dirty="0" smtClean="0"/>
              <a:t>		</a:t>
            </a:r>
            <a:r>
              <a:rPr lang="tr-TR" sz="1600" dirty="0" smtClean="0"/>
              <a:t>Yiyecek ve içecek hizmetlerinde fazlaca kullanılmayan bir pazarlama tekniğidir. Kişisel satış kapsamında, satış temsilcileri kiralanır ve dışarıda satış yapmaları konusunda yönlendirilir. İç satışlarda personel, dış satışlarda ise, deneyimli satış temsilcileri kullanılır. Genellikle büyük banket (ziyafet) kapasitesine sahip yiyecek ve içecek işletmeleri tarafından kullanılan bir tekniktir.</a:t>
            </a:r>
            <a:endParaRPr lang="tr-TR" sz="1600" dirty="0" smtClean="0"/>
          </a:p>
          <a:p>
            <a:pPr algn="just">
              <a:buNone/>
            </a:pPr>
            <a:r>
              <a:rPr lang="tr-TR" sz="1600" b="1" dirty="0" smtClean="0"/>
              <a:t>	Reklam</a:t>
            </a:r>
            <a:endParaRPr lang="tr-TR" sz="1600" b="1" dirty="0" smtClean="0"/>
          </a:p>
          <a:p>
            <a:pPr algn="just">
              <a:buNone/>
            </a:pPr>
            <a:r>
              <a:rPr lang="tr-TR" sz="1600" b="1" dirty="0" smtClean="0"/>
              <a:t>		</a:t>
            </a:r>
            <a:r>
              <a:rPr lang="tr-TR" sz="1600" dirty="0" smtClean="0"/>
              <a:t>Yöneticilerin pazarlama amaçlarına ulaşmak için kullandıkları ikinci önemli araçtır. Daha dolaylı bir çalışma şeklidir. Hangi reklam aracının kullanılacağını belirlemek için, hedef pazarı oluşturan tüketicilerin ilgilendikleri reklam araçları, doğru olarak tespit edilmelidir.</a:t>
            </a:r>
            <a:endParaRPr lang="tr-TR" sz="1600" dirty="0" smtClean="0"/>
          </a:p>
          <a:p>
            <a:pPr algn="just">
              <a:buNone/>
            </a:pPr>
            <a:r>
              <a:rPr lang="tr-TR" sz="1600" dirty="0" smtClean="0"/>
              <a:t>	</a:t>
            </a:r>
            <a:r>
              <a:rPr lang="tr-TR" sz="1600" b="1" dirty="0" smtClean="0"/>
              <a:t>Posterler, Reklam Panoları</a:t>
            </a:r>
            <a:endParaRPr lang="tr-TR" sz="1600" b="1" dirty="0" smtClean="0"/>
          </a:p>
          <a:p>
            <a:pPr algn="just">
              <a:buNone/>
            </a:pPr>
            <a:r>
              <a:rPr lang="tr-TR" sz="1600" b="1" dirty="0" smtClean="0"/>
              <a:t>		</a:t>
            </a:r>
            <a:r>
              <a:rPr lang="tr-TR" sz="1600" dirty="0" smtClean="0"/>
              <a:t>İşletme dışındaki çeşitli panoların ve benzeri araçların kullanımı, yiyecek ve içecek işletmeleri tarafından yoğun olarak tercih edilmektedir. Bu tür reklam tekniği kullanıldığında, yoldan geçenlerin dikkatini çekecek ölçüde göze çarpan, koyu ve dinamik reklamlar kullanılmalıdır. Düşük maliyet, uzun süre kalması ve geniş bir çevreye ulaşması avantajıdır. Dezavantaj olarak da, kısıtlı mesaj verebilmesi ve ilgisiz tüketici grubuna da ulaşması verilebilir. </a:t>
            </a:r>
            <a:endParaRPr lang="tr-TR" sz="1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79512" y="260648"/>
            <a:ext cx="8784976" cy="5746643"/>
          </a:xfrm>
        </p:spPr>
        <p:txBody>
          <a:bodyPr>
            <a:normAutofit fontScale="92500" lnSpcReduction="20000"/>
          </a:bodyPr>
          <a:lstStyle/>
          <a:p>
            <a:pPr algn="just">
              <a:buNone/>
            </a:pPr>
            <a:r>
              <a:rPr lang="tr-TR" sz="1600" b="1" dirty="0" smtClean="0"/>
              <a:t>	Gazeteler</a:t>
            </a:r>
            <a:endParaRPr lang="tr-TR" sz="1600" b="1" dirty="0" smtClean="0"/>
          </a:p>
          <a:p>
            <a:pPr algn="just">
              <a:buNone/>
            </a:pPr>
            <a:r>
              <a:rPr lang="tr-TR" sz="1600" b="1" dirty="0" smtClean="0"/>
              <a:t>		</a:t>
            </a:r>
            <a:r>
              <a:rPr lang="tr-TR" sz="1600" dirty="0" smtClean="0"/>
              <a:t>Yiyecek hizmeti veren işlemeler tarafından yaygın olarak kullanılmaktadır. Ülke içindeki tüm ailelere ve özellikle yerel gazeteler yardımıyla da ilgilenilen bölgedeki tüketicilere ulaşmak mümkündür. Gazete reklamları, işletmelere çeşitli açılardan çekici gelmektedir. Diğer medya araçlarıyla karşılaştırıldığında, çok düşük maliyetlidir. Geniş bir hedef pazara ulaşmakla birlikte reklam, gazetede farklı bölümlerde verilerek, sadece belirli bir grubun ilgisini çekmekte mümkündür. Çabuk ve esnek olması da, gazete reklamlarının önemli avantajlarındandır. Eğer reklama karar verilirse, bir gün öncesinden harekete geçip uygulamak mümkündür. </a:t>
            </a:r>
            <a:endParaRPr lang="tr-TR" sz="1600" dirty="0" smtClean="0"/>
          </a:p>
          <a:p>
            <a:pPr algn="just">
              <a:buNone/>
            </a:pPr>
            <a:r>
              <a:rPr lang="tr-TR" sz="1600" b="1" dirty="0" smtClean="0"/>
              <a:t>		</a:t>
            </a:r>
            <a:r>
              <a:rPr lang="tr-TR" sz="1600" dirty="0" smtClean="0"/>
              <a:t>Avantajlarının yanında, gazete reklamının dezavantajları da vardır. Okuyucular, çoğu zaman gazetenin tümünü okumayıp sayfaları hızlı geçerler ve özellikle reklamları atlayabilirler. Düşük kaliteli kağıda basılırlar ve bu da, özellikle yemek resimleri açısından sıkıntı yaratır. Kısıtlı bir hedef pazar belirleyen işletmeler için kullanışlı değildir.</a:t>
            </a:r>
            <a:endParaRPr lang="tr-TR" sz="1600" dirty="0" smtClean="0"/>
          </a:p>
          <a:p>
            <a:pPr algn="just">
              <a:buNone/>
            </a:pPr>
            <a:r>
              <a:rPr lang="tr-TR" sz="1600" b="1" dirty="0" smtClean="0"/>
              <a:t>	Dergiler</a:t>
            </a:r>
            <a:endParaRPr lang="tr-TR" sz="1600" b="1" dirty="0" smtClean="0"/>
          </a:p>
          <a:p>
            <a:pPr algn="just">
              <a:buNone/>
            </a:pPr>
            <a:r>
              <a:rPr lang="tr-TR" sz="1600" b="1" dirty="0" smtClean="0"/>
              <a:t>		</a:t>
            </a:r>
            <a:r>
              <a:rPr lang="tr-TR" sz="1600" dirty="0" smtClean="0"/>
              <a:t>Bir günde etkisini yitiren gazetelere göre çok daha uzun ömürlü bir medya aracıdır. Bir dergi çoğu zaman bir hafta, bir ay, hatta daha uzun süreler etkinliğini korur. Dergiler, yaşamları süresince okuyucudan okuyucuya da geçerler. Dergiler, profesyonel işyerlerinde, hava alanlarında, acentelerde ve insanların vakit geçirmek için okudukları diğer yerlerde bulunurlar. Gazetelerin aksine, istenilen hedef pazarı yakalamak dergilerde daha kolaydır. Hemen hemen her tüketici grubunun ilgi duyduğu bir dergi bulunmaktadır. Baskı kalitesinden dolayı, mönü kalemlerini çok daha çekici şekilde sunmak da mümkündür.</a:t>
            </a:r>
            <a:endParaRPr lang="tr-TR" sz="1600" dirty="0" smtClean="0"/>
          </a:p>
          <a:p>
            <a:pPr algn="just">
              <a:buNone/>
            </a:pPr>
            <a:r>
              <a:rPr lang="tr-TR" sz="1600" b="1" dirty="0" smtClean="0"/>
              <a:t>		</a:t>
            </a:r>
            <a:r>
              <a:rPr lang="tr-TR" sz="1600" dirty="0" smtClean="0"/>
              <a:t>Dergilerinde bazı dezavantajları vardır. Üretim maliyetleri, gazetelerle karşılaştırıldığında daha yüksektir. Birçok dergi okuru, işletmenin yakın çevresinde oturmuyor veya çalışmıyor olabilir. Renkli bir derginin hazırlığı, haftalar bazen de aylar sürmektedir. Bu yüzden, son anda değişiklik yapmak çoğu kez mümkün değildir. Zaman kısıtlığı yüzünden, rakiplerin ataklarına da hemen cevap verilemez.</a:t>
            </a:r>
            <a:endParaRPr lang="tr-TR" sz="16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0" y="260648"/>
            <a:ext cx="8964488" cy="5746643"/>
          </a:xfrm>
        </p:spPr>
        <p:txBody>
          <a:bodyPr>
            <a:normAutofit lnSpcReduction="10000"/>
          </a:bodyPr>
          <a:lstStyle/>
          <a:p>
            <a:pPr algn="just">
              <a:buNone/>
            </a:pPr>
            <a:r>
              <a:rPr lang="tr-TR" sz="1600" b="1" dirty="0" smtClean="0"/>
              <a:t>	Radyo</a:t>
            </a:r>
            <a:endParaRPr lang="tr-TR" sz="1600" b="1" dirty="0" smtClean="0"/>
          </a:p>
          <a:p>
            <a:pPr algn="just">
              <a:buNone/>
            </a:pPr>
            <a:r>
              <a:rPr lang="tr-TR" sz="1600" b="1" dirty="0" smtClean="0"/>
              <a:t>		</a:t>
            </a:r>
            <a:r>
              <a:rPr lang="tr-TR" sz="1600" dirty="0" smtClean="0"/>
              <a:t>Birçok insan radyo dinler ve fazla sayıda radyo kanalı vardır. Radyonun diğer önemli bir avantajı da, oldukça ucuz olmasıdır. Radyo mesajlarıyla, araçlarıyla kısa sürede işletmeye gelebilecek tüketicilere de ulaşılır. Buna ilave olarak, uygun kanal ve saat seçilerek hedef pazarı oluşturan tüketicilere rahatlıkla ulaşılır. Sık tekrar, mesajın algılanmasını kolaylaştırır. Bazı efektler kullanılarak, tüketicilere yeme isteği uyandırmak mümkündür. Reklamı farklı saatlerde ve farklı kanallarda vermekte, işletmeye çok daha geniş bir kitleye ulaşma imkanı sağlar. Bu açıdan özellikle </a:t>
            </a:r>
            <a:r>
              <a:rPr lang="tr-TR" sz="1600" dirty="0" err="1" smtClean="0"/>
              <a:t>fast</a:t>
            </a:r>
            <a:r>
              <a:rPr lang="tr-TR" sz="1600" dirty="0" smtClean="0"/>
              <a:t>-</a:t>
            </a:r>
            <a:r>
              <a:rPr lang="tr-TR" sz="1600" dirty="0" err="1" smtClean="0"/>
              <a:t>food</a:t>
            </a:r>
            <a:r>
              <a:rPr lang="tr-TR" sz="1600" dirty="0" smtClean="0"/>
              <a:t> restoranlar ve yeni açılan restoranlar tarafından yoğun olarak kullanılır. Radyo reklamlarının dezavantajları olarak, kısa süreli olmaları ve sadece kulağa hitap etmeleri verilebilir.</a:t>
            </a:r>
            <a:endParaRPr lang="tr-TR" sz="1600" dirty="0" smtClean="0"/>
          </a:p>
          <a:p>
            <a:pPr algn="just">
              <a:buNone/>
            </a:pPr>
            <a:r>
              <a:rPr lang="tr-TR" sz="1600" b="1" dirty="0" smtClean="0"/>
              <a:t>	Televizyon</a:t>
            </a:r>
            <a:endParaRPr lang="tr-TR" sz="1600" b="1" dirty="0" smtClean="0"/>
          </a:p>
          <a:p>
            <a:pPr algn="just">
              <a:buNone/>
            </a:pPr>
            <a:r>
              <a:rPr lang="tr-TR" sz="1600" b="1" dirty="0" smtClean="0"/>
              <a:t>		</a:t>
            </a:r>
            <a:r>
              <a:rPr lang="tr-TR" sz="1600" dirty="0" smtClean="0"/>
              <a:t>En önemli avantajı, görüntüyle</a:t>
            </a:r>
            <a:r>
              <a:rPr lang="tr-TR" sz="1600" b="1" dirty="0"/>
              <a:t> </a:t>
            </a:r>
            <a:r>
              <a:rPr lang="tr-TR" sz="1600" dirty="0" smtClean="0"/>
              <a:t>sesi birleştirmesidir. Hiçbir medya aracı, televizyon kadar etkileyici bir sunum yapamaz. Televizyon, izleyiciler tarafından yüksek dikkatle izlendiğinden, mesajın akılda kalması daha kolaydır. İstenilen pazar dilimine ulaşmak mümkündür. Farklı televizyon kanalları, programları  ve yayın saatleri seçilerek hedef pazarların bir veya birden fazlasına ulaşmak kolay olmaktadır.</a:t>
            </a:r>
            <a:endParaRPr lang="tr-TR" sz="1600" dirty="0" smtClean="0"/>
          </a:p>
          <a:p>
            <a:pPr algn="just">
              <a:buNone/>
            </a:pPr>
            <a:r>
              <a:rPr lang="tr-TR" sz="1600" dirty="0" smtClean="0"/>
              <a:t>		Televizyon reklamlarının en önemli dezavantajı, yüksek maliyetlidir. Özellikle, tüketicilerin televizyonu yoğun olarak izledikleri saatlerde maliyetler, bağımsız işletmelerin altından kalkamayacağı kadar yüksek olmaktadır. Ayrıca, televizyon reklamlarının hazırlanması, dergilerde olduğu gibi uzun süreler aldığından, mesajını halka çabuk ulaştırmak isteyen işletmeler açısından uygun olmamaktadır.</a:t>
            </a:r>
            <a:endParaRPr lang="tr-TR" sz="1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0" y="260648"/>
            <a:ext cx="8964488" cy="5746643"/>
          </a:xfrm>
        </p:spPr>
        <p:txBody>
          <a:bodyPr>
            <a:normAutofit/>
          </a:bodyPr>
          <a:lstStyle/>
          <a:p>
            <a:pPr algn="just">
              <a:buNone/>
            </a:pPr>
            <a:r>
              <a:rPr lang="tr-TR" sz="1600" b="1" dirty="0" smtClean="0"/>
              <a:t>	Doğrudan Posta</a:t>
            </a:r>
            <a:endParaRPr lang="tr-TR" sz="1600" b="1" dirty="0" smtClean="0"/>
          </a:p>
          <a:p>
            <a:pPr algn="just">
              <a:buNone/>
            </a:pPr>
            <a:r>
              <a:rPr lang="tr-TR" sz="1600" b="1" dirty="0" smtClean="0"/>
              <a:t>		</a:t>
            </a:r>
            <a:r>
              <a:rPr lang="tr-TR" sz="1600" dirty="0" smtClean="0"/>
              <a:t>Broşür, kupon ve diğer duyurularla ilgili çeşitli reklam mesajlarının mektup yoluyla tüketicilere ulaştırılmasıdır. Doğrudan posta işlemlerinin en önemli avantajı, seçkin bir pazar grubuna ulaşma imkanı vermesidir. Restoran yöneticileri, konukların doldurdukları kartları kullanarak seçkin bir mektup listesi oluşturabilirler. Bu kartlardaki isim ve adresler derlenerek liste oluşturulur ve gelecekle ilgili her türlü promosyondan konuklar haberdar edilir.</a:t>
            </a:r>
            <a:endParaRPr lang="tr-TR" sz="1600" dirty="0" smtClean="0"/>
          </a:p>
          <a:p>
            <a:pPr algn="just">
              <a:buNone/>
            </a:pPr>
            <a:r>
              <a:rPr lang="tr-TR" sz="1600" b="1" dirty="0" smtClean="0"/>
              <a:t>		</a:t>
            </a:r>
            <a:r>
              <a:rPr lang="tr-TR" sz="1600" dirty="0" smtClean="0"/>
              <a:t>Doğrudan posta, aynı zamanda esneklik de sağlar. Reklam mesajlarını, konuklara yönelik olarak kişiselleştirmek mümkündür. Doğrudan posta yöntemi yardımıyla, promosyon çalışmalarının ne ölçüde etkin ve başarılı olduğunun belirlenmesi de mümkün olmaktadır. Doğrudan postanın en önemli dezavantajları ise, yüksek maliyet ve gereksiz posta olarak algılanma olasılığıdır.</a:t>
            </a:r>
            <a:endParaRPr lang="tr-TR" sz="1600" dirty="0" smtClean="0"/>
          </a:p>
          <a:p>
            <a:pPr algn="just">
              <a:buNone/>
            </a:pPr>
            <a:r>
              <a:rPr lang="tr-TR" sz="1600" b="1" dirty="0" smtClean="0"/>
              <a:t>	İnternet</a:t>
            </a:r>
            <a:endParaRPr lang="tr-TR" sz="1600" b="1" dirty="0" smtClean="0"/>
          </a:p>
          <a:p>
            <a:pPr algn="just">
              <a:buNone/>
            </a:pPr>
            <a:r>
              <a:rPr lang="tr-TR" sz="1600" b="1" dirty="0" smtClean="0"/>
              <a:t>		</a:t>
            </a:r>
            <a:r>
              <a:rPr lang="tr-TR" sz="1600" dirty="0" smtClean="0"/>
              <a:t>Günümüzde birçok yiyecek ve içecek işletmesi, çeşitli web sayfalarından ilanlar verebilmektedir. Ayrıca birçok işletmenin kendi web sitesi de bulunmaktadır. Tine birçok işletme, elektronik posta yoluyla gerçek ve potansiyel müşterilerine ulaşmakta, onlara yenilikler, değişiklikler ve promosyonlar konusunda bilgi vermektedirler. İnternetin pazarlama amaçlı kullanımı, her gün yoğunlaşarak gelişmektedir.</a:t>
            </a:r>
            <a:endParaRPr lang="tr-TR" sz="1600" dirty="0" smtClean="0"/>
          </a:p>
          <a:p>
            <a:pPr algn="just">
              <a:buNone/>
            </a:pPr>
            <a:endParaRPr lang="tr-TR" sz="1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0" y="332656"/>
            <a:ext cx="8964488" cy="5760640"/>
          </a:xfrm>
        </p:spPr>
        <p:txBody>
          <a:bodyPr>
            <a:normAutofit lnSpcReduction="10000"/>
          </a:bodyPr>
          <a:lstStyle/>
          <a:p>
            <a:pPr algn="just">
              <a:buNone/>
            </a:pPr>
            <a:r>
              <a:rPr lang="tr-TR" sz="1600" b="1" dirty="0" smtClean="0"/>
              <a:t>	Halkla İlişkiler ve Halka Benimsetme</a:t>
            </a:r>
            <a:endParaRPr lang="tr-TR" sz="1600" b="1" dirty="0" smtClean="0"/>
          </a:p>
          <a:p>
            <a:pPr algn="just">
              <a:buNone/>
            </a:pPr>
            <a:r>
              <a:rPr lang="tr-TR" sz="1600" b="1" dirty="0" smtClean="0"/>
              <a:t>		</a:t>
            </a:r>
            <a:r>
              <a:rPr lang="tr-TR" sz="1600" dirty="0" smtClean="0"/>
              <a:t>Halkla ilişkiler ve halka benimsetme çalışmaları, yöneticilerin gerçek ve potansiyel konuklara ulaşmaları açısından oldukça yararlı pazarlama araçlarıdır. </a:t>
            </a:r>
            <a:r>
              <a:rPr lang="tr-TR" sz="1600" b="1" dirty="0" smtClean="0"/>
              <a:t>Halkla ilişkiler</a:t>
            </a:r>
            <a:r>
              <a:rPr lang="tr-TR" sz="1600" dirty="0" smtClean="0"/>
              <a:t> kapsamında, işletmeyle ilgili olumlu ve güzel bilgilerin halka duyularak pozitif bir etki sağlanması amaçlanır. Gerçek konukların tatmin edilmesi ve şikayetlerinin tatmin edici şekilde sonuçlandırılması, iyi bir halkla ilişkiler çalışmasına örnek olarak verilebilir. Yangın ve kaza gibi acil durumlarla ilgilenilmesi de, olumlu izlenim sağlaması açısından en etkin yollarıdır. Hayır işleri ve sponsorluk çalışmaları da, halkla ilişkiler kapsamında güzel örneklerdendir.</a:t>
            </a:r>
            <a:endParaRPr lang="tr-TR" sz="1600" dirty="0" smtClean="0"/>
          </a:p>
          <a:p>
            <a:pPr algn="just">
              <a:buNone/>
            </a:pPr>
            <a:r>
              <a:rPr lang="tr-TR" sz="1600" b="1" dirty="0" smtClean="0"/>
              <a:t>		Halka benimsetme </a:t>
            </a:r>
            <a:r>
              <a:rPr lang="tr-TR" sz="1600" dirty="0" smtClean="0"/>
              <a:t>(</a:t>
            </a:r>
            <a:r>
              <a:rPr lang="tr-TR" sz="1600" dirty="0" err="1" smtClean="0"/>
              <a:t>publicity</a:t>
            </a:r>
            <a:r>
              <a:rPr lang="tr-TR" sz="1600" dirty="0" smtClean="0"/>
              <a:t>), işletmenin, personelin veya işletmede gerçekleşen özel olayların serbest ve ücretsiz olarak medyada yer almasıdır. Medya, işletmenin yiyecek, içecek, servis, atmosfer, masa takımları ve fiyatlarıyla ilgili çeşitli haberler verilir. Halka benimsetme, işletme tarafından kontrol edilemediği için (habersiz ziyaretler gibi), işletmenin mümkün olan ölçüde olumlu imaj yaratma çabası içinde olması gerekir. İşletmede düzenlenecek çeşitli etkinlikler, kutlamalar ve benzeri faaliyetlerden medya haberdar edilebilir. Medya, personelin gerçekleştirdiği önemli başarılardan da haberdar edilmelidir. Örneğin, bulunan para, kıymetli eşya ve benzerlerinin konuklara iade edilmesi veya yarışmalarda elde edilen dereceler gibi. Medya için haber değeri olan bazı faaliyetler planlanabilir. Halka benimsetme, çoğu zaman bir plan dahilinde olmaz ve beklenmeyen zamanlarda olur. Bunun tipik örneği, bir medya temsilcisinin işletmeye haber verilmeden gelmesi ve işletmeyi değerlendirmesidir. Bu da sadece istenilen (olumlu) değil, istenilmeyen (olumsuz) tanıtımı riskini de beraberinde getirir.</a:t>
            </a:r>
            <a:endParaRPr lang="tr-TR" sz="1600"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0</TotalTime>
  <Words>12201</Words>
  <Application>WPS Presentation</Application>
  <PresentationFormat>Ekran Gösterisi (4:3)</PresentationFormat>
  <Paragraphs>57</Paragraphs>
  <Slides>10</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10</vt:i4>
      </vt:variant>
    </vt:vector>
  </HeadingPairs>
  <TitlesOfParts>
    <vt:vector size="22" baseType="lpstr">
      <vt:lpstr>Arial</vt:lpstr>
      <vt:lpstr>SimSun</vt:lpstr>
      <vt:lpstr>Wingdings</vt:lpstr>
      <vt:lpstr>Wingdings 3</vt:lpstr>
      <vt:lpstr>Verdana</vt:lpstr>
      <vt:lpstr>Wingdings 2</vt:lpstr>
      <vt:lpstr>Lucida Sans Unicode</vt:lpstr>
      <vt:lpstr>Microsoft YaHei</vt:lpstr>
      <vt:lpstr/>
      <vt:lpstr>Arial Unicode MS</vt:lpstr>
      <vt:lpstr>Calibri</vt:lpstr>
      <vt:lpstr>Kalabalık</vt:lpstr>
      <vt:lpstr>PAZARLAMA PLANI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PAZARLAMA PLANI</dc:title>
  <dc:creator>ramazan</dc:creator>
  <cp:lastModifiedBy>ali</cp:lastModifiedBy>
  <cp:revision>34</cp:revision>
  <dcterms:created xsi:type="dcterms:W3CDTF">2018-01-24T15:30:00Z</dcterms:created>
  <dcterms:modified xsi:type="dcterms:W3CDTF">2018-02-16T13:11:48Z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