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3"/>
  </p:notesMasterIdLst>
  <p:handoutMasterIdLst>
    <p:handoutMasterId r:id="rId14"/>
  </p:handoutMasterIdLst>
  <p:sldIdLst>
    <p:sldId id="330" r:id="rId2"/>
    <p:sldId id="257" r:id="rId3"/>
    <p:sldId id="309" r:id="rId4"/>
    <p:sldId id="282" r:id="rId5"/>
    <p:sldId id="279" r:id="rId6"/>
    <p:sldId id="280" r:id="rId7"/>
    <p:sldId id="308" r:id="rId8"/>
    <p:sldId id="281" r:id="rId9"/>
    <p:sldId id="283" r:id="rId10"/>
    <p:sldId id="286" r:id="rId11"/>
    <p:sldId id="287" r:id="rId12"/>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B917"/>
    <a:srgbClr val="CCF18F"/>
    <a:srgbClr val="73D9ED"/>
    <a:srgbClr val="E6FAFE"/>
    <a:srgbClr val="4ED8F4"/>
    <a:srgbClr val="2DA1C1"/>
    <a:srgbClr val="9CE4F2"/>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5295" autoAdjust="0"/>
  </p:normalViewPr>
  <p:slideViewPr>
    <p:cSldViewPr>
      <p:cViewPr varScale="1">
        <p:scale>
          <a:sx n="115" d="100"/>
          <a:sy n="115" d="100"/>
        </p:scale>
        <p:origin x="142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8B903AA3-F1C1-4882-AA5B-720FA30481B4}" type="datetimeFigureOut">
              <a:rPr lang="tr-TR" smtClean="0"/>
              <a:t>25.12.2019</a:t>
            </a:fld>
            <a:endParaRPr lang="tr-TR"/>
          </a:p>
        </p:txBody>
      </p:sp>
      <p:sp>
        <p:nvSpPr>
          <p:cNvPr id="4" name="Altbilgi Yer Tutucusu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68807FDC-B808-457D-8568-3DB53DE0B8FE}" type="slidenum">
              <a:rPr lang="tr-TR" smtClean="0"/>
              <a:t>‹#›</a:t>
            </a:fld>
            <a:endParaRPr lang="tr-TR"/>
          </a:p>
        </p:txBody>
      </p:sp>
    </p:spTree>
    <p:extLst>
      <p:ext uri="{BB962C8B-B14F-4D97-AF65-F5344CB8AC3E}">
        <p14:creationId xmlns:p14="http://schemas.microsoft.com/office/powerpoint/2010/main" val="1181247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US"/>
          </a:p>
        </p:txBody>
      </p:sp>
      <p:sp>
        <p:nvSpPr>
          <p:cNvPr id="81923"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B4202B-6E9E-4AD2-A310-B70742F319C5}" type="slidenum">
              <a:rPr lang="en-US" altLang="tr-TR"/>
              <a:pPr/>
              <a:t>‹#›</a:t>
            </a:fld>
            <a:endParaRPr lang="en-US" altLang="tr-TR"/>
          </a:p>
        </p:txBody>
      </p:sp>
    </p:spTree>
    <p:extLst>
      <p:ext uri="{BB962C8B-B14F-4D97-AF65-F5344CB8AC3E}">
        <p14:creationId xmlns:p14="http://schemas.microsoft.com/office/powerpoint/2010/main" val="2383422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9193E0F-5600-42C5-A79D-954705BAE48E}" type="slidenum">
              <a:rPr lang="en-US" altLang="tr-TR" sz="1200"/>
              <a:pPr eaLnBrk="1" hangingPunct="1"/>
              <a:t>2</a:t>
            </a:fld>
            <a:endParaRPr lang="en-US" altLang="tr-TR"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70152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916002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9061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900037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753757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81306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026243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641811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06726A1-4660-435E-B517-FB90D93534F8}"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193065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6726A1-4660-435E-B517-FB90D93534F8}"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2898363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6726A1-4660-435E-B517-FB90D93534F8}"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4126877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6726A1-4660-435E-B517-FB90D93534F8}"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60559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06726A1-4660-435E-B517-FB90D93534F8}"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1827410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06726A1-4660-435E-B517-FB90D93534F8}"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318634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06726A1-4660-435E-B517-FB90D93534F8}" type="datetimeFigureOut">
              <a:rPr lang="tr-TR" smtClean="0"/>
              <a:t>25.12.2019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143280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06726A1-4660-435E-B517-FB90D93534F8}" type="datetimeFigureOut">
              <a:rPr lang="tr-TR" smtClean="0"/>
              <a:t>25.12.2019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1122785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726A1-4660-435E-B517-FB90D93534F8}" type="datetimeFigureOut">
              <a:rPr lang="tr-TR" smtClean="0"/>
              <a:t>25.12.2019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2602299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06726A1-4660-435E-B517-FB90D93534F8}"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1220816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06726A1-4660-435E-B517-FB90D93534F8}"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B92081-C103-437A-8C24-28E74A200782}" type="slidenum">
              <a:rPr lang="tr-TR" smtClean="0"/>
              <a:t>‹#›</a:t>
            </a:fld>
            <a:endParaRPr lang="tr-TR"/>
          </a:p>
        </p:txBody>
      </p:sp>
    </p:spTree>
    <p:extLst>
      <p:ext uri="{BB962C8B-B14F-4D97-AF65-F5344CB8AC3E}">
        <p14:creationId xmlns:p14="http://schemas.microsoft.com/office/powerpoint/2010/main" val="3009297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726A1-4660-435E-B517-FB90D93534F8}" type="datetimeFigureOut">
              <a:rPr lang="tr-TR" smtClean="0"/>
              <a:t>25.12.2019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92081-C103-437A-8C24-28E74A200782}" type="slidenum">
              <a:rPr lang="tr-TR" smtClean="0"/>
              <a:t>‹#›</a:t>
            </a:fld>
            <a:endParaRPr lang="tr-TR"/>
          </a:p>
        </p:txBody>
      </p:sp>
    </p:spTree>
    <p:extLst>
      <p:ext uri="{BB962C8B-B14F-4D97-AF65-F5344CB8AC3E}">
        <p14:creationId xmlns:p14="http://schemas.microsoft.com/office/powerpoint/2010/main" val="269659068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ORGANİK TARIM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34338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7" name="İçerik Yer Tutucusu 2"/>
          <p:cNvSpPr>
            <a:spLocks noGrp="1"/>
          </p:cNvSpPr>
          <p:nvPr>
            <p:ph idx="1"/>
          </p:nvPr>
        </p:nvSpPr>
        <p:spPr>
          <a:xfrm>
            <a:off x="1651855" y="1484784"/>
            <a:ext cx="7312633" cy="4343400"/>
          </a:xfrm>
        </p:spPr>
        <p:txBody>
          <a:bodyPr/>
          <a:lstStyle/>
          <a:p>
            <a:pPr algn="just"/>
            <a:r>
              <a:rPr lang="tr-TR" sz="2000" dirty="0" smtClean="0"/>
              <a:t>Bir ürünün organik ürün sayılabilmesi için Yönetmelikte belirtildiği şekilde organik yöntemle üretilmiş olması, yetkilendirilmiş kuruluş tarafından sertifikalandırılması, "organik ürün" olarak etiketlendirilmesi ve organik ürün logosunu taşıyor olması gerekmektedir.</a:t>
            </a:r>
          </a:p>
          <a:p>
            <a:pPr algn="just"/>
            <a:endParaRPr lang="tr-TR" sz="2000" dirty="0"/>
          </a:p>
        </p:txBody>
      </p:sp>
    </p:spTree>
    <p:extLst>
      <p:ext uri="{BB962C8B-B14F-4D97-AF65-F5344CB8AC3E}">
        <p14:creationId xmlns:p14="http://schemas.microsoft.com/office/powerpoint/2010/main" val="1935235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10" name="2 Metin Yer Tutucusu"/>
          <p:cNvSpPr txBox="1">
            <a:spLocks/>
          </p:cNvSpPr>
          <p:nvPr/>
        </p:nvSpPr>
        <p:spPr bwMode="auto">
          <a:xfrm>
            <a:off x="1578596" y="1628800"/>
            <a:ext cx="7560840"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000" kern="0" dirty="0" smtClean="0"/>
              <a:t>Organik Tarım; üretimde kimyasal girdi kullanmadan, üretimden tüketime kadar her aşaması kontrollü ve sertifikalı tarımsal üretim biçimidir. (Tarım Bakanlığı Sitesindeki tanım) </a:t>
            </a:r>
          </a:p>
          <a:p>
            <a:pPr marL="0" indent="0" algn="just">
              <a:buNone/>
            </a:pPr>
            <a:endParaRPr lang="tr-TR" altLang="tr-TR" sz="2000" kern="0" dirty="0" smtClean="0"/>
          </a:p>
          <a:p>
            <a:pPr algn="just"/>
            <a:endParaRPr lang="tr-TR" altLang="tr-TR" sz="2000" kern="0" dirty="0" smtClean="0"/>
          </a:p>
        </p:txBody>
      </p:sp>
    </p:spTree>
    <p:extLst>
      <p:ext uri="{BB962C8B-B14F-4D97-AF65-F5344CB8AC3E}">
        <p14:creationId xmlns:p14="http://schemas.microsoft.com/office/powerpoint/2010/main" val="3376980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4098" name="Rectangle 3"/>
          <p:cNvSpPr>
            <a:spLocks noGrp="1" noChangeArrowheads="1"/>
          </p:cNvSpPr>
          <p:nvPr>
            <p:ph idx="1"/>
          </p:nvPr>
        </p:nvSpPr>
        <p:spPr>
          <a:xfrm>
            <a:off x="467544" y="2219678"/>
            <a:ext cx="8352928" cy="1727638"/>
          </a:xfrm>
        </p:spPr>
        <p:txBody>
          <a:bodyPr/>
          <a:lstStyle/>
          <a:p>
            <a:pPr algn="just"/>
            <a:r>
              <a:rPr lang="tr-TR" altLang="tr-TR" sz="2000" dirty="0" smtClean="0"/>
              <a:t>Tarımsal üretimde kullanılan kimyasalların (ilaç, gübre gibi) olumsuz etkilerinin insan ve toplum sağlığı üzerindeki zararları artarak kendini hissettirmeye başladı.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916832"/>
            <a:ext cx="8496944" cy="4343400"/>
          </a:xfrm>
        </p:spPr>
        <p:txBody>
          <a:bodyPr/>
          <a:lstStyle/>
          <a:p>
            <a:pPr algn="just"/>
            <a:r>
              <a:rPr lang="tr-TR" altLang="tr-TR" sz="2000" dirty="0">
                <a:solidFill>
                  <a:srgbClr val="4D4D4D"/>
                </a:solidFill>
              </a:rPr>
              <a:t>Tüm bu olumsuz etkilerin ortadan kaldırılması amacıyla kimyasal gübre ve tarımsal savaş ilaçlarının hiç  ya da mümkün olduğu kadar  az kullanılması, bunların yerini aynı görevi yapan organik gübre ve biyolojik savaş yöntemlerinin alması temeline dayanan “ekolojik tarım sistemi” geliştirildi.</a:t>
            </a:r>
            <a:endParaRPr lang="tr-TR" dirty="0"/>
          </a:p>
        </p:txBody>
      </p:sp>
    </p:spTree>
    <p:extLst>
      <p:ext uri="{BB962C8B-B14F-4D97-AF65-F5344CB8AC3E}">
        <p14:creationId xmlns:p14="http://schemas.microsoft.com/office/powerpoint/2010/main" val="68812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844824"/>
            <a:ext cx="8136904" cy="4343400"/>
          </a:xfrm>
        </p:spPr>
        <p:txBody>
          <a:bodyPr/>
          <a:lstStyle/>
          <a:p>
            <a:pPr algn="just"/>
            <a:r>
              <a:rPr lang="tr-TR" altLang="tr-TR" sz="2000" dirty="0" smtClean="0"/>
              <a:t>Organik tarım metoduna uygun olarak üretilmesi, organik tarım ilkelerine uygun olarak ürün toplanması, bu ürünlerin işlenmesi, ambalajlanması, etiketlenmesi, depolanması, taşınması, pazarlanması, kontrolü, sertifikalandırılması ve denetimini amaçlayan, çevreye ve İnsan sağlığına zarar vermeyen modern tarımsal üretim tekniklerini kullanmayı kabul eden, her aşaması kontrollü, kayıtlı ve sertifikalıdır.</a:t>
            </a:r>
            <a:endParaRPr lang="tr-TR" sz="2000" dirty="0"/>
          </a:p>
        </p:txBody>
      </p:sp>
    </p:spTree>
    <p:extLst>
      <p:ext uri="{BB962C8B-B14F-4D97-AF65-F5344CB8AC3E}">
        <p14:creationId xmlns:p14="http://schemas.microsoft.com/office/powerpoint/2010/main" val="1421901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81200" y="533400"/>
            <a:ext cx="6934200" cy="715963"/>
          </a:xfrm>
        </p:spPr>
        <p:txBody>
          <a:bodyPr/>
          <a:lstStyle/>
          <a:p>
            <a:pPr eaLnBrk="1" hangingPunct="1"/>
            <a:r>
              <a:rPr lang="tr-TR" altLang="tr-TR" sz="4000" dirty="0" smtClean="0">
                <a:solidFill>
                  <a:schemeClr val="tx1"/>
                </a:solidFill>
              </a:rPr>
              <a:t>Organik Tarımın Tanımı</a:t>
            </a:r>
            <a:endParaRPr lang="en-US" altLang="tr-TR" sz="4000" dirty="0" smtClean="0">
              <a:solidFill>
                <a:schemeClr val="tx1"/>
              </a:solidFill>
            </a:endParaRPr>
          </a:p>
        </p:txBody>
      </p:sp>
      <p:sp>
        <p:nvSpPr>
          <p:cNvPr id="25603" name="Rectangle 3"/>
          <p:cNvSpPr>
            <a:spLocks noGrp="1" noChangeArrowheads="1"/>
          </p:cNvSpPr>
          <p:nvPr>
            <p:ph idx="1"/>
          </p:nvPr>
        </p:nvSpPr>
        <p:spPr>
          <a:xfrm>
            <a:off x="1752600" y="1484784"/>
            <a:ext cx="7162800" cy="3684587"/>
          </a:xfrm>
        </p:spPr>
        <p:txBody>
          <a:bodyPr/>
          <a:lstStyle/>
          <a:p>
            <a:pPr algn="just">
              <a:lnSpc>
                <a:spcPct val="150000"/>
              </a:lnSpc>
            </a:pPr>
            <a:r>
              <a:rPr lang="tr-TR" sz="1800" dirty="0" smtClean="0"/>
              <a:t>Ekolojik sistemde hatalı uygulamalar sonucu kaybolan doğal dengeyi yeniden kurmaya yönelik, insana ve çevreye dost üretim sistemlerini içermekte olup, esas olarak </a:t>
            </a:r>
            <a:r>
              <a:rPr lang="tr-TR" sz="1800" dirty="0" smtClean="0">
                <a:solidFill>
                  <a:srgbClr val="FF0000"/>
                </a:solidFill>
              </a:rPr>
              <a:t>sentetik kimyasal tarım ilaçları</a:t>
            </a:r>
            <a:r>
              <a:rPr lang="tr-TR" sz="1800" dirty="0" smtClean="0"/>
              <a:t>, </a:t>
            </a:r>
            <a:r>
              <a:rPr lang="tr-TR" sz="1800" dirty="0" smtClean="0">
                <a:solidFill>
                  <a:srgbClr val="FF0000"/>
                </a:solidFill>
              </a:rPr>
              <a:t>hormonlar</a:t>
            </a:r>
            <a:r>
              <a:rPr lang="tr-TR" sz="1800" dirty="0" smtClean="0"/>
              <a:t> ve </a:t>
            </a:r>
            <a:r>
              <a:rPr lang="tr-TR" sz="1800" dirty="0" smtClean="0">
                <a:solidFill>
                  <a:srgbClr val="FF0000"/>
                </a:solidFill>
              </a:rPr>
              <a:t>mineral gübrelerin</a:t>
            </a:r>
            <a:r>
              <a:rPr lang="tr-TR" sz="1800" dirty="0" smtClean="0"/>
              <a:t> kullanımını </a:t>
            </a:r>
            <a:r>
              <a:rPr lang="tr-TR" sz="1800" dirty="0" smtClean="0">
                <a:solidFill>
                  <a:schemeClr val="bg2"/>
                </a:solidFill>
              </a:rPr>
              <a:t>yasaklaması</a:t>
            </a:r>
            <a:r>
              <a:rPr lang="tr-TR" sz="1800" dirty="0" smtClean="0"/>
              <a:t> yanında, </a:t>
            </a:r>
            <a:r>
              <a:rPr lang="tr-TR" sz="1800" dirty="0" smtClean="0">
                <a:solidFill>
                  <a:srgbClr val="FF0000"/>
                </a:solidFill>
              </a:rPr>
              <a:t>organik</a:t>
            </a:r>
            <a:r>
              <a:rPr lang="tr-TR" sz="1800" dirty="0" smtClean="0"/>
              <a:t> ve </a:t>
            </a:r>
            <a:r>
              <a:rPr lang="tr-TR" sz="1800" dirty="0" smtClean="0">
                <a:solidFill>
                  <a:srgbClr val="FF0000"/>
                </a:solidFill>
              </a:rPr>
              <a:t>yeşil gübreleme</a:t>
            </a:r>
            <a:r>
              <a:rPr lang="tr-TR" sz="1800" dirty="0" smtClean="0"/>
              <a:t>, </a:t>
            </a:r>
            <a:r>
              <a:rPr lang="tr-TR" sz="1800" dirty="0" smtClean="0">
                <a:solidFill>
                  <a:srgbClr val="FF0000"/>
                </a:solidFill>
              </a:rPr>
              <a:t>münavebe</a:t>
            </a:r>
            <a:r>
              <a:rPr lang="tr-TR" sz="1800" dirty="0" smtClean="0"/>
              <a:t>, </a:t>
            </a:r>
            <a:r>
              <a:rPr lang="tr-TR" sz="1800" dirty="0" smtClean="0">
                <a:solidFill>
                  <a:srgbClr val="FF0000"/>
                </a:solidFill>
              </a:rPr>
              <a:t>toprağın muhafazası</a:t>
            </a:r>
            <a:r>
              <a:rPr lang="tr-TR" sz="1800" dirty="0" smtClean="0"/>
              <a:t>, </a:t>
            </a:r>
            <a:r>
              <a:rPr lang="tr-TR" sz="1800" dirty="0" smtClean="0">
                <a:solidFill>
                  <a:srgbClr val="FF0000"/>
                </a:solidFill>
              </a:rPr>
              <a:t>bitkinin direncini artırma</a:t>
            </a:r>
            <a:r>
              <a:rPr lang="tr-TR" sz="1800" dirty="0" smtClean="0"/>
              <a:t>, </a:t>
            </a:r>
            <a:r>
              <a:rPr lang="tr-TR" sz="1800" dirty="0" smtClean="0">
                <a:solidFill>
                  <a:srgbClr val="FF0000"/>
                </a:solidFill>
              </a:rPr>
              <a:t>doğal düşmanlardan faydalanmayı </a:t>
            </a:r>
            <a:r>
              <a:rPr lang="tr-TR" sz="1800" dirty="0" smtClean="0"/>
              <a:t>tavsiye eden bir üretim sistemidir.</a:t>
            </a:r>
            <a:endParaRPr lang="en-US" altLang="tr-TR"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6" name="2 Metin Yer Tutucusu"/>
          <p:cNvSpPr>
            <a:spLocks noGrp="1"/>
          </p:cNvSpPr>
          <p:nvPr>
            <p:ph idx="1"/>
          </p:nvPr>
        </p:nvSpPr>
        <p:spPr>
          <a:xfrm>
            <a:off x="1691680" y="1761356"/>
            <a:ext cx="7315200" cy="4343400"/>
          </a:xfrm>
        </p:spPr>
        <p:txBody>
          <a:bodyPr/>
          <a:lstStyle/>
          <a:p>
            <a:pPr algn="just" eaLnBrk="1" hangingPunct="1"/>
            <a:r>
              <a:rPr lang="tr-TR" altLang="tr-TR" sz="2000" dirty="0" smtClean="0"/>
              <a:t>Dünya Gıda ve Tarım Örgütü (</a:t>
            </a:r>
            <a:r>
              <a:rPr lang="tr-TR" altLang="tr-TR" sz="2000" dirty="0" err="1" smtClean="0"/>
              <a:t>Food</a:t>
            </a:r>
            <a:r>
              <a:rPr lang="tr-TR" altLang="tr-TR" sz="2000" dirty="0" smtClean="0"/>
              <a:t> </a:t>
            </a:r>
            <a:r>
              <a:rPr lang="tr-TR" altLang="tr-TR" sz="2000" dirty="0" err="1" smtClean="0"/>
              <a:t>and</a:t>
            </a:r>
            <a:r>
              <a:rPr lang="tr-TR" altLang="tr-TR" sz="2000" dirty="0" smtClean="0"/>
              <a:t> </a:t>
            </a:r>
            <a:r>
              <a:rPr lang="tr-TR" altLang="tr-TR" sz="2000" dirty="0" err="1" smtClean="0"/>
              <a:t>Agriculture</a:t>
            </a:r>
            <a:r>
              <a:rPr lang="tr-TR" altLang="tr-TR" sz="2000" dirty="0" smtClean="0"/>
              <a:t> </a:t>
            </a:r>
            <a:r>
              <a:rPr lang="tr-TR" altLang="tr-TR" sz="2000" dirty="0" err="1" smtClean="0"/>
              <a:t>Organisation</a:t>
            </a:r>
            <a:r>
              <a:rPr lang="tr-TR" altLang="tr-TR" sz="2000" dirty="0" smtClean="0"/>
              <a:t>, FAO) ve AB tarafından konvansiyonel tarıma alternatif olarak da kabul edilen bu üretim şekli değişik ülkelerde farklı isimlerle anılıyor. </a:t>
            </a:r>
          </a:p>
        </p:txBody>
      </p:sp>
    </p:spTree>
    <p:extLst>
      <p:ext uri="{BB962C8B-B14F-4D97-AF65-F5344CB8AC3E}">
        <p14:creationId xmlns:p14="http://schemas.microsoft.com/office/powerpoint/2010/main" val="1847361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6" name="2 Metin Yer Tutucusu"/>
          <p:cNvSpPr>
            <a:spLocks noGrp="1"/>
          </p:cNvSpPr>
          <p:nvPr>
            <p:ph idx="1"/>
          </p:nvPr>
        </p:nvSpPr>
        <p:spPr>
          <a:xfrm>
            <a:off x="1691680" y="2060848"/>
            <a:ext cx="7315200" cy="2880320"/>
          </a:xfrm>
        </p:spPr>
        <p:txBody>
          <a:bodyPr/>
          <a:lstStyle/>
          <a:p>
            <a:pPr algn="just"/>
            <a:r>
              <a:rPr lang="tr-TR" altLang="tr-TR" sz="2000" dirty="0"/>
              <a:t>Almanca ve Kuzey Avrupa dillerinde </a:t>
            </a:r>
            <a:r>
              <a:rPr lang="tr-TR" altLang="tr-TR" sz="2000" dirty="0">
                <a:solidFill>
                  <a:srgbClr val="FF0000"/>
                </a:solidFill>
              </a:rPr>
              <a:t>“ekolojik tarım”, </a:t>
            </a:r>
            <a:r>
              <a:rPr lang="tr-TR" altLang="tr-TR" sz="2000" dirty="0"/>
              <a:t>Fransızca, İtalyanca ve İspanyolcada </a:t>
            </a:r>
            <a:r>
              <a:rPr lang="tr-TR" altLang="tr-TR" sz="2000" dirty="0">
                <a:solidFill>
                  <a:srgbClr val="FF0000"/>
                </a:solidFill>
              </a:rPr>
              <a:t>“biyolojik tarım”, </a:t>
            </a:r>
            <a:r>
              <a:rPr lang="tr-TR" altLang="tr-TR" sz="2000" dirty="0"/>
              <a:t>İngilizcede </a:t>
            </a:r>
            <a:r>
              <a:rPr lang="tr-TR" altLang="tr-TR" sz="2000" dirty="0">
                <a:solidFill>
                  <a:srgbClr val="FF0000"/>
                </a:solidFill>
              </a:rPr>
              <a:t>“organik tarım”</a:t>
            </a:r>
            <a:r>
              <a:rPr lang="tr-TR" altLang="tr-TR" sz="2000" dirty="0"/>
              <a:t> , Türkiye’de ise "ekolojik veya organik tarım" eş anlamlı olarak kullanılıyor.</a:t>
            </a:r>
          </a:p>
        </p:txBody>
      </p:sp>
    </p:spTree>
    <p:extLst>
      <p:ext uri="{BB962C8B-B14F-4D97-AF65-F5344CB8AC3E}">
        <p14:creationId xmlns:p14="http://schemas.microsoft.com/office/powerpoint/2010/main" val="3438816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6" name="2 Metin Yer Tutucusu"/>
          <p:cNvSpPr>
            <a:spLocks noGrp="1"/>
          </p:cNvSpPr>
          <p:nvPr>
            <p:ph idx="1"/>
          </p:nvPr>
        </p:nvSpPr>
        <p:spPr>
          <a:xfrm>
            <a:off x="1619672" y="1196752"/>
            <a:ext cx="7315200" cy="4343400"/>
          </a:xfrm>
        </p:spPr>
        <p:txBody>
          <a:bodyPr/>
          <a:lstStyle/>
          <a:p>
            <a:pPr algn="just"/>
            <a:r>
              <a:rPr lang="tr-TR" sz="2000" dirty="0" smtClean="0"/>
              <a:t>Ülkemizde Organik Tarım terimi Ekolojik Tarım ve Biyolojik Tarım terimleriyle eş anlam taşımaktadır. Bu yöntemle üretilen ürünler organik ürün kabul edilir. Ancak, doğal, natürel, katkısız, arılı ve bunun gibi ifadelerle piyasaya sürülen ürünler organik ürün anlamına gelmez. Bu tip ürünlerin doğal, hormonsuz, natürel gibi özellikleri taşıması organik ürün olarak nitelendirilmelerine yetmez.</a:t>
            </a:r>
            <a:endParaRPr lang="tr-TR" altLang="tr-TR" sz="2000" dirty="0" smtClean="0"/>
          </a:p>
        </p:txBody>
      </p:sp>
    </p:spTree>
    <p:extLst>
      <p:ext uri="{BB962C8B-B14F-4D97-AF65-F5344CB8AC3E}">
        <p14:creationId xmlns:p14="http://schemas.microsoft.com/office/powerpoint/2010/main" val="230515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3" name="İçerik Yer Tutucusu 2"/>
          <p:cNvSpPr>
            <a:spLocks noGrp="1"/>
          </p:cNvSpPr>
          <p:nvPr>
            <p:ph idx="1"/>
          </p:nvPr>
        </p:nvSpPr>
        <p:spPr>
          <a:xfrm>
            <a:off x="1835696" y="1412776"/>
            <a:ext cx="7063680" cy="4343400"/>
          </a:xfrm>
        </p:spPr>
        <p:txBody>
          <a:bodyPr/>
          <a:lstStyle/>
          <a:p>
            <a:pPr algn="just"/>
            <a:r>
              <a:rPr lang="tr-TR" sz="2000" dirty="0" smtClean="0"/>
              <a:t>Organik ürün, tüketiciye ulaşıncaya kadar tüm süreçlerde, yani üretim, ambalajlama, taşıma, etiketleme, depolama ve pazarlama aşamalarında yetkilendirilmiş kuruluş tarafından kontrol edilmiş ve sertifikalandırılmış olmalıdır. </a:t>
            </a:r>
          </a:p>
          <a:p>
            <a:pPr algn="just"/>
            <a:endParaRPr lang="tr-TR" sz="2000" dirty="0"/>
          </a:p>
        </p:txBody>
      </p:sp>
    </p:spTree>
    <p:extLst>
      <p:ext uri="{BB962C8B-B14F-4D97-AF65-F5344CB8AC3E}">
        <p14:creationId xmlns:p14="http://schemas.microsoft.com/office/powerpoint/2010/main" val="3502889641"/>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1150</TotalTime>
  <Words>402</Words>
  <Application>Microsoft Office PowerPoint</Application>
  <PresentationFormat>Ekran Gösterisi (4:3)</PresentationFormat>
  <Paragraphs>20</Paragraphs>
  <Slides>11</Slides>
  <Notes>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Theme</vt:lpstr>
      <vt:lpstr>ORGANİK TARIM</vt:lpstr>
      <vt:lpstr>PowerPoint Sunusu</vt:lpstr>
      <vt:lpstr>PowerPoint Sunusu</vt:lpstr>
      <vt:lpstr>PowerPoint Sunusu</vt:lpstr>
      <vt:lpstr>Organik Tarımın Tanımı</vt:lpstr>
      <vt:lpstr>PowerPoint Sunusu</vt:lpstr>
      <vt:lpstr>PowerPoint Sunusu</vt:lpstr>
      <vt:lpstr>PowerPoint Sunusu</vt:lpstr>
      <vt:lpstr>PowerPoint Sunusu</vt:lpstr>
      <vt:lpstr>PowerPoint Sunusu</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Tarım</dc:title>
  <dc:creator>ozan zambi</dc:creator>
  <cp:lastModifiedBy>Müdür Yardımcısı</cp:lastModifiedBy>
  <cp:revision>39</cp:revision>
  <cp:lastPrinted>2017-09-27T07:30:42Z</cp:lastPrinted>
  <dcterms:created xsi:type="dcterms:W3CDTF">2017-09-12T16:31:35Z</dcterms:created>
  <dcterms:modified xsi:type="dcterms:W3CDTF">2019-12-25T13:29:15Z</dcterms:modified>
</cp:coreProperties>
</file>