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2" name="31 Dikdörtgen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38 Dikdörtgen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39 Dikdörtgen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40 Dikdörtgen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41 Dikdörtgen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56" name="55 Dikdörtgen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64 Dikdörtgen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65 Dikdörtgen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66 Dikdörtgen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Serbest Form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14 Serbest Form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12 Serbest Form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15 Serbest Form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16 Serbest Form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17 Serbest Form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18 Serbest Form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19 Serbest Form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20 Serbest Form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21 Serbest Form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22 Serbest Form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23 Serbest Form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24 Serbest Form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25 Serbest Form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26 Serbest Form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8 Dikdörtgen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9 Dikdörtgen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Dikdörtgen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Dikdörtgen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6" name="15 Dikdörtgen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16 Dikdörtgen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17 Dikdörtgen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19 Dikdörtgen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20 Dikdörtgen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Dikdörtgen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28 Dikdörtgen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29 Dikdörtgen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8 Düz Bağlayıcı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Grup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Başlık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grpSp>
        <p:nvGrpSpPr>
          <p:cNvPr id="14" name="13 Grup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Grup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Düz Bağlayıcı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Düz Bağlayıcı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Düz Bağlayıcı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Dikdörtgen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14 Dikdörtgen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15 Dikdörtgen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16 Dikdörtgen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22.09.2017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61595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tr-TR" sz="4000" dirty="0" smtClean="0">
                <a:solidFill>
                  <a:srgbClr val="FF0066"/>
                </a:solidFill>
                <a:latin typeface="Comic Sans MS" pitchFamily="66" charset="0"/>
              </a:rPr>
              <a:t>Protein Yıkımı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96975"/>
            <a:ext cx="8229600" cy="4822825"/>
          </a:xfrm>
        </p:spPr>
        <p:txBody>
          <a:bodyPr>
            <a:normAutofit fontScale="92500"/>
          </a:bodyPr>
          <a:lstStyle/>
          <a:p>
            <a:pPr eaLnBrk="1" hangingPunct="1">
              <a:buFontTx/>
              <a:buNone/>
              <a:defRPr/>
            </a:pP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Başlıca 2 </a:t>
            </a:r>
            <a:r>
              <a:rPr lang="tr-TR" sz="2800" dirty="0" err="1" smtClean="0">
                <a:solidFill>
                  <a:srgbClr val="FFFF00"/>
                </a:solidFill>
                <a:latin typeface="Comic Sans MS" pitchFamily="66" charset="0"/>
              </a:rPr>
              <a:t>enzimatik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 sistem var:</a:t>
            </a:r>
          </a:p>
          <a:p>
            <a:pPr eaLnBrk="1" hangingPunct="1">
              <a:buFontTx/>
              <a:buNone/>
              <a:defRPr/>
            </a:pPr>
            <a:r>
              <a:rPr lang="tr-TR" sz="2800" dirty="0" smtClean="0">
                <a:solidFill>
                  <a:srgbClr val="66FF99"/>
                </a:solidFill>
                <a:latin typeface="Comic Sans MS" pitchFamily="66" charset="0"/>
              </a:rPr>
              <a:t>Enerji bağımlı olmayan </a:t>
            </a:r>
            <a:r>
              <a:rPr lang="tr-TR" sz="2800" dirty="0" err="1" smtClean="0">
                <a:solidFill>
                  <a:srgbClr val="66FF99"/>
                </a:solidFill>
                <a:latin typeface="Comic Sans MS" pitchFamily="66" charset="0"/>
              </a:rPr>
              <a:t>lizozomal</a:t>
            </a:r>
            <a:r>
              <a:rPr lang="tr-TR" sz="2800" dirty="0" smtClean="0">
                <a:solidFill>
                  <a:srgbClr val="66FF99"/>
                </a:solidFill>
                <a:latin typeface="Comic Sans MS" pitchFamily="66" charset="0"/>
              </a:rPr>
              <a:t> </a:t>
            </a:r>
            <a:r>
              <a:rPr lang="tr-TR" sz="2800" dirty="0" err="1" smtClean="0">
                <a:solidFill>
                  <a:srgbClr val="66FF99"/>
                </a:solidFill>
                <a:latin typeface="Comic Sans MS" pitchFamily="66" charset="0"/>
              </a:rPr>
              <a:t>enzimatik</a:t>
            </a:r>
            <a:r>
              <a:rPr lang="tr-TR" sz="2800" dirty="0" smtClean="0">
                <a:solidFill>
                  <a:srgbClr val="66FF99"/>
                </a:solidFill>
                <a:latin typeface="Comic Sans MS" pitchFamily="66" charset="0"/>
              </a:rPr>
              <a:t> sistem:</a:t>
            </a:r>
            <a:r>
              <a:rPr lang="tr-TR" sz="2800" dirty="0" smtClean="0">
                <a:latin typeface="Comic Sans MS" pitchFamily="66" charset="0"/>
              </a:rPr>
              <a:t> </a:t>
            </a:r>
          </a:p>
          <a:p>
            <a:pPr eaLnBrk="1" hangingPunct="1">
              <a:defRPr/>
            </a:pPr>
            <a:r>
              <a:rPr lang="tr-TR" sz="2800" dirty="0" err="1" smtClean="0">
                <a:solidFill>
                  <a:srgbClr val="FFFF00"/>
                </a:solidFill>
                <a:latin typeface="Comic Sans MS" pitchFamily="66" charset="0"/>
              </a:rPr>
              <a:t>Otofaji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 (sitoplazmanın veziküller içinde hapsedilip, </a:t>
            </a:r>
            <a:r>
              <a:rPr lang="tr-TR" sz="2800" dirty="0" err="1" smtClean="0">
                <a:solidFill>
                  <a:srgbClr val="FFFF00"/>
                </a:solidFill>
                <a:latin typeface="Comic Sans MS" pitchFamily="66" charset="0"/>
              </a:rPr>
              <a:t>lizozomlara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 transferi)</a:t>
            </a:r>
          </a:p>
          <a:p>
            <a:pPr eaLnBrk="1" hangingPunct="1">
              <a:defRPr/>
            </a:pP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Hücre dışı, zar bağlantılı ve uzun ömürlü hücresel proteinler (</a:t>
            </a:r>
            <a:r>
              <a:rPr lang="tr-TR" sz="2800" dirty="0" err="1" smtClean="0">
                <a:solidFill>
                  <a:srgbClr val="FFFF00"/>
                </a:solidFill>
                <a:latin typeface="Comic Sans MS" pitchFamily="66" charset="0"/>
              </a:rPr>
              <a:t>Endositozla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 içeri alınan plazma proteinleri-</a:t>
            </a:r>
            <a:r>
              <a:rPr lang="tr-TR" sz="2800" dirty="0" err="1" smtClean="0">
                <a:solidFill>
                  <a:srgbClr val="FF0066"/>
                </a:solidFill>
                <a:latin typeface="Comic Sans MS" pitchFamily="66" charset="0"/>
              </a:rPr>
              <a:t>katepsin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, reseptör aracılı </a:t>
            </a:r>
            <a:r>
              <a:rPr lang="tr-TR" sz="2800" dirty="0" err="1" smtClean="0">
                <a:solidFill>
                  <a:srgbClr val="FFFF00"/>
                </a:solidFill>
                <a:latin typeface="Comic Sans MS" pitchFamily="66" charset="0"/>
              </a:rPr>
              <a:t>endositozda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 kullanılan hücre zarı proteinleri)</a:t>
            </a:r>
          </a:p>
          <a:p>
            <a:pPr eaLnBrk="1" hangingPunct="1">
              <a:defRPr/>
            </a:pP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ATP gerekmez</a:t>
            </a:r>
          </a:p>
          <a:p>
            <a:pPr algn="r" eaLnBrk="1" hangingPunct="1">
              <a:buFontTx/>
              <a:buNone/>
              <a:defRPr/>
            </a:pPr>
            <a:endParaRPr lang="tr-TR" sz="1400" dirty="0" smtClean="0">
              <a:solidFill>
                <a:srgbClr val="FFFF66"/>
              </a:solidFill>
              <a:latin typeface="Times New Roman" pitchFamily="18" charset="0"/>
            </a:endParaRPr>
          </a:p>
          <a:p>
            <a:pPr algn="r" eaLnBrk="1" hangingPunct="1">
              <a:buFontTx/>
              <a:buNone/>
              <a:defRPr/>
            </a:pPr>
            <a:r>
              <a:rPr lang="tr-TR" sz="1400" dirty="0" smtClean="0">
                <a:solidFill>
                  <a:srgbClr val="FFFF66"/>
                </a:solidFill>
                <a:latin typeface="Times New Roman" pitchFamily="18" charset="0"/>
              </a:rPr>
              <a:t>S.</a:t>
            </a:r>
            <a:r>
              <a:rPr lang="tr-TR" sz="1400" dirty="0" err="1" smtClean="0">
                <a:solidFill>
                  <a:srgbClr val="FFFF66"/>
                </a:solidFill>
                <a:latin typeface="Times New Roman" pitchFamily="18" charset="0"/>
              </a:rPr>
              <a:t>Elgün</a:t>
            </a:r>
            <a:r>
              <a:rPr lang="tr-TR" sz="1400" dirty="0" smtClean="0">
                <a:solidFill>
                  <a:srgbClr val="FFFF66"/>
                </a:solidFill>
                <a:latin typeface="Times New Roman" pitchFamily="18" charset="0"/>
              </a:rPr>
              <a:t> </a:t>
            </a:r>
            <a:r>
              <a:rPr lang="tr-TR" sz="1400" dirty="0" err="1" smtClean="0">
                <a:solidFill>
                  <a:srgbClr val="FFFF66"/>
                </a:solidFill>
                <a:latin typeface="Times New Roman" pitchFamily="18" charset="0"/>
              </a:rPr>
              <a:t>Ülkar</a:t>
            </a:r>
            <a:endParaRPr lang="tr-TR" sz="1400" dirty="0" smtClean="0">
              <a:solidFill>
                <a:srgbClr val="FFFF66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620713"/>
            <a:ext cx="8229600" cy="5399087"/>
          </a:xfrm>
        </p:spPr>
        <p:txBody>
          <a:bodyPr>
            <a:normAutofit lnSpcReduction="10000"/>
          </a:bodyPr>
          <a:lstStyle/>
          <a:p>
            <a:pPr eaLnBrk="1" hangingPunct="1">
              <a:buFontTx/>
              <a:buNone/>
              <a:defRPr/>
            </a:pPr>
            <a:r>
              <a:rPr lang="tr-TR" sz="2800" dirty="0" smtClean="0">
                <a:solidFill>
                  <a:srgbClr val="66FF99"/>
                </a:solidFill>
                <a:latin typeface="Comic Sans MS" pitchFamily="66" charset="0"/>
              </a:rPr>
              <a:t>Enerji bağımlı </a:t>
            </a:r>
            <a:r>
              <a:rPr lang="tr-TR" sz="2800" dirty="0" err="1" smtClean="0">
                <a:solidFill>
                  <a:srgbClr val="66FF99"/>
                </a:solidFill>
                <a:latin typeface="Comic Sans MS" pitchFamily="66" charset="0"/>
              </a:rPr>
              <a:t>ubikitin</a:t>
            </a:r>
            <a:r>
              <a:rPr lang="tr-TR" sz="2800" dirty="0" smtClean="0">
                <a:solidFill>
                  <a:srgbClr val="66FF99"/>
                </a:solidFill>
                <a:latin typeface="Comic Sans MS" pitchFamily="66" charset="0"/>
              </a:rPr>
              <a:t>-</a:t>
            </a:r>
            <a:r>
              <a:rPr lang="tr-TR" sz="2800" dirty="0" err="1" smtClean="0">
                <a:solidFill>
                  <a:srgbClr val="66FF99"/>
                </a:solidFill>
                <a:latin typeface="Comic Sans MS" pitchFamily="66" charset="0"/>
              </a:rPr>
              <a:t>proteozom</a:t>
            </a:r>
            <a:r>
              <a:rPr lang="tr-TR" sz="2800" dirty="0" smtClean="0">
                <a:solidFill>
                  <a:srgbClr val="66FF99"/>
                </a:solidFill>
                <a:latin typeface="Comic Sans MS" pitchFamily="66" charset="0"/>
              </a:rPr>
              <a:t> mekanizması: </a:t>
            </a:r>
          </a:p>
          <a:p>
            <a:pPr eaLnBrk="1" hangingPunct="1">
              <a:defRPr/>
            </a:pPr>
            <a:r>
              <a:rPr lang="tr-TR" sz="2800" dirty="0" err="1" smtClean="0">
                <a:solidFill>
                  <a:srgbClr val="FFFF00"/>
                </a:solidFill>
                <a:latin typeface="Comic Sans MS" pitchFamily="66" charset="0"/>
              </a:rPr>
              <a:t>Endojen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 proteinler: Anormal ve kısa ömürlü</a:t>
            </a:r>
            <a:r>
              <a:rPr lang="tr-TR" sz="2800" dirty="0" smtClean="0">
                <a:latin typeface="Comic Sans MS" pitchFamily="66" charset="0"/>
              </a:rPr>
              <a:t>-</a:t>
            </a:r>
            <a:r>
              <a:rPr lang="tr-TR" sz="2800" dirty="0" smtClean="0">
                <a:solidFill>
                  <a:srgbClr val="FF0066"/>
                </a:solidFill>
                <a:latin typeface="Comic Sans MS" pitchFamily="66" charset="0"/>
              </a:rPr>
              <a:t>PEST</a:t>
            </a:r>
            <a:r>
              <a:rPr lang="tr-TR" sz="2800" dirty="0" smtClean="0">
                <a:latin typeface="Comic Sans MS" pitchFamily="66" charset="0"/>
              </a:rPr>
              <a:t> 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dizisi</a:t>
            </a:r>
          </a:p>
          <a:p>
            <a:pPr eaLnBrk="1" hangingPunct="1">
              <a:defRPr/>
            </a:pP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Bir proteinin amino ucundaki a.a., </a:t>
            </a:r>
            <a:r>
              <a:rPr lang="tr-TR" sz="2800" dirty="0" err="1" smtClean="0">
                <a:solidFill>
                  <a:srgbClr val="FFFF00"/>
                </a:solidFill>
                <a:latin typeface="Comic Sans MS" pitchFamily="66" charset="0"/>
              </a:rPr>
              <a:t>ubikitine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 bağlanmayı belirler: Met-Ser geciktirir, </a:t>
            </a:r>
            <a:r>
              <a:rPr lang="tr-TR" sz="2800" dirty="0" err="1" smtClean="0">
                <a:solidFill>
                  <a:srgbClr val="FFFF00"/>
                </a:solidFill>
                <a:latin typeface="Comic Sans MS" pitchFamily="66" charset="0"/>
              </a:rPr>
              <a:t>Asp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-</a:t>
            </a:r>
            <a:r>
              <a:rPr lang="tr-TR" sz="2800" dirty="0" err="1" smtClean="0">
                <a:solidFill>
                  <a:srgbClr val="FFFF00"/>
                </a:solidFill>
                <a:latin typeface="Comic Sans MS" pitchFamily="66" charset="0"/>
              </a:rPr>
              <a:t>Arg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 kolaylaştırır.</a:t>
            </a:r>
          </a:p>
          <a:p>
            <a:pPr eaLnBrk="1" hangingPunct="1">
              <a:defRPr/>
            </a:pPr>
            <a:r>
              <a:rPr lang="tr-TR" sz="2800" dirty="0" err="1" smtClean="0">
                <a:solidFill>
                  <a:srgbClr val="FFFF00"/>
                </a:solidFill>
                <a:latin typeface="Comic Sans MS" pitchFamily="66" charset="0"/>
              </a:rPr>
              <a:t>Sitozol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, ATP, </a:t>
            </a:r>
            <a:r>
              <a:rPr lang="tr-TR" sz="2800" dirty="0" err="1" smtClean="0">
                <a:solidFill>
                  <a:srgbClr val="FFFF00"/>
                </a:solidFill>
                <a:latin typeface="Comic Sans MS" pitchFamily="66" charset="0"/>
              </a:rPr>
              <a:t>ubikitin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, </a:t>
            </a:r>
            <a:r>
              <a:rPr lang="tr-TR" sz="2800" dirty="0" err="1" smtClean="0">
                <a:solidFill>
                  <a:srgbClr val="FFFF00"/>
                </a:solidFill>
                <a:latin typeface="Comic Sans MS" pitchFamily="66" charset="0"/>
              </a:rPr>
              <a:t>proteaz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 kompleksi (</a:t>
            </a:r>
            <a:r>
              <a:rPr lang="tr-TR" sz="2800" dirty="0" err="1" smtClean="0">
                <a:solidFill>
                  <a:srgbClr val="FFFF00"/>
                </a:solidFill>
                <a:latin typeface="Comic Sans MS" pitchFamily="66" charset="0"/>
              </a:rPr>
              <a:t>proteozom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)</a:t>
            </a:r>
          </a:p>
          <a:p>
            <a:pPr eaLnBrk="1" hangingPunct="1">
              <a:defRPr/>
            </a:pP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Hedef proteindeki </a:t>
            </a:r>
            <a:r>
              <a:rPr lang="tr-TR" sz="2800" dirty="0" err="1" smtClean="0">
                <a:solidFill>
                  <a:srgbClr val="FFFF00"/>
                </a:solidFill>
                <a:latin typeface="Comic Sans MS" pitchFamily="66" charset="0"/>
              </a:rPr>
              <a:t>lizil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 bakiyelerinin 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  <a:sym typeface="Symbol" pitchFamily="18" charset="2"/>
              </a:rPr>
              <a:t>-amino grubuna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tr-TR" sz="2800" dirty="0" err="1" smtClean="0">
                <a:solidFill>
                  <a:srgbClr val="FFFF00"/>
                </a:solidFill>
                <a:latin typeface="Comic Sans MS" pitchFamily="66" charset="0"/>
              </a:rPr>
              <a:t>enzimatik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 olarak </a:t>
            </a:r>
            <a:r>
              <a:rPr lang="tr-TR" sz="2800" dirty="0" err="1" smtClean="0">
                <a:solidFill>
                  <a:srgbClr val="FFFF00"/>
                </a:solidFill>
                <a:latin typeface="Comic Sans MS" pitchFamily="66" charset="0"/>
              </a:rPr>
              <a:t>kovalent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 bağlanan </a:t>
            </a:r>
            <a:r>
              <a:rPr lang="tr-TR" sz="2800" dirty="0" err="1" smtClean="0">
                <a:solidFill>
                  <a:srgbClr val="FFFF00"/>
                </a:solidFill>
                <a:latin typeface="Comic Sans MS" pitchFamily="66" charset="0"/>
              </a:rPr>
              <a:t>ubikitin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 proteini yıkıma götürür.</a:t>
            </a:r>
          </a:p>
          <a:p>
            <a:pPr algn="r" eaLnBrk="1" hangingPunct="1">
              <a:buFontTx/>
              <a:buNone/>
              <a:defRPr/>
            </a:pPr>
            <a:r>
              <a:rPr lang="tr-TR" sz="1400" dirty="0" smtClean="0">
                <a:solidFill>
                  <a:srgbClr val="FFFF66"/>
                </a:solidFill>
                <a:latin typeface="Comic Sans MS" pitchFamily="66" charset="0"/>
              </a:rPr>
              <a:t>S.</a:t>
            </a:r>
            <a:r>
              <a:rPr lang="tr-TR" sz="1400" dirty="0" err="1" smtClean="0">
                <a:solidFill>
                  <a:srgbClr val="FFFF66"/>
                </a:solidFill>
                <a:latin typeface="Comic Sans MS" pitchFamily="66" charset="0"/>
              </a:rPr>
              <a:t>Elgü</a:t>
            </a:r>
            <a:r>
              <a:rPr lang="tr-TR" sz="1400" dirty="0" err="1" smtClean="0">
                <a:solidFill>
                  <a:srgbClr val="FFFF66"/>
                </a:solidFill>
                <a:latin typeface="Times New Roman" pitchFamily="18" charset="0"/>
              </a:rPr>
              <a:t>n</a:t>
            </a:r>
            <a:r>
              <a:rPr lang="tr-TR" sz="1400" dirty="0" smtClean="0">
                <a:solidFill>
                  <a:srgbClr val="FFFF66"/>
                </a:solidFill>
                <a:latin typeface="Times New Roman" pitchFamily="18" charset="0"/>
              </a:rPr>
              <a:t> </a:t>
            </a:r>
            <a:r>
              <a:rPr lang="tr-TR" sz="1400" dirty="0" err="1" smtClean="0">
                <a:solidFill>
                  <a:srgbClr val="FFFF66"/>
                </a:solidFill>
                <a:latin typeface="Comic Sans MS" pitchFamily="66" charset="0"/>
              </a:rPr>
              <a:t>Ülkar</a:t>
            </a:r>
            <a:endParaRPr lang="tr-TR" sz="2800" dirty="0" smtClean="0">
              <a:latin typeface="Comic Sans MS" pitchFamily="66" charset="0"/>
            </a:endParaRPr>
          </a:p>
          <a:p>
            <a:pPr eaLnBrk="1" hangingPunct="1">
              <a:defRPr/>
            </a:pPr>
            <a:endParaRPr lang="tr-TR" sz="2800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333375"/>
            <a:ext cx="8229600" cy="935038"/>
          </a:xfrm>
        </p:spPr>
        <p:txBody>
          <a:bodyPr/>
          <a:lstStyle/>
          <a:p>
            <a:pPr algn="ctr" eaLnBrk="1" hangingPunct="1">
              <a:defRPr/>
            </a:pPr>
            <a:r>
              <a:rPr lang="tr-TR" sz="4000" dirty="0" smtClean="0">
                <a:solidFill>
                  <a:srgbClr val="FF0066"/>
                </a:solidFill>
                <a:latin typeface="Comic Sans MS" pitchFamily="66" charset="0"/>
              </a:rPr>
              <a:t>Protein Sindirimi</a:t>
            </a:r>
          </a:p>
        </p:txBody>
      </p:sp>
      <p:sp>
        <p:nvSpPr>
          <p:cNvPr id="112644" name="Rectangle 4"/>
          <p:cNvSpPr>
            <a:spLocks noGrp="1" noChangeArrowheads="1"/>
          </p:cNvSpPr>
          <p:nvPr>
            <p:ph idx="1"/>
          </p:nvPr>
        </p:nvSpPr>
        <p:spPr>
          <a:xfrm>
            <a:off x="457200" y="1341438"/>
            <a:ext cx="8229600" cy="4678362"/>
          </a:xfrm>
        </p:spPr>
        <p:txBody>
          <a:bodyPr>
            <a:normAutofit fontScale="92500"/>
          </a:bodyPr>
          <a:lstStyle/>
          <a:p>
            <a:pPr eaLnBrk="1" hangingPunct="1">
              <a:buFontTx/>
              <a:buNone/>
              <a:defRPr/>
            </a:pPr>
            <a:r>
              <a:rPr lang="tr-TR" sz="2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omic Sans MS" pitchFamily="66" charset="0"/>
              </a:rPr>
              <a:t>Mide:</a:t>
            </a:r>
            <a:r>
              <a:rPr lang="tr-TR" sz="2800" dirty="0" smtClean="0">
                <a:latin typeface="Comic Sans MS" pitchFamily="66" charset="0"/>
              </a:rPr>
              <a:t> </a:t>
            </a:r>
          </a:p>
          <a:p>
            <a:pPr eaLnBrk="1" hangingPunct="1">
              <a:defRPr/>
            </a:pP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G hücrelerinden </a:t>
            </a:r>
            <a:r>
              <a:rPr lang="tr-TR" sz="2800" dirty="0" err="1" smtClean="0">
                <a:solidFill>
                  <a:srgbClr val="002060"/>
                </a:solidFill>
                <a:latin typeface="Comic Sans MS" pitchFamily="66" charset="0"/>
              </a:rPr>
              <a:t>gastrin</a:t>
            </a:r>
            <a:r>
              <a:rPr lang="tr-TR" sz="2800" b="1" dirty="0" smtClean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tr-TR" sz="2800" b="1" dirty="0" smtClean="0">
                <a:solidFill>
                  <a:srgbClr val="FFFF00"/>
                </a:solidFill>
                <a:latin typeface="Comic Sans MS" pitchFamily="66" charset="0"/>
                <a:sym typeface="Symbol"/>
              </a:rPr>
              <a:t> </a:t>
            </a:r>
            <a:r>
              <a:rPr lang="tr-TR" sz="2800" dirty="0" err="1" smtClean="0">
                <a:solidFill>
                  <a:srgbClr val="FFFF00"/>
                </a:solidFill>
                <a:latin typeface="Comic Sans MS" pitchFamily="66" charset="0"/>
              </a:rPr>
              <a:t>parietal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 hücrelerden </a:t>
            </a:r>
            <a:r>
              <a:rPr lang="tr-TR" sz="2800" dirty="0" err="1" smtClean="0">
                <a:solidFill>
                  <a:srgbClr val="002060"/>
                </a:solidFill>
                <a:latin typeface="Comic Sans MS" pitchFamily="66" charset="0"/>
              </a:rPr>
              <a:t>HCl</a:t>
            </a:r>
            <a:r>
              <a:rPr lang="tr-TR" sz="2800" b="1" dirty="0" smtClean="0">
                <a:solidFill>
                  <a:srgbClr val="FFFF00"/>
                </a:solidFill>
                <a:latin typeface="Comic Sans MS" pitchFamily="66" charset="0"/>
              </a:rPr>
              <a:t>, 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tr-TR" sz="2800" dirty="0" err="1" smtClean="0">
                <a:solidFill>
                  <a:srgbClr val="FFFF00"/>
                </a:solidFill>
                <a:latin typeface="Comic Sans MS" pitchFamily="66" charset="0"/>
              </a:rPr>
              <a:t>seröz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 hücrelerden </a:t>
            </a:r>
            <a:r>
              <a:rPr lang="tr-TR" sz="2800" dirty="0" err="1" smtClean="0">
                <a:solidFill>
                  <a:srgbClr val="002060"/>
                </a:solidFill>
                <a:latin typeface="Comic Sans MS" pitchFamily="66" charset="0"/>
              </a:rPr>
              <a:t>pepsinojen</a:t>
            </a:r>
            <a:r>
              <a:rPr lang="tr-TR" sz="2800" dirty="0" smtClean="0">
                <a:solidFill>
                  <a:srgbClr val="002060"/>
                </a:solidFill>
                <a:latin typeface="Comic Sans MS" pitchFamily="66" charset="0"/>
              </a:rPr>
              <a:t> (</a:t>
            </a:r>
            <a:r>
              <a:rPr lang="tr-TR" sz="2800" dirty="0" err="1" smtClean="0">
                <a:solidFill>
                  <a:srgbClr val="002060"/>
                </a:solidFill>
                <a:latin typeface="Comic Sans MS" pitchFamily="66" charset="0"/>
              </a:rPr>
              <a:t>zimojen</a:t>
            </a:r>
            <a:r>
              <a:rPr lang="tr-TR" sz="2800" dirty="0" smtClean="0">
                <a:solidFill>
                  <a:srgbClr val="002060"/>
                </a:solidFill>
                <a:latin typeface="Comic Sans MS" pitchFamily="66" charset="0"/>
              </a:rPr>
              <a:t>)</a:t>
            </a:r>
            <a:r>
              <a:rPr lang="tr-TR" sz="2800" dirty="0" smtClean="0">
                <a:latin typeface="Comic Sans MS" pitchFamily="66" charset="0"/>
              </a:rPr>
              <a:t>.</a:t>
            </a:r>
          </a:p>
          <a:p>
            <a:pPr eaLnBrk="1" hangingPunct="1">
              <a:defRPr/>
            </a:pPr>
            <a:r>
              <a:rPr lang="tr-TR" sz="2800" dirty="0" err="1" smtClean="0">
                <a:solidFill>
                  <a:srgbClr val="FFFF00"/>
                </a:solidFill>
                <a:latin typeface="Comic Sans MS" pitchFamily="66" charset="0"/>
              </a:rPr>
              <a:t>Pepsinojen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, </a:t>
            </a:r>
            <a:r>
              <a:rPr lang="tr-TR" sz="2800" dirty="0" err="1" smtClean="0">
                <a:solidFill>
                  <a:srgbClr val="FFFF00"/>
                </a:solidFill>
                <a:latin typeface="Comic Sans MS" pitchFamily="66" charset="0"/>
              </a:rPr>
              <a:t>HCl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/aktif pepsin ile pepsin</a:t>
            </a:r>
          </a:p>
          <a:p>
            <a:pPr lvl="1" eaLnBrk="1" hangingPunct="1">
              <a:defRPr/>
            </a:pPr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Pepsin</a:t>
            </a:r>
            <a:r>
              <a:rPr lang="tr-TR" dirty="0" smtClean="0">
                <a:solidFill>
                  <a:srgbClr val="FFFF00"/>
                </a:solidFill>
                <a:latin typeface="Comic Sans MS" pitchFamily="66" charset="0"/>
              </a:rPr>
              <a:t>: aside-dayanıklı </a:t>
            </a:r>
            <a:r>
              <a:rPr lang="tr-TR" dirty="0" err="1" smtClean="0">
                <a:solidFill>
                  <a:srgbClr val="FFFF00"/>
                </a:solidFill>
                <a:latin typeface="Comic Sans MS" pitchFamily="66" charset="0"/>
              </a:rPr>
              <a:t>endopeptidaz</a:t>
            </a:r>
            <a:r>
              <a:rPr lang="tr-TR" dirty="0" smtClean="0">
                <a:solidFill>
                  <a:srgbClr val="FFFF00"/>
                </a:solidFill>
                <a:latin typeface="Comic Sans MS" pitchFamily="66" charset="0"/>
              </a:rPr>
              <a:t>; aromatik, dallı zincirli amino asitler ile </a:t>
            </a:r>
            <a:r>
              <a:rPr lang="tr-TR" dirty="0" err="1" smtClean="0">
                <a:solidFill>
                  <a:srgbClr val="FFFF00"/>
                </a:solidFill>
                <a:latin typeface="Comic Sans MS" pitchFamily="66" charset="0"/>
              </a:rPr>
              <a:t>metiyoninin</a:t>
            </a:r>
            <a:r>
              <a:rPr lang="tr-TR" dirty="0" smtClean="0">
                <a:solidFill>
                  <a:srgbClr val="FFFF00"/>
                </a:solidFill>
                <a:latin typeface="Comic Sans MS" pitchFamily="66" charset="0"/>
              </a:rPr>
              <a:t> katıldığı </a:t>
            </a:r>
            <a:r>
              <a:rPr lang="tr-TR" dirty="0" err="1" smtClean="0">
                <a:solidFill>
                  <a:srgbClr val="FFFF00"/>
                </a:solidFill>
                <a:latin typeface="Comic Sans MS" pitchFamily="66" charset="0"/>
              </a:rPr>
              <a:t>peptid</a:t>
            </a:r>
            <a:r>
              <a:rPr lang="tr-TR" dirty="0" smtClean="0">
                <a:solidFill>
                  <a:srgbClr val="FFFF00"/>
                </a:solidFill>
                <a:latin typeface="Comic Sans MS" pitchFamily="66" charset="0"/>
              </a:rPr>
              <a:t> bağları</a:t>
            </a:r>
          </a:p>
          <a:p>
            <a:pPr lvl="1" eaLnBrk="1" hangingPunct="1">
              <a:defRPr/>
            </a:pPr>
            <a:r>
              <a:rPr lang="tr-TR" dirty="0" err="1" smtClean="0">
                <a:solidFill>
                  <a:srgbClr val="002060"/>
                </a:solidFill>
                <a:latin typeface="Comic Sans MS" pitchFamily="66" charset="0"/>
              </a:rPr>
              <a:t>Rennin</a:t>
            </a:r>
            <a:r>
              <a:rPr lang="tr-TR" dirty="0" smtClean="0">
                <a:solidFill>
                  <a:srgbClr val="002060"/>
                </a:solidFill>
                <a:latin typeface="Comic Sans MS" pitchFamily="66" charset="0"/>
              </a:rPr>
              <a:t>: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solidFill>
                  <a:srgbClr val="FFFF00"/>
                </a:solidFill>
                <a:latin typeface="Comic Sans MS" pitchFamily="66" charset="0"/>
              </a:rPr>
              <a:t>Ca</a:t>
            </a:r>
            <a:r>
              <a:rPr lang="tr-TR" dirty="0" smtClean="0">
                <a:solidFill>
                  <a:srgbClr val="FFFF00"/>
                </a:solidFill>
                <a:latin typeface="Comic Sans MS" pitchFamily="66" charset="0"/>
              </a:rPr>
              <a:t>++ ile </a:t>
            </a:r>
            <a:r>
              <a:rPr lang="tr-TR" dirty="0" err="1" smtClean="0">
                <a:solidFill>
                  <a:srgbClr val="FFFF00"/>
                </a:solidFill>
                <a:latin typeface="Comic Sans MS" pitchFamily="66" charset="0"/>
              </a:rPr>
              <a:t>aktiflenme</a:t>
            </a:r>
            <a:r>
              <a:rPr lang="tr-TR" dirty="0" smtClean="0">
                <a:solidFill>
                  <a:srgbClr val="FFFF00"/>
                </a:solidFill>
                <a:latin typeface="Comic Sans MS" pitchFamily="66" charset="0"/>
              </a:rPr>
              <a:t>, süt proteinleri</a:t>
            </a:r>
          </a:p>
          <a:p>
            <a:pPr algn="r" eaLnBrk="1" hangingPunct="1">
              <a:buFontTx/>
              <a:buNone/>
              <a:defRPr/>
            </a:pPr>
            <a:endParaRPr lang="tr-TR" sz="2800" dirty="0" smtClean="0">
              <a:solidFill>
                <a:srgbClr val="FFFF66"/>
              </a:solidFill>
              <a:latin typeface="Times New Roman" pitchFamily="18" charset="0"/>
            </a:endParaRPr>
          </a:p>
          <a:p>
            <a:pPr algn="r" eaLnBrk="1" hangingPunct="1">
              <a:buFontTx/>
              <a:buNone/>
              <a:defRPr/>
            </a:pPr>
            <a:endParaRPr lang="tr-TR" sz="1400" dirty="0" smtClean="0">
              <a:solidFill>
                <a:srgbClr val="FFFF66"/>
              </a:solidFill>
              <a:latin typeface="Times New Roman" pitchFamily="18" charset="0"/>
            </a:endParaRPr>
          </a:p>
          <a:p>
            <a:pPr algn="r" eaLnBrk="1" hangingPunct="1">
              <a:buFontTx/>
              <a:buNone/>
              <a:defRPr/>
            </a:pPr>
            <a:r>
              <a:rPr lang="tr-TR" sz="1400" dirty="0" smtClean="0">
                <a:solidFill>
                  <a:srgbClr val="FFFF66"/>
                </a:solidFill>
                <a:latin typeface="Times New Roman" pitchFamily="18" charset="0"/>
              </a:rPr>
              <a:t>S.</a:t>
            </a:r>
            <a:r>
              <a:rPr lang="tr-TR" sz="1400" dirty="0" err="1" smtClean="0">
                <a:solidFill>
                  <a:srgbClr val="FFFF66"/>
                </a:solidFill>
                <a:latin typeface="Times New Roman" pitchFamily="18" charset="0"/>
              </a:rPr>
              <a:t>Elgün</a:t>
            </a:r>
            <a:r>
              <a:rPr lang="tr-TR" sz="1400" dirty="0" smtClean="0">
                <a:solidFill>
                  <a:srgbClr val="FFFF66"/>
                </a:solidFill>
                <a:latin typeface="Times New Roman" pitchFamily="18" charset="0"/>
              </a:rPr>
              <a:t> </a:t>
            </a:r>
            <a:r>
              <a:rPr lang="tr-TR" sz="1400" dirty="0" err="1" smtClean="0">
                <a:solidFill>
                  <a:srgbClr val="FFFF66"/>
                </a:solidFill>
                <a:latin typeface="Times New Roman" pitchFamily="18" charset="0"/>
              </a:rPr>
              <a:t>Ülkar</a:t>
            </a:r>
            <a:endParaRPr lang="tr-TR" sz="1400" dirty="0" smtClean="0">
              <a:solidFill>
                <a:srgbClr val="FFFF66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88913"/>
            <a:ext cx="9144000" cy="6553200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tr-TR" sz="2600" dirty="0" smtClean="0">
                <a:solidFill>
                  <a:srgbClr val="66FF99"/>
                </a:solidFill>
                <a:latin typeface="Comic Sans MS" pitchFamily="66" charset="0"/>
                <a:cs typeface="Times New Roman" pitchFamily="18" charset="0"/>
              </a:rPr>
              <a:t>Pankreas:</a:t>
            </a:r>
          </a:p>
          <a:p>
            <a:pPr eaLnBrk="1" hangingPunct="1">
              <a:defRPr/>
            </a:pPr>
            <a:r>
              <a:rPr lang="tr-TR" sz="2600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GİS hormonları: </a:t>
            </a:r>
            <a:r>
              <a:rPr lang="tr-TR" sz="2600" dirty="0" err="1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sekretin</a:t>
            </a:r>
            <a:r>
              <a:rPr lang="tr-TR" sz="2600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 ve </a:t>
            </a:r>
            <a:r>
              <a:rPr lang="tr-TR" sz="2600" dirty="0" err="1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kolesistokinin</a:t>
            </a:r>
            <a:endParaRPr lang="tr-TR" sz="2600" dirty="0" smtClean="0">
              <a:solidFill>
                <a:srgbClr val="FFFF00"/>
              </a:solidFill>
              <a:latin typeface="Comic Sans MS" pitchFamily="66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tr-TR" sz="2600" dirty="0" err="1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Sekretin</a:t>
            </a:r>
            <a:r>
              <a:rPr lang="tr-TR" sz="26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:</a:t>
            </a:r>
            <a:r>
              <a:rPr lang="tr-TR" sz="26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sz="2600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Bikarbonat </a:t>
            </a:r>
            <a:r>
              <a:rPr lang="tr-TR" sz="2600" dirty="0" err="1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salınımı</a:t>
            </a:r>
            <a:r>
              <a:rPr lang="tr-TR" sz="2600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 </a:t>
            </a:r>
          </a:p>
          <a:p>
            <a:pPr eaLnBrk="1" hangingPunct="1">
              <a:defRPr/>
            </a:pPr>
            <a:r>
              <a:rPr lang="tr-TR" sz="2600" dirty="0" err="1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Kolesistokinin</a:t>
            </a:r>
            <a:r>
              <a:rPr lang="tr-TR" sz="26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:</a:t>
            </a:r>
            <a:r>
              <a:rPr lang="tr-TR" sz="26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sz="2600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Pankreasın </a:t>
            </a:r>
            <a:r>
              <a:rPr lang="tr-TR" sz="2600" dirty="0" err="1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asiner</a:t>
            </a:r>
            <a:r>
              <a:rPr lang="tr-TR" sz="2600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 hücrelerinden </a:t>
            </a:r>
            <a:r>
              <a:rPr lang="tr-TR" sz="2600" dirty="0" err="1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proenzim</a:t>
            </a:r>
            <a:r>
              <a:rPr lang="tr-TR" sz="2600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sz="2600" dirty="0" err="1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endopeptidaz</a:t>
            </a:r>
            <a:r>
              <a:rPr lang="tr-TR" sz="2600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 ve </a:t>
            </a:r>
            <a:r>
              <a:rPr lang="tr-TR" sz="2600" dirty="0" err="1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karboksipeptidaz</a:t>
            </a:r>
            <a:r>
              <a:rPr lang="tr-TR" sz="2600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sz="2600" dirty="0" err="1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salınımı</a:t>
            </a:r>
            <a:r>
              <a:rPr lang="tr-TR" sz="2600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:</a:t>
            </a:r>
          </a:p>
          <a:p>
            <a:pPr lvl="1" eaLnBrk="1" hangingPunct="1">
              <a:defRPr/>
            </a:pPr>
            <a:r>
              <a:rPr lang="tr-TR" sz="2600" dirty="0" err="1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Tripsin</a:t>
            </a:r>
            <a:r>
              <a:rPr lang="tr-TR" sz="26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:</a:t>
            </a:r>
            <a:r>
              <a:rPr lang="tr-TR" sz="26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sz="2600" dirty="0" err="1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enteropeptidaz</a:t>
            </a:r>
            <a:r>
              <a:rPr lang="tr-TR" sz="2600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 (</a:t>
            </a:r>
            <a:r>
              <a:rPr lang="tr-TR" sz="2600" dirty="0" err="1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enterokinaz</a:t>
            </a:r>
            <a:r>
              <a:rPr lang="tr-TR" sz="2600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)/aktif </a:t>
            </a:r>
            <a:r>
              <a:rPr lang="tr-TR" sz="2600" dirty="0" err="1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tripsin</a:t>
            </a:r>
            <a:r>
              <a:rPr lang="tr-TR" sz="2600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 ile </a:t>
            </a:r>
            <a:r>
              <a:rPr lang="tr-TR" sz="2600" dirty="0" err="1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aktiflenme</a:t>
            </a:r>
            <a:r>
              <a:rPr lang="tr-TR" sz="2600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, en spesifik;  </a:t>
            </a:r>
            <a:r>
              <a:rPr lang="tr-TR" sz="2600" dirty="0" err="1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arginin</a:t>
            </a:r>
            <a:r>
              <a:rPr lang="tr-TR" sz="2600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/</a:t>
            </a:r>
            <a:r>
              <a:rPr lang="tr-TR" sz="2600" dirty="0" err="1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lizin</a:t>
            </a:r>
            <a:r>
              <a:rPr lang="tr-TR" sz="2600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 olan bağlar</a:t>
            </a:r>
          </a:p>
          <a:p>
            <a:pPr lvl="1" eaLnBrk="1" hangingPunct="1">
              <a:defRPr/>
            </a:pPr>
            <a:r>
              <a:rPr lang="tr-TR" sz="2600" dirty="0" err="1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Kimotripsin</a:t>
            </a:r>
            <a:r>
              <a:rPr lang="tr-TR" sz="26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:</a:t>
            </a:r>
            <a:r>
              <a:rPr lang="tr-TR" sz="26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sz="2600" dirty="0" err="1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Tripsinle</a:t>
            </a:r>
            <a:r>
              <a:rPr lang="tr-TR" sz="2600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sz="2600" dirty="0" err="1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aktiflenme</a:t>
            </a:r>
            <a:r>
              <a:rPr lang="tr-TR" sz="2600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, </a:t>
            </a:r>
            <a:r>
              <a:rPr lang="tr-TR" sz="2600" dirty="0" err="1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hidrofobik</a:t>
            </a:r>
            <a:r>
              <a:rPr lang="tr-TR" sz="2600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-aromatik amino asit olan bağlar</a:t>
            </a:r>
          </a:p>
          <a:p>
            <a:pPr lvl="1" eaLnBrk="1" hangingPunct="1">
              <a:defRPr/>
            </a:pPr>
            <a:r>
              <a:rPr lang="tr-TR" sz="2600" dirty="0" err="1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Elastaz</a:t>
            </a:r>
            <a:r>
              <a:rPr lang="tr-TR" sz="26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:</a:t>
            </a:r>
            <a:r>
              <a:rPr lang="tr-TR" sz="26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sz="2600" dirty="0" err="1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Tripsinle</a:t>
            </a:r>
            <a:r>
              <a:rPr lang="tr-TR" sz="2600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sz="2600" dirty="0" err="1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aktiflenme</a:t>
            </a:r>
            <a:r>
              <a:rPr lang="tr-TR" sz="2600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, </a:t>
            </a:r>
            <a:r>
              <a:rPr lang="tr-TR" sz="2600" dirty="0" err="1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nötral</a:t>
            </a:r>
            <a:r>
              <a:rPr lang="tr-TR" sz="2600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 alifatik amino asit olan bağlar</a:t>
            </a:r>
          </a:p>
          <a:p>
            <a:pPr lvl="1" eaLnBrk="1" hangingPunct="1">
              <a:defRPr/>
            </a:pPr>
            <a:r>
              <a:rPr lang="tr-TR" sz="2600" dirty="0" err="1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Karboksipeptidaz</a:t>
            </a:r>
            <a:r>
              <a:rPr lang="tr-TR" sz="26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A ve B:</a:t>
            </a:r>
            <a:r>
              <a:rPr lang="tr-TR" sz="2600" dirty="0" smtClean="0"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sz="2600" dirty="0" err="1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Ekzopeptidazlar</a:t>
            </a:r>
            <a:r>
              <a:rPr lang="tr-TR" sz="2600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, </a:t>
            </a:r>
            <a:r>
              <a:rPr lang="tr-TR" sz="2600" dirty="0" err="1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tripsinle</a:t>
            </a:r>
            <a:r>
              <a:rPr lang="tr-TR" sz="2600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sz="2600" dirty="0" err="1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aktiflenme</a:t>
            </a:r>
            <a:r>
              <a:rPr lang="tr-TR" sz="2600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, </a:t>
            </a:r>
            <a:r>
              <a:rPr lang="tr-TR" sz="2600" dirty="0" err="1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hidrofobik</a:t>
            </a:r>
            <a:r>
              <a:rPr lang="tr-TR" sz="2600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 ve bazik amino asit olan bağl</a:t>
            </a:r>
            <a:r>
              <a:rPr lang="tr-TR" sz="2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ar</a:t>
            </a:r>
          </a:p>
          <a:p>
            <a:pPr eaLnBrk="1" hangingPunct="1">
              <a:buFontTx/>
              <a:buNone/>
              <a:defRPr/>
            </a:pPr>
            <a:endParaRPr lang="tr-TR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620713"/>
            <a:ext cx="8686800" cy="5903912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tr-TR" sz="2800" dirty="0" smtClean="0">
                <a:solidFill>
                  <a:srgbClr val="66FF99"/>
                </a:solidFill>
                <a:latin typeface="Comic Sans MS" pitchFamily="66" charset="0"/>
              </a:rPr>
              <a:t>İnce Bağırsak: </a:t>
            </a:r>
          </a:p>
          <a:p>
            <a:pPr eaLnBrk="1" hangingPunct="1">
              <a:defRPr/>
            </a:pPr>
            <a:r>
              <a:rPr lang="tr-TR" sz="2800" dirty="0" err="1" smtClean="0">
                <a:solidFill>
                  <a:srgbClr val="002060"/>
                </a:solidFill>
                <a:latin typeface="Comic Sans MS" pitchFamily="66" charset="0"/>
              </a:rPr>
              <a:t>Aminopeptidaz</a:t>
            </a:r>
            <a:r>
              <a:rPr lang="tr-TR" sz="2800" dirty="0" smtClean="0">
                <a:solidFill>
                  <a:srgbClr val="002060"/>
                </a:solidFill>
                <a:latin typeface="Comic Sans MS" pitchFamily="66" charset="0"/>
              </a:rPr>
              <a:t> ve </a:t>
            </a:r>
            <a:r>
              <a:rPr lang="tr-TR" sz="2800" dirty="0" err="1" smtClean="0">
                <a:solidFill>
                  <a:srgbClr val="002060"/>
                </a:solidFill>
                <a:latin typeface="Comic Sans MS" pitchFamily="66" charset="0"/>
              </a:rPr>
              <a:t>dipeptidazlar</a:t>
            </a:r>
            <a:r>
              <a:rPr lang="tr-TR" sz="2800" dirty="0" smtClean="0">
                <a:solidFill>
                  <a:srgbClr val="002060"/>
                </a:solidFill>
                <a:latin typeface="Comic Sans MS" pitchFamily="66" charset="0"/>
              </a:rPr>
              <a:t>:</a:t>
            </a:r>
            <a:r>
              <a:rPr lang="tr-TR" sz="2800" dirty="0" smtClean="0">
                <a:latin typeface="Comic Sans MS" pitchFamily="66" charset="0"/>
              </a:rPr>
              <a:t> </a:t>
            </a:r>
            <a:r>
              <a:rPr lang="tr-TR" sz="2800" dirty="0" err="1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Ekzopeptidazlar</a:t>
            </a:r>
            <a:endParaRPr lang="tr-TR" sz="2800" dirty="0" smtClean="0">
              <a:solidFill>
                <a:srgbClr val="FFFF00"/>
              </a:solidFill>
              <a:latin typeface="Comic Sans MS" pitchFamily="66" charset="0"/>
              <a:cs typeface="Times New Roman" pitchFamily="18" charset="0"/>
            </a:endParaRPr>
          </a:p>
          <a:p>
            <a:pPr eaLnBrk="1" hangingPunct="1">
              <a:buFontTx/>
              <a:buNone/>
              <a:defRPr/>
            </a:pPr>
            <a:endParaRPr lang="tr-TR" sz="2800" dirty="0" smtClean="0">
              <a:solidFill>
                <a:srgbClr val="FFFF00"/>
              </a:solidFill>
              <a:latin typeface="Comic Sans MS" pitchFamily="66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İnce bağırsak </a:t>
            </a:r>
            <a:r>
              <a:rPr lang="tr-TR" sz="2800" dirty="0" err="1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epitel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 hücresine serbest amino asitler ile ve </a:t>
            </a:r>
            <a:r>
              <a:rPr lang="tr-TR" sz="2800" dirty="0" err="1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di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-</a:t>
            </a:r>
            <a:r>
              <a:rPr lang="tr-TR" sz="2800" dirty="0" err="1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tripeptidler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 geçer (</a:t>
            </a:r>
            <a:r>
              <a:rPr lang="tr-TR" sz="2800" dirty="0" err="1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Na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-bağımlı aktif taşıma).</a:t>
            </a:r>
          </a:p>
          <a:p>
            <a:pPr eaLnBrk="1" hangingPunct="1">
              <a:buFontTx/>
              <a:buNone/>
              <a:defRPr/>
            </a:pPr>
            <a:endParaRPr lang="tr-TR" sz="2800" dirty="0" smtClean="0">
              <a:solidFill>
                <a:srgbClr val="FFFF00"/>
              </a:solidFill>
              <a:latin typeface="Comic Sans MS" pitchFamily="66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tr-TR" sz="2800" dirty="0" err="1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Sitozolde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tr-TR" sz="2800" dirty="0" err="1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dipeptidler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, amino asitlere yıkılır, </a:t>
            </a:r>
            <a:r>
              <a:rPr lang="tr-TR" sz="2800" dirty="0" err="1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portal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  <a:cs typeface="Times New Roman" pitchFamily="18" charset="0"/>
              </a:rPr>
              <a:t> sisteme yalnızca serbest amino asitler geçer.</a:t>
            </a:r>
          </a:p>
          <a:p>
            <a:pPr eaLnBrk="1" hangingPunct="1">
              <a:defRPr/>
            </a:pPr>
            <a:endParaRPr lang="tr-TR" dirty="0" smtClean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333375"/>
            <a:ext cx="8229600" cy="1384300"/>
          </a:xfrm>
        </p:spPr>
        <p:txBody>
          <a:bodyPr/>
          <a:lstStyle/>
          <a:p>
            <a:pPr algn="ctr" eaLnBrk="1" hangingPunct="1">
              <a:defRPr/>
            </a:pPr>
            <a:r>
              <a:rPr lang="tr-TR" sz="4000" dirty="0" smtClean="0">
                <a:solidFill>
                  <a:srgbClr val="FF0066"/>
                </a:solidFill>
                <a:latin typeface="Comic Sans MS" pitchFamily="66" charset="0"/>
              </a:rPr>
              <a:t>Amino asitlerin hücre içine taşınması</a:t>
            </a:r>
          </a:p>
        </p:txBody>
      </p:sp>
      <p:sp>
        <p:nvSpPr>
          <p:cNvPr id="112644" name="Rectangle 4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eaLnBrk="1" hangingPunct="1">
              <a:defRPr/>
            </a:pP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Hücreden </a:t>
            </a:r>
            <a:r>
              <a:rPr lang="tr-TR" sz="2800" dirty="0" err="1" smtClean="0">
                <a:solidFill>
                  <a:srgbClr val="FFFF00"/>
                </a:solidFill>
                <a:latin typeface="Comic Sans MS" pitchFamily="66" charset="0"/>
              </a:rPr>
              <a:t>interstisyuma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 kolaylaştırılmış difüzyon, kandan hücrelere </a:t>
            </a:r>
            <a:r>
              <a:rPr lang="tr-TR" sz="2800" dirty="0" err="1" smtClean="0">
                <a:solidFill>
                  <a:srgbClr val="FFFF00"/>
                </a:solidFill>
                <a:latin typeface="Comic Sans MS" pitchFamily="66" charset="0"/>
              </a:rPr>
              <a:t>Na</a:t>
            </a:r>
            <a:r>
              <a:rPr lang="tr-TR" sz="2800" baseline="30000" dirty="0" smtClean="0">
                <a:solidFill>
                  <a:srgbClr val="FFFF00"/>
                </a:solidFill>
                <a:latin typeface="Comic Sans MS" pitchFamily="66" charset="0"/>
              </a:rPr>
              <a:t>+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-bağımlı aktif taşınma veya daha az kolaylaştırılmış difüzyon</a:t>
            </a:r>
          </a:p>
          <a:p>
            <a:pPr eaLnBrk="1" hangingPunct="1">
              <a:buFontTx/>
              <a:buNone/>
              <a:defRPr/>
            </a:pPr>
            <a:endParaRPr lang="tr-TR" sz="2800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 eaLnBrk="1" hangingPunct="1">
              <a:defRPr/>
            </a:pP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Böbrekte taşıyıcı sistemler vardır. Ör, sistin, </a:t>
            </a:r>
            <a:r>
              <a:rPr lang="tr-TR" sz="2800" dirty="0" err="1" smtClean="0">
                <a:solidFill>
                  <a:srgbClr val="FFFF00"/>
                </a:solidFill>
                <a:latin typeface="Comic Sans MS" pitchFamily="66" charset="0"/>
              </a:rPr>
              <a:t>ornitin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, </a:t>
            </a:r>
            <a:r>
              <a:rPr lang="tr-TR" sz="2800" dirty="0" err="1" smtClean="0">
                <a:solidFill>
                  <a:srgbClr val="FFFF00"/>
                </a:solidFill>
                <a:latin typeface="Comic Sans MS" pitchFamily="66" charset="0"/>
              </a:rPr>
              <a:t>arginin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 ve </a:t>
            </a:r>
            <a:r>
              <a:rPr lang="tr-TR" sz="2800" dirty="0" err="1" smtClean="0">
                <a:solidFill>
                  <a:srgbClr val="FFFF00"/>
                </a:solidFill>
                <a:latin typeface="Comic Sans MS" pitchFamily="66" charset="0"/>
              </a:rPr>
              <a:t>lizinin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tr-TR" sz="2800" dirty="0" err="1" smtClean="0">
                <a:solidFill>
                  <a:srgbClr val="FFFF00"/>
                </a:solidFill>
                <a:latin typeface="Comic Sans MS" pitchFamily="66" charset="0"/>
              </a:rPr>
              <a:t>reabsorpsiyonu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 için bulunan özel taşıyıcı sistemin bozulduğu genetik geçişli </a:t>
            </a:r>
            <a:r>
              <a:rPr lang="tr-TR" sz="2800" dirty="0" err="1" smtClean="0">
                <a:solidFill>
                  <a:srgbClr val="FFFF00"/>
                </a:solidFill>
                <a:latin typeface="Comic Sans MS" pitchFamily="66" charset="0"/>
              </a:rPr>
              <a:t>sistinüride</a:t>
            </a:r>
            <a:r>
              <a:rPr lang="tr-TR" sz="2800" dirty="0" smtClean="0">
                <a:solidFill>
                  <a:srgbClr val="FFFF00"/>
                </a:solidFill>
                <a:latin typeface="Comic Sans MS" pitchFamily="66" charset="0"/>
              </a:rPr>
              <a:t>, bu amino asitler idrarla atılır. </a:t>
            </a:r>
            <a:endParaRPr lang="tr-TR" sz="1400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 algn="r" eaLnBrk="1" hangingPunct="1">
              <a:buFontTx/>
              <a:buNone/>
              <a:defRPr/>
            </a:pPr>
            <a:endParaRPr lang="tr-TR" sz="1400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 algn="r" eaLnBrk="1" hangingPunct="1">
              <a:buFontTx/>
              <a:buNone/>
              <a:defRPr/>
            </a:pPr>
            <a:r>
              <a:rPr lang="tr-TR" sz="1400" dirty="0" smtClean="0">
                <a:solidFill>
                  <a:srgbClr val="FFFF66"/>
                </a:solidFill>
                <a:latin typeface="Times New Roman" pitchFamily="18" charset="0"/>
              </a:rPr>
              <a:t>S.</a:t>
            </a:r>
            <a:r>
              <a:rPr lang="tr-TR" sz="1400" dirty="0" err="1" smtClean="0">
                <a:solidFill>
                  <a:srgbClr val="FFFF66"/>
                </a:solidFill>
                <a:latin typeface="Times New Roman" pitchFamily="18" charset="0"/>
              </a:rPr>
              <a:t>Elgün</a:t>
            </a:r>
            <a:r>
              <a:rPr lang="tr-TR" sz="1400" dirty="0" smtClean="0">
                <a:solidFill>
                  <a:srgbClr val="FFFF66"/>
                </a:solidFill>
                <a:latin typeface="Times New Roman" pitchFamily="18" charset="0"/>
              </a:rPr>
              <a:t> </a:t>
            </a:r>
            <a:r>
              <a:rPr lang="tr-TR" sz="1400" dirty="0" err="1" smtClean="0">
                <a:solidFill>
                  <a:srgbClr val="FFFF66"/>
                </a:solidFill>
                <a:latin typeface="Times New Roman" pitchFamily="18" charset="0"/>
              </a:rPr>
              <a:t>Ülkar</a:t>
            </a:r>
            <a:endParaRPr lang="tr-TR" sz="1400" dirty="0" smtClean="0">
              <a:solidFill>
                <a:srgbClr val="FFFF66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tr-TR" dirty="0" smtClean="0">
                <a:solidFill>
                  <a:srgbClr val="FF0066"/>
                </a:solidFill>
                <a:latin typeface="Comic Sans MS" pitchFamily="66" charset="0"/>
                <a:sym typeface="Symbol" pitchFamily="18" charset="2"/>
              </a:rPr>
              <a:t>-</a:t>
            </a:r>
            <a:r>
              <a:rPr lang="tr-TR" dirty="0" err="1" smtClean="0">
                <a:solidFill>
                  <a:srgbClr val="FF0066"/>
                </a:solidFill>
                <a:latin typeface="Comic Sans MS" pitchFamily="66" charset="0"/>
                <a:sym typeface="Symbol" pitchFamily="18" charset="2"/>
              </a:rPr>
              <a:t>glutamil</a:t>
            </a:r>
            <a:r>
              <a:rPr lang="tr-TR" dirty="0" smtClean="0">
                <a:solidFill>
                  <a:srgbClr val="FF0066"/>
                </a:solidFill>
                <a:latin typeface="Comic Sans MS" pitchFamily="66" charset="0"/>
                <a:sym typeface="Symbol" pitchFamily="18" charset="2"/>
              </a:rPr>
              <a:t> döngüsü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dirty="0" err="1" smtClean="0">
                <a:solidFill>
                  <a:srgbClr val="FFFF00"/>
                </a:solidFill>
                <a:latin typeface="Comic Sans MS" pitchFamily="66" charset="0"/>
              </a:rPr>
              <a:t>Glutatyon</a:t>
            </a:r>
            <a:r>
              <a:rPr lang="tr-TR" dirty="0" smtClean="0">
                <a:solidFill>
                  <a:srgbClr val="FFFF00"/>
                </a:solidFill>
                <a:latin typeface="Comic Sans MS" pitchFamily="66" charset="0"/>
              </a:rPr>
              <a:t> (</a:t>
            </a:r>
            <a:r>
              <a:rPr lang="tr-TR" dirty="0" smtClean="0">
                <a:solidFill>
                  <a:srgbClr val="FFFF00"/>
                </a:solidFill>
                <a:latin typeface="Comic Sans MS" pitchFamily="66" charset="0"/>
                <a:sym typeface="Symbol" pitchFamily="18" charset="2"/>
              </a:rPr>
              <a:t>-</a:t>
            </a:r>
            <a:r>
              <a:rPr lang="tr-TR" dirty="0" err="1" smtClean="0">
                <a:solidFill>
                  <a:srgbClr val="FFFF00"/>
                </a:solidFill>
                <a:latin typeface="Comic Sans MS" pitchFamily="66" charset="0"/>
                <a:sym typeface="Symbol" pitchFamily="18" charset="2"/>
              </a:rPr>
              <a:t>glutamil</a:t>
            </a:r>
            <a:r>
              <a:rPr lang="tr-TR" dirty="0" smtClean="0">
                <a:solidFill>
                  <a:srgbClr val="FFFF00"/>
                </a:solidFill>
                <a:latin typeface="Comic Sans MS" pitchFamily="66" charset="0"/>
                <a:sym typeface="Symbol" pitchFamily="18" charset="2"/>
              </a:rPr>
              <a:t>-</a:t>
            </a:r>
            <a:r>
              <a:rPr lang="tr-TR" dirty="0" err="1" smtClean="0">
                <a:solidFill>
                  <a:srgbClr val="FFFF00"/>
                </a:solidFill>
                <a:latin typeface="Comic Sans MS" pitchFamily="66" charset="0"/>
                <a:sym typeface="Symbol" pitchFamily="18" charset="2"/>
              </a:rPr>
              <a:t>sisteinil</a:t>
            </a:r>
            <a:r>
              <a:rPr lang="tr-TR" dirty="0" smtClean="0">
                <a:solidFill>
                  <a:srgbClr val="FFFF00"/>
                </a:solidFill>
                <a:latin typeface="Comic Sans MS" pitchFamily="66" charset="0"/>
                <a:sym typeface="Symbol" pitchFamily="18" charset="2"/>
              </a:rPr>
              <a:t>-</a:t>
            </a:r>
            <a:r>
              <a:rPr lang="tr-TR" dirty="0" err="1" smtClean="0">
                <a:solidFill>
                  <a:srgbClr val="FFFF00"/>
                </a:solidFill>
                <a:latin typeface="Comic Sans MS" pitchFamily="66" charset="0"/>
                <a:sym typeface="Symbol" pitchFamily="18" charset="2"/>
              </a:rPr>
              <a:t>glisin</a:t>
            </a:r>
            <a:r>
              <a:rPr lang="tr-TR" dirty="0" smtClean="0">
                <a:solidFill>
                  <a:srgbClr val="FFFF00"/>
                </a:solidFill>
                <a:latin typeface="Comic Sans MS" pitchFamily="66" charset="0"/>
                <a:sym typeface="Symbol" pitchFamily="18" charset="2"/>
              </a:rPr>
              <a:t>) </a:t>
            </a:r>
            <a:r>
              <a:rPr lang="tr-TR" dirty="0" smtClean="0">
                <a:solidFill>
                  <a:srgbClr val="FFFF00"/>
                </a:solidFill>
                <a:latin typeface="Comic Sans MS" pitchFamily="66" charset="0"/>
              </a:rPr>
              <a:t>sentezi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 smtClean="0">
                <a:solidFill>
                  <a:srgbClr val="FFFF00"/>
                </a:solidFill>
                <a:latin typeface="Comic Sans MS" pitchFamily="66" charset="0"/>
              </a:rPr>
              <a:t>Amino asit </a:t>
            </a:r>
            <a:r>
              <a:rPr lang="tr-TR" dirty="0" err="1" smtClean="0">
                <a:solidFill>
                  <a:srgbClr val="FFFF00"/>
                </a:solidFill>
                <a:latin typeface="Comic Sans MS" pitchFamily="66" charset="0"/>
              </a:rPr>
              <a:t>taşınımı</a:t>
            </a:r>
            <a:endParaRPr lang="tr-TR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 smtClean="0">
                <a:solidFill>
                  <a:srgbClr val="FFFF00"/>
                </a:solidFill>
                <a:latin typeface="Comic Sans MS" pitchFamily="66" charset="0"/>
              </a:rPr>
              <a:t>Başlıca böbrek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 smtClean="0">
                <a:solidFill>
                  <a:srgbClr val="FFFF00"/>
                </a:solidFill>
                <a:latin typeface="Comic Sans MS" pitchFamily="66" charset="0"/>
              </a:rPr>
              <a:t>Bazı dokularda </a:t>
            </a:r>
            <a:r>
              <a:rPr lang="tr-TR" dirty="0" err="1" smtClean="0">
                <a:solidFill>
                  <a:srgbClr val="FFFF00"/>
                </a:solidFill>
                <a:latin typeface="Comic Sans MS" pitchFamily="66" charset="0"/>
              </a:rPr>
              <a:t>transpeptidaz</a:t>
            </a:r>
            <a:r>
              <a:rPr lang="tr-TR" dirty="0" smtClean="0">
                <a:solidFill>
                  <a:srgbClr val="FFFF00"/>
                </a:solidFill>
                <a:latin typeface="Comic Sans MS" pitchFamily="66" charset="0"/>
              </a:rPr>
              <a:t> (</a:t>
            </a:r>
            <a:r>
              <a:rPr lang="tr-TR" dirty="0" err="1" smtClean="0">
                <a:solidFill>
                  <a:srgbClr val="FFFF00"/>
                </a:solidFill>
                <a:latin typeface="Comic Sans MS" pitchFamily="66" charset="0"/>
              </a:rPr>
              <a:t>transferaz</a:t>
            </a:r>
            <a:r>
              <a:rPr lang="tr-TR" dirty="0" smtClean="0">
                <a:solidFill>
                  <a:srgbClr val="FFFF00"/>
                </a:solidFill>
                <a:latin typeface="Comic Sans MS" pitchFamily="66" charset="0"/>
              </a:rPr>
              <a:t>) ve </a:t>
            </a:r>
            <a:r>
              <a:rPr lang="tr-TR" dirty="0" err="1" smtClean="0">
                <a:solidFill>
                  <a:srgbClr val="FFFF00"/>
                </a:solidFill>
                <a:latin typeface="Comic Sans MS" pitchFamily="66" charset="0"/>
              </a:rPr>
              <a:t>oksoprolinaz</a:t>
            </a:r>
            <a:r>
              <a:rPr lang="tr-TR" dirty="0" smtClean="0">
                <a:solidFill>
                  <a:srgbClr val="FFFF00"/>
                </a:solidFill>
                <a:latin typeface="Comic Sans MS" pitchFamily="66" charset="0"/>
              </a:rPr>
              <a:t> yok</a:t>
            </a:r>
          </a:p>
          <a:p>
            <a:pPr algn="r" eaLnBrk="1" hangingPunct="1">
              <a:lnSpc>
                <a:spcPct val="90000"/>
              </a:lnSpc>
              <a:buFontTx/>
              <a:buNone/>
              <a:defRPr/>
            </a:pPr>
            <a:endParaRPr lang="tr-TR" sz="1600" dirty="0" smtClean="0">
              <a:solidFill>
                <a:srgbClr val="FFFF00"/>
              </a:solidFill>
              <a:latin typeface="Comic Sans MS" pitchFamily="66" charset="0"/>
            </a:endParaRPr>
          </a:p>
          <a:p>
            <a:pPr algn="r" eaLnBrk="1" hangingPunct="1">
              <a:lnSpc>
                <a:spcPct val="90000"/>
              </a:lnSpc>
              <a:buFontTx/>
              <a:buNone/>
              <a:defRPr/>
            </a:pPr>
            <a:endParaRPr lang="tr-TR" sz="1600" dirty="0" smtClean="0">
              <a:solidFill>
                <a:srgbClr val="FFFF66"/>
              </a:solidFill>
              <a:latin typeface="Times New Roman" pitchFamily="18" charset="0"/>
            </a:endParaRPr>
          </a:p>
          <a:p>
            <a:pPr algn="r" eaLnBrk="1" hangingPunct="1">
              <a:lnSpc>
                <a:spcPct val="90000"/>
              </a:lnSpc>
              <a:buFontTx/>
              <a:buNone/>
              <a:defRPr/>
            </a:pPr>
            <a:endParaRPr lang="tr-TR" sz="1600" dirty="0" smtClean="0">
              <a:solidFill>
                <a:srgbClr val="FFFF66"/>
              </a:solidFill>
              <a:latin typeface="Times New Roman" pitchFamily="18" charset="0"/>
            </a:endParaRPr>
          </a:p>
          <a:p>
            <a:pPr algn="r" eaLnBrk="1" hangingPunct="1">
              <a:lnSpc>
                <a:spcPct val="90000"/>
              </a:lnSpc>
              <a:buFontTx/>
              <a:buNone/>
              <a:defRPr/>
            </a:pPr>
            <a:endParaRPr lang="tr-TR" sz="1600" dirty="0" smtClean="0">
              <a:solidFill>
                <a:srgbClr val="FFFF66"/>
              </a:solidFill>
              <a:latin typeface="Times New Roman" pitchFamily="18" charset="0"/>
            </a:endParaRPr>
          </a:p>
          <a:p>
            <a:pPr algn="r" eaLnBrk="1" hangingPunct="1">
              <a:lnSpc>
                <a:spcPct val="90000"/>
              </a:lnSpc>
              <a:buFontTx/>
              <a:buNone/>
              <a:defRPr/>
            </a:pPr>
            <a:r>
              <a:rPr lang="tr-TR" sz="1600" dirty="0" smtClean="0">
                <a:solidFill>
                  <a:srgbClr val="FFFF66"/>
                </a:solidFill>
                <a:latin typeface="Times New Roman" pitchFamily="18" charset="0"/>
              </a:rPr>
              <a:t>S.</a:t>
            </a:r>
            <a:r>
              <a:rPr lang="tr-TR" sz="1600" dirty="0" err="1" smtClean="0">
                <a:solidFill>
                  <a:srgbClr val="FFFF66"/>
                </a:solidFill>
                <a:latin typeface="Times New Roman" pitchFamily="18" charset="0"/>
              </a:rPr>
              <a:t>Elgün</a:t>
            </a:r>
            <a:r>
              <a:rPr lang="tr-TR" sz="1600" dirty="0" smtClean="0">
                <a:solidFill>
                  <a:srgbClr val="FFFF66"/>
                </a:solidFill>
                <a:latin typeface="Times New Roman" pitchFamily="18" charset="0"/>
              </a:rPr>
              <a:t> </a:t>
            </a:r>
            <a:r>
              <a:rPr lang="tr-TR" sz="1600" dirty="0" err="1" smtClean="0">
                <a:solidFill>
                  <a:srgbClr val="FFFF66"/>
                </a:solidFill>
                <a:latin typeface="Times New Roman" pitchFamily="18" charset="0"/>
              </a:rPr>
              <a:t>Ülkar</a:t>
            </a:r>
            <a:endParaRPr lang="tr-TR" sz="1600" dirty="0" smtClean="0">
              <a:solidFill>
                <a:srgbClr val="FFFF66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0</TotalTime>
  <Words>363</Words>
  <Application>Microsoft Office PowerPoint</Application>
  <PresentationFormat>Ekran Gösterisi (4:3)</PresentationFormat>
  <Paragraphs>53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Metro</vt:lpstr>
      <vt:lpstr>Protein Yıkımı</vt:lpstr>
      <vt:lpstr>Slayt 2</vt:lpstr>
      <vt:lpstr>Protein Sindirimi</vt:lpstr>
      <vt:lpstr>Slayt 4</vt:lpstr>
      <vt:lpstr>Slayt 5</vt:lpstr>
      <vt:lpstr>Amino asitlerin hücre içine taşınması</vt:lpstr>
      <vt:lpstr>-glutamil döngüsü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Protein Yıkımı</dc:title>
  <dc:creator>ELGÜN</dc:creator>
  <cp:lastModifiedBy>user</cp:lastModifiedBy>
  <cp:revision>1</cp:revision>
  <dcterms:created xsi:type="dcterms:W3CDTF">2017-09-22T08:40:12Z</dcterms:created>
  <dcterms:modified xsi:type="dcterms:W3CDTF">2017-09-22T08:40:37Z</dcterms:modified>
</cp:coreProperties>
</file>