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59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sz="4000" dirty="0" smtClean="0">
                <a:solidFill>
                  <a:srgbClr val="FF0066"/>
                </a:solidFill>
                <a:latin typeface="Comic Sans MS" pitchFamily="66" charset="0"/>
              </a:rPr>
              <a:t>Protein Yıkımı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822825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Başlıca 2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enzimatik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sistem var:</a:t>
            </a:r>
          </a:p>
          <a:p>
            <a:pPr eaLnBrk="1" hangingPunct="1">
              <a:buFontTx/>
              <a:buNone/>
              <a:defRPr/>
            </a:pP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Enerji bağımlı olmayan </a:t>
            </a:r>
            <a:r>
              <a:rPr lang="tr-TR" sz="2800" dirty="0" err="1" smtClean="0">
                <a:solidFill>
                  <a:srgbClr val="66FF99"/>
                </a:solidFill>
                <a:latin typeface="Comic Sans MS" pitchFamily="66" charset="0"/>
              </a:rPr>
              <a:t>lizozomal</a:t>
            </a: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66FF99"/>
                </a:solidFill>
                <a:latin typeface="Comic Sans MS" pitchFamily="66" charset="0"/>
              </a:rPr>
              <a:t>enzimatik</a:t>
            </a: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 sistem:</a:t>
            </a:r>
            <a:r>
              <a:rPr lang="tr-TR" sz="2800" dirty="0" smtClean="0">
                <a:latin typeface="Comic Sans MS" pitchFamily="66" charset="0"/>
              </a:rPr>
              <a:t> </a:t>
            </a:r>
          </a:p>
          <a:p>
            <a:pPr eaLnBrk="1" hangingPunct="1">
              <a:defRPr/>
            </a:pP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Otofaji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(sitoplazmanın veziküller içinde hapsedilip,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lizozomlara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transferi)</a:t>
            </a: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Hücre dışı, zar bağlantılı ve uzun ömürlü hücresel proteinler (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Endositozla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içeri alınan plazma proteinleri-</a:t>
            </a:r>
            <a:r>
              <a:rPr lang="tr-TR" sz="2800" dirty="0" err="1" smtClean="0">
                <a:solidFill>
                  <a:srgbClr val="FF0066"/>
                </a:solidFill>
                <a:latin typeface="Comic Sans MS" pitchFamily="66" charset="0"/>
              </a:rPr>
              <a:t>katepsin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 reseptör aracılı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endositozda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kullanılan hücre zarı proteinleri)</a:t>
            </a: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ATP gerekmez</a:t>
            </a:r>
          </a:p>
          <a:p>
            <a:pPr algn="r" eaLnBrk="1" hangingPunct="1">
              <a:buFontTx/>
              <a:buNone/>
              <a:defRPr/>
            </a:pP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399087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Enerji bağımlı </a:t>
            </a:r>
            <a:r>
              <a:rPr lang="tr-TR" sz="2800" dirty="0" err="1" smtClean="0">
                <a:solidFill>
                  <a:srgbClr val="66FF99"/>
                </a:solidFill>
                <a:latin typeface="Comic Sans MS" pitchFamily="66" charset="0"/>
              </a:rPr>
              <a:t>ubikitin</a:t>
            </a: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-</a:t>
            </a:r>
            <a:r>
              <a:rPr lang="tr-TR" sz="2800" dirty="0" err="1" smtClean="0">
                <a:solidFill>
                  <a:srgbClr val="66FF99"/>
                </a:solidFill>
                <a:latin typeface="Comic Sans MS" pitchFamily="66" charset="0"/>
              </a:rPr>
              <a:t>proteozom</a:t>
            </a: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 mekanizması: </a:t>
            </a:r>
          </a:p>
          <a:p>
            <a:pPr eaLnBrk="1" hangingPunct="1">
              <a:defRPr/>
            </a:pP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Endojen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proteinler: Anormal ve kısa ömürlü</a:t>
            </a:r>
            <a:r>
              <a:rPr lang="tr-TR" sz="2800" dirty="0" smtClean="0">
                <a:latin typeface="Comic Sans MS" pitchFamily="66" charset="0"/>
              </a:rPr>
              <a:t>-</a:t>
            </a:r>
            <a:r>
              <a:rPr lang="tr-TR" sz="2800" dirty="0" smtClean="0">
                <a:solidFill>
                  <a:srgbClr val="FF0066"/>
                </a:solidFill>
                <a:latin typeface="Comic Sans MS" pitchFamily="66" charset="0"/>
              </a:rPr>
              <a:t>PEST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dizisi</a:t>
            </a: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Bir proteinin amino ucundaki a.a.,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ubikitine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bağlanmayı belirler: Met-Ser geciktirir,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Asp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Arg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kolaylaştırır.</a:t>
            </a:r>
          </a:p>
          <a:p>
            <a:pPr eaLnBrk="1" hangingPunct="1">
              <a:defRPr/>
            </a:pP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Sitozol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 ATP,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ubikitin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proteaz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kompleksi (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proteozom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Hedef proteindeki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lizil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bakiyelerinin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-amino grubuna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enzimatik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olarak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kovalent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bağlanan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ubikitin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proteini yıkıma götürür.</a:t>
            </a:r>
          </a:p>
          <a:p>
            <a:pPr algn="r" eaLnBrk="1" hangingPunct="1"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Comic Sans MS" pitchFamily="66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Comic Sans MS" pitchFamily="66" charset="0"/>
              </a:rPr>
              <a:t>Elgü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Comic Sans MS" pitchFamily="66" charset="0"/>
              </a:rPr>
              <a:t>Ülkar</a:t>
            </a:r>
            <a:endParaRPr lang="tr-TR" sz="2800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tr-TR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935038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4000" dirty="0" smtClean="0">
                <a:solidFill>
                  <a:srgbClr val="FF0066"/>
                </a:solidFill>
                <a:latin typeface="Comic Sans MS" pitchFamily="66" charset="0"/>
              </a:rPr>
              <a:t>Protein Sindirimi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4678362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  <a:defRPr/>
            </a:pPr>
            <a:r>
              <a:rPr 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Mide:</a:t>
            </a:r>
            <a:r>
              <a:rPr lang="tr-TR" sz="2800" dirty="0" smtClean="0">
                <a:latin typeface="Comic Sans MS" pitchFamily="66" charset="0"/>
              </a:rPr>
              <a:t> </a:t>
            </a: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G hücrelerinden </a:t>
            </a:r>
            <a:r>
              <a:rPr lang="tr-TR" sz="2800" dirty="0" err="1" smtClean="0">
                <a:solidFill>
                  <a:srgbClr val="002060"/>
                </a:solidFill>
                <a:latin typeface="Comic Sans MS" pitchFamily="66" charset="0"/>
              </a:rPr>
              <a:t>gastrin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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parietal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hücrelerden </a:t>
            </a:r>
            <a:r>
              <a:rPr lang="tr-TR" sz="2800" dirty="0" err="1" smtClean="0">
                <a:solidFill>
                  <a:srgbClr val="002060"/>
                </a:solidFill>
                <a:latin typeface="Comic Sans MS" pitchFamily="66" charset="0"/>
              </a:rPr>
              <a:t>HCl</a:t>
            </a:r>
            <a:r>
              <a:rPr lang="tr-TR" sz="2800" b="1" dirty="0" smtClean="0">
                <a:solidFill>
                  <a:srgbClr val="FFFF00"/>
                </a:solidFill>
                <a:latin typeface="Comic Sans MS" pitchFamily="66" charset="0"/>
              </a:rPr>
              <a:t>,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seröz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hücrelerden </a:t>
            </a:r>
            <a:r>
              <a:rPr lang="tr-TR" sz="2800" dirty="0" err="1" smtClean="0">
                <a:solidFill>
                  <a:srgbClr val="002060"/>
                </a:solidFill>
                <a:latin typeface="Comic Sans MS" pitchFamily="66" charset="0"/>
              </a:rPr>
              <a:t>pepsinojen</a:t>
            </a:r>
            <a:r>
              <a:rPr lang="tr-TR" sz="2800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tr-TR" sz="2800" dirty="0" err="1" smtClean="0">
                <a:solidFill>
                  <a:srgbClr val="002060"/>
                </a:solidFill>
                <a:latin typeface="Comic Sans MS" pitchFamily="66" charset="0"/>
              </a:rPr>
              <a:t>zimojen</a:t>
            </a:r>
            <a:r>
              <a:rPr lang="tr-TR" sz="2800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sz="2800" dirty="0" smtClean="0">
                <a:latin typeface="Comic Sans MS" pitchFamily="66" charset="0"/>
              </a:rPr>
              <a:t>.</a:t>
            </a:r>
          </a:p>
          <a:p>
            <a:pPr eaLnBrk="1" hangingPunct="1">
              <a:defRPr/>
            </a:pP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Pepsinojen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HCl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/aktif pepsin ile pepsin</a:t>
            </a:r>
          </a:p>
          <a:p>
            <a:pPr lvl="1" eaLnBrk="1" hangingPunct="1">
              <a:defRPr/>
            </a:pP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Pepsin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: aside-dayanıklı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endopeptidaz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; aromatik, dallı zincirli amino asitler ile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metiyoninin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katıldığı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peptid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bağları</a:t>
            </a:r>
          </a:p>
          <a:p>
            <a:pPr lvl="1" eaLnBrk="1" hangingPunct="1">
              <a:defRPr/>
            </a:pPr>
            <a:r>
              <a:rPr lang="tr-TR" dirty="0" err="1" smtClean="0">
                <a:solidFill>
                  <a:srgbClr val="002060"/>
                </a:solidFill>
                <a:latin typeface="Comic Sans MS" pitchFamily="66" charset="0"/>
              </a:rPr>
              <a:t>Rennin</a:t>
            </a:r>
            <a:r>
              <a:rPr lang="tr-TR" dirty="0" smtClean="0">
                <a:solidFill>
                  <a:srgbClr val="002060"/>
                </a:solidFill>
                <a:latin typeface="Comic Sans MS" pitchFamily="66" charset="0"/>
              </a:rPr>
              <a:t>: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Ca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++ ile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aktiflenme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, süt proteinleri</a:t>
            </a:r>
          </a:p>
          <a:p>
            <a:pPr algn="r" eaLnBrk="1" hangingPunct="1">
              <a:buFontTx/>
              <a:buNone/>
              <a:defRPr/>
            </a:pPr>
            <a:endParaRPr lang="tr-TR" sz="28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88913"/>
            <a:ext cx="9144000" cy="65532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sz="2600" dirty="0" smtClean="0">
                <a:solidFill>
                  <a:srgbClr val="66FF99"/>
                </a:solidFill>
                <a:latin typeface="Comic Sans MS" pitchFamily="66" charset="0"/>
                <a:cs typeface="Times New Roman" pitchFamily="18" charset="0"/>
              </a:rPr>
              <a:t>Pankreas:</a:t>
            </a:r>
          </a:p>
          <a:p>
            <a:pPr eaLnBrk="1" hangingPunct="1">
              <a:defRPr/>
            </a:pP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GİS hormonları: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sekretin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ve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kolesistokinin</a:t>
            </a:r>
            <a:endParaRPr lang="tr-TR" sz="2600" dirty="0" smtClean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6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Sekretin</a:t>
            </a:r>
            <a:r>
              <a:rPr lang="tr-TR" sz="26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r>
              <a:rPr lang="tr-TR" sz="26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Bikarbonat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salınımı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tr-TR" sz="26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Kolesistokinin</a:t>
            </a:r>
            <a:r>
              <a:rPr lang="tr-TR" sz="26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r>
              <a:rPr lang="tr-TR" sz="26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Pankreasın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asiner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hücrelerinden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proenzim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endopeptidaz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ve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karboksipeptidaz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salınımı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:</a:t>
            </a:r>
          </a:p>
          <a:p>
            <a:pPr lvl="1" eaLnBrk="1" hangingPunct="1">
              <a:defRPr/>
            </a:pPr>
            <a:r>
              <a:rPr lang="tr-TR" sz="26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Tripsin</a:t>
            </a:r>
            <a:r>
              <a:rPr lang="tr-TR" sz="26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r>
              <a:rPr lang="tr-TR" sz="26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enteropeptidaz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(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enterokinaz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)/aktif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tripsin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ile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aktiflenme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en spesifik; 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arginin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/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lizin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olan bağlar</a:t>
            </a:r>
          </a:p>
          <a:p>
            <a:pPr lvl="1" eaLnBrk="1" hangingPunct="1">
              <a:defRPr/>
            </a:pPr>
            <a:r>
              <a:rPr lang="tr-TR" sz="26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Kimotripsin</a:t>
            </a:r>
            <a:r>
              <a:rPr lang="tr-TR" sz="26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r>
              <a:rPr lang="tr-TR" sz="26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Tripsinle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aktiflenme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hidrofobik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-aromatik amino asit olan bağlar</a:t>
            </a:r>
          </a:p>
          <a:p>
            <a:pPr lvl="1" eaLnBrk="1" hangingPunct="1">
              <a:defRPr/>
            </a:pPr>
            <a:r>
              <a:rPr lang="tr-TR" sz="26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Elastaz</a:t>
            </a:r>
            <a:r>
              <a:rPr lang="tr-TR" sz="26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r>
              <a:rPr lang="tr-TR" sz="26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Tripsinle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aktiflenme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nötral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alifatik amino asit olan bağlar</a:t>
            </a:r>
          </a:p>
          <a:p>
            <a:pPr lvl="1" eaLnBrk="1" hangingPunct="1">
              <a:defRPr/>
            </a:pPr>
            <a:r>
              <a:rPr lang="tr-TR" sz="2600" dirty="0" err="1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Karboksipeptidaz</a:t>
            </a:r>
            <a:r>
              <a:rPr lang="tr-TR" sz="26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A ve B:</a:t>
            </a:r>
            <a:r>
              <a:rPr lang="tr-TR" sz="26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Ekzopeptidazlar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tripsinle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aktiflenme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hidrofobik</a:t>
            </a:r>
            <a:r>
              <a:rPr lang="tr-TR" sz="2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ve bazik amino asit olan bağl</a:t>
            </a:r>
            <a:r>
              <a:rPr lang="tr-TR" sz="2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</a:t>
            </a:r>
          </a:p>
          <a:p>
            <a:pPr eaLnBrk="1" hangingPunct="1">
              <a:buFontTx/>
              <a:buNone/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713"/>
            <a:ext cx="8686800" cy="590391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İnce Bağırsak: </a:t>
            </a:r>
          </a:p>
          <a:p>
            <a:pPr eaLnBrk="1" hangingPunct="1">
              <a:defRPr/>
            </a:pPr>
            <a:r>
              <a:rPr lang="tr-TR" sz="2800" dirty="0" err="1" smtClean="0">
                <a:solidFill>
                  <a:srgbClr val="002060"/>
                </a:solidFill>
                <a:latin typeface="Comic Sans MS" pitchFamily="66" charset="0"/>
              </a:rPr>
              <a:t>Aminopeptidaz</a:t>
            </a:r>
            <a:r>
              <a:rPr lang="tr-TR" sz="2800" dirty="0" smtClean="0">
                <a:solidFill>
                  <a:srgbClr val="002060"/>
                </a:solidFill>
                <a:latin typeface="Comic Sans MS" pitchFamily="66" charset="0"/>
              </a:rPr>
              <a:t> ve </a:t>
            </a:r>
            <a:r>
              <a:rPr lang="tr-TR" sz="2800" dirty="0" err="1" smtClean="0">
                <a:solidFill>
                  <a:srgbClr val="002060"/>
                </a:solidFill>
                <a:latin typeface="Comic Sans MS" pitchFamily="66" charset="0"/>
              </a:rPr>
              <a:t>dipeptidazlar</a:t>
            </a:r>
            <a:r>
              <a:rPr lang="tr-TR" sz="2800" dirty="0" smtClean="0">
                <a:solidFill>
                  <a:srgbClr val="002060"/>
                </a:solidFill>
                <a:latin typeface="Comic Sans MS" pitchFamily="66" charset="0"/>
              </a:rPr>
              <a:t>: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Ekzopeptidazlar</a:t>
            </a:r>
            <a:endParaRPr lang="tr-TR" sz="2800" dirty="0" smtClean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tr-TR" sz="2800" dirty="0" smtClean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İnce bağırsak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epitel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hücresine serbest amino asitler ile ve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di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tripeptidler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geçer (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Na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-bağımlı aktif taşıma).</a:t>
            </a:r>
          </a:p>
          <a:p>
            <a:pPr eaLnBrk="1" hangingPunct="1">
              <a:buFontTx/>
              <a:buNone/>
              <a:defRPr/>
            </a:pPr>
            <a:endParaRPr lang="tr-TR" sz="2800" dirty="0" smtClean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Sitozolde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dipeptidler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amino asitlere yıkılır,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portal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sisteme yalnızca serbest amino asitler geçer.</a:t>
            </a:r>
          </a:p>
          <a:p>
            <a:pPr eaLnBrk="1" hangingPunct="1">
              <a:defRPr/>
            </a:pPr>
            <a:endParaRPr lang="tr-TR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4000" dirty="0" smtClean="0">
                <a:solidFill>
                  <a:srgbClr val="FF0066"/>
                </a:solidFill>
                <a:latin typeface="Comic Sans MS" pitchFamily="66" charset="0"/>
              </a:rPr>
              <a:t>Amino asitlerin hücre içine taşınması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Hücreden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interstisyuma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kolaylaştırılmış difüzyon, kandan hücrelere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Na</a:t>
            </a:r>
            <a:r>
              <a:rPr lang="tr-TR" sz="2800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-bağımlı aktif taşınma veya daha az kolaylaştırılmış difüzyon</a:t>
            </a:r>
          </a:p>
          <a:p>
            <a:pPr eaLnBrk="1" hangingPunct="1">
              <a:buFontTx/>
              <a:buNone/>
              <a:defRPr/>
            </a:pPr>
            <a:endParaRPr lang="tr-TR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Böbrekte taşıyıcı sistemler vardır. Ör, sistin,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ornitin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arginin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ve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lizinin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reabsorpsiyonu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için bulunan özel taşıyıcı sistemin bozulduğu genetik geçişli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sistinüride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 bu amino asitler idrarla atılır. </a:t>
            </a:r>
            <a:endParaRPr lang="tr-TR" sz="1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-</a:t>
            </a:r>
            <a:r>
              <a:rPr lang="tr-TR" dirty="0" err="1" smtClean="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glutamil</a:t>
            </a:r>
            <a:r>
              <a:rPr lang="tr-TR" dirty="0" smtClean="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 döngüsü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Glutatyon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(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-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glutamil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-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sisteinil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-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glisin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) 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sentezi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Amino asit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taşınımı</a:t>
            </a:r>
            <a:endParaRPr lang="tr-TR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Başlıca böbrek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Bazı dokularda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transpeptidaz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(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transferaz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) ve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oksoprolinaz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yok</a:t>
            </a: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363</Words>
  <Application>Microsoft Office PowerPoint</Application>
  <PresentationFormat>Ekran Gösterisi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Metro</vt:lpstr>
      <vt:lpstr>Protein Yıkımı</vt:lpstr>
      <vt:lpstr>Slayt 2</vt:lpstr>
      <vt:lpstr>Protein Sindirimi</vt:lpstr>
      <vt:lpstr>Slayt 4</vt:lpstr>
      <vt:lpstr>Slayt 5</vt:lpstr>
      <vt:lpstr>Amino asitlerin hücre içine taşınması</vt:lpstr>
      <vt:lpstr>-glutamil döngüsü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Yıkımı</dc:title>
  <dc:creator>ELGÜN</dc:creator>
  <cp:lastModifiedBy>user</cp:lastModifiedBy>
  <cp:revision>1</cp:revision>
  <dcterms:created xsi:type="dcterms:W3CDTF">2017-09-22T08:40:12Z</dcterms:created>
  <dcterms:modified xsi:type="dcterms:W3CDTF">2017-09-22T08:40:37Z</dcterms:modified>
</cp:coreProperties>
</file>