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9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Calibri"/>
                <a:cs typeface="Calibri"/>
              </a:rPr>
              <a:t>METABOLİZMAYA GİRİŞ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719031"/>
            <a:ext cx="58818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320 BİYOKİMYA II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err="1" smtClean="0"/>
              <a:t>Hücrede</a:t>
            </a:r>
            <a:r>
              <a:rPr lang="en-US" sz="3200" dirty="0" smtClean="0"/>
              <a:t> </a:t>
            </a:r>
            <a:r>
              <a:rPr lang="en-US" sz="3200" dirty="0" err="1" smtClean="0"/>
              <a:t>meydana</a:t>
            </a:r>
            <a:r>
              <a:rPr lang="en-US" sz="3200" dirty="0" smtClean="0"/>
              <a:t> </a:t>
            </a:r>
            <a:r>
              <a:rPr lang="en-US" sz="3200" dirty="0" err="1" smtClean="0"/>
              <a:t>gelen</a:t>
            </a:r>
            <a:r>
              <a:rPr lang="en-US" sz="3200" dirty="0" smtClean="0"/>
              <a:t> </a:t>
            </a:r>
            <a:r>
              <a:rPr lang="en-US" sz="3200" dirty="0" err="1" smtClean="0"/>
              <a:t>biyokimyasal</a:t>
            </a:r>
            <a:r>
              <a:rPr lang="en-US" sz="3200" dirty="0" smtClean="0"/>
              <a:t> </a:t>
            </a:r>
            <a:r>
              <a:rPr lang="en-US" sz="3200" dirty="0" err="1" smtClean="0"/>
              <a:t>olaylar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Organizmada</a:t>
            </a:r>
            <a:r>
              <a:rPr lang="en-US" dirty="0"/>
              <a:t> </a:t>
            </a:r>
            <a:r>
              <a:rPr lang="en-US" dirty="0" err="1"/>
              <a:t>sayısız</a:t>
            </a:r>
            <a:r>
              <a:rPr lang="en-US" dirty="0"/>
              <a:t> </a:t>
            </a:r>
            <a:r>
              <a:rPr lang="en-US" dirty="0" err="1"/>
              <a:t>çoklukta</a:t>
            </a:r>
            <a:r>
              <a:rPr lang="en-US" dirty="0"/>
              <a:t> </a:t>
            </a:r>
            <a:r>
              <a:rPr lang="en-US" dirty="0" err="1"/>
              <a:t>kimyasal</a:t>
            </a:r>
            <a:r>
              <a:rPr lang="en-US" dirty="0"/>
              <a:t> </a:t>
            </a:r>
            <a:r>
              <a:rPr lang="en-US" dirty="0" err="1"/>
              <a:t>reaksiyon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gelir</a:t>
            </a:r>
            <a:r>
              <a:rPr lang="en-US" dirty="0"/>
              <a:t>; </a:t>
            </a:r>
            <a:r>
              <a:rPr lang="en-US" dirty="0" err="1"/>
              <a:t>fakat</a:t>
            </a:r>
            <a:r>
              <a:rPr lang="en-US" dirty="0"/>
              <a:t> </a:t>
            </a:r>
            <a:r>
              <a:rPr lang="en-US" dirty="0" err="1"/>
              <a:t>bunları</a:t>
            </a:r>
            <a:r>
              <a:rPr lang="en-US" dirty="0"/>
              <a:t> </a:t>
            </a:r>
            <a:r>
              <a:rPr lang="en-US" dirty="0" err="1"/>
              <a:t>birkaç</a:t>
            </a:r>
            <a:r>
              <a:rPr lang="en-US" dirty="0"/>
              <a:t> </a:t>
            </a:r>
            <a:r>
              <a:rPr lang="en-US" dirty="0" err="1"/>
              <a:t>sınıfta</a:t>
            </a:r>
            <a:r>
              <a:rPr lang="en-US" dirty="0"/>
              <a:t> </a:t>
            </a:r>
            <a:r>
              <a:rPr lang="en-US" dirty="0" err="1"/>
              <a:t>toplamak</a:t>
            </a:r>
            <a:r>
              <a:rPr lang="en-US" dirty="0"/>
              <a:t> </a:t>
            </a:r>
            <a:r>
              <a:rPr lang="en-US" dirty="0" err="1" smtClean="0"/>
              <a:t>olanaklıdır</a:t>
            </a:r>
            <a:r>
              <a:rPr lang="en-US" dirty="0" smtClean="0"/>
              <a:t>, </a:t>
            </a:r>
            <a:endParaRPr lang="en-US" dirty="0"/>
          </a:p>
          <a:p>
            <a:r>
              <a:rPr lang="en-US" dirty="0" err="1"/>
              <a:t>Hidroliz</a:t>
            </a:r>
            <a:r>
              <a:rPr lang="en-US" dirty="0"/>
              <a:t>, </a:t>
            </a:r>
          </a:p>
          <a:p>
            <a:r>
              <a:rPr lang="en-US" dirty="0" err="1" smtClean="0"/>
              <a:t>Kondensasyon</a:t>
            </a:r>
            <a:r>
              <a:rPr lang="en-US" dirty="0"/>
              <a:t>, </a:t>
            </a:r>
          </a:p>
          <a:p>
            <a:r>
              <a:rPr lang="en-US" dirty="0" err="1" smtClean="0"/>
              <a:t>Fosfat</a:t>
            </a:r>
            <a:r>
              <a:rPr lang="en-US" dirty="0" smtClean="0"/>
              <a:t> </a:t>
            </a:r>
            <a:r>
              <a:rPr lang="en-US" dirty="0" err="1"/>
              <a:t>grubu</a:t>
            </a:r>
            <a:r>
              <a:rPr lang="en-US" dirty="0"/>
              <a:t> </a:t>
            </a:r>
            <a:r>
              <a:rPr lang="en-US" dirty="0" err="1"/>
              <a:t>transferi</a:t>
            </a:r>
            <a:r>
              <a:rPr lang="en-US" dirty="0"/>
              <a:t> </a:t>
            </a:r>
          </a:p>
          <a:p>
            <a:r>
              <a:rPr lang="en-US" dirty="0" err="1" smtClean="0"/>
              <a:t>Oksidoredüksiyon</a:t>
            </a:r>
            <a:r>
              <a:rPr lang="en-US" dirty="0" smtClean="0"/>
              <a:t> </a:t>
            </a:r>
            <a:r>
              <a:rPr lang="en-US" dirty="0" err="1" smtClean="0"/>
              <a:t>reaksiyonları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err="1" smtClean="0"/>
              <a:t>organizmada</a:t>
            </a:r>
            <a:r>
              <a:rPr lang="en-US" dirty="0" smtClean="0"/>
              <a:t> </a:t>
            </a:r>
            <a:r>
              <a:rPr lang="en-US" dirty="0" err="1"/>
              <a:t>sıklıkla</a:t>
            </a:r>
            <a:r>
              <a:rPr lang="en-US" dirty="0"/>
              <a:t> </a:t>
            </a:r>
            <a:r>
              <a:rPr lang="en-US" dirty="0" err="1"/>
              <a:t>gerçekleşen</a:t>
            </a:r>
            <a:r>
              <a:rPr lang="en-US" dirty="0"/>
              <a:t> </a:t>
            </a:r>
            <a:r>
              <a:rPr lang="en-US" dirty="0" err="1"/>
              <a:t>kimyasal</a:t>
            </a:r>
            <a:r>
              <a:rPr lang="en-US" dirty="0"/>
              <a:t> </a:t>
            </a:r>
            <a:r>
              <a:rPr lang="en-US" dirty="0" err="1"/>
              <a:t>olaylardır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516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7676"/>
            <a:ext cx="8229600" cy="524848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Metabolizma dört önemli fonksiyon görmektedir: </a:t>
            </a:r>
          </a:p>
          <a:p>
            <a:pPr>
              <a:lnSpc>
                <a:spcPct val="80000"/>
              </a:lnSpc>
              <a:buFont typeface="Century Gothic" charset="0"/>
              <a:buAutoNum type="arabicPeriod"/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  <a:buFont typeface="Century Gothic" charset="0"/>
              <a:buAutoNum type="arabicPeriod"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Çevredeki enerjice zengin besin maddelerinin yıkımından ve güneş enerjisinden </a:t>
            </a:r>
            <a:r>
              <a:rPr lang="tr-TR" sz="2400" u="sng" dirty="0">
                <a:solidFill>
                  <a:srgbClr val="000000"/>
                </a:solidFill>
                <a:latin typeface="Calibri"/>
                <a:cs typeface="Calibri"/>
              </a:rPr>
              <a:t>kimyasal enerji elde etmek. </a:t>
            </a:r>
          </a:p>
          <a:p>
            <a:pPr>
              <a:lnSpc>
                <a:spcPct val="80000"/>
              </a:lnSpc>
              <a:buFont typeface="Century Gothic" charset="0"/>
              <a:buAutoNum type="arabicPeriod"/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  <a:buFont typeface="Century Gothic" charset="0"/>
              <a:buAutoNum type="arabicPeriod"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Besin maddelerini, hücrenin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makromoleküllerini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sentezlemek için </a:t>
            </a:r>
            <a:r>
              <a:rPr lang="tr-TR" sz="2400" u="sng" dirty="0">
                <a:solidFill>
                  <a:srgbClr val="000000"/>
                </a:solidFill>
                <a:latin typeface="Calibri"/>
                <a:cs typeface="Calibri"/>
              </a:rPr>
              <a:t>öncül yapı taşları haline çevirmek yani sindirmek. </a:t>
            </a:r>
          </a:p>
          <a:p>
            <a:pPr>
              <a:lnSpc>
                <a:spcPct val="80000"/>
              </a:lnSpc>
              <a:buFont typeface="Century Gothic" charset="0"/>
              <a:buAutoNum type="arabicPeriod"/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  <a:buFont typeface="Century Gothic" charset="0"/>
              <a:buAutoNum type="arabicPeriod"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Öncül yapı taşlarından hücrenin ihtiyacı olan </a:t>
            </a:r>
            <a:r>
              <a:rPr lang="tr-TR" sz="2400" u="sng" dirty="0" err="1">
                <a:solidFill>
                  <a:srgbClr val="000000"/>
                </a:solidFill>
                <a:latin typeface="Calibri"/>
                <a:cs typeface="Calibri"/>
              </a:rPr>
              <a:t>makromolekülleri</a:t>
            </a:r>
            <a:r>
              <a:rPr lang="tr-TR" sz="2400" u="sng" dirty="0">
                <a:solidFill>
                  <a:srgbClr val="000000"/>
                </a:solidFill>
                <a:latin typeface="Calibri"/>
                <a:cs typeface="Calibri"/>
              </a:rPr>
              <a:t> (proteinleri, nükleik asitleri, </a:t>
            </a:r>
            <a:r>
              <a:rPr lang="tr-TR" sz="2400" u="sng" dirty="0" err="1">
                <a:solidFill>
                  <a:srgbClr val="000000"/>
                </a:solidFill>
                <a:latin typeface="Calibri"/>
                <a:cs typeface="Calibri"/>
              </a:rPr>
              <a:t>lipidleri</a:t>
            </a:r>
            <a:r>
              <a:rPr lang="tr-TR" sz="2400" u="sng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tr-TR" sz="2400" u="sng" dirty="0" err="1">
                <a:solidFill>
                  <a:srgbClr val="000000"/>
                </a:solidFill>
                <a:latin typeface="Calibri"/>
                <a:cs typeface="Calibri"/>
              </a:rPr>
              <a:t>polisakkaritleri</a:t>
            </a:r>
            <a:r>
              <a:rPr lang="tr-TR" sz="2400" u="sng" dirty="0">
                <a:solidFill>
                  <a:srgbClr val="000000"/>
                </a:solidFill>
                <a:latin typeface="Calibri"/>
                <a:cs typeface="Calibri"/>
              </a:rPr>
              <a:t>) ve diğer hücre </a:t>
            </a:r>
            <a:r>
              <a:rPr lang="tr-TR" sz="2400" u="sng" dirty="0" err="1">
                <a:solidFill>
                  <a:srgbClr val="000000"/>
                </a:solidFill>
                <a:latin typeface="Calibri"/>
                <a:cs typeface="Calibri"/>
              </a:rPr>
              <a:t>komponentlerini</a:t>
            </a:r>
            <a:r>
              <a:rPr lang="tr-TR" sz="2400" u="sng" dirty="0">
                <a:solidFill>
                  <a:srgbClr val="000000"/>
                </a:solidFill>
                <a:latin typeface="Calibri"/>
                <a:cs typeface="Calibri"/>
              </a:rPr>
              <a:t> sentezlemek. </a:t>
            </a:r>
          </a:p>
          <a:p>
            <a:pPr>
              <a:lnSpc>
                <a:spcPct val="80000"/>
              </a:lnSpc>
              <a:buFont typeface="Century Gothic" charset="0"/>
              <a:buAutoNum type="arabicPeriod"/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  <a:buFont typeface="Century Gothic" charset="0"/>
              <a:buAutoNum type="arabicPeriod"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Hücrenin özelleşmiş fonksiyonuna göre </a:t>
            </a:r>
            <a:r>
              <a:rPr lang="tr-TR" sz="2400" u="sng" dirty="0">
                <a:solidFill>
                  <a:srgbClr val="000000"/>
                </a:solidFill>
                <a:latin typeface="Calibri"/>
                <a:cs typeface="Calibri"/>
              </a:rPr>
              <a:t>gerektiğinde </a:t>
            </a:r>
            <a:r>
              <a:rPr lang="tr-TR" sz="2400" u="sng" dirty="0" err="1">
                <a:solidFill>
                  <a:srgbClr val="000000"/>
                </a:solidFill>
                <a:latin typeface="Calibri"/>
                <a:cs typeface="Calibri"/>
              </a:rPr>
              <a:t>biyomolekülleri</a:t>
            </a:r>
            <a:r>
              <a:rPr lang="tr-TR" sz="2400" u="sng" dirty="0">
                <a:solidFill>
                  <a:srgbClr val="000000"/>
                </a:solidFill>
                <a:latin typeface="Calibri"/>
                <a:cs typeface="Calibri"/>
              </a:rPr>
              <a:t> ya yıkmak ya da sentez etmek.</a:t>
            </a:r>
          </a:p>
          <a:p>
            <a:pPr>
              <a:lnSpc>
                <a:spcPct val="8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1045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Biyokimyasal</a:t>
            </a:r>
            <a:r>
              <a:rPr lang="en-US" dirty="0" smtClean="0"/>
              <a:t> </a:t>
            </a:r>
            <a:r>
              <a:rPr lang="en-US" dirty="0" err="1" smtClean="0"/>
              <a:t>Reaksiyonlar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9219"/>
            <a:ext cx="8229600" cy="5172677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r-TR" sz="2000" dirty="0" smtClean="0">
                <a:solidFill>
                  <a:srgbClr val="000000"/>
                </a:solidFill>
                <a:latin typeface="Calibri"/>
                <a:cs typeface="Calibri"/>
              </a:rPr>
              <a:t>Biyokimyasal  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reaksiyonlar canlıda, </a:t>
            </a:r>
          </a:p>
          <a:p>
            <a:pPr>
              <a:lnSpc>
                <a:spcPct val="90000"/>
              </a:lnSpc>
              <a:buNone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    -ılıman koşullarda (37</a:t>
            </a:r>
            <a:r>
              <a:rPr lang="tr-TR" sz="2000" baseline="30000" dirty="0">
                <a:solidFill>
                  <a:srgbClr val="000000"/>
                </a:solidFill>
                <a:latin typeface="Calibri"/>
                <a:cs typeface="Calibri"/>
              </a:rPr>
              <a:t>o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C, nötr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pH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, 1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atm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basınçda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) </a:t>
            </a:r>
          </a:p>
          <a:p>
            <a:pPr>
              <a:lnSpc>
                <a:spcPct val="90000"/>
              </a:lnSpc>
              <a:buNone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    -aynı anda, </a:t>
            </a:r>
          </a:p>
          <a:p>
            <a:pPr>
              <a:lnSpc>
                <a:spcPct val="90000"/>
              </a:lnSpc>
              <a:buNone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    -kontrollü şekilde</a:t>
            </a:r>
          </a:p>
          <a:p>
            <a:pPr>
              <a:lnSpc>
                <a:spcPct val="90000"/>
              </a:lnSpc>
              <a:buNone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    -%100 verimle meydana gelir ve </a:t>
            </a:r>
          </a:p>
          <a:p>
            <a:pPr>
              <a:lnSpc>
                <a:spcPct val="90000"/>
              </a:lnSpc>
              <a:buNone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    -genellikle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koenzim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ve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kofaktörleri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gerektiren spesifik bir enzim tarafından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katalizlenir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Enerji maksimum düzeyde korunur. </a:t>
            </a:r>
          </a:p>
          <a:p>
            <a:pPr>
              <a:lnSpc>
                <a:spcPct val="90000"/>
              </a:lnSpc>
            </a:pP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Metabolik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yollarda birçok enzim görev almakta ve her bir enzimin  bir reaksiyonu katalize etmesiyle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metabolik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yol </a:t>
            </a:r>
            <a:r>
              <a:rPr lang="tr-TR" sz="2000" dirty="0" smtClean="0">
                <a:solidFill>
                  <a:srgbClr val="000000"/>
                </a:solidFill>
                <a:latin typeface="Calibri"/>
                <a:cs typeface="Calibri"/>
              </a:rPr>
              <a:t>ilerlemektedir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Metabolik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yolların her basamağında küçük kimyasal değişiklikler meydana gelmektedir; genellikle </a:t>
            </a:r>
            <a:r>
              <a:rPr lang="tr-TR" sz="2000" b="1" dirty="0">
                <a:solidFill>
                  <a:srgbClr val="000000"/>
                </a:solidFill>
                <a:latin typeface="Calibri"/>
                <a:cs typeface="Calibri"/>
              </a:rPr>
              <a:t>spesifik bir atom, molekül veya fonksiyonel grup çıkarılır, transfer edilir 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veya </a:t>
            </a:r>
            <a:r>
              <a:rPr lang="tr-TR" sz="2000" b="1" dirty="0">
                <a:solidFill>
                  <a:srgbClr val="000000"/>
                </a:solidFill>
                <a:latin typeface="Calibri"/>
                <a:cs typeface="Calibri"/>
              </a:rPr>
              <a:t>eklenir .</a:t>
            </a:r>
          </a:p>
          <a:p>
            <a:pPr>
              <a:lnSpc>
                <a:spcPct val="90000"/>
              </a:lnSpc>
            </a:pP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Metabolik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yolda meydana gelen B, C, D gibi bileşiklere, </a:t>
            </a:r>
            <a:r>
              <a:rPr lang="tr-TR" sz="2000" b="1" dirty="0">
                <a:solidFill>
                  <a:srgbClr val="000000"/>
                </a:solidFill>
                <a:latin typeface="Calibri"/>
                <a:cs typeface="Calibri"/>
              </a:rPr>
              <a:t>ara </a:t>
            </a:r>
            <a:r>
              <a:rPr lang="tr-TR" sz="2000" b="1" dirty="0" err="1">
                <a:solidFill>
                  <a:srgbClr val="000000"/>
                </a:solidFill>
                <a:latin typeface="Calibri"/>
                <a:cs typeface="Calibri"/>
              </a:rPr>
              <a:t>metabolitler</a:t>
            </a:r>
            <a:r>
              <a:rPr lang="tr-TR" sz="2000" b="1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tr-TR" sz="2000" b="1" dirty="0" err="1">
                <a:solidFill>
                  <a:srgbClr val="000000"/>
                </a:solidFill>
                <a:latin typeface="Calibri"/>
                <a:cs typeface="Calibri"/>
              </a:rPr>
              <a:t>intermediyer</a:t>
            </a:r>
            <a:r>
              <a:rPr lang="tr-TR" sz="20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000" b="1" dirty="0" err="1">
                <a:solidFill>
                  <a:srgbClr val="000000"/>
                </a:solidFill>
                <a:latin typeface="Calibri"/>
                <a:cs typeface="Calibri"/>
              </a:rPr>
              <a:t>metabolitler</a:t>
            </a:r>
            <a:r>
              <a:rPr lang="tr-TR" sz="2000" b="1" dirty="0">
                <a:solidFill>
                  <a:srgbClr val="000000"/>
                </a:solidFill>
                <a:latin typeface="Calibri"/>
                <a:cs typeface="Calibri"/>
              </a:rPr>
              <a:t> veya ara ürünler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adı verilmektedir.</a:t>
            </a:r>
          </a:p>
          <a:p>
            <a:pPr>
              <a:lnSpc>
                <a:spcPct val="90000"/>
              </a:lnSpc>
            </a:pPr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90000"/>
              </a:lnSpc>
            </a:pPr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0378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Metabolik</a:t>
            </a:r>
            <a:r>
              <a:rPr lang="en-US" dirty="0" smtClean="0"/>
              <a:t> </a:t>
            </a:r>
            <a:r>
              <a:rPr lang="en-US" dirty="0" err="1" smtClean="0"/>
              <a:t>Yollar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/>
              <a:t>Lineer</a:t>
            </a:r>
            <a:r>
              <a:rPr lang="en-US" dirty="0"/>
              <a:t>, </a:t>
            </a:r>
            <a:r>
              <a:rPr lang="en-US" dirty="0" err="1"/>
              <a:t>Dallı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Siklik</a:t>
            </a:r>
            <a:r>
              <a:rPr lang="en-US" dirty="0"/>
              <a:t> (</a:t>
            </a:r>
            <a:r>
              <a:rPr lang="en-US" dirty="0" err="1"/>
              <a:t>Dairesel</a:t>
            </a:r>
            <a:r>
              <a:rPr lang="en-US" dirty="0"/>
              <a:t>, </a:t>
            </a:r>
            <a:r>
              <a:rPr lang="en-US" dirty="0" err="1"/>
              <a:t>döngüsel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C) Spiral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12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264</Words>
  <Application>Microsoft Macintosh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METABOLİZMAYA GİRİŞ</vt:lpstr>
      <vt:lpstr>Hücrede meydana gelen biyokimyasal olaylar</vt:lpstr>
      <vt:lpstr>PowerPoint Presentation</vt:lpstr>
      <vt:lpstr>Biyokimyasal Reaksiyonlar</vt:lpstr>
      <vt:lpstr>Metabolik Yollar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6</cp:revision>
  <dcterms:created xsi:type="dcterms:W3CDTF">2018-05-08T12:08:33Z</dcterms:created>
  <dcterms:modified xsi:type="dcterms:W3CDTF">2018-05-14T19:12:33Z</dcterms:modified>
</cp:coreProperties>
</file>