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85CC1F6-CA29-4507-9A63-509E69B73940}" type="datetimeFigureOut">
              <a:rPr lang="tr-TR" smtClean="0"/>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87FABB-4BA7-4A00-9065-981CF06143AA}"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85CC1F6-CA29-4507-9A63-509E69B73940}" type="datetimeFigureOut">
              <a:rPr lang="tr-TR" smtClean="0"/>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385CC1F6-CA29-4507-9A63-509E69B73940}" type="datetimeFigureOut">
              <a:rPr lang="tr-TR" smtClean="0"/>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87FABB-4BA7-4A00-9065-981CF06143A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85CC1F6-CA29-4507-9A63-509E69B73940}" type="datetimeFigureOut">
              <a:rPr lang="tr-TR" smtClean="0"/>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85CC1F6-CA29-4507-9A63-509E69B73940}" type="datetimeFigureOut">
              <a:rPr lang="tr-TR" smtClean="0"/>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CF87FABB-4BA7-4A00-9065-981CF06143AA}"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85CC1F6-CA29-4507-9A63-509E69B73940}" type="datetimeFigureOut">
              <a:rPr lang="tr-TR" smtClean="0"/>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85CC1F6-CA29-4507-9A63-509E69B73940}" type="datetimeFigureOut">
              <a:rPr lang="tr-TR" smtClean="0"/>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85CC1F6-CA29-4507-9A63-509E69B73940}" type="datetimeFigureOut">
              <a:rPr lang="tr-TR" smtClean="0"/>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385CC1F6-CA29-4507-9A63-509E69B73940}" type="datetimeFigureOut">
              <a:rPr lang="tr-TR" smtClean="0"/>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85CC1F6-CA29-4507-9A63-509E69B73940}" type="datetimeFigureOut">
              <a:rPr lang="tr-TR" smtClean="0"/>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385CC1F6-CA29-4507-9A63-509E69B73940}" type="datetimeFigureOut">
              <a:rPr lang="tr-TR" smtClean="0"/>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87FABB-4BA7-4A00-9065-981CF06143AA}" type="slidenum">
              <a:rPr lang="tr-TR" smtClean="0"/>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85CC1F6-CA29-4507-9A63-509E69B73940}" type="datetimeFigureOut">
              <a:rPr lang="tr-TR" smtClean="0"/>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87FABB-4BA7-4A00-9065-981CF06143A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57554" y="1500174"/>
            <a:ext cx="5105400" cy="3500462"/>
          </a:xfrm>
        </p:spPr>
        <p:txBody>
          <a:bodyPr/>
          <a:lstStyle/>
          <a:p>
            <a:r>
              <a:rPr lang="tr-TR" dirty="0" smtClean="0">
                <a:solidFill>
                  <a:schemeClr val="bg1">
                    <a:lumMod val="95000"/>
                  </a:schemeClr>
                </a:solidFill>
              </a:rPr>
              <a:t>Turizm ve piyasalar-2</a:t>
            </a:r>
            <a:endParaRPr lang="tr-TR" dirty="0">
              <a:solidFill>
                <a:schemeClr val="bg1">
                  <a:lumMod val="9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751506"/>
          </a:xfrm>
        </p:spPr>
        <p:txBody>
          <a:bodyPr>
            <a:normAutofit fontScale="90000"/>
          </a:bodyPr>
          <a:lstStyle/>
          <a:p>
            <a:pPr algn="ctr"/>
            <a:r>
              <a:rPr lang="tr-TR" sz="4000" dirty="0" smtClean="0">
                <a:solidFill>
                  <a:srgbClr val="A40C8E"/>
                </a:solidFill>
              </a:rPr>
              <a:t>Oligopol Piyasası ve Turizm </a:t>
            </a:r>
            <a:endParaRPr lang="tr-TR" dirty="0"/>
          </a:p>
        </p:txBody>
      </p:sp>
      <p:sp>
        <p:nvSpPr>
          <p:cNvPr id="3" name="2 İçerik Yer Tutucusu"/>
          <p:cNvSpPr>
            <a:spLocks noGrp="1"/>
          </p:cNvSpPr>
          <p:nvPr>
            <p:ph idx="1"/>
          </p:nvPr>
        </p:nvSpPr>
        <p:spPr>
          <a:xfrm>
            <a:off x="457200" y="1214422"/>
            <a:ext cx="7239000" cy="5241314"/>
          </a:xfrm>
        </p:spPr>
        <p:txBody>
          <a:bodyPr>
            <a:normAutofit fontScale="70000" lnSpcReduction="20000"/>
          </a:bodyPr>
          <a:lstStyle/>
          <a:p>
            <a:pPr>
              <a:buNone/>
            </a:pPr>
            <a:r>
              <a:rPr lang="tr-TR" sz="2800" dirty="0" smtClean="0"/>
              <a:t>Birbirine  etki  edebilecek  kadar  az  sayıda  firmanın  çok  sayıda  alıcı  ile  karşı  karşıya geldiği piyasa türüne </a:t>
            </a:r>
            <a:r>
              <a:rPr lang="tr-TR" sz="2800" b="1" dirty="0" smtClean="0">
                <a:solidFill>
                  <a:srgbClr val="FF0000"/>
                </a:solidFill>
              </a:rPr>
              <a:t>oligopol piyasası </a:t>
            </a:r>
            <a:r>
              <a:rPr lang="tr-TR" sz="2800" dirty="0" smtClean="0"/>
              <a:t>denir. </a:t>
            </a:r>
          </a:p>
          <a:p>
            <a:pPr>
              <a:buNone/>
            </a:pPr>
            <a:endParaRPr lang="tr-TR" sz="2800" dirty="0" smtClean="0"/>
          </a:p>
          <a:p>
            <a:pPr>
              <a:buNone/>
            </a:pPr>
            <a:r>
              <a:rPr lang="tr-TR" sz="2800" dirty="0" smtClean="0"/>
              <a:t> Oligopol piyasası tam rekabet ile monopol arasında yer almaktadır. Gerçek hayatta fazla görülen bir piyasa türüdür. </a:t>
            </a:r>
            <a:r>
              <a:rPr lang="tr-TR" sz="2800" dirty="0" err="1" smtClean="0"/>
              <a:t>Oligopolist</a:t>
            </a:r>
            <a:r>
              <a:rPr lang="tr-TR" sz="2800" dirty="0" smtClean="0"/>
              <a:t> firmalar tarafından üretilecek mallar standartlaşmış olabileceği gibi </a:t>
            </a:r>
            <a:r>
              <a:rPr lang="tr-TR" sz="2800" dirty="0" err="1" smtClean="0"/>
              <a:t>farkılaştırılmış</a:t>
            </a:r>
            <a:r>
              <a:rPr lang="tr-TR" sz="2800" dirty="0" smtClean="0"/>
              <a:t> da olabilir.</a:t>
            </a:r>
          </a:p>
          <a:p>
            <a:pPr>
              <a:buNone/>
            </a:pPr>
            <a:r>
              <a:rPr lang="tr-TR" sz="2800" dirty="0" smtClean="0"/>
              <a:t> </a:t>
            </a:r>
          </a:p>
          <a:p>
            <a:pPr>
              <a:buNone/>
            </a:pPr>
            <a:r>
              <a:rPr lang="tr-TR" sz="2800" dirty="0" smtClean="0"/>
              <a:t>	</a:t>
            </a:r>
            <a:r>
              <a:rPr lang="tr-TR" sz="2800" i="1" dirty="0" smtClean="0"/>
              <a:t>Demir - çelik üretimi standartlaştırılmış üretimdir. Otomobil, sigara gibi mallar farklılaştırılmış üretimdir. Bu piyasalar ülkemizde oligopol piyasasına örnek oluştururlar. Çünkü birkaç dev firmanın hakim olduğu piyasalardır.</a:t>
            </a:r>
          </a:p>
          <a:p>
            <a:pPr>
              <a:buNone/>
            </a:pPr>
            <a:r>
              <a:rPr lang="tr-TR" sz="2800" i="1" dirty="0" smtClean="0"/>
              <a:t> </a:t>
            </a:r>
          </a:p>
          <a:p>
            <a:pPr>
              <a:buNone/>
            </a:pPr>
            <a:r>
              <a:rPr lang="tr-TR" sz="2800" dirty="0" smtClean="0"/>
              <a:t>Oligopol piyasasında az sayıda (birkaç) satıcı ve çok alıcı olması, firmaların homojen veya farklılaştırılmış mal satmaları ve piyasaya girişi kısıtlayan engellerin olması oligopol piyasasının özellikleridir. </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fontScale="92500" lnSpcReduction="10000"/>
          </a:bodyPr>
          <a:lstStyle/>
          <a:p>
            <a:pPr algn="just">
              <a:buNone/>
            </a:pPr>
            <a:r>
              <a:rPr lang="tr-TR" sz="2800" b="1" dirty="0" smtClean="0"/>
              <a:t> </a:t>
            </a:r>
            <a:r>
              <a:rPr lang="tr-TR" sz="2800" b="1" dirty="0" smtClean="0">
                <a:solidFill>
                  <a:srgbClr val="FF0000"/>
                </a:solidFill>
              </a:rPr>
              <a:t>Oligopollerin Sınıflandırılması </a:t>
            </a:r>
          </a:p>
          <a:p>
            <a:pPr algn="just">
              <a:buNone/>
            </a:pPr>
            <a:r>
              <a:rPr lang="tr-TR" sz="2800" b="1" dirty="0" smtClean="0"/>
              <a:t>		</a:t>
            </a:r>
            <a:r>
              <a:rPr lang="tr-TR" sz="2800" dirty="0" smtClean="0"/>
              <a:t>Oligopoller  ana  hatlarıyla  ürün  farklılaştırılmasının  olup  olmamasına göre,  gizli  anlaşmalarla  ya da ihtiyari işbirlikleriyle oluşup oluşmadıklarına göre iki sınıfta sınıflandırılabilirler. </a:t>
            </a:r>
          </a:p>
          <a:p>
            <a:pPr algn="just">
              <a:buNone/>
            </a:pPr>
            <a:r>
              <a:rPr lang="tr-TR" sz="2800" dirty="0" smtClean="0"/>
              <a:t> </a:t>
            </a:r>
            <a:r>
              <a:rPr lang="tr-TR" sz="2800" i="1" dirty="0" smtClean="0"/>
              <a:t>Ürün farklılaştırmasının olup olmamasına bağlı olarak oligopol saf oligopol ve farklılaştırılmış oligopol olmak üzere de ikiye ayrılabilir. </a:t>
            </a:r>
          </a:p>
          <a:p>
            <a:pPr algn="just">
              <a:buNone/>
            </a:pPr>
            <a:r>
              <a:rPr lang="tr-TR" sz="2800" i="1" dirty="0" smtClean="0">
                <a:solidFill>
                  <a:srgbClr val="FF0000"/>
                </a:solidFill>
              </a:rPr>
              <a:t>Saf oligopolde firmaların ürünleri homojendir.  </a:t>
            </a:r>
          </a:p>
          <a:p>
            <a:pPr algn="just">
              <a:buNone/>
            </a:pPr>
            <a:r>
              <a:rPr lang="tr-TR" sz="2800" i="1" dirty="0" smtClean="0"/>
              <a:t>		Çimento, demir-çelik, alüminyum sanayileri bunlara örnek olarak verilebilir. Saf oligopolde  firmalar birbirlerine bağımlıdırlar.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00042"/>
            <a:ext cx="7239000" cy="5812818"/>
          </a:xfrm>
        </p:spPr>
        <p:txBody>
          <a:bodyPr>
            <a:normAutofit fontScale="85000" lnSpcReduction="20000"/>
          </a:bodyPr>
          <a:lstStyle/>
          <a:p>
            <a:pPr>
              <a:buNone/>
            </a:pPr>
            <a:r>
              <a:rPr lang="tr-TR" sz="2800" dirty="0" smtClean="0">
                <a:solidFill>
                  <a:srgbClr val="FF0000"/>
                </a:solidFill>
              </a:rPr>
              <a:t>	Farklılaştırılmış  oligopolde  firmaların  ürünleri  homojen  değildir.  Yani  mallar  bir  birinden  farklıdır. Farklılaştırmanın derecesinin artması firmalar arasında karşılıklı bağımlılığın azalmasına neden olur. En fazla farklılaştırılmış oligopolle karşılaşmaktayız.  </a:t>
            </a:r>
          </a:p>
          <a:p>
            <a:pPr>
              <a:buNone/>
            </a:pPr>
            <a:endParaRPr lang="tr-TR" sz="2800" dirty="0" smtClean="0">
              <a:solidFill>
                <a:srgbClr val="FF0000"/>
              </a:solidFill>
            </a:endParaRPr>
          </a:p>
          <a:p>
            <a:pPr>
              <a:buNone/>
            </a:pPr>
            <a:r>
              <a:rPr lang="tr-TR" sz="2800" dirty="0" smtClean="0"/>
              <a:t>	</a:t>
            </a:r>
            <a:r>
              <a:rPr lang="tr-TR" sz="2800" i="1" dirty="0" smtClean="0"/>
              <a:t>Otomobil üreten az sayıda firma farklılaştırılmış oligopole örnektir.  </a:t>
            </a:r>
          </a:p>
          <a:p>
            <a:pPr>
              <a:buNone/>
            </a:pPr>
            <a:endParaRPr lang="tr-TR" sz="2800" i="1" dirty="0" smtClean="0"/>
          </a:p>
          <a:p>
            <a:pPr>
              <a:buNone/>
            </a:pPr>
            <a:r>
              <a:rPr lang="tr-TR" sz="2800" dirty="0" smtClean="0"/>
              <a:t>	Oligopoller gizli anlaşmalarla veya ihtiyari işbirlikleriyle oluşabilirler. Gizli anlaşmalarla oluşan oligopolde rakip firmalar doğrudan görüşüp, anlaşabilirler. Ancak çoğu kez ihtiyari işbirlikleriyle  ortaya  çıkan  oligopollere  rastlamaktayız.  Buna  göre  her  firma  kendi  hareketine tepki olarak rakibinin tepkisini dikkate alır ve ona göre politikasını belirler</a:t>
            </a:r>
            <a:r>
              <a:rPr lang="tr-TR" sz="2800" b="1" dirty="0" smtClean="0"/>
              <a:t>. </a:t>
            </a:r>
            <a:endParaRPr lang="tr-TR" sz="2800" i="1"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fontScale="92500"/>
          </a:bodyPr>
          <a:lstStyle/>
          <a:p>
            <a:pPr algn="just">
              <a:buNone/>
            </a:pPr>
            <a:r>
              <a:rPr lang="tr-TR" sz="2800" b="1" dirty="0" smtClean="0"/>
              <a:t> 	</a:t>
            </a:r>
            <a:r>
              <a:rPr lang="tr-TR" sz="2800" b="1" dirty="0" smtClean="0">
                <a:solidFill>
                  <a:srgbClr val="FF0000"/>
                </a:solidFill>
              </a:rPr>
              <a:t>Oligopolde Piyasa Dengesi </a:t>
            </a:r>
          </a:p>
          <a:p>
            <a:pPr algn="just">
              <a:buNone/>
            </a:pPr>
            <a:r>
              <a:rPr lang="tr-TR" sz="2800" b="1" i="1" dirty="0" smtClean="0"/>
              <a:t>	 </a:t>
            </a:r>
            <a:r>
              <a:rPr lang="tr-TR" sz="2800" dirty="0" smtClean="0"/>
              <a:t>Oligopol  piyasasında  firmalar  arasında  karşılıklı  bağımlılığın  olması  fiyatın  belirlenmesini karmaşık hale getirmektedir. </a:t>
            </a:r>
          </a:p>
          <a:p>
            <a:pPr algn="just">
              <a:buNone/>
            </a:pPr>
            <a:r>
              <a:rPr lang="tr-TR" sz="2800" dirty="0" smtClean="0"/>
              <a:t>	</a:t>
            </a:r>
            <a:r>
              <a:rPr lang="tr-TR" sz="2800" b="1" dirty="0" smtClean="0">
                <a:solidFill>
                  <a:srgbClr val="FF0000"/>
                </a:solidFill>
              </a:rPr>
              <a:t>Dirsekli Talep Modeli: </a:t>
            </a:r>
            <a:r>
              <a:rPr lang="tr-TR" sz="2800" dirty="0" smtClean="0"/>
              <a:t>Buna göre eğer piyasada bir firma fiyatlarını düşürürse rakipleri de aynı şekilde fiyatlarını düşürürler. Ancak firma fiyatları arttırdığında rakipleri bu kez fiyatlarını yükseltmezler. Bu nedenle oligopolcü için piyasa fiyatının üzerinde daha az esnek olan piyasa talep eğrisi, bu fiyatın altında ise çok esnek olan firma talep eğrisi geçerlidir. Yani talep eğrisi, piyasa fiyatı düzeyinde dirsek yapar.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lnSpcReduction="10000"/>
          </a:bodyPr>
          <a:lstStyle/>
          <a:p>
            <a:pPr algn="just">
              <a:buNone/>
            </a:pPr>
            <a:r>
              <a:rPr lang="tr-TR" sz="2800" b="1" dirty="0" smtClean="0">
                <a:solidFill>
                  <a:srgbClr val="FF0000"/>
                </a:solidFill>
              </a:rPr>
              <a:t>  Fiyat Önderliği Teorisi: </a:t>
            </a:r>
            <a:r>
              <a:rPr lang="tr-TR" sz="2800" dirty="0" smtClean="0"/>
              <a:t>Bazı oligopoller fiyatları belirlerken işbirliği yaparlar. Böyle işbirliğinde piyasada lider durumunda olan firma fiyatı belirler. Diğer firmalar saptanan bu fiyatı izlerler. </a:t>
            </a:r>
          </a:p>
          <a:p>
            <a:pPr algn="just">
              <a:buNone/>
            </a:pPr>
            <a:r>
              <a:rPr lang="tr-TR" sz="2800" b="1" dirty="0" smtClean="0"/>
              <a:t> 	</a:t>
            </a:r>
            <a:r>
              <a:rPr lang="tr-TR" sz="2800" b="1" dirty="0" smtClean="0">
                <a:solidFill>
                  <a:srgbClr val="FF0000"/>
                </a:solidFill>
              </a:rPr>
              <a:t>Kartel  Teorisi:  </a:t>
            </a:r>
            <a:r>
              <a:rPr lang="tr-TR" sz="2800" dirty="0" smtClean="0"/>
              <a:t>Burada  oligopolcüler  piyasada  tek  bir  firma  faaliyette  bulunuyormuş  gibi davranırlar.  Kartelde  oligopolcüler,  monopolcünün  elde  ettiği  bütün  faydalardan  yararlanmak için bir araya gelirler.  </a:t>
            </a:r>
          </a:p>
          <a:p>
            <a:pPr algn="just">
              <a:buNone/>
            </a:pPr>
            <a:endParaRPr lang="tr-TR" sz="2800" dirty="0" smtClean="0"/>
          </a:p>
          <a:p>
            <a:pPr algn="ctr">
              <a:buNone/>
            </a:pPr>
            <a:r>
              <a:rPr lang="tr-TR" sz="2800" i="1" dirty="0" smtClean="0"/>
              <a:t>OPEC petrol ihracatçısı ülkelerin oluşturduğu kartele örnektir.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a:bodyPr>
          <a:lstStyle/>
          <a:p>
            <a:pPr>
              <a:buNone/>
            </a:pPr>
            <a:r>
              <a:rPr lang="tr-TR" sz="2800" b="1" dirty="0" smtClean="0">
                <a:solidFill>
                  <a:srgbClr val="FF0000"/>
                </a:solidFill>
              </a:rPr>
              <a:t>Oligopol Piyasasının Turizm ile </a:t>
            </a:r>
          </a:p>
          <a:p>
            <a:pPr>
              <a:buNone/>
            </a:pPr>
            <a:r>
              <a:rPr lang="tr-TR" sz="2800" b="1" dirty="0" smtClean="0">
                <a:solidFill>
                  <a:srgbClr val="FF0000"/>
                </a:solidFill>
              </a:rPr>
              <a:t>İlişkilendirilmesi </a:t>
            </a:r>
          </a:p>
          <a:p>
            <a:pPr algn="just">
              <a:buNone/>
            </a:pPr>
            <a:r>
              <a:rPr lang="tr-TR" sz="2800" dirty="0" smtClean="0"/>
              <a:t>  Turizm, oligopol piyasasının özelliklerinin en yoğun yaşandığı üretim alanlarından birisidir. Özellikle dikey  ve  yatay bütünleşmelere  sık  rastlanmaktadır. Otellerin  kendi aralarında birleşerek piyasaya yön verme çalışmaları yatay bütünleşme örneğidir. Havayolları, otel ve acentenin bir grup altında toplanması ise dikey bütünleşmeye örnektir.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7239000" cy="5812818"/>
          </a:xfrm>
        </p:spPr>
        <p:txBody>
          <a:bodyPr/>
          <a:lstStyle/>
          <a:p>
            <a:pPr>
              <a:buNone/>
            </a:pPr>
            <a:r>
              <a:rPr lang="tr-TR" dirty="0" err="1" smtClean="0"/>
              <a:t>KAYNAKÇA:Ankuzem</a:t>
            </a:r>
            <a:r>
              <a:rPr lang="tr-TR" dirty="0" smtClean="0"/>
              <a:t> modül.</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TotalTime>
  <Words>148</Words>
  <Application>Microsoft Office PowerPoint</Application>
  <PresentationFormat>Ekran Gösterisi (4:3)</PresentationFormat>
  <Paragraphs>30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Zengin</vt:lpstr>
      <vt:lpstr>Turizm ve piyasalar-2</vt:lpstr>
      <vt:lpstr>Oligopol Piyasası ve Turizm </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piyasalar-2</dc:title>
  <dc:creator>silanur28@outlook.com.tr</dc:creator>
  <cp:lastModifiedBy>kumsaal</cp:lastModifiedBy>
  <cp:revision>2</cp:revision>
  <dcterms:created xsi:type="dcterms:W3CDTF">2019-11-11T20:54:31Z</dcterms:created>
  <dcterms:modified xsi:type="dcterms:W3CDTF">2019-11-20T18:31:32Z</dcterms:modified>
</cp:coreProperties>
</file>