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9" r:id="rId3"/>
    <p:sldId id="290" r:id="rId4"/>
    <p:sldId id="291" r:id="rId5"/>
    <p:sldId id="279" r:id="rId6"/>
    <p:sldId id="280" r:id="rId7"/>
    <p:sldId id="283" r:id="rId8"/>
    <p:sldId id="284" r:id="rId9"/>
    <p:sldId id="285" r:id="rId10"/>
    <p:sldId id="261" r:id="rId11"/>
    <p:sldId id="314" r:id="rId12"/>
    <p:sldId id="315" r:id="rId13"/>
    <p:sldId id="281" r:id="rId14"/>
    <p:sldId id="312" r:id="rId15"/>
    <p:sldId id="316" r:id="rId16"/>
    <p:sldId id="31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E2C80-B2F5-45B7-AB9B-B80131A142E5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8A493-90BF-487E-8B1E-6D99D271BEC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8A493-90BF-487E-8B1E-6D99D271BEC1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5E05A-9D90-4F3F-88C7-8091771C31A3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3BF39-757A-4AA0-9901-25BEFAB3EF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Santral Sinir </a:t>
            </a:r>
            <a:r>
              <a:rPr lang="tr-TR" dirty="0" smtClean="0"/>
              <a:t>Sistemi</a:t>
            </a:r>
            <a:br>
              <a:rPr lang="tr-TR" dirty="0" smtClean="0"/>
            </a:br>
            <a:r>
              <a:rPr lang="tr-TR" dirty="0" smtClean="0"/>
              <a:t>Tümörleri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Semptom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Beyin </a:t>
            </a:r>
            <a:r>
              <a:rPr lang="tr-TR" dirty="0" err="1" smtClean="0"/>
              <a:t>tm</a:t>
            </a:r>
            <a:r>
              <a:rPr lang="tr-TR" dirty="0" smtClean="0"/>
              <a:t> semptom: </a:t>
            </a:r>
            <a:r>
              <a:rPr lang="tr-TR" dirty="0" err="1" smtClean="0"/>
              <a:t>Tm</a:t>
            </a:r>
            <a:r>
              <a:rPr lang="tr-TR" dirty="0" smtClean="0"/>
              <a:t> histolojisine yerleşim yerine ve hasta yaşına göre değişebilir. </a:t>
            </a:r>
            <a:r>
              <a:rPr lang="tr-TR" dirty="0" err="1" smtClean="0"/>
              <a:t>İntrakranyal</a:t>
            </a:r>
            <a:r>
              <a:rPr lang="tr-TR" dirty="0" smtClean="0"/>
              <a:t> basınç artışına bağlı baş ağrısı kusma letarji görülebilinir.</a:t>
            </a:r>
          </a:p>
          <a:p>
            <a:r>
              <a:rPr lang="tr-TR" dirty="0" err="1" smtClean="0"/>
              <a:t>Başagrısı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smtClean="0"/>
              <a:t> 	Bulantısız </a:t>
            </a:r>
            <a:r>
              <a:rPr lang="tr-TR" dirty="0" smtClean="0"/>
              <a:t>kusma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smtClean="0"/>
              <a:t>	</a:t>
            </a:r>
            <a:r>
              <a:rPr lang="tr-TR" dirty="0" err="1" smtClean="0"/>
              <a:t>Papilla</a:t>
            </a:r>
            <a:r>
              <a:rPr lang="tr-TR" dirty="0" smtClean="0"/>
              <a:t> </a:t>
            </a:r>
            <a:r>
              <a:rPr lang="tr-TR" dirty="0" smtClean="0"/>
              <a:t>ödemi (</a:t>
            </a:r>
            <a:r>
              <a:rPr lang="tr-TR" dirty="0" err="1" smtClean="0"/>
              <a:t>stazı</a:t>
            </a:r>
            <a:r>
              <a:rPr lang="tr-TR" dirty="0" smtClean="0"/>
              <a:t>) </a:t>
            </a:r>
          </a:p>
          <a:p>
            <a:pPr>
              <a:buNone/>
            </a:pPr>
            <a:r>
              <a:rPr lang="tr-TR" dirty="0" smtClean="0"/>
              <a:t>•	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fonk</a:t>
            </a:r>
            <a:r>
              <a:rPr lang="tr-TR" dirty="0" smtClean="0"/>
              <a:t>.değişiklikleri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smtClean="0"/>
              <a:t>	Epileptik </a:t>
            </a:r>
            <a:r>
              <a:rPr lang="tr-TR" dirty="0" smtClean="0"/>
              <a:t>nöbet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smtClean="0"/>
              <a:t>	</a:t>
            </a:r>
            <a:r>
              <a:rPr lang="tr-TR" dirty="0" err="1" smtClean="0"/>
              <a:t>Bradikardi</a:t>
            </a:r>
            <a:r>
              <a:rPr lang="tr-TR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•	Solunum </a:t>
            </a:r>
            <a:r>
              <a:rPr lang="tr-TR" dirty="0" err="1" smtClean="0"/>
              <a:t>bozk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• </a:t>
            </a:r>
            <a:r>
              <a:rPr lang="tr-TR" dirty="0" smtClean="0"/>
              <a:t>	Lokalizasyon </a:t>
            </a:r>
            <a:r>
              <a:rPr lang="tr-TR" dirty="0" smtClean="0"/>
              <a:t>belirtileri (motor </a:t>
            </a:r>
            <a:r>
              <a:rPr lang="tr-TR" dirty="0" err="1" smtClean="0"/>
              <a:t>yerleşm</a:t>
            </a:r>
            <a:r>
              <a:rPr lang="tr-TR" dirty="0" smtClean="0"/>
              <a:t> </a:t>
            </a:r>
            <a:r>
              <a:rPr lang="tr-TR" dirty="0" err="1" smtClean="0"/>
              <a:t>hemiparezi</a:t>
            </a:r>
            <a:r>
              <a:rPr lang="tr-TR" dirty="0" smtClean="0"/>
              <a:t>, </a:t>
            </a:r>
            <a:r>
              <a:rPr lang="tr-TR" dirty="0" err="1" smtClean="0"/>
              <a:t>serebellar</a:t>
            </a:r>
            <a:r>
              <a:rPr lang="tr-TR" dirty="0" smtClean="0"/>
              <a:t> yerleşim denge bozukluğu gibi)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smtClean="0"/>
              <a:t>	Beyin </a:t>
            </a:r>
            <a:r>
              <a:rPr lang="tr-TR" dirty="0" err="1" smtClean="0"/>
              <a:t>herniasyonları</a:t>
            </a:r>
            <a:r>
              <a:rPr lang="tr-TR" dirty="0" smtClean="0"/>
              <a:t>(en önemli ve hayati </a:t>
            </a:r>
            <a:r>
              <a:rPr lang="tr-TR" dirty="0" err="1" smtClean="0"/>
              <a:t>komp</a:t>
            </a:r>
            <a:r>
              <a:rPr lang="tr-TR" dirty="0" smtClean="0"/>
              <a:t>)</a:t>
            </a:r>
          </a:p>
          <a:p>
            <a:r>
              <a:rPr lang="tr-TR" dirty="0" smtClean="0"/>
              <a:t>Y</a:t>
            </a:r>
            <a:r>
              <a:rPr lang="tr-TR" dirty="0" smtClean="0"/>
              <a:t>ürüme </a:t>
            </a:r>
            <a:r>
              <a:rPr lang="tr-TR" dirty="0" smtClean="0"/>
              <a:t>bozukluğu , </a:t>
            </a:r>
            <a:r>
              <a:rPr lang="tr-TR" dirty="0" err="1" smtClean="0"/>
              <a:t>ataksi</a:t>
            </a:r>
            <a:endParaRPr lang="tr-TR" dirty="0" smtClean="0"/>
          </a:p>
          <a:p>
            <a:r>
              <a:rPr lang="tr-TR" dirty="0" err="1" smtClean="0"/>
              <a:t>Diplopi</a:t>
            </a:r>
            <a:r>
              <a:rPr lang="tr-TR" dirty="0" smtClean="0"/>
              <a:t> </a:t>
            </a:r>
            <a:r>
              <a:rPr lang="tr-TR" dirty="0" smtClean="0"/>
              <a:t>(çift görme)  veya diğer KS bozuklukları</a:t>
            </a:r>
          </a:p>
          <a:p>
            <a:r>
              <a:rPr lang="tr-TR" dirty="0" smtClean="0"/>
              <a:t>Hipofiz </a:t>
            </a:r>
            <a:r>
              <a:rPr lang="tr-TR" dirty="0" err="1" smtClean="0"/>
              <a:t>tm</a:t>
            </a:r>
            <a:r>
              <a:rPr lang="tr-TR" dirty="0" smtClean="0"/>
              <a:t> de endokrin bozukluklar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 VE GÖRÜNTÜLEME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Beyin </a:t>
            </a:r>
            <a:r>
              <a:rPr lang="tr-TR" dirty="0" smtClean="0"/>
              <a:t>MRG</a:t>
            </a:r>
            <a:r>
              <a:rPr lang="tr-TR" dirty="0" smtClean="0"/>
              <a:t> ve MRG spektroskopi: </a:t>
            </a:r>
            <a:r>
              <a:rPr lang="tr-TR" sz="2800" dirty="0" smtClean="0"/>
              <a:t>T1 </a:t>
            </a:r>
            <a:r>
              <a:rPr lang="tr-TR" sz="2800" dirty="0" err="1" smtClean="0"/>
              <a:t>konstrastlı</a:t>
            </a:r>
            <a:r>
              <a:rPr lang="tr-TR" sz="2800" dirty="0" smtClean="0"/>
              <a:t> ve T2 de sinyal artışı,</a:t>
            </a:r>
            <a:r>
              <a:rPr lang="tr-TR" sz="2800" dirty="0" smtClean="0">
                <a:sym typeface="Wingdings" pitchFamily="2" charset="2"/>
              </a:rPr>
              <a:t> Yüksek dereceli </a:t>
            </a:r>
            <a:r>
              <a:rPr lang="tr-TR" sz="2800" dirty="0" err="1" smtClean="0">
                <a:sym typeface="Wingdings" pitchFamily="2" charset="2"/>
              </a:rPr>
              <a:t>glial</a:t>
            </a:r>
            <a:r>
              <a:rPr lang="tr-TR" sz="2800" dirty="0" smtClean="0">
                <a:sym typeface="Wingdings" pitchFamily="2" charset="2"/>
              </a:rPr>
              <a:t> </a:t>
            </a:r>
            <a:r>
              <a:rPr lang="tr-TR" sz="2800" dirty="0" err="1" smtClean="0">
                <a:sym typeface="Wingdings" pitchFamily="2" charset="2"/>
              </a:rPr>
              <a:t>tm</a:t>
            </a:r>
            <a:r>
              <a:rPr lang="tr-TR" sz="2800" dirty="0" smtClean="0">
                <a:sym typeface="Wingdings" pitchFamily="2" charset="2"/>
              </a:rPr>
              <a:t>,T</a:t>
            </a:r>
            <a:r>
              <a:rPr lang="tr-TR" sz="2800" dirty="0" smtClean="0"/>
              <a:t>t2/</a:t>
            </a:r>
            <a:r>
              <a:rPr lang="tr-TR" sz="2800" dirty="0" err="1" smtClean="0"/>
              <a:t>flairde</a:t>
            </a:r>
            <a:r>
              <a:rPr lang="tr-TR" sz="2800" dirty="0" smtClean="0"/>
              <a:t> </a:t>
            </a:r>
            <a:r>
              <a:rPr lang="tr-TR" sz="2800" dirty="0" smtClean="0"/>
              <a:t>sinyal </a:t>
            </a:r>
            <a:r>
              <a:rPr lang="tr-TR" sz="2800" dirty="0" smtClean="0"/>
              <a:t>artışı</a:t>
            </a:r>
            <a:r>
              <a:rPr lang="tr-TR" sz="2800" dirty="0" smtClean="0">
                <a:sym typeface="Wingdings" pitchFamily="2" charset="2"/>
              </a:rPr>
              <a:t> </a:t>
            </a:r>
            <a:r>
              <a:rPr lang="tr-TR" sz="2800" dirty="0" smtClean="0">
                <a:sym typeface="Wingdings" pitchFamily="2" charset="2"/>
              </a:rPr>
              <a:t></a:t>
            </a:r>
            <a:r>
              <a:rPr lang="tr-TR" sz="2800" dirty="0" smtClean="0">
                <a:sym typeface="Wingdings" pitchFamily="2" charset="2"/>
              </a:rPr>
              <a:t>Düşük Dereceli </a:t>
            </a:r>
            <a:r>
              <a:rPr lang="tr-TR" sz="2800" dirty="0" err="1" smtClean="0">
                <a:sym typeface="Wingdings" pitchFamily="2" charset="2"/>
              </a:rPr>
              <a:t>glial</a:t>
            </a:r>
            <a:r>
              <a:rPr lang="tr-TR" sz="2800" dirty="0" smtClean="0">
                <a:sym typeface="Wingdings" pitchFamily="2" charset="2"/>
              </a:rPr>
              <a:t> </a:t>
            </a:r>
            <a:r>
              <a:rPr lang="tr-TR" sz="2800" dirty="0" err="1" smtClean="0">
                <a:sym typeface="Wingdings" pitchFamily="2" charset="2"/>
              </a:rPr>
              <a:t>tm</a:t>
            </a:r>
            <a:endParaRPr lang="tr-TR" sz="2800" dirty="0" smtClean="0">
              <a:sym typeface="Wingdings" pitchFamily="2" charset="2"/>
            </a:endParaRPr>
          </a:p>
          <a:p>
            <a:r>
              <a:rPr lang="tr-TR" sz="2800" dirty="0" smtClean="0">
                <a:sym typeface="Wingdings" pitchFamily="2" charset="2"/>
              </a:rPr>
              <a:t>MRG Spektroskopi:</a:t>
            </a:r>
          </a:p>
          <a:p>
            <a:pPr lvl="1"/>
            <a:r>
              <a:rPr lang="tr-TR" sz="2400" dirty="0" smtClean="0">
                <a:sym typeface="Wingdings" pitchFamily="2" charset="2"/>
              </a:rPr>
              <a:t>Tümör </a:t>
            </a:r>
            <a:r>
              <a:rPr lang="tr-TR" sz="2400" dirty="0" smtClean="0">
                <a:sym typeface="Wingdings" pitchFamily="2" charset="2"/>
              </a:rPr>
              <a:t> </a:t>
            </a:r>
            <a:r>
              <a:rPr lang="tr-TR" sz="2000" dirty="0" smtClean="0">
                <a:sym typeface="Wingdings" pitchFamily="2" charset="2"/>
              </a:rPr>
              <a:t>artmış kolin, azalmış </a:t>
            </a:r>
            <a:r>
              <a:rPr lang="tr-TR" sz="2000" dirty="0" err="1" smtClean="0">
                <a:sym typeface="Wingdings" pitchFamily="2" charset="2"/>
              </a:rPr>
              <a:t>kreatin</a:t>
            </a:r>
            <a:r>
              <a:rPr lang="tr-TR" sz="2000" dirty="0" smtClean="0">
                <a:sym typeface="Wingdings" pitchFamily="2" charset="2"/>
              </a:rPr>
              <a:t>, azalmış NAA 	</a:t>
            </a:r>
          </a:p>
          <a:p>
            <a:pPr lvl="1"/>
            <a:r>
              <a:rPr lang="tr-TR" sz="2000" dirty="0" smtClean="0">
                <a:sym typeface="Wingdings" pitchFamily="2" charset="2"/>
              </a:rPr>
              <a:t>Nekroz  artmış </a:t>
            </a:r>
            <a:r>
              <a:rPr lang="tr-TR" sz="2000" dirty="0" err="1" smtClean="0">
                <a:sym typeface="Wingdings" pitchFamily="2" charset="2"/>
              </a:rPr>
              <a:t>laktat</a:t>
            </a:r>
            <a:r>
              <a:rPr lang="tr-TR" sz="2000" dirty="0" smtClean="0">
                <a:sym typeface="Wingdings" pitchFamily="2" charset="2"/>
              </a:rPr>
              <a:t>,azalmış kolin, </a:t>
            </a:r>
            <a:r>
              <a:rPr lang="tr-TR" sz="2000" dirty="0" err="1" smtClean="0">
                <a:sym typeface="Wingdings" pitchFamily="2" charset="2"/>
              </a:rPr>
              <a:t>kreatin</a:t>
            </a:r>
            <a:r>
              <a:rPr lang="tr-TR" sz="2000" dirty="0" smtClean="0">
                <a:sym typeface="Wingdings" pitchFamily="2" charset="2"/>
              </a:rPr>
              <a:t> </a:t>
            </a:r>
            <a:r>
              <a:rPr lang="tr-TR" sz="2000" dirty="0" err="1" smtClean="0">
                <a:sym typeface="Wingdings" pitchFamily="2" charset="2"/>
              </a:rPr>
              <a:t>va</a:t>
            </a:r>
            <a:r>
              <a:rPr lang="tr-TR" sz="2000" dirty="0" smtClean="0">
                <a:sym typeface="Wingdings" pitchFamily="2" charset="2"/>
              </a:rPr>
              <a:t> NAA</a:t>
            </a:r>
          </a:p>
          <a:p>
            <a:pPr lvl="1"/>
            <a:endParaRPr lang="tr-TR" sz="2000" dirty="0" smtClean="0">
              <a:sym typeface="Wingdings" pitchFamily="2" charset="2"/>
            </a:endParaRPr>
          </a:p>
          <a:p>
            <a:pPr lvl="1"/>
            <a:endParaRPr lang="tr-TR" sz="2000" dirty="0" smtClean="0">
              <a:sym typeface="Wingdings" pitchFamily="2" charset="2"/>
            </a:endParaRPr>
          </a:p>
          <a:p>
            <a:pPr lvl="1"/>
            <a:r>
              <a:rPr lang="tr-TR" sz="2000" dirty="0" smtClean="0">
                <a:sym typeface="Wingdings" pitchFamily="2" charset="2"/>
              </a:rPr>
              <a:t>TANI: CERRAHİ EKSİZYON VEYA STEREOTAKTİK BX</a:t>
            </a:r>
          </a:p>
          <a:p>
            <a:pPr lvl="1"/>
            <a:r>
              <a:rPr lang="tr-TR" sz="2000" dirty="0" smtClean="0">
                <a:sym typeface="Wingdings" pitchFamily="2" charset="2"/>
              </a:rPr>
              <a:t>BOS YAYILIMI RİSKİ YÜKSEK TÜMÖRLERDE BOS İNCELEME VE TÜM SPİNAL MRG DEĞERLENDİRME : ÖR </a:t>
            </a:r>
            <a:r>
              <a:rPr lang="tr-TR" sz="2000" dirty="0" err="1" smtClean="0">
                <a:sym typeface="Wingdings" pitchFamily="2" charset="2"/>
              </a:rPr>
              <a:t>medulloblastom</a:t>
            </a:r>
            <a:r>
              <a:rPr lang="tr-TR" sz="2000" dirty="0" smtClean="0">
                <a:sym typeface="Wingdings" pitchFamily="2" charset="2"/>
              </a:rPr>
              <a:t>, </a:t>
            </a:r>
            <a:r>
              <a:rPr lang="tr-TR" sz="2000" dirty="0" err="1" smtClean="0">
                <a:sym typeface="Wingdings" pitchFamily="2" charset="2"/>
              </a:rPr>
              <a:t>ependimoblastom</a:t>
            </a:r>
            <a:r>
              <a:rPr lang="tr-TR" sz="2000" dirty="0" smtClean="0">
                <a:sym typeface="Wingdings" pitchFamily="2" charset="2"/>
              </a:rPr>
              <a:t>, </a:t>
            </a:r>
            <a:r>
              <a:rPr lang="tr-TR" sz="2000" dirty="0" err="1" smtClean="0">
                <a:sym typeface="Wingdings" pitchFamily="2" charset="2"/>
              </a:rPr>
              <a:t>pineoblastom</a:t>
            </a:r>
            <a:r>
              <a:rPr lang="tr-TR" sz="2000" dirty="0" smtClean="0">
                <a:sym typeface="Wingdings" pitchFamily="2" charset="2"/>
              </a:rPr>
              <a:t>,</a:t>
            </a:r>
            <a:r>
              <a:rPr lang="tr-TR" sz="2000" dirty="0" err="1" smtClean="0">
                <a:sym typeface="Wingdings" pitchFamily="2" charset="2"/>
              </a:rPr>
              <a:t>mss</a:t>
            </a:r>
            <a:r>
              <a:rPr lang="tr-TR" sz="2000" dirty="0" smtClean="0">
                <a:sym typeface="Wingdings" pitchFamily="2" charset="2"/>
              </a:rPr>
              <a:t> </a:t>
            </a:r>
            <a:r>
              <a:rPr lang="tr-TR" sz="2000" dirty="0" err="1" smtClean="0">
                <a:sym typeface="Wingdings" pitchFamily="2" charset="2"/>
              </a:rPr>
              <a:t>lenfomaları</a:t>
            </a:r>
            <a:r>
              <a:rPr lang="tr-TR" sz="2000" dirty="0" smtClean="0">
                <a:sym typeface="Wingdings" pitchFamily="2" charset="2"/>
              </a:rPr>
              <a:t>, </a:t>
            </a:r>
            <a:r>
              <a:rPr lang="tr-TR" sz="2000" dirty="0" err="1" smtClean="0">
                <a:sym typeface="Wingdings" pitchFamily="2" charset="2"/>
              </a:rPr>
              <a:t>koroid</a:t>
            </a:r>
            <a:r>
              <a:rPr lang="tr-TR" sz="2000" dirty="0" smtClean="0">
                <a:sym typeface="Wingdings" pitchFamily="2" charset="2"/>
              </a:rPr>
              <a:t> </a:t>
            </a:r>
            <a:r>
              <a:rPr lang="tr-TR" sz="2000" dirty="0" err="1" smtClean="0">
                <a:sym typeface="Wingdings" pitchFamily="2" charset="2"/>
              </a:rPr>
              <a:t>pleksus</a:t>
            </a:r>
            <a:r>
              <a:rPr lang="tr-TR" sz="2000" dirty="0" smtClean="0">
                <a:sym typeface="Wingdings" pitchFamily="2" charset="2"/>
              </a:rPr>
              <a:t> tümörleri, </a:t>
            </a:r>
            <a:r>
              <a:rPr lang="tr-TR" sz="2000" dirty="0" err="1" smtClean="0">
                <a:sym typeface="Wingdings" pitchFamily="2" charset="2"/>
              </a:rPr>
              <a:t>germ</a:t>
            </a:r>
            <a:r>
              <a:rPr lang="tr-TR" sz="2000" dirty="0" smtClean="0">
                <a:sym typeface="Wingdings" pitchFamily="2" charset="2"/>
              </a:rPr>
              <a:t> hücreli tümörler, </a:t>
            </a:r>
            <a:endParaRPr lang="tr-TR" sz="2000" dirty="0" smtClean="0"/>
          </a:p>
          <a:p>
            <a:endParaRPr lang="tr-TR" dirty="0" smtClean="0">
              <a:sym typeface="Wingdings" pitchFamily="2" charset="2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glial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: </a:t>
            </a:r>
            <a:r>
              <a:rPr lang="tr-TR" dirty="0" err="1" smtClean="0"/>
              <a:t>gros</a:t>
            </a:r>
            <a:r>
              <a:rPr lang="tr-TR" dirty="0" smtClean="0"/>
              <a:t> total </a:t>
            </a:r>
            <a:r>
              <a:rPr lang="tr-TR" dirty="0" err="1" smtClean="0"/>
              <a:t>eksizyon</a:t>
            </a:r>
            <a:r>
              <a:rPr lang="tr-TR" dirty="0" smtClean="0"/>
              <a:t> + RT</a:t>
            </a:r>
          </a:p>
          <a:p>
            <a:r>
              <a:rPr lang="tr-TR" dirty="0" smtClean="0"/>
              <a:t> </a:t>
            </a:r>
            <a:r>
              <a:rPr lang="tr-TR" dirty="0" smtClean="0"/>
              <a:t>Düşük dereceli </a:t>
            </a:r>
            <a:r>
              <a:rPr lang="tr-TR" dirty="0" err="1" smtClean="0"/>
              <a:t>glial</a:t>
            </a:r>
            <a:r>
              <a:rPr lang="tr-TR" dirty="0" smtClean="0"/>
              <a:t> </a:t>
            </a:r>
            <a:r>
              <a:rPr lang="tr-TR" dirty="0" err="1" smtClean="0"/>
              <a:t>tmde</a:t>
            </a:r>
            <a:r>
              <a:rPr lang="tr-TR" dirty="0" smtClean="0"/>
              <a:t> 50-54 </a:t>
            </a:r>
            <a:r>
              <a:rPr lang="tr-TR" dirty="0" err="1" smtClean="0"/>
              <a:t>Gy</a:t>
            </a:r>
            <a:r>
              <a:rPr lang="tr-TR" dirty="0" smtClean="0"/>
              <a:t>, Yüksek dereceli </a:t>
            </a:r>
            <a:r>
              <a:rPr lang="tr-TR" dirty="0" err="1" smtClean="0"/>
              <a:t>glial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de 60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glial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de eş zamanlı </a:t>
            </a:r>
            <a:r>
              <a:rPr lang="tr-TR" dirty="0" err="1" smtClean="0"/>
              <a:t>temozolamid</a:t>
            </a:r>
            <a:r>
              <a:rPr lang="tr-TR" dirty="0" smtClean="0"/>
              <a:t> ile birlikte </a:t>
            </a:r>
            <a:r>
              <a:rPr lang="tr-TR" dirty="0" err="1" smtClean="0"/>
              <a:t>sağkalım</a:t>
            </a:r>
            <a:r>
              <a:rPr lang="tr-TR" dirty="0" smtClean="0"/>
              <a:t> artışı+</a:t>
            </a:r>
          </a:p>
          <a:p>
            <a:r>
              <a:rPr lang="tr-TR" dirty="0" err="1" smtClean="0"/>
              <a:t>Medulloblastom</a:t>
            </a:r>
            <a:r>
              <a:rPr lang="tr-TR" dirty="0" smtClean="0"/>
              <a:t>: Risk grubuna dozu 23.4 </a:t>
            </a:r>
            <a:r>
              <a:rPr lang="tr-TR" dirty="0" err="1" smtClean="0"/>
              <a:t>Gy</a:t>
            </a:r>
            <a:r>
              <a:rPr lang="tr-TR" dirty="0" smtClean="0"/>
              <a:t>- 36 </a:t>
            </a:r>
            <a:r>
              <a:rPr lang="tr-TR" dirty="0" err="1" smtClean="0"/>
              <a:t>Gy</a:t>
            </a:r>
            <a:r>
              <a:rPr lang="tr-TR" dirty="0" smtClean="0"/>
              <a:t> arasında değişmekle birlikte tüm </a:t>
            </a:r>
            <a:r>
              <a:rPr lang="tr-TR" dirty="0" err="1" smtClean="0"/>
              <a:t>kraniospinal</a:t>
            </a:r>
            <a:r>
              <a:rPr lang="tr-TR" dirty="0" smtClean="0"/>
              <a:t> RT , ve </a:t>
            </a:r>
            <a:r>
              <a:rPr lang="tr-TR" dirty="0" err="1" smtClean="0"/>
              <a:t>posterior</a:t>
            </a:r>
            <a:r>
              <a:rPr lang="tr-TR" dirty="0" smtClean="0"/>
              <a:t> fossa 54 </a:t>
            </a:r>
            <a:r>
              <a:rPr lang="tr-TR" dirty="0" err="1" smtClean="0"/>
              <a:t>Gy</a:t>
            </a:r>
            <a:endParaRPr lang="tr-T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2 BOYUTLU RT:</a:t>
            </a:r>
          </a:p>
          <a:p>
            <a:r>
              <a:rPr lang="tr-TR" sz="3000" dirty="0" smtClean="0"/>
              <a:t>Baş maskesi,</a:t>
            </a:r>
          </a:p>
          <a:p>
            <a:r>
              <a:rPr lang="tr-TR" sz="3000" dirty="0" smtClean="0"/>
              <a:t>Beyin </a:t>
            </a:r>
            <a:r>
              <a:rPr lang="tr-TR" sz="3000" dirty="0" err="1" smtClean="0"/>
              <a:t>tmde</a:t>
            </a:r>
            <a:r>
              <a:rPr lang="tr-TR" sz="3000" dirty="0" smtClean="0"/>
              <a:t> </a:t>
            </a:r>
            <a:r>
              <a:rPr lang="tr-TR" sz="3000" dirty="0" err="1" smtClean="0"/>
              <a:t>supin</a:t>
            </a:r>
            <a:r>
              <a:rPr lang="tr-TR" sz="3000" dirty="0" smtClean="0"/>
              <a:t> </a:t>
            </a:r>
            <a:r>
              <a:rPr lang="tr-TR" sz="3000" dirty="0" err="1" smtClean="0"/>
              <a:t>spinal</a:t>
            </a:r>
            <a:r>
              <a:rPr lang="tr-TR" sz="3000" dirty="0" smtClean="0"/>
              <a:t> </a:t>
            </a:r>
            <a:r>
              <a:rPr lang="tr-TR" sz="3000" dirty="0" err="1" smtClean="0"/>
              <a:t>tm</a:t>
            </a:r>
            <a:r>
              <a:rPr lang="tr-TR" sz="3000" dirty="0" smtClean="0"/>
              <a:t> de </a:t>
            </a:r>
            <a:r>
              <a:rPr lang="tr-TR" sz="3000" dirty="0" err="1" smtClean="0"/>
              <a:t>pron</a:t>
            </a:r>
            <a:r>
              <a:rPr lang="tr-TR" sz="3000" dirty="0" smtClean="0"/>
              <a:t> pozisyon</a:t>
            </a:r>
          </a:p>
          <a:p>
            <a:pPr algn="just"/>
            <a:r>
              <a:rPr lang="tr-TR" sz="3000" dirty="0" smtClean="0"/>
              <a:t>Tüm beyin RT: </a:t>
            </a:r>
          </a:p>
          <a:p>
            <a:pPr lvl="2"/>
            <a:r>
              <a:rPr lang="tr-TR" dirty="0" smtClean="0"/>
              <a:t>üst cilt </a:t>
            </a:r>
            <a:r>
              <a:rPr lang="tr-TR" dirty="0" err="1" smtClean="0"/>
              <a:t>fall</a:t>
            </a:r>
            <a:r>
              <a:rPr lang="tr-TR" dirty="0" smtClean="0"/>
              <a:t> </a:t>
            </a:r>
            <a:r>
              <a:rPr lang="tr-TR" dirty="0" err="1" smtClean="0"/>
              <a:t>off</a:t>
            </a:r>
            <a:endParaRPr lang="tr-TR" dirty="0" smtClean="0"/>
          </a:p>
          <a:p>
            <a:pPr lvl="2"/>
            <a:r>
              <a:rPr lang="tr-TR" dirty="0" smtClean="0"/>
              <a:t>Ön cilt </a:t>
            </a:r>
            <a:r>
              <a:rPr lang="tr-TR" dirty="0" err="1" smtClean="0"/>
              <a:t>fall</a:t>
            </a:r>
            <a:r>
              <a:rPr lang="tr-TR" dirty="0" smtClean="0"/>
              <a:t> </a:t>
            </a:r>
            <a:r>
              <a:rPr lang="tr-TR" dirty="0" err="1" smtClean="0"/>
              <a:t>off</a:t>
            </a:r>
            <a:endParaRPr lang="tr-TR" dirty="0" smtClean="0"/>
          </a:p>
          <a:p>
            <a:pPr lvl="2"/>
            <a:r>
              <a:rPr lang="tr-TR" dirty="0" smtClean="0"/>
              <a:t>Arka cilt </a:t>
            </a:r>
            <a:r>
              <a:rPr lang="tr-TR" dirty="0" err="1" smtClean="0"/>
              <a:t>fall</a:t>
            </a:r>
            <a:r>
              <a:rPr lang="tr-TR" dirty="0" smtClean="0"/>
              <a:t> </a:t>
            </a:r>
            <a:r>
              <a:rPr lang="tr-TR" dirty="0" err="1" smtClean="0"/>
              <a:t>off</a:t>
            </a:r>
            <a:endParaRPr lang="tr-TR" dirty="0" smtClean="0"/>
          </a:p>
          <a:p>
            <a:pPr lvl="2"/>
            <a:r>
              <a:rPr lang="tr-TR" dirty="0" smtClean="0"/>
              <a:t>Alt </a:t>
            </a:r>
            <a:r>
              <a:rPr lang="tr-TR" dirty="0" err="1" smtClean="0"/>
              <a:t>kafatabanı</a:t>
            </a:r>
            <a:r>
              <a:rPr lang="tr-TR" dirty="0" smtClean="0"/>
              <a:t> alt sınır C1-C2 </a:t>
            </a:r>
            <a:r>
              <a:rPr lang="tr-TR" dirty="0" err="1" smtClean="0"/>
              <a:t>vertebra</a:t>
            </a:r>
            <a:r>
              <a:rPr lang="tr-TR" dirty="0" smtClean="0"/>
              <a:t> altı</a:t>
            </a:r>
          </a:p>
          <a:p>
            <a:pPr lvl="2"/>
            <a:r>
              <a:rPr lang="tr-TR" dirty="0" smtClean="0"/>
              <a:t>2 yan sol-sağ alan</a:t>
            </a:r>
          </a:p>
          <a:p>
            <a:pPr lvl="2"/>
            <a:r>
              <a:rPr lang="tr-TR" dirty="0" smtClean="0"/>
              <a:t>Doz: tüm beyin RT palyatif için 300x10=3000cGy</a:t>
            </a:r>
          </a:p>
          <a:p>
            <a:pPr lvl="2" algn="just"/>
            <a:r>
              <a:rPr lang="tr-TR" dirty="0" smtClean="0"/>
              <a:t>Doz: düşük </a:t>
            </a:r>
            <a:r>
              <a:rPr lang="tr-TR" dirty="0" err="1" smtClean="0"/>
              <a:t>gradlı</a:t>
            </a:r>
            <a:r>
              <a:rPr lang="tr-TR" dirty="0" smtClean="0"/>
              <a:t> tümörlerde 50-54 </a:t>
            </a:r>
            <a:r>
              <a:rPr lang="tr-TR" dirty="0" err="1" smtClean="0"/>
              <a:t>Gy</a:t>
            </a:r>
            <a:endParaRPr lang="tr-TR" dirty="0" smtClean="0"/>
          </a:p>
          <a:p>
            <a:pPr lvl="2" algn="just"/>
            <a:r>
              <a:rPr lang="tr-TR" dirty="0" smtClean="0"/>
              <a:t>Yüksek </a:t>
            </a:r>
            <a:r>
              <a:rPr lang="tr-TR" dirty="0" err="1" smtClean="0"/>
              <a:t>Gradlı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de 60 </a:t>
            </a:r>
            <a:r>
              <a:rPr lang="tr-TR" dirty="0" err="1" smtClean="0"/>
              <a:t>Gy</a:t>
            </a:r>
            <a:endParaRPr lang="tr-TR" dirty="0" smtClean="0"/>
          </a:p>
          <a:p>
            <a:pPr lvl="2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3 boyutlu tedavi:</a:t>
            </a:r>
          </a:p>
          <a:p>
            <a:r>
              <a:rPr lang="tr-TR" sz="2800" dirty="0" smtClean="0"/>
              <a:t>MRG </a:t>
            </a:r>
            <a:r>
              <a:rPr lang="tr-TR" sz="2800" dirty="0" smtClean="0"/>
              <a:t>görüntülemedeki </a:t>
            </a:r>
            <a:r>
              <a:rPr lang="tr-TR" sz="2800" dirty="0" err="1" smtClean="0"/>
              <a:t>gros</a:t>
            </a:r>
            <a:r>
              <a:rPr lang="tr-TR" sz="2800" dirty="0" smtClean="0"/>
              <a:t> </a:t>
            </a:r>
            <a:r>
              <a:rPr lang="tr-TR" sz="2800" dirty="0" err="1" smtClean="0"/>
              <a:t>tm</a:t>
            </a:r>
            <a:r>
              <a:rPr lang="tr-TR" sz="2800" dirty="0" smtClean="0"/>
              <a:t>: GTV</a:t>
            </a:r>
          </a:p>
          <a:p>
            <a:r>
              <a:rPr lang="tr-TR" sz="2800" dirty="0" smtClean="0"/>
              <a:t>Histoloji tipine göre CTV-PTV</a:t>
            </a:r>
          </a:p>
          <a:p>
            <a:r>
              <a:rPr lang="tr-TR" sz="2800" dirty="0" smtClean="0"/>
              <a:t>Histolojine tipine göre toplam doz</a:t>
            </a:r>
          </a:p>
          <a:p>
            <a:r>
              <a:rPr lang="tr-TR" sz="2800" dirty="0" smtClean="0"/>
              <a:t>Kritik organ dozların dikkat: </a:t>
            </a:r>
            <a:r>
              <a:rPr lang="tr-TR" sz="2800" dirty="0" err="1" smtClean="0"/>
              <a:t>beyinsapı</a:t>
            </a:r>
            <a:r>
              <a:rPr lang="tr-TR" sz="2800" dirty="0" smtClean="0"/>
              <a:t>: 54 </a:t>
            </a:r>
            <a:r>
              <a:rPr lang="tr-TR" sz="2800" dirty="0" err="1" smtClean="0"/>
              <a:t>Gy</a:t>
            </a:r>
            <a:r>
              <a:rPr lang="tr-TR" sz="2800" dirty="0" smtClean="0"/>
              <a:t>,</a:t>
            </a:r>
          </a:p>
          <a:p>
            <a:r>
              <a:rPr lang="tr-TR" sz="2800" dirty="0" err="1" smtClean="0"/>
              <a:t>Spinal</a:t>
            </a:r>
            <a:r>
              <a:rPr lang="tr-TR" sz="2800" dirty="0" smtClean="0"/>
              <a:t> </a:t>
            </a:r>
            <a:r>
              <a:rPr lang="tr-TR" sz="2800" dirty="0" err="1" smtClean="0"/>
              <a:t>kord</a:t>
            </a:r>
            <a:r>
              <a:rPr lang="tr-TR" sz="2800" dirty="0" smtClean="0"/>
              <a:t> 45 </a:t>
            </a:r>
            <a:r>
              <a:rPr lang="tr-TR" sz="2800" dirty="0" err="1" smtClean="0"/>
              <a:t>Gy</a:t>
            </a:r>
            <a:r>
              <a:rPr lang="tr-TR" sz="2800" dirty="0" smtClean="0"/>
              <a:t>, optik sinirler ve </a:t>
            </a:r>
            <a:r>
              <a:rPr lang="tr-TR" sz="2800" dirty="0" err="1" smtClean="0"/>
              <a:t>kiazma</a:t>
            </a:r>
            <a:r>
              <a:rPr lang="tr-TR" sz="2800" dirty="0" smtClean="0"/>
              <a:t> 54 </a:t>
            </a:r>
            <a:r>
              <a:rPr lang="tr-TR" sz="2800" dirty="0" err="1" smtClean="0"/>
              <a:t>Gy</a:t>
            </a:r>
            <a:r>
              <a:rPr lang="tr-TR" sz="2800" dirty="0" smtClean="0"/>
              <a:t>, retina ve </a:t>
            </a:r>
            <a:r>
              <a:rPr lang="tr-TR" sz="2800" dirty="0" err="1" smtClean="0"/>
              <a:t>kohlea</a:t>
            </a:r>
            <a:r>
              <a:rPr lang="tr-TR" sz="2800" dirty="0" smtClean="0"/>
              <a:t> </a:t>
            </a:r>
            <a:r>
              <a:rPr lang="tr-TR" sz="2800" dirty="0" err="1" smtClean="0"/>
              <a:t>mean</a:t>
            </a:r>
            <a:r>
              <a:rPr lang="tr-TR" sz="2800" dirty="0" smtClean="0"/>
              <a:t> &lt;45 </a:t>
            </a:r>
            <a:r>
              <a:rPr lang="tr-TR" sz="2800" dirty="0" err="1" smtClean="0"/>
              <a:t>Gy</a:t>
            </a:r>
            <a:endParaRPr lang="tr-T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tr-TR" u="sng" dirty="0" smtClean="0"/>
              <a:t>Akut</a:t>
            </a:r>
            <a:r>
              <a:rPr lang="tr-TR" dirty="0" smtClean="0"/>
              <a:t>: </a:t>
            </a:r>
            <a:r>
              <a:rPr lang="tr-TR" sz="2800" dirty="0" err="1" smtClean="0"/>
              <a:t>alopesi</a:t>
            </a:r>
            <a:r>
              <a:rPr lang="tr-TR" sz="2800" dirty="0" smtClean="0"/>
              <a:t>, radyasyon dermatiti, yorgunluk, ödem, bulantı kusma, </a:t>
            </a:r>
            <a:r>
              <a:rPr lang="tr-TR" sz="2800" dirty="0" err="1" smtClean="0"/>
              <a:t>otit</a:t>
            </a:r>
            <a:endParaRPr lang="tr-TR" sz="2800" dirty="0" smtClean="0"/>
          </a:p>
          <a:p>
            <a:r>
              <a:rPr lang="tr-TR" sz="2800" dirty="0" err="1" smtClean="0"/>
              <a:t>Kraniospinal</a:t>
            </a:r>
            <a:r>
              <a:rPr lang="tr-TR" sz="2800" dirty="0" smtClean="0"/>
              <a:t> ışınlamada: </a:t>
            </a:r>
            <a:r>
              <a:rPr lang="tr-TR" sz="2800" dirty="0" err="1" smtClean="0"/>
              <a:t>mukozit</a:t>
            </a:r>
            <a:r>
              <a:rPr lang="tr-TR" sz="2800" dirty="0" smtClean="0"/>
              <a:t>, </a:t>
            </a:r>
            <a:r>
              <a:rPr lang="tr-TR" sz="2800" dirty="0" err="1" smtClean="0"/>
              <a:t>özefajit</a:t>
            </a:r>
            <a:r>
              <a:rPr lang="tr-TR" sz="2800" dirty="0" smtClean="0"/>
              <a:t>, kan değerlerinde düşme</a:t>
            </a:r>
          </a:p>
          <a:p>
            <a:r>
              <a:rPr lang="tr-TR" u="sng" dirty="0" err="1" smtClean="0"/>
              <a:t>Subakut</a:t>
            </a:r>
            <a:r>
              <a:rPr lang="tr-TR" u="sng" dirty="0" smtClean="0"/>
              <a:t>: </a:t>
            </a:r>
            <a:r>
              <a:rPr lang="tr-TR" sz="2800" dirty="0" err="1" smtClean="0"/>
              <a:t>Lhermitte</a:t>
            </a:r>
            <a:r>
              <a:rPr lang="tr-TR" sz="2800" dirty="0" smtClean="0"/>
              <a:t> sendromu, </a:t>
            </a:r>
            <a:r>
              <a:rPr lang="tr-TR" sz="2800" dirty="0" err="1" smtClean="0"/>
              <a:t>somnolans</a:t>
            </a:r>
            <a:r>
              <a:rPr lang="tr-TR" sz="2800" dirty="0" smtClean="0"/>
              <a:t> sendromu</a:t>
            </a:r>
          </a:p>
          <a:p>
            <a:r>
              <a:rPr lang="tr-TR" u="sng" dirty="0" smtClean="0"/>
              <a:t>Geç: </a:t>
            </a:r>
            <a:r>
              <a:rPr lang="tr-TR" sz="2800" dirty="0" smtClean="0"/>
              <a:t>Radyasyon nekrozu, </a:t>
            </a:r>
            <a:r>
              <a:rPr lang="tr-TR" sz="2800" dirty="0" err="1" smtClean="0"/>
              <a:t>diffüz</a:t>
            </a:r>
            <a:r>
              <a:rPr lang="tr-TR" sz="2800" dirty="0" smtClean="0"/>
              <a:t> </a:t>
            </a:r>
            <a:r>
              <a:rPr lang="tr-TR" sz="2800" dirty="0" err="1" smtClean="0"/>
              <a:t>lökoensefalopati</a:t>
            </a:r>
            <a:r>
              <a:rPr lang="tr-TR" sz="2800" dirty="0" smtClean="0"/>
              <a:t>, işitme kaybı, katarakt, </a:t>
            </a:r>
            <a:r>
              <a:rPr lang="tr-TR" sz="2800" dirty="0" err="1" smtClean="0"/>
              <a:t>retinopati</a:t>
            </a:r>
            <a:r>
              <a:rPr lang="tr-TR" sz="2800" dirty="0" smtClean="0"/>
              <a:t>, endokrin bozukluk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lvl="2">
              <a:buNone/>
            </a:pPr>
            <a:endParaRPr lang="tr-TR" dirty="0" smtClean="0"/>
          </a:p>
          <a:p>
            <a:pPr lvl="2">
              <a:buNone/>
            </a:pPr>
            <a:r>
              <a:rPr lang="tr-TR" dirty="0" smtClean="0"/>
              <a:t>			</a:t>
            </a:r>
            <a:r>
              <a:rPr lang="tr-TR" sz="5400" dirty="0" smtClean="0"/>
              <a:t>Teşekkürler</a:t>
            </a:r>
            <a:endParaRPr lang="tr-TR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SSS </a:t>
            </a:r>
            <a:r>
              <a:rPr lang="tr-TR" dirty="0" smtClean="0"/>
              <a:t>tümörleri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Erkek ve kadınlarda % 7,7 ve %5,4 </a:t>
            </a:r>
            <a:r>
              <a:rPr lang="tr-TR" dirty="0" err="1" smtClean="0"/>
              <a:t>ornında</a:t>
            </a:r>
            <a:r>
              <a:rPr lang="tr-TR" dirty="0" smtClean="0"/>
              <a:t> görülür tüm kanserlerin %2sini oluşturur.</a:t>
            </a:r>
          </a:p>
          <a:p>
            <a:r>
              <a:rPr lang="tr-TR" dirty="0" smtClean="0"/>
              <a:t>Olguların %13 ü pediatrik grupta(&lt;20 yaş) </a:t>
            </a:r>
          </a:p>
          <a:p>
            <a:r>
              <a:rPr lang="tr-TR" dirty="0" err="1" smtClean="0"/>
              <a:t>Prevelansı</a:t>
            </a:r>
            <a:r>
              <a:rPr lang="tr-TR" dirty="0" smtClean="0"/>
              <a:t> </a:t>
            </a:r>
            <a:r>
              <a:rPr lang="tr-TR" dirty="0" smtClean="0"/>
              <a:t>40 </a:t>
            </a:r>
            <a:r>
              <a:rPr lang="tr-TR" dirty="0" err="1" smtClean="0"/>
              <a:t>lı</a:t>
            </a:r>
            <a:r>
              <a:rPr lang="tr-TR" dirty="0" smtClean="0"/>
              <a:t> 50li yaşlarda artar medyan yaş 57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Erişkinlerde </a:t>
            </a:r>
            <a:r>
              <a:rPr lang="tr-TR" dirty="0" err="1" smtClean="0"/>
              <a:t>supratentoryal</a:t>
            </a:r>
            <a:r>
              <a:rPr lang="tr-TR" dirty="0" smtClean="0"/>
              <a:t> çocuklarda </a:t>
            </a:r>
            <a:r>
              <a:rPr lang="tr-TR" dirty="0" err="1" smtClean="0"/>
              <a:t>infratentoryal</a:t>
            </a:r>
            <a:r>
              <a:rPr lang="tr-TR" dirty="0" smtClean="0"/>
              <a:t> yerleşim sıktır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Bazı genetik sendromlarla </a:t>
            </a:r>
            <a:r>
              <a:rPr lang="tr-TR" dirty="0" err="1" smtClean="0"/>
              <a:t>birlkte</a:t>
            </a:r>
            <a:r>
              <a:rPr lang="tr-TR" dirty="0" smtClean="0"/>
              <a:t> görülebilir</a:t>
            </a:r>
          </a:p>
          <a:p>
            <a:r>
              <a:rPr lang="tr-TR" dirty="0" smtClean="0"/>
              <a:t>Erişkin  </a:t>
            </a:r>
            <a:r>
              <a:rPr lang="tr-TR" dirty="0" err="1" smtClean="0"/>
              <a:t>malign</a:t>
            </a:r>
            <a:r>
              <a:rPr lang="tr-TR" dirty="0" smtClean="0"/>
              <a:t> beyin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leri</a:t>
            </a:r>
            <a:r>
              <a:rPr lang="tr-TR" dirty="0" smtClean="0"/>
              <a:t> arasında en sık GBM yer alır.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u="sng" dirty="0" smtClean="0"/>
              <a:t>Beyin:</a:t>
            </a:r>
          </a:p>
          <a:p>
            <a:r>
              <a:rPr lang="tr-TR" sz="2800" dirty="0" smtClean="0"/>
              <a:t>Beyin </a:t>
            </a:r>
            <a:r>
              <a:rPr lang="tr-TR" sz="2800" dirty="0" err="1" smtClean="0"/>
              <a:t>embryolojik</a:t>
            </a:r>
            <a:r>
              <a:rPr lang="tr-TR" sz="2800" dirty="0" smtClean="0"/>
              <a:t> olarak ön beyin(</a:t>
            </a:r>
            <a:r>
              <a:rPr lang="tr-TR" sz="2800" dirty="0" err="1" smtClean="0"/>
              <a:t>procencephalon</a:t>
            </a:r>
            <a:r>
              <a:rPr lang="tr-TR" sz="2800" dirty="0" smtClean="0"/>
              <a:t>) orta beyin( </a:t>
            </a:r>
            <a:r>
              <a:rPr lang="tr-TR" sz="2800" dirty="0" err="1" smtClean="0"/>
              <a:t>mesencepalon</a:t>
            </a:r>
            <a:r>
              <a:rPr lang="tr-TR" sz="2800" dirty="0" smtClean="0"/>
              <a:t>) ve arka beyin (</a:t>
            </a:r>
            <a:r>
              <a:rPr lang="tr-TR" sz="2800" dirty="0" err="1" smtClean="0"/>
              <a:t>rhombencephalon</a:t>
            </a:r>
            <a:r>
              <a:rPr lang="tr-TR" sz="2800" dirty="0" smtClean="0"/>
              <a:t>)dan oluşur</a:t>
            </a:r>
          </a:p>
          <a:p>
            <a:r>
              <a:rPr lang="tr-TR" sz="2800" dirty="0" smtClean="0"/>
              <a:t>Beyaz cevher içte gri cevher dışta bulunur.</a:t>
            </a:r>
          </a:p>
          <a:p>
            <a:r>
              <a:rPr lang="tr-TR" sz="2800" dirty="0" smtClean="0"/>
              <a:t>Beyaz cevher sinir içermez sadece sinirsel yolaklardan oluşur. Gri cevher korteks </a:t>
            </a:r>
            <a:r>
              <a:rPr lang="tr-TR" sz="2800" dirty="0" err="1" smtClean="0"/>
              <a:t>serebriyi</a:t>
            </a:r>
            <a:r>
              <a:rPr lang="tr-TR" sz="2800" dirty="0" smtClean="0"/>
              <a:t> oluşturur.</a:t>
            </a:r>
          </a:p>
          <a:p>
            <a:r>
              <a:rPr lang="tr-TR" sz="2800" dirty="0" smtClean="0"/>
              <a:t>Beyinde ve omurilikte </a:t>
            </a:r>
            <a:r>
              <a:rPr lang="tr-TR" sz="2800" dirty="0" err="1" smtClean="0"/>
              <a:t>üstüste</a:t>
            </a:r>
            <a:r>
              <a:rPr lang="tr-TR" sz="2800" dirty="0" smtClean="0"/>
              <a:t> bulunan ve dıştan içe dura </a:t>
            </a:r>
            <a:r>
              <a:rPr lang="tr-TR" sz="2800" dirty="0" err="1" smtClean="0"/>
              <a:t>mater</a:t>
            </a:r>
            <a:r>
              <a:rPr lang="tr-TR" sz="2800" dirty="0" smtClean="0"/>
              <a:t> </a:t>
            </a:r>
            <a:r>
              <a:rPr lang="tr-TR" sz="2800" dirty="0" err="1" smtClean="0"/>
              <a:t>pia</a:t>
            </a:r>
            <a:r>
              <a:rPr lang="tr-TR" sz="2800" dirty="0" smtClean="0"/>
              <a:t> </a:t>
            </a:r>
            <a:r>
              <a:rPr lang="tr-TR" sz="2800" dirty="0" err="1" smtClean="0"/>
              <a:t>mater</a:t>
            </a:r>
            <a:r>
              <a:rPr lang="tr-TR" sz="2800" dirty="0" smtClean="0"/>
              <a:t> ve </a:t>
            </a:r>
            <a:r>
              <a:rPr lang="tr-TR" sz="2800" dirty="0" err="1" smtClean="0"/>
              <a:t>araknoid</a:t>
            </a:r>
            <a:r>
              <a:rPr lang="tr-TR" sz="2800" dirty="0" smtClean="0"/>
              <a:t> </a:t>
            </a:r>
            <a:r>
              <a:rPr lang="tr-TR" sz="2800" dirty="0" err="1" smtClean="0"/>
              <a:t>mater</a:t>
            </a:r>
            <a:r>
              <a:rPr lang="tr-TR" sz="2800" dirty="0" smtClean="0"/>
              <a:t> adı verilen üç örtü mevcuttur.</a:t>
            </a:r>
          </a:p>
          <a:p>
            <a:r>
              <a:rPr lang="tr-TR" sz="2800" dirty="0" smtClean="0"/>
              <a:t>Bu iki örtü arasında BOS dolaşımı mevcuttur. BOS </a:t>
            </a:r>
            <a:r>
              <a:rPr lang="tr-TR" sz="2800" dirty="0" err="1" smtClean="0"/>
              <a:t>ventriküllerde</a:t>
            </a:r>
            <a:r>
              <a:rPr lang="tr-TR" sz="2800" dirty="0" smtClean="0"/>
              <a:t> bulunan </a:t>
            </a:r>
            <a:r>
              <a:rPr lang="tr-TR" sz="2800" dirty="0" err="1" smtClean="0"/>
              <a:t>plexus</a:t>
            </a:r>
            <a:r>
              <a:rPr lang="tr-TR" sz="2800" dirty="0" smtClean="0"/>
              <a:t> </a:t>
            </a:r>
            <a:r>
              <a:rPr lang="tr-TR" sz="2800" dirty="0" err="1" smtClean="0"/>
              <a:t>koroideuslarda</a:t>
            </a:r>
            <a:r>
              <a:rPr lang="tr-TR" sz="2800" dirty="0" smtClean="0"/>
              <a:t> yapılır.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Canalis</a:t>
            </a:r>
            <a:r>
              <a:rPr lang="tr-TR" dirty="0" smtClean="0"/>
              <a:t> </a:t>
            </a:r>
            <a:r>
              <a:rPr lang="tr-TR" dirty="0" err="1" smtClean="0"/>
              <a:t>vertebralis</a:t>
            </a:r>
            <a:r>
              <a:rPr lang="tr-TR" dirty="0" smtClean="0"/>
              <a:t> içinde yer alan MS atlas ile L1-L2 </a:t>
            </a:r>
            <a:r>
              <a:rPr lang="tr-TR" dirty="0" err="1" smtClean="0"/>
              <a:t>vertebra</a:t>
            </a:r>
            <a:r>
              <a:rPr lang="tr-TR" dirty="0" smtClean="0"/>
              <a:t> arasında </a:t>
            </a:r>
            <a:r>
              <a:rPr lang="tr-TR" dirty="0" err="1" smtClean="0"/>
              <a:t>discus</a:t>
            </a:r>
            <a:r>
              <a:rPr lang="tr-TR" dirty="0" smtClean="0"/>
              <a:t> </a:t>
            </a:r>
            <a:r>
              <a:rPr lang="tr-TR" dirty="0" err="1" smtClean="0"/>
              <a:t>intervertebralis</a:t>
            </a:r>
            <a:r>
              <a:rPr lang="tr-TR" dirty="0" smtClean="0"/>
              <a:t> arasında bulunur. Bu çocuklarda L3 </a:t>
            </a:r>
            <a:r>
              <a:rPr lang="tr-TR" dirty="0" err="1" smtClean="0"/>
              <a:t>vertebraya</a:t>
            </a:r>
            <a:r>
              <a:rPr lang="tr-TR" dirty="0" smtClean="0"/>
              <a:t> kadar uzanır.</a:t>
            </a:r>
          </a:p>
          <a:p>
            <a:r>
              <a:rPr lang="tr-TR" dirty="0" smtClean="0"/>
              <a:t>C4-T1  ve l1-s3 arasında olmak üzere 2 yerde genişleme gösterir.</a:t>
            </a:r>
          </a:p>
          <a:p>
            <a:r>
              <a:rPr lang="tr-TR" dirty="0" smtClean="0"/>
              <a:t>MS tümörleri en sık ağrı ile sonra güçsüzlük </a:t>
            </a:r>
            <a:r>
              <a:rPr lang="tr-TR" dirty="0" err="1" smtClean="0"/>
              <a:t>sfinker</a:t>
            </a:r>
            <a:r>
              <a:rPr lang="tr-TR" dirty="0" smtClean="0"/>
              <a:t> problemi duyu bozuklukları ile </a:t>
            </a:r>
            <a:r>
              <a:rPr lang="tr-TR" dirty="0" err="1" smtClean="0"/>
              <a:t>prezente</a:t>
            </a:r>
            <a:r>
              <a:rPr lang="tr-TR" dirty="0" smtClean="0"/>
              <a:t> olabilir.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Primer</a:t>
            </a:r>
            <a:r>
              <a:rPr lang="tr-TR" dirty="0" smtClean="0"/>
              <a:t> SSS Tümörlerin Sınıflaması </a:t>
            </a:r>
            <a:br>
              <a:rPr lang="tr-TR" dirty="0" smtClean="0"/>
            </a:br>
            <a:r>
              <a:rPr lang="tr-TR" dirty="0" smtClean="0"/>
              <a:t>1-SSS Kökenli Tümörler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u="sng" dirty="0" smtClean="0"/>
              <a:t>1) </a:t>
            </a:r>
            <a:r>
              <a:rPr lang="tr-TR" u="sng" dirty="0" err="1" smtClean="0"/>
              <a:t>Nöral</a:t>
            </a:r>
            <a:r>
              <a:rPr lang="tr-TR" u="sng" dirty="0" smtClean="0"/>
              <a:t> Tüp Kökenli Tümörler</a:t>
            </a:r>
          </a:p>
          <a:p>
            <a:pPr>
              <a:buNone/>
            </a:pPr>
            <a:r>
              <a:rPr lang="tr-TR" dirty="0" smtClean="0"/>
              <a:t>   a-</a:t>
            </a:r>
            <a:r>
              <a:rPr lang="tr-TR" dirty="0" err="1" smtClean="0"/>
              <a:t>Glial</a:t>
            </a:r>
            <a:r>
              <a:rPr lang="tr-TR" dirty="0" smtClean="0"/>
              <a:t> hücreler -</a:t>
            </a:r>
            <a:r>
              <a:rPr lang="tr-TR" dirty="0" err="1" smtClean="0"/>
              <a:t>Astrositler</a:t>
            </a:r>
            <a:r>
              <a:rPr lang="tr-TR" dirty="0" smtClean="0"/>
              <a:t> -</a:t>
            </a:r>
            <a:r>
              <a:rPr lang="tr-TR" dirty="0" err="1" smtClean="0"/>
              <a:t>Oligodendrositler</a:t>
            </a:r>
            <a:r>
              <a:rPr lang="tr-TR" dirty="0" smtClean="0"/>
              <a:t> –</a:t>
            </a:r>
            <a:r>
              <a:rPr lang="tr-TR" dirty="0" err="1" smtClean="0"/>
              <a:t>Ependimositler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b-Nöronlar -</a:t>
            </a:r>
            <a:r>
              <a:rPr lang="tr-TR" dirty="0" err="1" smtClean="0"/>
              <a:t>Medulloblastomlar</a:t>
            </a:r>
            <a:r>
              <a:rPr lang="tr-TR" dirty="0" smtClean="0"/>
              <a:t> -</a:t>
            </a:r>
            <a:r>
              <a:rPr lang="tr-TR" dirty="0" err="1" smtClean="0"/>
              <a:t>Ganglionöromalar</a:t>
            </a:r>
            <a:r>
              <a:rPr lang="tr-TR" dirty="0" smtClean="0"/>
              <a:t> -</a:t>
            </a:r>
            <a:r>
              <a:rPr lang="tr-TR" dirty="0" err="1" smtClean="0"/>
              <a:t>Gangliogliomlar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c-</a:t>
            </a:r>
            <a:r>
              <a:rPr lang="tr-TR" dirty="0" err="1" smtClean="0"/>
              <a:t>Pinealositler</a:t>
            </a:r>
            <a:r>
              <a:rPr lang="tr-TR" dirty="0" smtClean="0"/>
              <a:t> -</a:t>
            </a:r>
            <a:r>
              <a:rPr lang="tr-TR" dirty="0" err="1" smtClean="0"/>
              <a:t>Pineositomalar</a:t>
            </a:r>
            <a:r>
              <a:rPr lang="tr-TR" dirty="0" smtClean="0"/>
              <a:t> –</a:t>
            </a:r>
            <a:r>
              <a:rPr lang="tr-TR" dirty="0" err="1" smtClean="0"/>
              <a:t>Pineoblastomalar</a:t>
            </a:r>
            <a:endParaRPr lang="tr-TR" dirty="0" smtClean="0"/>
          </a:p>
          <a:p>
            <a:pPr>
              <a:buNone/>
            </a:pPr>
            <a:r>
              <a:rPr lang="tr-TR" u="sng" dirty="0" smtClean="0"/>
              <a:t>   2)</a:t>
            </a:r>
            <a:r>
              <a:rPr lang="tr-TR" u="sng" dirty="0" err="1" smtClean="0"/>
              <a:t>Nöral</a:t>
            </a:r>
            <a:r>
              <a:rPr lang="tr-TR" u="sng" dirty="0" smtClean="0"/>
              <a:t> </a:t>
            </a:r>
            <a:r>
              <a:rPr lang="tr-TR" u="sng" dirty="0" err="1" smtClean="0"/>
              <a:t>Krest</a:t>
            </a:r>
            <a:r>
              <a:rPr lang="tr-TR" u="sng" dirty="0" smtClean="0"/>
              <a:t> Kökenli Tümörler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a)</a:t>
            </a:r>
            <a:r>
              <a:rPr lang="tr-TR" dirty="0" err="1" smtClean="0"/>
              <a:t>Schwann</a:t>
            </a:r>
            <a:r>
              <a:rPr lang="tr-TR" dirty="0" smtClean="0"/>
              <a:t> hücreler -</a:t>
            </a:r>
            <a:r>
              <a:rPr lang="tr-TR" dirty="0" err="1" smtClean="0"/>
              <a:t>Schwannoma</a:t>
            </a:r>
            <a:r>
              <a:rPr lang="tr-TR" dirty="0" smtClean="0"/>
              <a:t>,Akustik </a:t>
            </a:r>
            <a:r>
              <a:rPr lang="tr-TR" dirty="0" err="1" smtClean="0"/>
              <a:t>Nöroma</a:t>
            </a:r>
            <a:r>
              <a:rPr lang="tr-TR" dirty="0" smtClean="0"/>
              <a:t> -</a:t>
            </a:r>
            <a:r>
              <a:rPr lang="tr-TR" dirty="0" err="1" smtClean="0"/>
              <a:t>Nörofibromlar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b)</a:t>
            </a:r>
            <a:r>
              <a:rPr lang="tr-TR" dirty="0" err="1" smtClean="0"/>
              <a:t>Araknoid</a:t>
            </a:r>
            <a:r>
              <a:rPr lang="tr-TR" dirty="0" smtClean="0"/>
              <a:t> hücreleri -</a:t>
            </a:r>
            <a:r>
              <a:rPr lang="tr-TR" dirty="0" err="1" smtClean="0"/>
              <a:t>Meningiomlar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c)</a:t>
            </a:r>
            <a:r>
              <a:rPr lang="tr-TR" dirty="0" err="1" smtClean="0"/>
              <a:t>Melanositler</a:t>
            </a:r>
            <a:r>
              <a:rPr lang="tr-TR" dirty="0" smtClean="0"/>
              <a:t> –</a:t>
            </a:r>
            <a:r>
              <a:rPr lang="tr-TR" dirty="0" err="1" smtClean="0"/>
              <a:t>Melanomlar</a:t>
            </a:r>
            <a:endParaRPr lang="tr-TR" dirty="0" smtClean="0"/>
          </a:p>
          <a:p>
            <a:pPr>
              <a:buNone/>
            </a:pPr>
            <a:r>
              <a:rPr lang="tr-TR" u="sng" dirty="0" smtClean="0"/>
              <a:t>   3)Diğer Hücre Kökenli  </a:t>
            </a:r>
          </a:p>
          <a:p>
            <a:pPr>
              <a:buNone/>
            </a:pPr>
            <a:r>
              <a:rPr lang="tr-TR" dirty="0" smtClean="0"/>
              <a:t>a)Bağ dokusu -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serebral</a:t>
            </a:r>
            <a:r>
              <a:rPr lang="tr-TR" dirty="0" smtClean="0"/>
              <a:t> </a:t>
            </a:r>
            <a:r>
              <a:rPr lang="tr-TR" dirty="0" err="1" smtClean="0"/>
              <a:t>sarkomalar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b)</a:t>
            </a:r>
            <a:r>
              <a:rPr lang="tr-TR" dirty="0" err="1" smtClean="0"/>
              <a:t>Retiküloendotelyal</a:t>
            </a:r>
            <a:r>
              <a:rPr lang="tr-TR" dirty="0" smtClean="0"/>
              <a:t> hücreler(</a:t>
            </a:r>
            <a:r>
              <a:rPr lang="tr-TR" dirty="0" err="1" smtClean="0"/>
              <a:t>mikroglia</a:t>
            </a:r>
            <a:r>
              <a:rPr lang="tr-TR" dirty="0" smtClean="0"/>
              <a:t>) -</a:t>
            </a:r>
            <a:r>
              <a:rPr lang="tr-TR" dirty="0" err="1" smtClean="0"/>
              <a:t>Primer</a:t>
            </a:r>
            <a:r>
              <a:rPr lang="tr-TR" dirty="0" smtClean="0"/>
              <a:t> SSS </a:t>
            </a:r>
            <a:r>
              <a:rPr lang="tr-TR" dirty="0" err="1" smtClean="0"/>
              <a:t>lenfoması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c)</a:t>
            </a:r>
            <a:r>
              <a:rPr lang="tr-TR" dirty="0" err="1" smtClean="0"/>
              <a:t>Vasküler</a:t>
            </a:r>
            <a:r>
              <a:rPr lang="tr-TR" dirty="0" smtClean="0"/>
              <a:t> hücreler -</a:t>
            </a:r>
            <a:r>
              <a:rPr lang="tr-TR" dirty="0" err="1" smtClean="0"/>
              <a:t>Hemanjioblastom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d)</a:t>
            </a:r>
            <a:r>
              <a:rPr lang="tr-TR" dirty="0" err="1" smtClean="0"/>
              <a:t>Glomus</a:t>
            </a:r>
            <a:r>
              <a:rPr lang="tr-TR" dirty="0" smtClean="0"/>
              <a:t> </a:t>
            </a:r>
            <a:r>
              <a:rPr lang="tr-TR" dirty="0" err="1" smtClean="0"/>
              <a:t>jugulare</a:t>
            </a:r>
            <a:r>
              <a:rPr lang="tr-TR" dirty="0" smtClean="0"/>
              <a:t> hücreleri -</a:t>
            </a:r>
            <a:r>
              <a:rPr lang="tr-TR" dirty="0" err="1" smtClean="0"/>
              <a:t>Glomus</a:t>
            </a:r>
            <a:r>
              <a:rPr lang="tr-TR" dirty="0" smtClean="0"/>
              <a:t> </a:t>
            </a:r>
            <a:r>
              <a:rPr lang="tr-TR" dirty="0" err="1" smtClean="0"/>
              <a:t>jugulore</a:t>
            </a:r>
            <a:r>
              <a:rPr lang="tr-TR" dirty="0" smtClean="0"/>
              <a:t> tümörü e)</a:t>
            </a:r>
            <a:r>
              <a:rPr lang="tr-TR" dirty="0" err="1" smtClean="0"/>
              <a:t>Adenohipofizial</a:t>
            </a:r>
            <a:r>
              <a:rPr lang="tr-TR" dirty="0" smtClean="0"/>
              <a:t> hücreler -Hipofiz adenomlar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2-</a:t>
            </a:r>
            <a:r>
              <a:rPr lang="tr-TR" dirty="0" err="1" smtClean="0"/>
              <a:t>Embriyonal</a:t>
            </a:r>
            <a:r>
              <a:rPr lang="tr-TR" dirty="0" smtClean="0"/>
              <a:t> Kalıntılardan Kaynaklanan Tümörler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</a:t>
            </a:r>
            <a:r>
              <a:rPr lang="tr-TR" dirty="0" err="1" smtClean="0"/>
              <a:t>Ektodermal</a:t>
            </a:r>
            <a:r>
              <a:rPr lang="tr-TR" dirty="0" smtClean="0"/>
              <a:t> Kökenli Tümörler a)</a:t>
            </a:r>
            <a:r>
              <a:rPr lang="tr-TR" dirty="0" err="1" smtClean="0"/>
              <a:t>Kraniofarenjioma</a:t>
            </a:r>
            <a:r>
              <a:rPr lang="tr-TR" dirty="0" smtClean="0"/>
              <a:t> b)</a:t>
            </a:r>
            <a:r>
              <a:rPr lang="tr-TR" dirty="0" err="1" smtClean="0"/>
              <a:t>Dermoid</a:t>
            </a:r>
            <a:r>
              <a:rPr lang="tr-TR" dirty="0" smtClean="0"/>
              <a:t> kist c)</a:t>
            </a:r>
            <a:r>
              <a:rPr lang="tr-TR" dirty="0" err="1" smtClean="0"/>
              <a:t>Epidermoid</a:t>
            </a:r>
            <a:r>
              <a:rPr lang="tr-TR" dirty="0" smtClean="0"/>
              <a:t> kist •</a:t>
            </a:r>
          </a:p>
          <a:p>
            <a:r>
              <a:rPr lang="tr-TR" dirty="0" smtClean="0"/>
              <a:t>2)</a:t>
            </a:r>
            <a:r>
              <a:rPr lang="tr-TR" dirty="0" err="1" smtClean="0"/>
              <a:t>Notokord</a:t>
            </a:r>
            <a:r>
              <a:rPr lang="tr-TR" dirty="0" smtClean="0"/>
              <a:t> Kökenli Tümörler a)</a:t>
            </a:r>
            <a:r>
              <a:rPr lang="tr-TR" dirty="0" err="1" smtClean="0"/>
              <a:t>Kordoma</a:t>
            </a:r>
            <a:r>
              <a:rPr lang="tr-TR" dirty="0" smtClean="0"/>
              <a:t> </a:t>
            </a:r>
          </a:p>
          <a:p>
            <a:r>
              <a:rPr lang="tr-TR" dirty="0" smtClean="0"/>
              <a:t>3)Yağ (</a:t>
            </a:r>
            <a:r>
              <a:rPr lang="tr-TR" dirty="0" err="1" smtClean="0"/>
              <a:t>Adipoz</a:t>
            </a:r>
            <a:r>
              <a:rPr lang="tr-TR" dirty="0" smtClean="0"/>
              <a:t>) hücreler a)Lipom </a:t>
            </a:r>
          </a:p>
          <a:p>
            <a:r>
              <a:rPr lang="tr-TR" dirty="0" smtClean="0"/>
              <a:t>4)</a:t>
            </a:r>
            <a:r>
              <a:rPr lang="tr-TR" dirty="0" err="1" smtClean="0"/>
              <a:t>Germ</a:t>
            </a:r>
            <a:r>
              <a:rPr lang="tr-TR" dirty="0" smtClean="0"/>
              <a:t> hücreleri a)</a:t>
            </a:r>
            <a:r>
              <a:rPr lang="tr-TR" dirty="0" err="1" smtClean="0"/>
              <a:t>Germinom</a:t>
            </a:r>
            <a:r>
              <a:rPr lang="tr-TR" dirty="0" smtClean="0"/>
              <a:t> </a:t>
            </a:r>
          </a:p>
          <a:p>
            <a:r>
              <a:rPr lang="tr-TR" dirty="0" smtClean="0"/>
              <a:t>5)Her üç </a:t>
            </a:r>
            <a:r>
              <a:rPr lang="tr-TR" dirty="0" err="1" smtClean="0"/>
              <a:t>germ</a:t>
            </a:r>
            <a:r>
              <a:rPr lang="tr-TR" dirty="0" smtClean="0"/>
              <a:t> tabakasından kaynaklanan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7560839" cy="6424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etin kutusu"/>
          <p:cNvSpPr txBox="1"/>
          <p:nvPr/>
        </p:nvSpPr>
        <p:spPr>
          <a:xfrm>
            <a:off x="4860032" y="6534834"/>
            <a:ext cx="4283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Takashi</a:t>
            </a:r>
            <a:r>
              <a:rPr lang="tr-TR" dirty="0" smtClean="0"/>
              <a:t> </a:t>
            </a:r>
            <a:r>
              <a:rPr lang="tr-TR" dirty="0" err="1" smtClean="0"/>
              <a:t>Komori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Neurol</a:t>
            </a:r>
            <a:r>
              <a:rPr lang="en-US" dirty="0" smtClean="0"/>
              <a:t> Med </a:t>
            </a:r>
            <a:r>
              <a:rPr lang="en-US" dirty="0" err="1" smtClean="0"/>
              <a:t>Chir</a:t>
            </a:r>
            <a:r>
              <a:rPr lang="en-US" dirty="0" smtClean="0"/>
              <a:t>, 2017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7272808" cy="6305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etin kutusu"/>
          <p:cNvSpPr txBox="1"/>
          <p:nvPr/>
        </p:nvSpPr>
        <p:spPr>
          <a:xfrm>
            <a:off x="4067944" y="6211669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Takashi</a:t>
            </a:r>
            <a:r>
              <a:rPr lang="tr-TR" dirty="0" smtClean="0"/>
              <a:t> </a:t>
            </a:r>
            <a:r>
              <a:rPr lang="tr-TR" dirty="0" err="1" smtClean="0"/>
              <a:t>Komori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Neurol</a:t>
            </a:r>
            <a:r>
              <a:rPr lang="en-US" dirty="0" smtClean="0"/>
              <a:t> Med </a:t>
            </a:r>
            <a:r>
              <a:rPr lang="en-US" dirty="0" err="1" smtClean="0"/>
              <a:t>Chir</a:t>
            </a:r>
            <a:r>
              <a:rPr lang="en-US" dirty="0" smtClean="0"/>
              <a:t>, 2017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022" y="980728"/>
            <a:ext cx="7687394" cy="49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etin kutusu"/>
          <p:cNvSpPr txBox="1"/>
          <p:nvPr/>
        </p:nvSpPr>
        <p:spPr>
          <a:xfrm>
            <a:off x="4644008" y="630932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Takashi</a:t>
            </a:r>
            <a:r>
              <a:rPr lang="tr-TR" dirty="0" smtClean="0"/>
              <a:t> </a:t>
            </a:r>
            <a:r>
              <a:rPr lang="tr-TR" dirty="0" err="1" smtClean="0"/>
              <a:t>Komori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Neurol</a:t>
            </a:r>
            <a:r>
              <a:rPr lang="en-US" dirty="0" smtClean="0"/>
              <a:t> Med </a:t>
            </a:r>
            <a:r>
              <a:rPr lang="en-US" dirty="0" err="1" smtClean="0"/>
              <a:t>Chir</a:t>
            </a:r>
            <a:r>
              <a:rPr lang="en-US" dirty="0" smtClean="0"/>
              <a:t>, </a:t>
            </a:r>
            <a:r>
              <a:rPr lang="en-US" dirty="0" smtClean="0"/>
              <a:t>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629</Words>
  <Application>Microsoft Office PowerPoint</Application>
  <PresentationFormat>Ekran Gösterisi (4:3)</PresentationFormat>
  <Paragraphs>98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Santral Sinir Sistemi Tümörleri</vt:lpstr>
      <vt:lpstr>SSS tümörleri</vt:lpstr>
      <vt:lpstr>Anatomi</vt:lpstr>
      <vt:lpstr>Anatomi</vt:lpstr>
      <vt:lpstr>Primer SSS Tümörlerin Sınıflaması  1-SSS Kökenli Tümörler</vt:lpstr>
      <vt:lpstr>2-Embriyonal Kalıntılardan Kaynaklanan Tümörler</vt:lpstr>
      <vt:lpstr>Slayt 7</vt:lpstr>
      <vt:lpstr>Slayt 8</vt:lpstr>
      <vt:lpstr>Slayt 9</vt:lpstr>
      <vt:lpstr>Semptom</vt:lpstr>
      <vt:lpstr>TANI VE GÖRÜNTÜLEME</vt:lpstr>
      <vt:lpstr>TEDAVİ:</vt:lpstr>
      <vt:lpstr>Slayt 13</vt:lpstr>
      <vt:lpstr>Slayt 14</vt:lpstr>
      <vt:lpstr>Komplikasyonlar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DR.SUMERYA</cp:lastModifiedBy>
  <cp:revision>46</cp:revision>
  <dcterms:created xsi:type="dcterms:W3CDTF">2018-12-03T06:11:29Z</dcterms:created>
  <dcterms:modified xsi:type="dcterms:W3CDTF">2020-05-15T18:37:23Z</dcterms:modified>
</cp:coreProperties>
</file>