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7D2BAE59-F84C-4A8A-89A5-9C0B5647F900}" type="datetimeFigureOut">
              <a:rPr lang="en-US" smtClean="0"/>
              <a:t>3/21/2018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826287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D2BAE59-F84C-4A8A-89A5-9C0B5647F900}" type="datetimeFigureOut">
              <a:rPr lang="en-US" smtClean="0"/>
              <a:t>3/21/2018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466169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D2BAE59-F84C-4A8A-89A5-9C0B5647F900}" type="datetimeFigureOut">
              <a:rPr lang="en-US" smtClean="0"/>
              <a:t>3/21/2018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1536434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D2BAE59-F84C-4A8A-89A5-9C0B5647F900}" type="datetimeFigureOut">
              <a:rPr lang="en-US" smtClean="0"/>
              <a:t>3/21/2018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312839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D2BAE59-F84C-4A8A-89A5-9C0B5647F900}" type="datetimeFigureOut">
              <a:rPr lang="en-US" smtClean="0"/>
              <a:t>3/21/2018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211577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D2BAE59-F84C-4A8A-89A5-9C0B5647F900}" type="datetimeFigureOut">
              <a:rPr lang="en-US" smtClean="0"/>
              <a:t>3/21/2018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335571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D2BAE59-F84C-4A8A-89A5-9C0B5647F900}" type="datetimeFigureOut">
              <a:rPr lang="en-US" smtClean="0"/>
              <a:t>3/21/2018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1519081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D2BAE59-F84C-4A8A-89A5-9C0B5647F900}" type="datetimeFigureOut">
              <a:rPr lang="en-US" smtClean="0"/>
              <a:t>3/21/2018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3498051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2BAE59-F84C-4A8A-89A5-9C0B5647F900}" type="datetimeFigureOut">
              <a:rPr lang="en-US" smtClean="0"/>
              <a:t>3/21/2018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252683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D2BAE59-F84C-4A8A-89A5-9C0B5647F900}" type="datetimeFigureOut">
              <a:rPr lang="en-US" smtClean="0"/>
              <a:t>3/21/2018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478119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D2BAE59-F84C-4A8A-89A5-9C0B5647F900}" type="datetimeFigureOut">
              <a:rPr lang="en-US" smtClean="0"/>
              <a:t>3/21/2018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4B9D42-FD47-4A2B-B336-A6C3666EE246}" type="slidenum">
              <a:rPr lang="en-US" smtClean="0"/>
              <a:t>‹#›</a:t>
            </a:fld>
            <a:endParaRPr lang="en-US"/>
          </a:p>
        </p:txBody>
      </p:sp>
    </p:spTree>
    <p:extLst>
      <p:ext uri="{BB962C8B-B14F-4D97-AF65-F5344CB8AC3E}">
        <p14:creationId xmlns:p14="http://schemas.microsoft.com/office/powerpoint/2010/main" val="37188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BAE59-F84C-4A8A-89A5-9C0B5647F900}" type="datetimeFigureOut">
              <a:rPr lang="en-US" smtClean="0"/>
              <a:t>3/21/2018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B9D42-FD47-4A2B-B336-A6C3666EE246}" type="slidenum">
              <a:rPr lang="en-US" smtClean="0"/>
              <a:t>‹#›</a:t>
            </a:fld>
            <a:endParaRPr lang="en-US"/>
          </a:p>
        </p:txBody>
      </p:sp>
    </p:spTree>
    <p:extLst>
      <p:ext uri="{BB962C8B-B14F-4D97-AF65-F5344CB8AC3E}">
        <p14:creationId xmlns:p14="http://schemas.microsoft.com/office/powerpoint/2010/main" val="2190767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
            <a:ext cx="9144000" cy="1066799"/>
          </a:xfrm>
        </p:spPr>
        <p:txBody>
          <a:bodyPr>
            <a:normAutofit/>
          </a:bodyPr>
          <a:lstStyle/>
          <a:p>
            <a:r>
              <a:rPr lang="tr-TR" dirty="0" smtClean="0">
                <a:latin typeface="Times New Roman" panose="02020603050405020304" pitchFamily="18" charset="0"/>
                <a:cs typeface="Times New Roman" panose="02020603050405020304" pitchFamily="18" charset="0"/>
              </a:rPr>
              <a:t>Feodalizm</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469900" y="1435100"/>
            <a:ext cx="11315700" cy="54229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Feodal</a:t>
            </a:r>
            <a:r>
              <a:rPr lang="tr-TR" dirty="0" smtClean="0">
                <a:latin typeface="Times New Roman" panose="02020603050405020304" pitchFamily="18" charset="0"/>
                <a:cs typeface="Times New Roman" panose="02020603050405020304" pitchFamily="18" charset="0"/>
              </a:rPr>
              <a:t> teriminin etimolojik kökeni, 9. yüzyıl öncesine kadar rastlanmayan Latince «</a:t>
            </a:r>
            <a:r>
              <a:rPr lang="tr-TR" i="1" dirty="0" err="1" smtClean="0">
                <a:latin typeface="Times New Roman" panose="02020603050405020304" pitchFamily="18" charset="0"/>
                <a:cs typeface="Times New Roman" panose="02020603050405020304" pitchFamily="18" charset="0"/>
              </a:rPr>
              <a:t>feodum</a:t>
            </a:r>
            <a:r>
              <a:rPr lang="tr-TR" dirty="0" smtClean="0">
                <a:latin typeface="Times New Roman" panose="02020603050405020304" pitchFamily="18" charset="0"/>
                <a:cs typeface="Times New Roman" panose="02020603050405020304" pitchFamily="18" charset="0"/>
              </a:rPr>
              <a:t>» kelimesine dayanır. </a:t>
            </a:r>
            <a:r>
              <a:rPr lang="tr-TR" i="1" dirty="0" err="1" smtClean="0">
                <a:latin typeface="Times New Roman" panose="02020603050405020304" pitchFamily="18" charset="0"/>
                <a:cs typeface="Times New Roman" panose="02020603050405020304" pitchFamily="18" charset="0"/>
              </a:rPr>
              <a:t>Feodum</a:t>
            </a:r>
            <a:r>
              <a:rPr lang="tr-TR" dirty="0" smtClean="0">
                <a:latin typeface="Times New Roman" panose="02020603050405020304" pitchFamily="18" charset="0"/>
                <a:cs typeface="Times New Roman" panose="02020603050405020304" pitchFamily="18" charset="0"/>
              </a:rPr>
              <a:t> sözcüğü, bir arazinin hizmet karşılığında teslim edilmesi manasına gelen «</a:t>
            </a:r>
            <a:r>
              <a:rPr lang="tr-TR" i="1" dirty="0" err="1" smtClean="0">
                <a:latin typeface="Times New Roman" panose="02020603050405020304" pitchFamily="18" charset="0"/>
                <a:cs typeface="Times New Roman" panose="02020603050405020304" pitchFamily="18" charset="0"/>
              </a:rPr>
              <a:t>beneficum</a:t>
            </a:r>
            <a:r>
              <a:rPr lang="tr-TR"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tabirinin yerini zamanla almıştır. Lakin neden </a:t>
            </a:r>
            <a:r>
              <a:rPr lang="tr-TR" i="1" dirty="0" err="1" smtClean="0">
                <a:latin typeface="Times New Roman" panose="02020603050405020304" pitchFamily="18" charset="0"/>
                <a:cs typeface="Times New Roman" panose="02020603050405020304" pitchFamily="18" charset="0"/>
              </a:rPr>
              <a:t>feodum</a:t>
            </a:r>
            <a:r>
              <a:rPr lang="tr-TR" dirty="0" smtClean="0">
                <a:latin typeface="Times New Roman" panose="02020603050405020304" pitchFamily="18" charset="0"/>
                <a:cs typeface="Times New Roman" panose="02020603050405020304" pitchFamily="18" charset="0"/>
              </a:rPr>
              <a:t> sözcüğünün Ortaçağ’da «</a:t>
            </a:r>
            <a:r>
              <a:rPr lang="tr-TR" i="1" dirty="0" err="1" smtClean="0">
                <a:latin typeface="Times New Roman" panose="02020603050405020304" pitchFamily="18" charset="0"/>
                <a:cs typeface="Times New Roman" panose="02020603050405020304" pitchFamily="18" charset="0"/>
              </a:rPr>
              <a:t>beneficum</a:t>
            </a:r>
            <a:r>
              <a:rPr lang="tr-TR" dirty="0" smtClean="0">
                <a:latin typeface="Times New Roman" panose="02020603050405020304" pitchFamily="18" charset="0"/>
                <a:cs typeface="Times New Roman" panose="02020603050405020304" pitchFamily="18" charset="0"/>
              </a:rPr>
              <a:t>» tabirinin yerini aldığına dair müşterek bir görüş mevcut değildir. </a:t>
            </a:r>
            <a:r>
              <a:rPr lang="tr-TR" i="1" dirty="0" err="1" smtClean="0">
                <a:latin typeface="Times New Roman" panose="02020603050405020304" pitchFamily="18" charset="0"/>
                <a:cs typeface="Times New Roman" panose="02020603050405020304" pitchFamily="18" charset="0"/>
              </a:rPr>
              <a:t>Feodum</a:t>
            </a:r>
            <a:r>
              <a:rPr lang="tr-TR" dirty="0" smtClean="0">
                <a:latin typeface="Times New Roman" panose="02020603050405020304" pitchFamily="18" charset="0"/>
                <a:cs typeface="Times New Roman" panose="02020603050405020304" pitchFamily="18" charset="0"/>
              </a:rPr>
              <a:t> teriminin Frank dilindeki «Taşınabilir nesnelerin değeri» manasına gelen </a:t>
            </a:r>
            <a:r>
              <a:rPr lang="tr-TR" i="1" dirty="0" err="1" smtClean="0">
                <a:latin typeface="Times New Roman" panose="02020603050405020304" pitchFamily="18" charset="0"/>
                <a:cs typeface="Times New Roman" panose="02020603050405020304" pitchFamily="18" charset="0"/>
              </a:rPr>
              <a:t>fehu-ôd</a:t>
            </a:r>
            <a:r>
              <a:rPr lang="tr-TR" dirty="0" smtClean="0">
                <a:latin typeface="Times New Roman" panose="02020603050405020304" pitchFamily="18" charset="0"/>
                <a:cs typeface="Times New Roman" panose="02020603050405020304" pitchFamily="18" charset="0"/>
              </a:rPr>
              <a:t> sözcüğünden türetildiğini düşünen </a:t>
            </a:r>
            <a:r>
              <a:rPr lang="tr-TR" dirty="0" err="1" smtClean="0">
                <a:latin typeface="Times New Roman" panose="02020603050405020304" pitchFamily="18" charset="0"/>
                <a:cs typeface="Times New Roman" panose="02020603050405020304" pitchFamily="18" charset="0"/>
              </a:rPr>
              <a:t>Marc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Bloch</a:t>
            </a:r>
            <a:r>
              <a:rPr lang="tr-TR" dirty="0" smtClean="0">
                <a:latin typeface="Times New Roman" panose="02020603050405020304" pitchFamily="18" charset="0"/>
                <a:cs typeface="Times New Roman" panose="02020603050405020304" pitchFamily="18" charset="0"/>
              </a:rPr>
              <a:t>, onuncu yüzyıl itibarıyla toprağın mali değer olarak algılanmasının yaygınlaştığını, toprak için yapılan ödemeleri teşkil eden taşınabilir silah, giysi, at ve yiyecek gibi nesnelerin de muvazi değere sahip olduğunu ifade etmektedir. Bu durumun karşılığı olan </a:t>
            </a:r>
            <a:r>
              <a:rPr lang="tr-TR" i="1" dirty="0" err="1" smtClean="0">
                <a:latin typeface="Times New Roman" panose="02020603050405020304" pitchFamily="18" charset="0"/>
                <a:cs typeface="Times New Roman" panose="02020603050405020304" pitchFamily="18" charset="0"/>
              </a:rPr>
              <a:t>feos</a:t>
            </a:r>
            <a:r>
              <a:rPr lang="tr-TR" dirty="0" smtClean="0">
                <a:latin typeface="Times New Roman" panose="02020603050405020304" pitchFamily="18" charset="0"/>
                <a:cs typeface="Times New Roman" panose="02020603050405020304" pitchFamily="18" charset="0"/>
              </a:rPr>
              <a:t> kelimesi, genel manada paranın yerine bir şeye ödeme yapmak anlamını kazanmıştır. Zaman içerisinde bu anlam yalnızca araziye atfedildi. Arazi, bir tür </a:t>
            </a:r>
            <a:r>
              <a:rPr lang="tr-TR" dirty="0" err="1" smtClean="0">
                <a:latin typeface="Times New Roman" panose="02020603050405020304" pitchFamily="18" charset="0"/>
                <a:cs typeface="Times New Roman" panose="02020603050405020304" pitchFamily="18" charset="0"/>
              </a:rPr>
              <a:t>vassala</a:t>
            </a:r>
            <a:r>
              <a:rPr lang="tr-TR" dirty="0" smtClean="0">
                <a:latin typeface="Times New Roman" panose="02020603050405020304" pitchFamily="18" charset="0"/>
                <a:cs typeface="Times New Roman" panose="02020603050405020304" pitchFamily="18" charset="0"/>
              </a:rPr>
              <a:t> ödenen sadakat haline geldi. Bu suretle «</a:t>
            </a:r>
            <a:r>
              <a:rPr lang="tr-TR" b="1" i="1" dirty="0" smtClean="0">
                <a:latin typeface="Times New Roman" panose="02020603050405020304" pitchFamily="18" charset="0"/>
                <a:cs typeface="Times New Roman" panose="02020603050405020304" pitchFamily="18" charset="0"/>
              </a:rPr>
              <a:t>taşınabilir varlık</a:t>
            </a:r>
            <a:r>
              <a:rPr lang="tr-TR" dirty="0" smtClean="0">
                <a:latin typeface="Times New Roman" panose="02020603050405020304" pitchFamily="18" charset="0"/>
                <a:cs typeface="Times New Roman" panose="02020603050405020304" pitchFamily="18" charset="0"/>
              </a:rPr>
              <a:t>» manasına gelen </a:t>
            </a:r>
            <a:r>
              <a:rPr lang="tr-TR" i="1" dirty="0" err="1" smtClean="0">
                <a:latin typeface="Times New Roman" panose="02020603050405020304" pitchFamily="18" charset="0"/>
                <a:cs typeface="Times New Roman" panose="02020603050405020304" pitchFamily="18" charset="0"/>
              </a:rPr>
              <a:t>feos</a:t>
            </a:r>
            <a:r>
              <a:rPr lang="tr-TR" dirty="0" smtClean="0">
                <a:latin typeface="Times New Roman" panose="02020603050405020304" pitchFamily="18" charset="0"/>
                <a:cs typeface="Times New Roman" panose="02020603050405020304" pitchFamily="18" charset="0"/>
              </a:rPr>
              <a:t> kelimesi, kademeli şekilde </a:t>
            </a:r>
            <a:r>
              <a:rPr lang="tr-TR" i="1" dirty="0" err="1" smtClean="0">
                <a:latin typeface="Times New Roman" panose="02020603050405020304" pitchFamily="18" charset="0"/>
                <a:cs typeface="Times New Roman" panose="02020603050405020304" pitchFamily="18" charset="0"/>
              </a:rPr>
              <a:t>feus</a:t>
            </a:r>
            <a:r>
              <a:rPr lang="tr-TR" dirty="0" smtClean="0">
                <a:latin typeface="Times New Roman" panose="02020603050405020304" pitchFamily="18" charset="0"/>
                <a:cs typeface="Times New Roman" panose="02020603050405020304" pitchFamily="18" charset="0"/>
              </a:rPr>
              <a:t> şekline dönüşmüş ancak mana tam aksi yönde değişerek «</a:t>
            </a:r>
            <a:r>
              <a:rPr lang="tr-TR" b="1" i="1" dirty="0" smtClean="0">
                <a:latin typeface="Times New Roman" panose="02020603050405020304" pitchFamily="18" charset="0"/>
                <a:cs typeface="Times New Roman" panose="02020603050405020304" pitchFamily="18" charset="0"/>
              </a:rPr>
              <a:t>taşınmaz varlık</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haline gelmiştir.</a:t>
            </a:r>
          </a:p>
        </p:txBody>
      </p:sp>
    </p:spTree>
    <p:extLst>
      <p:ext uri="{BB962C8B-B14F-4D97-AF65-F5344CB8AC3E}">
        <p14:creationId xmlns:p14="http://schemas.microsoft.com/office/powerpoint/2010/main" val="3335234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17501"/>
            <a:ext cx="9144000" cy="634999"/>
          </a:xfrm>
        </p:spPr>
        <p:txBody>
          <a:bodyPr>
            <a:normAutofit fontScale="90000"/>
          </a:bodyPr>
          <a:lstStyle/>
          <a:p>
            <a:endParaRPr lang="en-US" dirty="0"/>
          </a:p>
        </p:txBody>
      </p:sp>
      <p:sp>
        <p:nvSpPr>
          <p:cNvPr id="3" name="Alt Başlık 2"/>
          <p:cNvSpPr>
            <a:spLocks noGrp="1"/>
          </p:cNvSpPr>
          <p:nvPr>
            <p:ph type="subTitle" idx="1"/>
          </p:nvPr>
        </p:nvSpPr>
        <p:spPr>
          <a:xfrm>
            <a:off x="419100" y="1358900"/>
            <a:ext cx="11112500" cy="49276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Avrupa’da 9. yüzyılla birlikte siyasi otoritelerin parçalara yarılması ve mahalli idarelerin kafi derecede savunma imkanlarında mahrum kalmasıyla siyasi, sosyal ve ekonomik alanlarda ortaya çıkan gelişmelerin yarattığı yeni düzen ve bu düzeni temin eden öğeler arasındaki ilişkiler ağı, feodalite olarak adlandırılmıştır. Feodalite, muayyen coğrafyada cereyan eden siyasi, sosyal ve </a:t>
            </a:r>
            <a:r>
              <a:rPr lang="tr-TR" dirty="0">
                <a:latin typeface="Times New Roman" panose="02020603050405020304" pitchFamily="18" charset="0"/>
                <a:cs typeface="Times New Roman" panose="02020603050405020304" pitchFamily="18" charset="0"/>
              </a:rPr>
              <a:t>ekonomik </a:t>
            </a:r>
            <a:r>
              <a:rPr lang="tr-TR" dirty="0" smtClean="0">
                <a:latin typeface="Times New Roman" panose="02020603050405020304" pitchFamily="18" charset="0"/>
                <a:cs typeface="Times New Roman" panose="02020603050405020304" pitchFamily="18" charset="0"/>
              </a:rPr>
              <a:t>ilişkileri ihtiva eden bir sistem olduğu için tam anlamıyla Kıta Avrupası’na özgüdür. Bu nedenle feodalite tanımı gereği, 814 senesinde gerçekleşen </a:t>
            </a:r>
            <a:r>
              <a:rPr lang="tr-TR" dirty="0" err="1" smtClean="0">
                <a:latin typeface="Times New Roman" panose="02020603050405020304" pitchFamily="18" charset="0"/>
                <a:cs typeface="Times New Roman" panose="02020603050405020304" pitchFamily="18" charset="0"/>
              </a:rPr>
              <a:t>Charlemagne’nin</a:t>
            </a:r>
            <a:r>
              <a:rPr lang="tr-TR" dirty="0" smtClean="0">
                <a:latin typeface="Times New Roman" panose="02020603050405020304" pitchFamily="18" charset="0"/>
                <a:cs typeface="Times New Roman" panose="02020603050405020304" pitchFamily="18" charset="0"/>
              </a:rPr>
              <a:t> vefatı ve Frank </a:t>
            </a:r>
            <a:r>
              <a:rPr lang="tr-TR" dirty="0">
                <a:latin typeface="Times New Roman" panose="02020603050405020304" pitchFamily="18" charset="0"/>
                <a:cs typeface="Times New Roman" panose="02020603050405020304" pitchFamily="18" charset="0"/>
              </a:rPr>
              <a:t>Krallığı’nın üç merkeze </a:t>
            </a:r>
            <a:r>
              <a:rPr lang="tr-TR" dirty="0" smtClean="0">
                <a:latin typeface="Times New Roman" panose="02020603050405020304" pitchFamily="18" charset="0"/>
                <a:cs typeface="Times New Roman" panose="02020603050405020304" pitchFamily="18" charset="0"/>
              </a:rPr>
              <a:t>taksimini tasdik eden 843 </a:t>
            </a:r>
            <a:r>
              <a:rPr lang="tr-TR" dirty="0" err="1" smtClean="0">
                <a:latin typeface="Times New Roman" panose="02020603050405020304" pitchFamily="18" charset="0"/>
                <a:cs typeface="Times New Roman" panose="02020603050405020304" pitchFamily="18" charset="0"/>
              </a:rPr>
              <a:t>seneli</a:t>
            </a:r>
            <a:r>
              <a:rPr lang="tr-TR"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Verdun</a:t>
            </a:r>
            <a:r>
              <a:rPr lang="tr-TR" i="1" dirty="0" smtClean="0">
                <a:latin typeface="Times New Roman" panose="02020603050405020304" pitchFamily="18" charset="0"/>
                <a:cs typeface="Times New Roman" panose="02020603050405020304" pitchFamily="18" charset="0"/>
              </a:rPr>
              <a:t> Antlaşması</a:t>
            </a:r>
            <a:r>
              <a:rPr lang="tr-TR" dirty="0" smtClean="0">
                <a:latin typeface="Times New Roman" panose="02020603050405020304" pitchFamily="18" charset="0"/>
                <a:cs typeface="Times New Roman" panose="02020603050405020304" pitchFamily="18" charset="0"/>
              </a:rPr>
              <a:t> ile irtibatlandırılır. </a:t>
            </a:r>
          </a:p>
          <a:p>
            <a:pPr algn="just"/>
            <a:r>
              <a:rPr lang="tr-TR" dirty="0" smtClean="0">
                <a:latin typeface="Times New Roman" panose="02020603050405020304" pitchFamily="18" charset="0"/>
                <a:cs typeface="Times New Roman" panose="02020603050405020304" pitchFamily="18" charset="0"/>
              </a:rPr>
              <a:t>   Bilhassa merkezi kuvvetin sathi varlığının </a:t>
            </a:r>
            <a:r>
              <a:rPr lang="tr-TR" dirty="0">
                <a:latin typeface="Times New Roman" panose="02020603050405020304" pitchFamily="18" charset="0"/>
                <a:cs typeface="Times New Roman" panose="02020603050405020304" pitchFamily="18" charset="0"/>
              </a:rPr>
              <a:t>yanında birincil kaygısı emniyeti </a:t>
            </a:r>
            <a:r>
              <a:rPr lang="tr-TR" dirty="0" smtClean="0">
                <a:latin typeface="Times New Roman" panose="02020603050405020304" pitchFamily="18" charset="0"/>
                <a:cs typeface="Times New Roman" panose="02020603050405020304" pitchFamily="18" charset="0"/>
              </a:rPr>
              <a:t>sağlamak olan yerel </a:t>
            </a:r>
            <a:r>
              <a:rPr lang="tr-TR" dirty="0">
                <a:latin typeface="Times New Roman" panose="02020603050405020304" pitchFamily="18" charset="0"/>
                <a:cs typeface="Times New Roman" panose="02020603050405020304" pitchFamily="18" charset="0"/>
              </a:rPr>
              <a:t>idarelerin </a:t>
            </a:r>
            <a:r>
              <a:rPr lang="tr-TR" dirty="0" smtClean="0">
                <a:latin typeface="Times New Roman" panose="02020603050405020304" pitchFamily="18" charset="0"/>
                <a:cs typeface="Times New Roman" panose="02020603050405020304" pitchFamily="18" charset="0"/>
              </a:rPr>
              <a:t>kısıtlı ekonomik kaynak ve vasıtaları etkili şekilde tasarruf edebilmesine olanak sağlayan şartların 843 senesinde Frank Krallığı’nın üç merkeze taksimi neticesinde olgunlaştığı umumi kabul görmüştür.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09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dirty="0"/>
          </a:p>
        </p:txBody>
      </p:sp>
      <p:sp>
        <p:nvSpPr>
          <p:cNvPr id="3" name="Alt Başlık 2"/>
          <p:cNvSpPr>
            <a:spLocks noGrp="1"/>
          </p:cNvSpPr>
          <p:nvPr>
            <p:ph type="subTitle" idx="1"/>
          </p:nvPr>
        </p:nvSpPr>
        <p:spPr/>
        <p:txBody>
          <a:bodyPr/>
          <a:lstStyle/>
          <a:p>
            <a:endParaRPr lang="en-US"/>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0978" y="0"/>
            <a:ext cx="8830043" cy="6858000"/>
          </a:xfrm>
          <a:prstGeom prst="rect">
            <a:avLst/>
          </a:prstGeom>
        </p:spPr>
      </p:pic>
    </p:spTree>
    <p:extLst>
      <p:ext uri="{BB962C8B-B14F-4D97-AF65-F5344CB8AC3E}">
        <p14:creationId xmlns:p14="http://schemas.microsoft.com/office/powerpoint/2010/main" val="82696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419100" y="1739900"/>
            <a:ext cx="11290300" cy="41656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Feodalite’nin</a:t>
            </a:r>
            <a:r>
              <a:rPr lang="tr-TR" dirty="0" smtClean="0">
                <a:latin typeface="Times New Roman" panose="02020603050405020304" pitchFamily="18" charset="0"/>
                <a:cs typeface="Times New Roman" panose="02020603050405020304" pitchFamily="18" charset="0"/>
              </a:rPr>
              <a:t> doğuşunda emniyet kaygısına yapılan atıf, 732 senesinde </a:t>
            </a:r>
            <a:r>
              <a:rPr lang="tr-TR" dirty="0" err="1" smtClean="0">
                <a:latin typeface="Times New Roman" panose="02020603050405020304" pitchFamily="18" charset="0"/>
                <a:cs typeface="Times New Roman" panose="02020603050405020304" pitchFamily="18" charset="0"/>
              </a:rPr>
              <a:t>Puvatya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yakınlarıda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Araplar’ı</a:t>
            </a:r>
            <a:r>
              <a:rPr lang="tr-TR" dirty="0" smtClean="0">
                <a:latin typeface="Times New Roman" panose="02020603050405020304" pitchFamily="18" charset="0"/>
                <a:cs typeface="Times New Roman" panose="02020603050405020304" pitchFamily="18" charset="0"/>
              </a:rPr>
              <a:t> mağlup eden Charles </a:t>
            </a:r>
            <a:r>
              <a:rPr lang="tr-TR" dirty="0" err="1" smtClean="0">
                <a:latin typeface="Times New Roman" panose="02020603050405020304" pitchFamily="18" charset="0"/>
                <a:cs typeface="Times New Roman" panose="02020603050405020304" pitchFamily="18" charset="0"/>
              </a:rPr>
              <a:t>Martel’in</a:t>
            </a:r>
            <a:r>
              <a:rPr lang="tr-TR" dirty="0" smtClean="0">
                <a:latin typeface="Times New Roman" panose="02020603050405020304" pitchFamily="18" charset="0"/>
                <a:cs typeface="Times New Roman" panose="02020603050405020304" pitchFamily="18" charset="0"/>
              </a:rPr>
              <a:t> şahsında somutlaştırılır. </a:t>
            </a:r>
            <a:r>
              <a:rPr lang="tr-TR" dirty="0" err="1" smtClean="0">
                <a:latin typeface="Times New Roman" panose="02020603050405020304" pitchFamily="18" charset="0"/>
                <a:cs typeface="Times New Roman" panose="02020603050405020304" pitchFamily="18" charset="0"/>
              </a:rPr>
              <a:t>Martel</a:t>
            </a:r>
            <a:r>
              <a:rPr lang="tr-TR" dirty="0" smtClean="0">
                <a:latin typeface="Times New Roman" panose="02020603050405020304" pitchFamily="18" charset="0"/>
                <a:cs typeface="Times New Roman" panose="02020603050405020304" pitchFamily="18" charset="0"/>
              </a:rPr>
              <a:t>, söz konusu savaşta galibiyeti temin için Doğu’da uzun süredir kullanılan zırhlı atlı birlikleri, Batı Avrupa’ya ihraç edip teşkilatlandırmış ve atlı birliklerin bakımı için Kilise arazilerine el koymuştur. Bu hamle, şövalye sınıfının doğuşuna ve toprakla ilişkisinin yapılandırılmasına vesile olmuştur. İlk adımının söz konusu hamleyle atıldığını gördüğümüz feodal yapı, süreç içerisinde krallıktaki en üst mevkideki şahıstan en alttaki şahsı birbirine yoğun sözleşme ilişkileri çerçevesinde bağlayan girift bir nitelik kazanmıştır. Bu suretle hariçten bakıldığında Avrupa toplumu sıkı kurallara tabii hiyerarşik bir görünüm kazanmıştır.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24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dirty="0"/>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3085128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013700" y="4584700"/>
            <a:ext cx="9144000" cy="1028701"/>
          </a:xfrm>
        </p:spPr>
        <p:txBody>
          <a:bodyPr/>
          <a:lstStyle/>
          <a:p>
            <a:endParaRPr lang="en-US" dirty="0"/>
          </a:p>
        </p:txBody>
      </p:sp>
      <p:sp>
        <p:nvSpPr>
          <p:cNvPr id="3" name="Alt Başlık 2"/>
          <p:cNvSpPr>
            <a:spLocks noGrp="1"/>
          </p:cNvSpPr>
          <p:nvPr>
            <p:ph type="subTitle" idx="1"/>
          </p:nvPr>
        </p:nvSpPr>
        <p:spPr>
          <a:xfrm>
            <a:off x="1524000" y="571500"/>
            <a:ext cx="9144000" cy="1511300"/>
          </a:xfrm>
        </p:spPr>
        <p:txBody>
          <a:bodyPr>
            <a:normAutofit fontScale="92500"/>
          </a:bodyPr>
          <a:lstStyle/>
          <a:p>
            <a:r>
              <a:rPr lang="tr-TR" dirty="0" smtClean="0"/>
              <a:t>«</a:t>
            </a:r>
            <a:r>
              <a:rPr lang="tr-TR" b="1" i="1" dirty="0" smtClean="0">
                <a:latin typeface="Times New Roman" panose="02020603050405020304" pitchFamily="18" charset="0"/>
                <a:cs typeface="Times New Roman" panose="02020603050405020304" pitchFamily="18" charset="0"/>
              </a:rPr>
              <a:t>Üzengi</a:t>
            </a:r>
            <a:r>
              <a:rPr lang="tr-TR" i="1" dirty="0" smtClean="0">
                <a:latin typeface="Times New Roman" panose="02020603050405020304" pitchFamily="18" charset="0"/>
                <a:cs typeface="Times New Roman" panose="02020603050405020304" pitchFamily="18" charset="0"/>
              </a:rPr>
              <a:t>, atın sırtında daha sıkı durulmasına ve at ile sürücünün hızından yararlanarak mızrağın daha etkili kullanılmasına yardım ederek hafif, hareketli süvari baskınlarını ağır saldırı yöntemi haline getirmiştir</a:t>
            </a:r>
            <a:r>
              <a:rPr lang="tr-TR" dirty="0" smtClean="0"/>
              <a:t>.»*</a:t>
            </a:r>
          </a:p>
          <a:p>
            <a:pPr algn="r"/>
            <a:r>
              <a:rPr lang="tr-TR" sz="1800" dirty="0" smtClean="0">
                <a:latin typeface="Times New Roman" panose="02020603050405020304" pitchFamily="18" charset="0"/>
                <a:cs typeface="Times New Roman" panose="02020603050405020304" pitchFamily="18" charset="0"/>
              </a:rPr>
              <a:t>*</a:t>
            </a:r>
            <a:r>
              <a:rPr lang="tr-TR" sz="1700" dirty="0" smtClean="0">
                <a:latin typeface="Times New Roman" panose="02020603050405020304" pitchFamily="18" charset="0"/>
                <a:cs typeface="Times New Roman" panose="02020603050405020304" pitchFamily="18" charset="0"/>
              </a:rPr>
              <a:t>Norman </a:t>
            </a:r>
            <a:r>
              <a:rPr lang="tr-TR" sz="1700" dirty="0" err="1" smtClean="0">
                <a:latin typeface="Times New Roman" panose="02020603050405020304" pitchFamily="18" charset="0"/>
                <a:cs typeface="Times New Roman" panose="02020603050405020304" pitchFamily="18" charset="0"/>
              </a:rPr>
              <a:t>Davies</a:t>
            </a:r>
            <a:r>
              <a:rPr lang="tr-TR" sz="1700" dirty="0" smtClean="0">
                <a:latin typeface="Times New Roman" panose="02020603050405020304" pitchFamily="18" charset="0"/>
                <a:cs typeface="Times New Roman" panose="02020603050405020304" pitchFamily="18" charset="0"/>
              </a:rPr>
              <a:t>, </a:t>
            </a:r>
            <a:r>
              <a:rPr lang="tr-TR" sz="1700" i="1" dirty="0" smtClean="0">
                <a:latin typeface="Times New Roman" panose="02020603050405020304" pitchFamily="18" charset="0"/>
                <a:cs typeface="Times New Roman" panose="02020603050405020304" pitchFamily="18" charset="0"/>
              </a:rPr>
              <a:t>Avrupa Tarihi</a:t>
            </a:r>
            <a:r>
              <a:rPr lang="tr-TR" sz="1700" dirty="0" smtClean="0">
                <a:latin typeface="Times New Roman" panose="02020603050405020304" pitchFamily="18" charset="0"/>
                <a:cs typeface="Times New Roman" panose="02020603050405020304" pitchFamily="18" charset="0"/>
              </a:rPr>
              <a:t>, Çev. M.A. </a:t>
            </a:r>
            <a:r>
              <a:rPr lang="tr-TR" sz="1700" dirty="0" err="1" smtClean="0">
                <a:latin typeface="Times New Roman" panose="02020603050405020304" pitchFamily="18" charset="0"/>
                <a:cs typeface="Times New Roman" panose="02020603050405020304" pitchFamily="18" charset="0"/>
              </a:rPr>
              <a:t>Kılıçbay</a:t>
            </a:r>
            <a:r>
              <a:rPr lang="tr-TR" sz="1700" dirty="0" smtClean="0">
                <a:latin typeface="Times New Roman" panose="02020603050405020304" pitchFamily="18" charset="0"/>
                <a:cs typeface="Times New Roman" panose="02020603050405020304" pitchFamily="18" charset="0"/>
              </a:rPr>
              <a:t>, İmge Kitabevi, Ankara, 2011, s.341</a:t>
            </a:r>
            <a:r>
              <a:rPr lang="tr-TR"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p:txBody>
      </p:sp>
      <p:pic>
        <p:nvPicPr>
          <p:cNvPr id="1030" name="Picture 6" descr="http://2.bp.blogspot.com/-ZmKxuGFjDhA/TvHp8mWOTzI/AAAAAAAAARs/Uomx_gAFMOg/s1600/%25C3%25BCzengi+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4275" y="2519362"/>
            <a:ext cx="4733925" cy="3114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419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03201"/>
            <a:ext cx="9144000" cy="1892300"/>
          </a:xfrm>
        </p:spPr>
        <p:txBody>
          <a:bodyPr>
            <a:noAutofit/>
          </a:bodyPr>
          <a:lstStyle/>
          <a:p>
            <a:r>
              <a:rPr lang="tr-TR" sz="3600" dirty="0" smtClean="0">
                <a:latin typeface="Times New Roman" panose="02020603050405020304" pitchFamily="18" charset="0"/>
                <a:cs typeface="Times New Roman" panose="02020603050405020304" pitchFamily="18" charset="0"/>
              </a:rPr>
              <a:t>Papa III. </a:t>
            </a:r>
            <a:r>
              <a:rPr lang="tr-TR" sz="3600" dirty="0" err="1" smtClean="0">
                <a:latin typeface="Times New Roman" panose="02020603050405020304" pitchFamily="18" charset="0"/>
                <a:cs typeface="Times New Roman" panose="02020603050405020304" pitchFamily="18" charset="0"/>
              </a:rPr>
              <a:t>Leo’nun</a:t>
            </a:r>
            <a:r>
              <a:rPr lang="tr-TR" sz="3600" dirty="0">
                <a:latin typeface="Times New Roman" panose="02020603050405020304" pitchFamily="18" charset="0"/>
                <a:cs typeface="Times New Roman" panose="02020603050405020304" pitchFamily="18" charset="0"/>
              </a:rPr>
              <a:t> 25 Kasım 800 tarihinde </a:t>
            </a:r>
            <a:r>
              <a:rPr lang="tr-TR" sz="3600" dirty="0" err="1" smtClean="0">
                <a:latin typeface="Times New Roman" panose="02020603050405020304" pitchFamily="18" charset="0"/>
                <a:cs typeface="Times New Roman" panose="02020603050405020304" pitchFamily="18" charset="0"/>
              </a:rPr>
              <a:t>Charlemange’ı</a:t>
            </a:r>
            <a:r>
              <a:rPr lang="tr-TR" sz="3600" dirty="0" smtClean="0">
                <a:latin typeface="Times New Roman" panose="02020603050405020304" pitchFamily="18" charset="0"/>
                <a:cs typeface="Times New Roman" panose="02020603050405020304" pitchFamily="18" charset="0"/>
              </a:rPr>
              <a:t> Kutsal Roma İmparatoru unvanıyla taçlandırmıştır.</a:t>
            </a:r>
            <a:endParaRPr lang="en-US"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8877300" y="5575300"/>
            <a:ext cx="1790700" cy="1083468"/>
          </a:xfrm>
        </p:spPr>
        <p:txBody>
          <a:bodyPr>
            <a:normAutofit/>
          </a:bodyPr>
          <a:lstStyle/>
          <a:p>
            <a:pPr algn="just"/>
            <a:r>
              <a:rPr lang="tr-TR" sz="1600" dirty="0" smtClean="0">
                <a:latin typeface="Times New Roman" panose="02020603050405020304" pitchFamily="18" charset="0"/>
                <a:cs typeface="Times New Roman" panose="02020603050405020304" pitchFamily="18" charset="0"/>
              </a:rPr>
              <a:t>*</a:t>
            </a:r>
            <a:r>
              <a:rPr lang="tr-TR" sz="1400" dirty="0" smtClean="0">
                <a:latin typeface="Times New Roman" panose="02020603050405020304" pitchFamily="18" charset="0"/>
                <a:cs typeface="Times New Roman" panose="02020603050405020304" pitchFamily="18" charset="0"/>
              </a:rPr>
              <a:t>Alman Ressam </a:t>
            </a:r>
            <a:r>
              <a:rPr lang="en-US" sz="1400" dirty="0">
                <a:latin typeface="Times New Roman" panose="02020603050405020304" pitchFamily="18" charset="0"/>
                <a:cs typeface="Times New Roman" panose="02020603050405020304" pitchFamily="18" charset="0"/>
              </a:rPr>
              <a:t>Friedrich </a:t>
            </a:r>
            <a:r>
              <a:rPr lang="en-US" sz="1400" dirty="0" err="1" smtClean="0">
                <a:latin typeface="Times New Roman" panose="02020603050405020304" pitchFamily="18" charset="0"/>
                <a:cs typeface="Times New Roman" panose="02020603050405020304" pitchFamily="18" charset="0"/>
              </a:rPr>
              <a:t>Kaulbach</a:t>
            </a:r>
            <a:r>
              <a:rPr lang="tr-TR" sz="1400" dirty="0" smtClean="0">
                <a:latin typeface="Times New Roman" panose="02020603050405020304" pitchFamily="18" charset="0"/>
                <a:cs typeface="Times New Roman" panose="02020603050405020304" pitchFamily="18" charset="0"/>
              </a:rPr>
              <a:t>’</a:t>
            </a:r>
            <a:r>
              <a:rPr lang="tr-TR" sz="1400" dirty="0" err="1" smtClean="0">
                <a:latin typeface="Times New Roman" panose="02020603050405020304" pitchFamily="18" charset="0"/>
                <a:cs typeface="Times New Roman" panose="02020603050405020304" pitchFamily="18" charset="0"/>
              </a:rPr>
              <a:t>ın</a:t>
            </a:r>
            <a:r>
              <a:rPr lang="tr-TR"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(1822-1903</a:t>
            </a:r>
            <a:r>
              <a:rPr lang="en-US" sz="1400" dirty="0" smtClean="0">
                <a:latin typeface="Times New Roman" panose="02020603050405020304" pitchFamily="18" charset="0"/>
                <a:cs typeface="Times New Roman" panose="02020603050405020304" pitchFamily="18" charset="0"/>
              </a:rPr>
              <a:t>)</a:t>
            </a:r>
            <a:r>
              <a:rPr lang="tr-TR" sz="1400" dirty="0" smtClean="0">
                <a:latin typeface="Times New Roman" panose="02020603050405020304" pitchFamily="18" charset="0"/>
                <a:cs typeface="Times New Roman" panose="02020603050405020304" pitchFamily="18" charset="0"/>
              </a:rPr>
              <a:t> </a:t>
            </a:r>
            <a:r>
              <a:rPr lang="en-US" sz="1400" i="1" dirty="0" err="1" smtClean="0">
                <a:latin typeface="Times New Roman" panose="02020603050405020304" pitchFamily="18" charset="0"/>
                <a:cs typeface="Times New Roman" panose="02020603050405020304" pitchFamily="18" charset="0"/>
              </a:rPr>
              <a:t>Krönung</a:t>
            </a:r>
            <a:r>
              <a:rPr lang="en-US" sz="1400" i="1" dirty="0" smtClean="0">
                <a:latin typeface="Times New Roman" panose="02020603050405020304" pitchFamily="18" charset="0"/>
                <a:cs typeface="Times New Roman" panose="02020603050405020304" pitchFamily="18" charset="0"/>
              </a:rPr>
              <a:t> </a:t>
            </a:r>
            <a:r>
              <a:rPr lang="en-US" sz="1400" i="1" dirty="0" err="1">
                <a:latin typeface="Times New Roman" panose="02020603050405020304" pitchFamily="18" charset="0"/>
                <a:cs typeface="Times New Roman" panose="02020603050405020304" pitchFamily="18" charset="0"/>
              </a:rPr>
              <a:t>Karls</a:t>
            </a:r>
            <a:r>
              <a:rPr lang="en-US" sz="1400" i="1" dirty="0">
                <a:latin typeface="Times New Roman" panose="02020603050405020304" pitchFamily="18" charset="0"/>
                <a:cs typeface="Times New Roman" panose="02020603050405020304" pitchFamily="18" charset="0"/>
              </a:rPr>
              <a:t> des </a:t>
            </a:r>
            <a:r>
              <a:rPr lang="en-US" sz="1400" i="1" dirty="0" err="1" smtClean="0">
                <a:latin typeface="Times New Roman" panose="02020603050405020304" pitchFamily="18" charset="0"/>
                <a:cs typeface="Times New Roman" panose="02020603050405020304" pitchFamily="18" charset="0"/>
              </a:rPr>
              <a:t>Großen</a:t>
            </a:r>
            <a:r>
              <a:rPr lang="tr-TR" sz="1400" i="1" dirty="0" smtClean="0">
                <a:latin typeface="Times New Roman" panose="02020603050405020304" pitchFamily="18" charset="0"/>
                <a:cs typeface="Times New Roman" panose="02020603050405020304" pitchFamily="18" charset="0"/>
              </a:rPr>
              <a:t> adlı çalışması</a:t>
            </a:r>
            <a:endParaRPr lang="en-US" sz="1400" dirty="0">
              <a:latin typeface="Times New Roman" panose="02020603050405020304" pitchFamily="18" charset="0"/>
              <a:cs typeface="Times New Roman" panose="02020603050405020304" pitchFamily="18" charset="0"/>
            </a:endParaRPr>
          </a:p>
        </p:txBody>
      </p:sp>
      <p:pic>
        <p:nvPicPr>
          <p:cNvPr id="2050" name="Picture 2" descr="File:Friedrich Kaulbach - KrÃ¶nung Karls des GroÃ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0175" y="2201069"/>
            <a:ext cx="6096000" cy="4457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9857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500</Words>
  <Application>Microsoft Office PowerPoint</Application>
  <PresentationFormat>Geniş ekran</PresentationFormat>
  <Paragraphs>9</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Feodalizm</vt:lpstr>
      <vt:lpstr>PowerPoint Sunusu</vt:lpstr>
      <vt:lpstr>PowerPoint Sunusu</vt:lpstr>
      <vt:lpstr>PowerPoint Sunusu</vt:lpstr>
      <vt:lpstr>PowerPoint Sunusu</vt:lpstr>
      <vt:lpstr>PowerPoint Sunusu</vt:lpstr>
      <vt:lpstr>Papa III. Leo’nun 25 Kasım 800 tarihinde Charlemange’ı Kutsal Roma İmparatoru unvanıyla taçlandırmıştır.</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Feodalizm</dc:title>
  <dc:creator>ayda</dc:creator>
  <cp:lastModifiedBy>ayda</cp:lastModifiedBy>
  <cp:revision>23</cp:revision>
  <dcterms:created xsi:type="dcterms:W3CDTF">2018-03-16T11:46:59Z</dcterms:created>
  <dcterms:modified xsi:type="dcterms:W3CDTF">2018-03-21T14:30:36Z</dcterms:modified>
</cp:coreProperties>
</file>