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0E218-5E3D-4792-928C-33038102FCAC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C1271-0F51-4306-919B-BA44C20F25F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u="sng" smtClean="0"/>
              <a:t>Metastaz:</a:t>
            </a:r>
            <a:r>
              <a:rPr lang="tr-TR" sz="28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Kanserin birincil odak ile aralarında bir devamlılık olmaksızın, vücudun başka doku ve organlarına yayılması. Uzak organ yayılımları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İnvazyon yeteneği olan kanser hücreleri, kan ve lenf damarlarına veya vücut boşluklarına girerek, vücudun başka organ ve dokularına yayılarak, o bölgelerde yeni tümör odakları oluştururlar.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Genellikle, büyük, kötü diferansiye ve hızlı büyüyen malign tümörlerin metastaz yapma yetenekleri yüksektir.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458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u="sng" smtClean="0"/>
              <a:t>Endojen etkenler</a:t>
            </a:r>
            <a:r>
              <a:rPr lang="tr-TR" smtClean="0"/>
              <a:t> (tümör eğilimine neden olurlar)</a:t>
            </a:r>
            <a:endParaRPr lang="tr-TR" u="sng" smtClean="0"/>
          </a:p>
          <a:p>
            <a:pPr eaLnBrk="1" hangingPunct="1"/>
            <a:r>
              <a:rPr lang="tr-TR" sz="2400" smtClean="0"/>
              <a:t>Kalıtım</a:t>
            </a:r>
          </a:p>
          <a:p>
            <a:pPr eaLnBrk="1" hangingPunct="1"/>
            <a:r>
              <a:rPr lang="tr-TR" sz="2400" smtClean="0"/>
              <a:t>Irk</a:t>
            </a:r>
          </a:p>
          <a:p>
            <a:pPr eaLnBrk="1" hangingPunct="1"/>
            <a:r>
              <a:rPr lang="tr-TR" sz="2400" smtClean="0"/>
              <a:t>Yaş</a:t>
            </a:r>
          </a:p>
          <a:p>
            <a:pPr eaLnBrk="1" hangingPunct="1"/>
            <a:r>
              <a:rPr lang="tr-TR" sz="2400" smtClean="0"/>
              <a:t>Cinsiyet ve hormonlar</a:t>
            </a:r>
          </a:p>
          <a:p>
            <a:pPr eaLnBrk="1" hangingPunct="1"/>
            <a:r>
              <a:rPr lang="tr-TR" sz="2400" smtClean="0"/>
              <a:t>Beslenme </a:t>
            </a:r>
          </a:p>
          <a:p>
            <a:pPr eaLnBrk="1" hangingPunct="1"/>
            <a:r>
              <a:rPr lang="tr-TR" sz="2400" smtClean="0"/>
              <a:t>İmmünolojik faktörler</a:t>
            </a:r>
          </a:p>
          <a:p>
            <a:pPr eaLnBrk="1" hangingPunct="1"/>
            <a:r>
              <a:rPr lang="tr-TR" sz="2400" smtClean="0"/>
              <a:t>Prekanseröz hastalıklar ve lezyonlar</a:t>
            </a:r>
            <a:r>
              <a:rPr lang="tr-TR" smtClean="0"/>
              <a:t> 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u="sng" smtClean="0"/>
              <a:t>Kalıtım (heredite):</a:t>
            </a:r>
            <a:endParaRPr lang="tr-TR" smtClean="0"/>
          </a:p>
          <a:p>
            <a:pPr eaLnBrk="1" hangingPunct="1"/>
            <a:r>
              <a:rPr lang="tr-TR" sz="2800" smtClean="0"/>
              <a:t>Tümörler kalıtsal olarak sonraki soylara taşınabilirler</a:t>
            </a:r>
          </a:p>
          <a:p>
            <a:pPr eaLnBrk="1" hangingPunct="1"/>
            <a:r>
              <a:rPr lang="tr-TR" sz="2800" smtClean="0"/>
              <a:t>Tümör oluşumuna zemin hazırlayan bazı hastalıklar sonraki soylara taşınabilirler</a:t>
            </a:r>
          </a:p>
          <a:p>
            <a:pPr eaLnBrk="1" hangingPunct="1">
              <a:buFontTx/>
              <a:buNone/>
            </a:pPr>
            <a:r>
              <a:rPr lang="tr-TR" smtClean="0"/>
              <a:t>		</a:t>
            </a:r>
            <a:r>
              <a:rPr lang="tr-TR" sz="2400" smtClean="0"/>
              <a:t>ör: retinoblastoma (%40 ailevi)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     familiyal polipozis koli (50 yaş ve üzerinde %100 kolon kanseri gelişimi)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(endojen)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u="sng" smtClean="0"/>
              <a:t>Irk</a:t>
            </a:r>
          </a:p>
          <a:p>
            <a:pPr eaLnBrk="1" hangingPunct="1">
              <a:buFontTx/>
              <a:buNone/>
            </a:pPr>
            <a:r>
              <a:rPr lang="tr-TR" smtClean="0"/>
              <a:t>		</a:t>
            </a:r>
            <a:r>
              <a:rPr lang="tr-TR" sz="2400" smtClean="0"/>
              <a:t>ör: deri kanseri beyazlarda zencilere göre daha sıktır.</a:t>
            </a:r>
          </a:p>
          <a:p>
            <a:pPr eaLnBrk="1" hangingPunct="1">
              <a:buFontTx/>
              <a:buNone/>
            </a:pPr>
            <a:endParaRPr lang="tr-TR" sz="2400" smtClean="0"/>
          </a:p>
          <a:p>
            <a:pPr eaLnBrk="1" hangingPunct="1"/>
            <a:r>
              <a:rPr lang="tr-TR" u="sng" smtClean="0"/>
              <a:t>Cinsiyet ve hormonlar</a:t>
            </a:r>
          </a:p>
          <a:p>
            <a:pPr eaLnBrk="1" hangingPunct="1">
              <a:buFontTx/>
              <a:buNone/>
            </a:pPr>
            <a:r>
              <a:rPr lang="tr-TR" smtClean="0"/>
              <a:t>		 </a:t>
            </a:r>
            <a:r>
              <a:rPr lang="tr-TR" sz="2400" smtClean="0"/>
              <a:t>bazı tümörlerin sıklığı kadın ve erkekler arsında değişkenlik gösterir.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(endojen)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u="sng" smtClean="0"/>
              <a:t>Yaş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Genellikle 55 yaş üzerinde tümörler daha sık gelişir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Epitel dokularda yaşlanmanın etkisi ile tümör gelişimi daha fazla olur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ör: prostat, meme, uterus, over kanserleri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Çocukluk döneminde, hızlı gelişen organ ve doku tümörleri fazladır.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ör: lösemi (kemik iliği dokusu), kemik tümörleri, nöral tümörler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(endojen)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534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u="sng" smtClean="0"/>
              <a:t>Beslenme</a:t>
            </a:r>
          </a:p>
          <a:p>
            <a:pPr eaLnBrk="1" hangingPunct="1">
              <a:lnSpc>
                <a:spcPct val="90000"/>
              </a:lnSpc>
            </a:pPr>
            <a:r>
              <a:rPr lang="tr-TR" u="sng" smtClean="0"/>
              <a:t>İmmünolojik faktörler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</a:t>
            </a:r>
            <a:r>
              <a:rPr lang="tr-TR" sz="2800" smtClean="0"/>
              <a:t>immün sistem bozuklukları, tümör gelişimini kolaylaştırabilir.</a:t>
            </a:r>
            <a:r>
              <a:rPr lang="tr-TR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u="sng" smtClean="0"/>
              <a:t>Prekanseröz hastalıklar ve lezyonlar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</a:t>
            </a:r>
            <a:r>
              <a:rPr lang="tr-TR" sz="2800" smtClean="0"/>
              <a:t>hiperplazi, displazi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ör: endometriyal hiperplazi, uterin servikal displazi, bronş mukozasında metaplazi/displazi, siroz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(endojen)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42988" y="2420938"/>
            <a:ext cx="5976937" cy="2376487"/>
          </a:xfrm>
        </p:spPr>
        <p:txBody>
          <a:bodyPr/>
          <a:lstStyle/>
          <a:p>
            <a:pPr eaLnBrk="1" hangingPunct="1"/>
            <a:r>
              <a:rPr lang="tr-TR" smtClean="0"/>
              <a:t>Kimyasal maddeler</a:t>
            </a:r>
          </a:p>
          <a:p>
            <a:pPr eaLnBrk="1" hangingPunct="1"/>
            <a:r>
              <a:rPr lang="tr-TR" smtClean="0"/>
              <a:t>Fiziksel etkenler</a:t>
            </a:r>
          </a:p>
          <a:p>
            <a:pPr eaLnBrk="1" hangingPunct="1"/>
            <a:r>
              <a:rPr lang="tr-TR" smtClean="0"/>
              <a:t>Canlı etkenler</a:t>
            </a:r>
          </a:p>
          <a:p>
            <a:pPr eaLnBrk="1" hangingPunct="1"/>
            <a:endParaRPr lang="tr-TR" smtClean="0"/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836613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(eksojen)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u="sng" smtClean="0"/>
              <a:t>Kimyasal maddeler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İki aşama ile karsinogeneze neden olurlar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1.inisiyasyon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2.promosyon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u="sng" smtClean="0"/>
              <a:t>Kimyasal karsinojenler: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Alkilleyici maddeler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Polisiklik ve heterosiklik hidrokarbonlar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Aromatik aminler, amidler, azo boyaları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Bitki ve mikrobiyal ürünler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Diğerleri: vinil klorid benzeri endüstriyel ürünler, krom, nikel, asbest vb inorganik maddeler, ilaçlar</a:t>
            </a:r>
          </a:p>
          <a:p>
            <a:pPr eaLnBrk="1" hangingPunct="1">
              <a:lnSpc>
                <a:spcPct val="90000"/>
              </a:lnSpc>
            </a:pPr>
            <a:endParaRPr lang="tr-TR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400" smtClean="0"/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xfrm>
            <a:off x="1835150" y="333375"/>
            <a:ext cx="5256213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(eksojen)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z="2800" u="sng" smtClean="0"/>
              <a:t>Fiziksel etkenler</a:t>
            </a:r>
          </a:p>
          <a:p>
            <a:pPr eaLnBrk="1" hangingPunct="1"/>
            <a:r>
              <a:rPr lang="tr-TR" sz="2800" smtClean="0"/>
              <a:t>Radyasyon: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</a:t>
            </a:r>
            <a:r>
              <a:rPr lang="tr-TR" sz="2400" smtClean="0"/>
              <a:t>-UV, iyonizan radyasyon (X, gamma, alfa, beta parçacıkları, protonlar, nötronlar)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-Cinsi, dozu, süresi, kişisel faktörler (yaş, hormonlar, immünsistemin durumu) çok önemlidir.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-latent (sessiz) dönem çok değişkendir.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-en sık lösemi gelişiminde rolü vardır.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(eksojen)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0" y="1828800"/>
            <a:ext cx="6400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u="sng" smtClean="0"/>
              <a:t>Fiziksel etkenler</a:t>
            </a:r>
            <a:endParaRPr lang="tr-TR" smtClean="0"/>
          </a:p>
          <a:p>
            <a:pPr eaLnBrk="1" hangingPunct="1"/>
            <a:r>
              <a:rPr lang="tr-TR" smtClean="0"/>
              <a:t>Isı </a:t>
            </a:r>
          </a:p>
          <a:p>
            <a:pPr eaLnBrk="1" hangingPunct="1">
              <a:buFontTx/>
              <a:buNone/>
            </a:pPr>
            <a:r>
              <a:rPr lang="tr-TR" smtClean="0"/>
              <a:t>		</a:t>
            </a:r>
            <a:r>
              <a:rPr lang="tr-TR" sz="2400" smtClean="0"/>
              <a:t>ör: yanık skarı</a:t>
            </a:r>
          </a:p>
          <a:p>
            <a:pPr eaLnBrk="1" hangingPunct="1">
              <a:buFontTx/>
              <a:buNone/>
            </a:pPr>
            <a:endParaRPr lang="tr-TR" sz="1200" smtClean="0"/>
          </a:p>
          <a:p>
            <a:pPr eaLnBrk="1" hangingPunct="1"/>
            <a:r>
              <a:rPr lang="tr-TR" smtClean="0"/>
              <a:t>Mekanik tahrişler</a:t>
            </a:r>
          </a:p>
          <a:p>
            <a:pPr eaLnBrk="1" hangingPunct="1">
              <a:buFontTx/>
              <a:buNone/>
            </a:pPr>
            <a:r>
              <a:rPr lang="tr-TR" smtClean="0"/>
              <a:t>		</a:t>
            </a:r>
            <a:r>
              <a:rPr lang="tr-TR" sz="2400" smtClean="0"/>
              <a:t>ör: diş protezleri, eklem protezleri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(eksojen)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Canlı etkenler</a:t>
            </a:r>
          </a:p>
          <a:p>
            <a:pPr eaLnBrk="1" hangingPunct="1"/>
            <a:r>
              <a:rPr lang="tr-TR" smtClean="0"/>
              <a:t>Viruslar (onkojen viruslar: RNA, DNA virusları)</a:t>
            </a:r>
          </a:p>
          <a:p>
            <a:pPr eaLnBrk="1" hangingPunct="1">
              <a:buFontTx/>
              <a:buNone/>
            </a:pPr>
            <a:r>
              <a:rPr lang="tr-TR" smtClean="0"/>
              <a:t>		ör: HBV, HPV, EBV, HTLV</a:t>
            </a:r>
          </a:p>
          <a:p>
            <a:pPr eaLnBrk="1" hangingPunct="1"/>
            <a:r>
              <a:rPr lang="tr-TR" smtClean="0"/>
              <a:t>Bakteriler </a:t>
            </a:r>
          </a:p>
          <a:p>
            <a:pPr eaLnBrk="1" hangingPunct="1"/>
            <a:r>
              <a:rPr lang="tr-TR" smtClean="0"/>
              <a:t>Parazitler 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  <a:noFill/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 (eksojen)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772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b="1" u="sng" smtClean="0"/>
              <a:t>Metastaz yolları: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u="sng" smtClean="0"/>
              <a:t>Lenf damarları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smtClean="0"/>
              <a:t>	- Genellikle karsinomlar bu yolla yayılırlar. Sarkomlar nadiren bu yolu kullanır.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u="sng" smtClean="0"/>
              <a:t>Kan damarları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smtClean="0"/>
              <a:t>	- Genellikle sarkomlar bu yolla yayılırlar. Bazen karsinomlar da bu yolu kullanırlar.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smtClean="0"/>
              <a:t>    - Venöz damarların duvarları kanser hücreleri tarafından daha kolaylıkla invaze edilir. Arter duvarı tümör invazyonuna oldukça dirençlidir.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smtClean="0"/>
              <a:t>    - Normalde lenf damarları venöz dolaşıma karıştığı için, lenf damarlarına giren kanser hücreleri de bir süre sonra venöz kana karışarak metastaz yapabilir.</a:t>
            </a:r>
            <a:r>
              <a:rPr lang="tr-TR" sz="2800" smtClean="0"/>
              <a:t> </a:t>
            </a:r>
            <a:r>
              <a:rPr lang="tr-TR" sz="2400" smtClean="0"/>
              <a:t>Bu yolla daha çok karaciğer ve akciğere metastaz olur.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lenfnodumet-me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5200" y="1765300"/>
            <a:ext cx="4673600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Lenf nodu metastazı</a:t>
            </a:r>
          </a:p>
        </p:txBody>
      </p:sp>
      <p:sp>
        <p:nvSpPr>
          <p:cNvPr id="25604" name="5 Metin kutusu"/>
          <p:cNvSpPr txBox="1">
            <a:spLocks noChangeArrowheads="1"/>
          </p:cNvSpPr>
          <p:nvPr/>
        </p:nvSpPr>
        <p:spPr bwMode="auto">
          <a:xfrm>
            <a:off x="2627313" y="6092825"/>
            <a:ext cx="3960812" cy="277813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ve Cotran, Hastalığın Patolojik Temeli, 7 baskı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KCm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76250"/>
            <a:ext cx="4673600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 descr="KCmet-mikr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3524250"/>
            <a:ext cx="46736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791200" y="70485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Karaciğer metastazı</a:t>
            </a:r>
          </a:p>
        </p:txBody>
      </p:sp>
      <p:sp>
        <p:nvSpPr>
          <p:cNvPr id="26629" name="5 Metin kutusu"/>
          <p:cNvSpPr txBox="1">
            <a:spLocks noChangeArrowheads="1"/>
          </p:cNvSpPr>
          <p:nvPr/>
        </p:nvSpPr>
        <p:spPr bwMode="auto">
          <a:xfrm>
            <a:off x="2339975" y="6453188"/>
            <a:ext cx="3960813" cy="277812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ve Cotran, Hastalığın Patolojik Temeli, 7 baskı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/>
            <a:r>
              <a:rPr lang="tr-TR" u="sng" smtClean="0"/>
              <a:t>Vücut boşlukları ve yüzeyleri</a:t>
            </a:r>
            <a:r>
              <a:rPr lang="tr-TR" smtClean="0"/>
              <a:t>:</a:t>
            </a:r>
          </a:p>
          <a:p>
            <a:pPr eaLnBrk="1" hangingPunct="1">
              <a:buFontTx/>
              <a:buNone/>
            </a:pPr>
            <a:endParaRPr lang="tr-TR" sz="1200" smtClean="0"/>
          </a:p>
          <a:p>
            <a:pPr eaLnBrk="1" hangingPunct="1">
              <a:buFontTx/>
              <a:buNone/>
            </a:pPr>
            <a:r>
              <a:rPr lang="tr-TR" smtClean="0"/>
              <a:t>	ör: mide kanseri – over (peritoneal boşluk)</a:t>
            </a:r>
          </a:p>
          <a:p>
            <a:pPr eaLnBrk="1" hangingPunct="1">
              <a:buFontTx/>
              <a:buNone/>
            </a:pPr>
            <a:r>
              <a:rPr lang="tr-TR" smtClean="0"/>
              <a:t>		over kanseri – karın içi diğer organlar (peritoneal boşluk)</a:t>
            </a:r>
          </a:p>
          <a:p>
            <a:pPr eaLnBrk="1" hangingPunct="1">
              <a:buFontTx/>
              <a:buNone/>
            </a:pPr>
            <a:r>
              <a:rPr lang="tr-TR" smtClean="0"/>
              <a:t>		lenfoma/lösemi – beyin (beyin omurilik sıvısı)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914400"/>
          </a:xfrm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Derecelendirme ve evreleme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32686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3600" u="sng" smtClean="0"/>
              <a:t>Derecelendirme (grade I,II,III,IV)</a:t>
            </a:r>
          </a:p>
          <a:p>
            <a:pPr eaLnBrk="1" hangingPunct="1"/>
            <a:r>
              <a:rPr lang="tr-TR" smtClean="0"/>
              <a:t>Diferansiyasyonu</a:t>
            </a:r>
          </a:p>
          <a:p>
            <a:pPr eaLnBrk="1" hangingPunct="1"/>
            <a:r>
              <a:rPr lang="tr-TR" smtClean="0"/>
              <a:t>Mitoz varlığı ve sayısı</a:t>
            </a:r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>
              <a:buFontTx/>
              <a:buNone/>
            </a:pPr>
            <a:r>
              <a:rPr lang="tr-TR" sz="2400" smtClean="0"/>
              <a:t>Grade I: İyi diferansiye ...</a:t>
            </a:r>
            <a:r>
              <a:rPr lang="tr-TR" sz="2400" smtClean="0">
                <a:sym typeface="Symbol" pitchFamily="18" charset="2"/>
              </a:rPr>
              <a:t>.... Grade IV: indiferansiye/anaplastik</a:t>
            </a:r>
            <a:endParaRPr lang="tr-TR" sz="2400" smtClean="0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Derecelendirme ve evreleme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tr-TR" u="sng" smtClean="0"/>
              <a:t>Evrelendirme (Stage I,II,III,IV)</a:t>
            </a:r>
          </a:p>
          <a:p>
            <a:pPr eaLnBrk="1" hangingPunct="1"/>
            <a:r>
              <a:rPr lang="tr-TR" sz="2400" smtClean="0"/>
              <a:t>Kanserin vücuttaki yaygınlığını gösterir.</a:t>
            </a:r>
          </a:p>
          <a:p>
            <a:pPr eaLnBrk="1" hangingPunct="1"/>
            <a:r>
              <a:rPr lang="tr-TR" sz="2400" smtClean="0"/>
              <a:t>Tümörün büyüklüğü</a:t>
            </a:r>
          </a:p>
          <a:p>
            <a:pPr eaLnBrk="1" hangingPunct="1"/>
            <a:r>
              <a:rPr lang="tr-TR" sz="2400" smtClean="0"/>
              <a:t>Bölgesel lenf bezlerinde metastaz varlığı/yokluğu</a:t>
            </a:r>
          </a:p>
          <a:p>
            <a:pPr eaLnBrk="1" hangingPunct="1"/>
            <a:r>
              <a:rPr lang="tr-TR" sz="2400" smtClean="0"/>
              <a:t>Uzak organ/doku metastazı varlığı/yokluğu</a:t>
            </a:r>
          </a:p>
          <a:p>
            <a:pPr eaLnBrk="1" hangingPunct="1"/>
            <a:r>
              <a:rPr lang="tr-TR" sz="2400" smtClean="0"/>
              <a:t>Uygun tedavi seçiminde rolü vardır.</a:t>
            </a:r>
          </a:p>
          <a:p>
            <a:pPr eaLnBrk="1" hangingPunct="1">
              <a:buFontTx/>
              <a:buNone/>
            </a:pPr>
            <a:endParaRPr lang="tr-TR" sz="2400" smtClean="0"/>
          </a:p>
          <a:p>
            <a:pPr eaLnBrk="1" hangingPunct="1">
              <a:buFontTx/>
              <a:buNone/>
            </a:pPr>
            <a:r>
              <a:rPr lang="tr-TR" sz="2000" smtClean="0"/>
              <a:t>Evre I: erken dönem, çok yayılmamış... </a:t>
            </a:r>
            <a:r>
              <a:rPr lang="tr-TR" sz="2000" smtClean="0">
                <a:sym typeface="Symbol" pitchFamily="18" charset="2"/>
              </a:rPr>
              <a:t>... Evre IV: Bütün vücutta 						yayılmış, geç</a:t>
            </a:r>
          </a:p>
          <a:p>
            <a:pPr eaLnBrk="1" hangingPunct="1">
              <a:buFontTx/>
              <a:buNone/>
            </a:pPr>
            <a:r>
              <a:rPr lang="tr-TR" sz="2000" smtClean="0">
                <a:sym typeface="Symbol" pitchFamily="18" charset="2"/>
              </a:rPr>
              <a:t>                                                                             dönem kanser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620713"/>
            <a:ext cx="4319588" cy="936625"/>
          </a:xfrm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Tümörlerin etkileri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82000" cy="5105400"/>
          </a:xfrm>
        </p:spPr>
        <p:txBody>
          <a:bodyPr/>
          <a:lstStyle/>
          <a:p>
            <a:pPr eaLnBrk="1" hangingPunct="1"/>
            <a:r>
              <a:rPr lang="tr-TR" sz="2800" smtClean="0"/>
              <a:t>Tümörün biyolojik davranışını, hem tümör, hem de konakçının özellikleri belirler.</a:t>
            </a:r>
          </a:p>
          <a:p>
            <a:pPr eaLnBrk="1" hangingPunct="1">
              <a:buFontTx/>
              <a:buNone/>
            </a:pPr>
            <a:endParaRPr lang="tr-TR" sz="1600" smtClean="0"/>
          </a:p>
          <a:p>
            <a:pPr eaLnBrk="1" hangingPunct="1"/>
            <a:r>
              <a:rPr lang="tr-TR" sz="2800" u="sng" smtClean="0"/>
              <a:t>TÜMÖRLER:</a:t>
            </a:r>
            <a:endParaRPr lang="tr-TR" sz="2800" smtClean="0"/>
          </a:p>
          <a:p>
            <a:pPr eaLnBrk="1" hangingPunct="1">
              <a:buFontTx/>
              <a:buNone/>
            </a:pPr>
            <a:r>
              <a:rPr lang="tr-TR" smtClean="0"/>
              <a:t>		</a:t>
            </a:r>
            <a:r>
              <a:rPr lang="tr-TR" sz="2400" smtClean="0"/>
              <a:t>*basınç atrofisi, istila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*hormon sentezi vb. fonksiyonel etkiler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*kanama, sekonder enfeksiyon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*organ ve dokularda yırtılma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	*kaşeksi (şiddetli, hızlı kilo kaybı, iştahsızlık, güçsüzlük, anemi)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838200"/>
          </a:xfrm>
        </p:spPr>
        <p:txBody>
          <a:bodyPr/>
          <a:lstStyle/>
          <a:p>
            <a:pPr algn="l" eaLnBrk="1" hangingPunct="1"/>
            <a:r>
              <a:rPr lang="tr-TR" sz="3200" b="1" u="sng" smtClean="0">
                <a:solidFill>
                  <a:srgbClr val="CC3300"/>
                </a:solidFill>
              </a:rPr>
              <a:t>Tümör etyolojisi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2765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u="sng" smtClean="0"/>
              <a:t>Karsinojen:</a:t>
            </a:r>
            <a:r>
              <a:rPr lang="tr-TR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Neoplaziyi başlatan ve gelişmesini sağlayan etkenler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*endojen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*ekzojen 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13716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Neoplazi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353</Words>
  <Application>Microsoft Office PowerPoint</Application>
  <PresentationFormat>Ekran Gösterisi (4:3)</PresentationFormat>
  <Paragraphs>138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Slayt 1</vt:lpstr>
      <vt:lpstr>Slayt 2</vt:lpstr>
      <vt:lpstr>Slayt 3</vt:lpstr>
      <vt:lpstr>Slayt 4</vt:lpstr>
      <vt:lpstr>Slayt 5</vt:lpstr>
      <vt:lpstr>Derecelendirme ve evreleme</vt:lpstr>
      <vt:lpstr>Derecelendirme ve evreleme</vt:lpstr>
      <vt:lpstr>Tümörlerin etkileri</vt:lpstr>
      <vt:lpstr>Tümör etyolojisi</vt:lpstr>
      <vt:lpstr>Tümör etyolojisi</vt:lpstr>
      <vt:lpstr>Tümör etyolojisi (endojen)</vt:lpstr>
      <vt:lpstr>Tümör etyolojisi (endojen)</vt:lpstr>
      <vt:lpstr>Tümör etyolojisi (endojen)</vt:lpstr>
      <vt:lpstr>Tümör etyolojisi (endojen)</vt:lpstr>
      <vt:lpstr>Tümör etyolojisi (eksojen)</vt:lpstr>
      <vt:lpstr>Tümör etyolojisi (eksojen)</vt:lpstr>
      <vt:lpstr>Tümör etyolojisi (eksojen)</vt:lpstr>
      <vt:lpstr>Tümör etyolojisi (eksojen)</vt:lpstr>
      <vt:lpstr>Tümör etyolojisi (eksojen)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2</cp:revision>
  <dcterms:created xsi:type="dcterms:W3CDTF">2018-03-09T07:56:57Z</dcterms:created>
  <dcterms:modified xsi:type="dcterms:W3CDTF">2018-03-09T07:58:24Z</dcterms:modified>
</cp:coreProperties>
</file>