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140968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Selex</a:t>
            </a:r>
            <a:r>
              <a:rPr lang="tr-TR" dirty="0" smtClean="0"/>
              <a:t> Yöntemiyle Yeni İşlevleri Olan RNA Polimerleri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55000" lnSpcReduction="20000"/>
          </a:bodyPr>
          <a:lstStyle/>
          <a:p>
            <a:r>
              <a:rPr lang="tr-TR" sz="4500" b="1" dirty="0" smtClean="0">
                <a:cs typeface="Arial" charset="0"/>
              </a:rPr>
              <a:t>SELEX, </a:t>
            </a:r>
            <a:r>
              <a:rPr lang="tr-TR" sz="4500" dirty="0" smtClean="0">
                <a:cs typeface="Arial" charset="0"/>
              </a:rPr>
              <a:t>amino asitlere, organik boyalara, </a:t>
            </a:r>
            <a:r>
              <a:rPr lang="tr-TR" sz="4500" dirty="0" err="1" smtClean="0">
                <a:cs typeface="Arial" charset="0"/>
              </a:rPr>
              <a:t>nükleotitlere</a:t>
            </a:r>
            <a:r>
              <a:rPr lang="tr-TR" sz="4500" dirty="0" smtClean="0">
                <a:cs typeface="Arial" charset="0"/>
              </a:rPr>
              <a:t>, </a:t>
            </a:r>
            <a:r>
              <a:rPr lang="tr-TR" sz="4500" dirty="0" err="1" smtClean="0">
                <a:cs typeface="Arial" charset="0"/>
              </a:rPr>
              <a:t>siyanokobalamin</a:t>
            </a:r>
            <a:r>
              <a:rPr lang="tr-TR" sz="4500" dirty="0" smtClean="0">
                <a:cs typeface="Arial" charset="0"/>
              </a:rPr>
              <a:t> ve diğer moleküllere bağlanan RNA moleküllerini oluşturmak için kullanılmıştır.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4500" dirty="0" smtClean="0">
                <a:cs typeface="Arial" charset="0"/>
              </a:rPr>
              <a:t>Bu örnekte, </a:t>
            </a:r>
            <a:r>
              <a:rPr lang="tr-TR" sz="4500" dirty="0" err="1" smtClean="0">
                <a:cs typeface="Arial" charset="0"/>
              </a:rPr>
              <a:t>ATP'ye</a:t>
            </a:r>
            <a:r>
              <a:rPr lang="tr-TR" sz="4500" dirty="0" smtClean="0">
                <a:cs typeface="Arial" charset="0"/>
              </a:rPr>
              <a:t> sıkıca bağlanan RNA tiplerinin seçilmesinde SELEX kullanılmıştır.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4500" dirty="0" smtClean="0">
                <a:cs typeface="Arial" charset="0"/>
              </a:rPr>
              <a:t>(1) Doğal olmayan seçimleri için RNA polimerlerinin </a:t>
            </a:r>
            <a:r>
              <a:rPr lang="tr-TR" sz="4500" dirty="0" err="1" smtClean="0">
                <a:cs typeface="Arial" charset="0"/>
              </a:rPr>
              <a:t>random</a:t>
            </a:r>
            <a:r>
              <a:rPr lang="tr-TR" sz="4500" dirty="0" smtClean="0">
                <a:cs typeface="Arial" charset="0"/>
              </a:rPr>
              <a:t> karışımları </a:t>
            </a:r>
            <a:r>
              <a:rPr lang="tr-TR" sz="4500" dirty="0" err="1" smtClean="0">
                <a:cs typeface="Arial" charset="0"/>
              </a:rPr>
              <a:t>ATP'ye</a:t>
            </a:r>
            <a:r>
              <a:rPr lang="tr-TR" sz="4500" dirty="0" smtClean="0">
                <a:cs typeface="Arial" charset="0"/>
              </a:rPr>
              <a:t> tutunacakları bir reçine içinden geçirilir. SELEX içindeki karmaşık RNA karışımlarının pratikteki limiti yaklaşık 10</a:t>
            </a:r>
            <a:r>
              <a:rPr lang="tr-TR" sz="4500" baseline="30000" dirty="0" smtClean="0">
                <a:cs typeface="Arial" charset="0"/>
              </a:rPr>
              <a:t>15</a:t>
            </a:r>
            <a:r>
              <a:rPr lang="tr-TR" sz="4500" dirty="0" smtClean="0">
                <a:cs typeface="Arial" charset="0"/>
              </a:rPr>
              <a:t> farklı dizilim olup; 25 nükleotidin tam </a:t>
            </a:r>
            <a:r>
              <a:rPr lang="tr-TR" sz="4500" dirty="0" err="1" smtClean="0">
                <a:cs typeface="Arial" charset="0"/>
              </a:rPr>
              <a:t>randomizasyonu</a:t>
            </a:r>
            <a:r>
              <a:rPr lang="tr-TR" sz="4500" dirty="0" smtClean="0">
                <a:cs typeface="Arial" charset="0"/>
              </a:rPr>
              <a:t> buna olanak sağlar (4</a:t>
            </a:r>
            <a:r>
              <a:rPr lang="tr-TR" sz="4500" baseline="30000" dirty="0" smtClean="0">
                <a:cs typeface="Arial" charset="0"/>
              </a:rPr>
              <a:t>25</a:t>
            </a:r>
            <a:r>
              <a:rPr lang="tr-TR" sz="4500" dirty="0" smtClean="0">
                <a:cs typeface="Arial" charset="0"/>
              </a:rPr>
              <a:t> = 10</a:t>
            </a:r>
            <a:r>
              <a:rPr lang="tr-TR" sz="4500" baseline="30000" dirty="0" smtClean="0">
                <a:cs typeface="Arial" charset="0"/>
              </a:rPr>
              <a:t>15</a:t>
            </a:r>
            <a:r>
              <a:rPr lang="tr-TR" sz="4500" dirty="0" smtClean="0">
                <a:cs typeface="Arial" charset="0"/>
              </a:rPr>
              <a:t>). Klondan geçen RNA polimerleri atılır.  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4500" dirty="0" smtClean="0">
                <a:cs typeface="Arial" charset="0"/>
              </a:rPr>
              <a:t>(2) </a:t>
            </a:r>
            <a:r>
              <a:rPr lang="tr-TR" sz="4500" dirty="0" err="1" smtClean="0">
                <a:cs typeface="Arial" charset="0"/>
              </a:rPr>
              <a:t>ATP'ye</a:t>
            </a:r>
            <a:r>
              <a:rPr lang="tr-TR" sz="4500" dirty="0" smtClean="0">
                <a:cs typeface="Arial" charset="0"/>
              </a:rPr>
              <a:t> bağlananlar tuz çözeltisiyle yıkanarak kolondan toplanır.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sz="4500" dirty="0" smtClean="0">
                <a:cs typeface="Arial" charset="0"/>
              </a:rPr>
              <a:t>(3)Toplanan polimerler çoğaltılır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dirty="0">
                <a:cs typeface="Arial" charset="0"/>
              </a:rPr>
              <a:t>(4) seçilmiş </a:t>
            </a:r>
            <a:r>
              <a:rPr lang="tr-TR" dirty="0" err="1">
                <a:cs typeface="Arial" charset="0"/>
              </a:rPr>
              <a:t>RNAların</a:t>
            </a:r>
            <a:r>
              <a:rPr lang="tr-TR" dirty="0">
                <a:cs typeface="Arial" charset="0"/>
              </a:rPr>
              <a:t> tamamlayıcısı </a:t>
            </a:r>
            <a:r>
              <a:rPr lang="tr-TR" dirty="0" err="1">
                <a:cs typeface="Arial" charset="0"/>
              </a:rPr>
              <a:t>DNAları</a:t>
            </a:r>
            <a:r>
              <a:rPr lang="tr-TR" dirty="0">
                <a:cs typeface="Arial" charset="0"/>
              </a:rPr>
              <a:t> oluşturmak için ters </a:t>
            </a:r>
            <a:r>
              <a:rPr lang="tr-TR" dirty="0" err="1">
                <a:cs typeface="Arial" charset="0"/>
              </a:rPr>
              <a:t>transkriptaz</a:t>
            </a:r>
            <a:r>
              <a:rPr lang="tr-TR" dirty="0">
                <a:cs typeface="Arial" charset="0"/>
              </a:rPr>
              <a:t> kullanılır.  Daha sonra bir RNA </a:t>
            </a:r>
            <a:r>
              <a:rPr lang="tr-TR" dirty="0" err="1">
                <a:cs typeface="Arial" charset="0"/>
              </a:rPr>
              <a:t>polimeraz</a:t>
            </a:r>
            <a:r>
              <a:rPr lang="tr-TR" dirty="0">
                <a:cs typeface="Arial" charset="0"/>
              </a:rPr>
              <a:t>, oluşan DNA moleküllerinden pek çok tamamlayıcı RNA molekülü oluşturur.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dirty="0">
                <a:cs typeface="Arial" charset="0"/>
              </a:rPr>
              <a:t>(5) Bu yeni RNA havuzu aynı seçme işlemine tabi tutulur ve bu döngü, bir düzine kadar veya daha fazla tekrar edilir.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dirty="0">
                <a:cs typeface="Arial" charset="0"/>
              </a:rPr>
              <a:t>    Sonunda geriye sadece </a:t>
            </a:r>
            <a:r>
              <a:rPr lang="tr-TR" dirty="0" err="1">
                <a:cs typeface="Arial" charset="0"/>
              </a:rPr>
              <a:t>ATP'ye</a:t>
            </a:r>
            <a:r>
              <a:rPr lang="tr-TR" dirty="0">
                <a:cs typeface="Arial" charset="0"/>
              </a:rPr>
              <a:t> ilgisi olan az sayıdaki RNA dizisi kalır. </a:t>
            </a:r>
          </a:p>
          <a:p>
            <a:pPr algn="just">
              <a:lnSpc>
                <a:spcPct val="120000"/>
              </a:lnSpc>
              <a:buNone/>
            </a:pPr>
            <a:r>
              <a:rPr lang="tr-TR" dirty="0">
                <a:cs typeface="Arial" charset="0"/>
              </a:rPr>
              <a:t>(b) </a:t>
            </a:r>
            <a:r>
              <a:rPr lang="tr-TR" dirty="0" err="1">
                <a:cs typeface="Arial" charset="0"/>
              </a:rPr>
              <a:t>ATP'ye</a:t>
            </a:r>
            <a:r>
              <a:rPr lang="tr-TR" dirty="0">
                <a:cs typeface="Arial" charset="0"/>
              </a:rPr>
              <a:t> bağlanan bir RNA </a:t>
            </a:r>
            <a:r>
              <a:rPr lang="tr-TR" dirty="0" err="1">
                <a:cs typeface="Arial" charset="0"/>
              </a:rPr>
              <a:t>oligonükleotidin</a:t>
            </a:r>
            <a:r>
              <a:rPr lang="tr-TR" dirty="0">
                <a:cs typeface="Arial" charset="0"/>
              </a:rPr>
              <a:t> yapısı. Bağlanma aktivitesi için gereken </a:t>
            </a:r>
            <a:r>
              <a:rPr lang="tr-TR" dirty="0" err="1">
                <a:cs typeface="Arial" charset="0"/>
              </a:rPr>
              <a:t>nükleotitler</a:t>
            </a:r>
            <a:r>
              <a:rPr lang="tr-TR" dirty="0">
                <a:cs typeface="Arial" charset="0"/>
              </a:rPr>
              <a:t> gösterilmiştir.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9930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latin typeface="+mn-lt"/>
                <a:cs typeface="Arial" charset="0"/>
              </a:rPr>
              <a:t>RNA SENTEZİ BİYOKİMYASAL GEÇİŞLERE ÇOK ÖNEMLİ İPUÇLARI SUNAR</a:t>
            </a:r>
            <a:endParaRPr lang="tr-TR" sz="2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760640"/>
          </a:xfrm>
        </p:spPr>
        <p:txBody>
          <a:bodyPr>
            <a:normAutofit fontScale="62500" lnSpcReduction="20000"/>
          </a:bodyPr>
          <a:lstStyle/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tr-TR" dirty="0" smtClean="0">
                <a:cs typeface="Arial" pitchFamily="34" charset="0"/>
              </a:rPr>
              <a:t>Temel yaşamsal işlevlerimizin anahtar belirtisi olan olağanüstü karmaşa ve düzen, canlıları cansız sistemlerden </a:t>
            </a:r>
            <a:r>
              <a:rPr lang="tr-TR" dirty="0" err="1" smtClean="0">
                <a:cs typeface="Arial" pitchFamily="34" charset="0"/>
              </a:rPr>
              <a:t>farklandırır</a:t>
            </a:r>
            <a:r>
              <a:rPr lang="tr-TR" dirty="0" smtClean="0">
                <a:cs typeface="Arial" pitchFamily="34" charset="0"/>
              </a:rPr>
              <a:t>. </a:t>
            </a: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endParaRPr lang="tr-TR" dirty="0" smtClean="0">
              <a:cs typeface="Arial" pitchFamily="34" charset="0"/>
            </a:endParaRP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tr-TR" dirty="0" smtClean="0">
                <a:cs typeface="Arial" pitchFamily="34" charset="0"/>
              </a:rPr>
              <a:t>Canlılık durumunun korunması için özellikle, çevresel enerji kaynaklarının kullanılması ve özelleşmiş hücresel </a:t>
            </a:r>
            <a:r>
              <a:rPr lang="tr-TR" dirty="0" err="1" smtClean="0">
                <a:cs typeface="Arial" pitchFamily="34" charset="0"/>
              </a:rPr>
              <a:t>makromoleküllerin</a:t>
            </a:r>
            <a:r>
              <a:rPr lang="tr-TR" dirty="0" smtClean="0">
                <a:cs typeface="Arial" pitchFamily="34" charset="0"/>
              </a:rPr>
              <a:t> sentezi gibi, seçilmiş özel tepkimelerin oldukça hızlı yürümesi gereklidir. </a:t>
            </a: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endParaRPr lang="tr-TR" dirty="0" smtClean="0">
              <a:cs typeface="Arial" pitchFamily="34" charset="0"/>
            </a:endParaRP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tr-TR" dirty="0" smtClean="0">
                <a:cs typeface="Arial" pitchFamily="34" charset="0"/>
              </a:rPr>
              <a:t>Yaşam, güçlü ve seçici katalizörler olan enzim ve bilgi içeren sistemlere bağımlıdır. </a:t>
            </a: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endParaRPr lang="tr-TR" dirty="0" smtClean="0">
              <a:cs typeface="Arial" pitchFamily="34" charset="0"/>
            </a:endParaRP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tr-TR" dirty="0" smtClean="0">
                <a:cs typeface="Arial" pitchFamily="34" charset="0"/>
              </a:rPr>
              <a:t>Bilgi sistemleri güvenli bir şekilde enzim tasarımlarını saklamalı ve doğru olarak gelecek kuşaklara aktarmalıdır.</a:t>
            </a: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endParaRPr lang="tr-TR" dirty="0" smtClean="0">
              <a:cs typeface="Arial" pitchFamily="34" charset="0"/>
            </a:endParaRPr>
          </a:p>
          <a:p>
            <a:pPr marL="274320" indent="-274320" algn="just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tr-TR" dirty="0" smtClean="0">
                <a:cs typeface="Arial" pitchFamily="34" charset="0"/>
              </a:rPr>
              <a:t>Kromozomlar hücreler için değil, hücreleri oluşturan ve sürekliliğini sağlayan enzimler için gerekli bilgileri şifrelemelidir.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Ribozimler</a:t>
            </a:r>
            <a:r>
              <a:rPr lang="tr-TR" dirty="0" smtClean="0"/>
              <a:t> ve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tr-TR" sz="3000" dirty="0" smtClean="0">
                <a:cs typeface="Arial" charset="0"/>
              </a:rPr>
              <a:t>En iyi tanımlanmış olan </a:t>
            </a:r>
            <a:r>
              <a:rPr lang="tr-TR" sz="3000" dirty="0" err="1" smtClean="0">
                <a:cs typeface="Arial" charset="0"/>
              </a:rPr>
              <a:t>ribozimler</a:t>
            </a:r>
            <a:r>
              <a:rPr lang="tr-TR" sz="3000" dirty="0" smtClean="0">
                <a:cs typeface="Arial" charset="0"/>
              </a:rPr>
              <a:t>, kendi kesip-yeniden birleştiren grup I </a:t>
            </a:r>
            <a:r>
              <a:rPr lang="tr-TR" sz="3000" dirty="0" err="1" smtClean="0">
                <a:cs typeface="Arial" charset="0"/>
              </a:rPr>
              <a:t>intronlar</a:t>
            </a:r>
            <a:r>
              <a:rPr lang="tr-TR" sz="3000" dirty="0" smtClean="0">
                <a:cs typeface="Arial" charset="0"/>
              </a:rPr>
              <a:t>, </a:t>
            </a:r>
            <a:r>
              <a:rPr lang="tr-TR" sz="3000" dirty="0" err="1" smtClean="0">
                <a:cs typeface="Arial" charset="0"/>
              </a:rPr>
              <a:t>RNAaz</a:t>
            </a:r>
            <a:r>
              <a:rPr lang="tr-TR" sz="3000" dirty="0" smtClean="0">
                <a:cs typeface="Arial" charset="0"/>
              </a:rPr>
              <a:t> P ve </a:t>
            </a:r>
            <a:r>
              <a:rPr lang="tr-TR" sz="3000" dirty="0" err="1" smtClean="0">
                <a:cs typeface="Arial" charset="0"/>
              </a:rPr>
              <a:t>çekiçbaş</a:t>
            </a:r>
            <a:r>
              <a:rPr lang="tr-TR" sz="3000" dirty="0" smtClean="0">
                <a:cs typeface="Arial" charset="0"/>
              </a:rPr>
              <a:t> </a:t>
            </a:r>
            <a:r>
              <a:rPr lang="tr-TR" sz="3000" dirty="0" err="1" smtClean="0">
                <a:cs typeface="Arial" charset="0"/>
              </a:rPr>
              <a:t>ribozimdir</a:t>
            </a:r>
            <a:r>
              <a:rPr lang="tr-TR" sz="3000" dirty="0" smtClean="0">
                <a:cs typeface="Arial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tr-TR" sz="3000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Çekiçbaş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ribozimi</a:t>
            </a:r>
            <a:r>
              <a:rPr lang="tr-TR" dirty="0" smtClean="0">
                <a:cs typeface="Arial" charset="0"/>
              </a:rPr>
              <a:t> toplam olarak, sadece 41 </a:t>
            </a:r>
            <a:r>
              <a:rPr lang="tr-TR" dirty="0" err="1" smtClean="0">
                <a:cs typeface="Arial" charset="0"/>
              </a:rPr>
              <a:t>nükleotitlik</a:t>
            </a:r>
            <a:r>
              <a:rPr lang="tr-TR" dirty="0" smtClean="0">
                <a:cs typeface="Arial" charset="0"/>
              </a:rPr>
              <a:t> iki RNA zincirinden oluşur.</a:t>
            </a:r>
          </a:p>
          <a:p>
            <a:pPr>
              <a:lnSpc>
                <a:spcPct val="120000"/>
              </a:lnSpc>
            </a:pPr>
            <a:r>
              <a:rPr lang="tr-TR" dirty="0" err="1" smtClean="0">
                <a:cs typeface="Arial" charset="0"/>
              </a:rPr>
              <a:t>Çekiçbaş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ribozim</a:t>
            </a:r>
            <a:r>
              <a:rPr lang="tr-TR" dirty="0" smtClean="0">
                <a:cs typeface="Arial" charset="0"/>
              </a:rPr>
              <a:t> bir </a:t>
            </a:r>
            <a:r>
              <a:rPr lang="tr-TR" dirty="0" err="1" smtClean="0">
                <a:cs typeface="Arial" charset="0"/>
              </a:rPr>
              <a:t>metalloenzimdir</a:t>
            </a:r>
            <a:r>
              <a:rPr lang="tr-TR" dirty="0" smtClean="0">
                <a:cs typeface="Arial" charset="0"/>
              </a:rPr>
              <a:t>; Mg</a:t>
            </a:r>
            <a:r>
              <a:rPr lang="tr-TR" baseline="30000" dirty="0" smtClean="0">
                <a:cs typeface="Arial" charset="0"/>
              </a:rPr>
              <a:t>+ </a:t>
            </a:r>
            <a:r>
              <a:rPr lang="tr-TR" dirty="0" smtClean="0">
                <a:cs typeface="Arial" charset="0"/>
              </a:rPr>
              <a:t>iyonları </a:t>
            </a:r>
            <a:r>
              <a:rPr lang="tr-TR" dirty="0" err="1" smtClean="0">
                <a:cs typeface="Arial" charset="0"/>
              </a:rPr>
              <a:t>aktıvite</a:t>
            </a:r>
            <a:r>
              <a:rPr lang="tr-TR" dirty="0" smtClean="0">
                <a:cs typeface="Arial" charset="0"/>
              </a:rPr>
              <a:t> için gerekir. Kendiliğinden kırılma bölgesindeki iki </a:t>
            </a:r>
            <a:r>
              <a:rPr lang="tr-TR" dirty="0" err="1" smtClean="0">
                <a:cs typeface="Arial" charset="0"/>
              </a:rPr>
              <a:t>nükleotit</a:t>
            </a:r>
            <a:r>
              <a:rPr lang="tr-TR" dirty="0" smtClean="0">
                <a:cs typeface="Arial" charset="0"/>
              </a:rPr>
              <a:t> birimi arasındaki </a:t>
            </a:r>
            <a:r>
              <a:rPr lang="tr-TR" dirty="0" err="1" smtClean="0">
                <a:cs typeface="Arial" charset="0"/>
              </a:rPr>
              <a:t>fosfodiester</a:t>
            </a:r>
            <a:r>
              <a:rPr lang="tr-TR" dirty="0" smtClean="0">
                <a:cs typeface="Arial" charset="0"/>
              </a:rPr>
              <a:t> bağı sarı renkte gösterilmiştir.</a:t>
            </a:r>
            <a:endParaRPr lang="tr-TR" sz="3000" dirty="0" smtClean="0"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tr-TR" sz="3000" dirty="0" smtClean="0">
                <a:cs typeface="Arial" charset="0"/>
              </a:rPr>
              <a:t>Bu </a:t>
            </a:r>
            <a:r>
              <a:rPr lang="tr-TR" sz="3000" dirty="0" err="1" smtClean="0">
                <a:cs typeface="Arial" charset="0"/>
              </a:rPr>
              <a:t>ribozimlerin</a:t>
            </a:r>
            <a:r>
              <a:rPr lang="tr-TR" sz="3000" dirty="0" smtClean="0">
                <a:cs typeface="Arial" charset="0"/>
              </a:rPr>
              <a:t> aktivitelerinin büyük bir kısmını </a:t>
            </a:r>
            <a:r>
              <a:rPr lang="tr-TR" sz="3000" dirty="0" err="1" smtClean="0">
                <a:cs typeface="Arial" charset="0"/>
              </a:rPr>
              <a:t>çaprazesterleştirme</a:t>
            </a:r>
            <a:r>
              <a:rPr lang="tr-TR" sz="3000" dirty="0" smtClean="0">
                <a:cs typeface="Arial" charset="0"/>
              </a:rPr>
              <a:t> ve </a:t>
            </a:r>
            <a:r>
              <a:rPr lang="tr-TR" sz="3000" dirty="0" err="1" smtClean="0">
                <a:cs typeface="Arial" charset="0"/>
              </a:rPr>
              <a:t>fosfodiester</a:t>
            </a:r>
            <a:r>
              <a:rPr lang="tr-TR" sz="3000" dirty="0" smtClean="0">
                <a:cs typeface="Arial" charset="0"/>
              </a:rPr>
              <a:t> bağının hidrolizi (kırma) gibi iki temel tepkime oluşturur. </a:t>
            </a:r>
          </a:p>
          <a:p>
            <a:pPr>
              <a:lnSpc>
                <a:spcPct val="120000"/>
              </a:lnSpc>
            </a:pPr>
            <a:r>
              <a:rPr lang="tr-TR" sz="3000" dirty="0" err="1" smtClean="0">
                <a:cs typeface="Arial" charset="0"/>
              </a:rPr>
              <a:t>Ribozimlerin</a:t>
            </a:r>
            <a:r>
              <a:rPr lang="tr-TR" sz="3000" dirty="0" smtClean="0">
                <a:cs typeface="Arial" charset="0"/>
              </a:rPr>
              <a:t> </a:t>
            </a:r>
            <a:r>
              <a:rPr lang="tr-TR" sz="3000" dirty="0" err="1" smtClean="0">
                <a:cs typeface="Arial" charset="0"/>
              </a:rPr>
              <a:t>substratları</a:t>
            </a:r>
            <a:r>
              <a:rPr lang="tr-TR" sz="3000" dirty="0" smtClean="0">
                <a:cs typeface="Arial" charset="0"/>
              </a:rPr>
              <a:t> sıklıkla bir RNA molekülü ve hatta </a:t>
            </a:r>
            <a:r>
              <a:rPr lang="tr-TR" sz="3000" dirty="0" err="1" smtClean="0">
                <a:cs typeface="Arial" charset="0"/>
              </a:rPr>
              <a:t>ribozimin</a:t>
            </a:r>
            <a:r>
              <a:rPr lang="tr-TR" sz="3000" dirty="0" smtClean="0">
                <a:cs typeface="Arial" charset="0"/>
              </a:rPr>
              <a:t> kendisinin bir parçası olabilir.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02027"/>
          </a:xfrm>
        </p:spPr>
        <p:txBody>
          <a:bodyPr>
            <a:normAutofit fontScale="70000" lnSpcReduction="20000"/>
          </a:bodyPr>
          <a:lstStyle/>
          <a:p>
            <a:pPr marL="273050" indent="-273050" algn="just">
              <a:lnSpc>
                <a:spcPct val="120000"/>
              </a:lnSpc>
              <a:buNone/>
            </a:pPr>
            <a:r>
              <a:rPr lang="tr-TR" dirty="0" smtClean="0">
                <a:cs typeface="Arial" charset="0"/>
              </a:rPr>
              <a:t>    </a:t>
            </a:r>
            <a:r>
              <a:rPr lang="tr-TR" dirty="0" err="1" smtClean="0">
                <a:cs typeface="Arial" pitchFamily="34" charset="0"/>
              </a:rPr>
              <a:t>Ribozimler</a:t>
            </a:r>
            <a:r>
              <a:rPr lang="tr-TR" dirty="0" smtClean="0">
                <a:cs typeface="Arial" pitchFamily="34" charset="0"/>
              </a:rPr>
              <a:t> ayrıca önemli </a:t>
            </a:r>
            <a:r>
              <a:rPr lang="tr-TR" dirty="0" err="1" smtClean="0">
                <a:cs typeface="Arial" pitchFamily="34" charset="0"/>
              </a:rPr>
              <a:t>nükleotitleri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değiştirildiginde</a:t>
            </a:r>
            <a:r>
              <a:rPr lang="tr-TR" dirty="0" smtClean="0">
                <a:cs typeface="Arial" pitchFamily="34" charset="0"/>
              </a:rPr>
              <a:t> de </a:t>
            </a:r>
            <a:r>
              <a:rPr lang="tr-TR" dirty="0" err="1" smtClean="0">
                <a:cs typeface="Arial" pitchFamily="34" charset="0"/>
              </a:rPr>
              <a:t>inaktif</a:t>
            </a:r>
            <a:r>
              <a:rPr lang="tr-TR" dirty="0" smtClean="0">
                <a:cs typeface="Arial" pitchFamily="34" charset="0"/>
              </a:rPr>
              <a:t> olabilirler.  </a:t>
            </a:r>
            <a:endParaRPr lang="tr-TR" dirty="0" smtClean="0">
              <a:cs typeface="Arial" charset="0"/>
            </a:endParaRPr>
          </a:p>
          <a:p>
            <a:pPr marL="273050" indent="-273050" algn="just">
              <a:lnSpc>
                <a:spcPct val="120000"/>
              </a:lnSpc>
              <a:buNone/>
            </a:pPr>
            <a:endParaRPr lang="tr-TR" dirty="0" smtClean="0">
              <a:cs typeface="Arial" charset="0"/>
            </a:endParaRPr>
          </a:p>
          <a:p>
            <a:pPr marL="273050" indent="-273050" algn="just">
              <a:lnSpc>
                <a:spcPct val="120000"/>
              </a:lnSpc>
              <a:buNone/>
            </a:pPr>
            <a:r>
              <a:rPr lang="tr-TR" dirty="0" smtClean="0">
                <a:cs typeface="Arial" charset="0"/>
              </a:rPr>
              <a:t>   </a:t>
            </a:r>
            <a:r>
              <a:rPr lang="tr-TR" dirty="0" err="1" smtClean="0">
                <a:cs typeface="Arial" charset="0"/>
              </a:rPr>
              <a:t>Substratı</a:t>
            </a:r>
            <a:r>
              <a:rPr lang="tr-TR" dirty="0" smtClean="0">
                <a:cs typeface="Arial" charset="0"/>
              </a:rPr>
              <a:t> RNA molekülü olduğu zaman, tepkime sırasında </a:t>
            </a:r>
            <a:r>
              <a:rPr lang="tr-TR" dirty="0" err="1" smtClean="0">
                <a:cs typeface="Arial" charset="0"/>
              </a:rPr>
              <a:t>substratla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biraraya</a:t>
            </a:r>
            <a:r>
              <a:rPr lang="tr-TR" dirty="0" smtClean="0">
                <a:cs typeface="Arial" charset="0"/>
              </a:rPr>
              <a:t> gelmek için baz-çifti etkileşimlerini kullanırlar.</a:t>
            </a:r>
          </a:p>
          <a:p>
            <a:pPr marL="273050" indent="-273050" algn="just">
              <a:lnSpc>
                <a:spcPct val="120000"/>
              </a:lnSpc>
              <a:buNone/>
            </a:pPr>
            <a:endParaRPr lang="tr-TR" dirty="0" smtClean="0">
              <a:cs typeface="Arial" charset="0"/>
            </a:endParaRPr>
          </a:p>
          <a:p>
            <a:pPr marL="273050" indent="-273050" algn="just">
              <a:lnSpc>
                <a:spcPct val="120000"/>
              </a:lnSpc>
              <a:buNone/>
            </a:pPr>
            <a:r>
              <a:rPr lang="tr-TR" dirty="0" smtClean="0">
                <a:cs typeface="Arial" charset="0"/>
              </a:rPr>
              <a:t>   </a:t>
            </a:r>
            <a:r>
              <a:rPr lang="tr-TR" dirty="0" err="1" smtClean="0">
                <a:cs typeface="Arial" charset="0"/>
              </a:rPr>
              <a:t>Ribozimlerin</a:t>
            </a:r>
            <a:r>
              <a:rPr lang="tr-TR" dirty="0" smtClean="0">
                <a:cs typeface="Arial" charset="0"/>
              </a:rPr>
              <a:t> büyüklükleri çok değişkendir. Kendi kesip-birleştiren grup I </a:t>
            </a:r>
            <a:r>
              <a:rPr lang="tr-TR" dirty="0" err="1" smtClean="0">
                <a:cs typeface="Arial" charset="0"/>
              </a:rPr>
              <a:t>intronlarının</a:t>
            </a:r>
            <a:r>
              <a:rPr lang="tr-TR" dirty="0" smtClean="0">
                <a:cs typeface="Arial" charset="0"/>
              </a:rPr>
              <a:t> büyüklüğü 400 </a:t>
            </a:r>
            <a:r>
              <a:rPr lang="tr-TR" dirty="0" err="1" smtClean="0">
                <a:cs typeface="Arial" charset="0"/>
              </a:rPr>
              <a:t>nükleotitten</a:t>
            </a:r>
            <a:r>
              <a:rPr lang="tr-TR" dirty="0" smtClean="0">
                <a:cs typeface="Arial" charset="0"/>
              </a:rPr>
              <a:t> fazla olabilir.</a:t>
            </a:r>
          </a:p>
          <a:p>
            <a:pPr marL="273050" indent="-273050" algn="just">
              <a:lnSpc>
                <a:spcPct val="120000"/>
              </a:lnSpc>
              <a:buNone/>
            </a:pPr>
            <a:r>
              <a:rPr lang="tr-TR" dirty="0" smtClean="0">
                <a:solidFill>
                  <a:srgbClr val="CC00CC"/>
                </a:solidFill>
                <a:latin typeface="Arial" charset="0"/>
                <a:cs typeface="Arial" charset="0"/>
              </a:rPr>
              <a:t>   </a:t>
            </a:r>
          </a:p>
          <a:p>
            <a:pPr marL="273050" indent="-273050" algn="just">
              <a:lnSpc>
                <a:spcPct val="120000"/>
              </a:lnSpc>
              <a:buNone/>
            </a:pPr>
            <a:r>
              <a:rPr lang="tr-TR" dirty="0" smtClean="0">
                <a:solidFill>
                  <a:srgbClr val="CC00CC"/>
                </a:solidFill>
                <a:latin typeface="Arial" charset="0"/>
                <a:cs typeface="Arial" charset="0"/>
              </a:rPr>
              <a:t>   </a:t>
            </a:r>
            <a:r>
              <a:rPr lang="tr-TR" dirty="0" smtClean="0">
                <a:cs typeface="Arial" charset="0"/>
              </a:rPr>
              <a:t>Her bir </a:t>
            </a:r>
            <a:r>
              <a:rPr lang="tr-TR" dirty="0" err="1" smtClean="0">
                <a:cs typeface="Arial" charset="0"/>
              </a:rPr>
              <a:t>ribozim</a:t>
            </a:r>
            <a:r>
              <a:rPr lang="tr-TR" dirty="0" smtClean="0">
                <a:cs typeface="Arial" charset="0"/>
              </a:rPr>
              <a:t> saatte 100 </a:t>
            </a:r>
            <a:r>
              <a:rPr lang="tr-TR" dirty="0" err="1" smtClean="0">
                <a:cs typeface="Arial" charset="0"/>
              </a:rPr>
              <a:t>substrat</a:t>
            </a:r>
            <a:r>
              <a:rPr lang="tr-TR" dirty="0" smtClean="0">
                <a:cs typeface="Arial" charset="0"/>
              </a:rPr>
              <a:t> molekülünü işleyebilir ve tepkime sırasında değişmeden kalır. O halde, </a:t>
            </a:r>
            <a:r>
              <a:rPr lang="tr-TR" dirty="0" err="1" smtClean="0">
                <a:cs typeface="Arial" charset="0"/>
              </a:rPr>
              <a:t>intron</a:t>
            </a:r>
            <a:r>
              <a:rPr lang="tr-TR" dirty="0" smtClean="0">
                <a:cs typeface="Arial" charset="0"/>
              </a:rPr>
              <a:t> bir katalizör gibi davranmaktadır. </a:t>
            </a:r>
          </a:p>
          <a:p>
            <a:pPr marL="273050" indent="-273050" algn="just">
              <a:lnSpc>
                <a:spcPct val="120000"/>
              </a:lnSpc>
              <a:buNone/>
            </a:pPr>
            <a:endParaRPr lang="tr-TR" dirty="0" smtClean="0"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  <a:cs typeface="Arial" charset="0"/>
              </a:rPr>
              <a:t>TERS TRANSKRİPTAZ ENZİMİ</a:t>
            </a:r>
            <a:endParaRPr lang="tr-TR" sz="32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Hayvan hücrelerini </a:t>
            </a:r>
            <a:r>
              <a:rPr lang="tr-TR" dirty="0" err="1" smtClean="0">
                <a:latin typeface="Arial" charset="0"/>
                <a:cs typeface="Arial" charset="0"/>
              </a:rPr>
              <a:t>enfekte</a:t>
            </a:r>
            <a:r>
              <a:rPr lang="tr-TR" dirty="0" smtClean="0">
                <a:latin typeface="Arial" charset="0"/>
                <a:cs typeface="Arial" charset="0"/>
              </a:rPr>
              <a:t> eden bazı RNA virüsleri,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partiküller içinde ters </a:t>
            </a:r>
            <a:r>
              <a:rPr lang="tr-TR" dirty="0" err="1" smtClean="0">
                <a:latin typeface="Arial" charset="0"/>
                <a:cs typeface="Arial" charset="0"/>
              </a:rPr>
              <a:t>transkriptaz</a:t>
            </a:r>
            <a:r>
              <a:rPr lang="tr-TR" dirty="0" smtClean="0">
                <a:latin typeface="Arial" charset="0"/>
                <a:cs typeface="Arial" charset="0"/>
              </a:rPr>
              <a:t> denilen RNA-bağımlı DNA </a:t>
            </a:r>
            <a:r>
              <a:rPr lang="tr-TR" dirty="0" err="1" smtClean="0">
                <a:latin typeface="Arial" charset="0"/>
                <a:cs typeface="Arial" charset="0"/>
              </a:rPr>
              <a:t>polimeraz</a:t>
            </a:r>
            <a:r>
              <a:rPr lang="tr-TR" dirty="0" smtClean="0">
                <a:latin typeface="Arial" charset="0"/>
                <a:cs typeface="Arial" charset="0"/>
              </a:rPr>
              <a:t> enzimini içerir.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Enfeksiyon sırasında, tek-zincirli RNA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genomu (- 10,000 </a:t>
            </a:r>
            <a:r>
              <a:rPr lang="tr-TR" dirty="0" err="1" smtClean="0">
                <a:latin typeface="Arial" charset="0"/>
                <a:cs typeface="Arial" charset="0"/>
              </a:rPr>
              <a:t>nükleotit</a:t>
            </a:r>
            <a:r>
              <a:rPr lang="tr-TR" dirty="0" smtClean="0">
                <a:latin typeface="Arial" charset="0"/>
                <a:cs typeface="Arial" charset="0"/>
              </a:rPr>
              <a:t> uzunluğunda) ve enzimi konakçı hücreye girer.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Ters </a:t>
            </a:r>
            <a:r>
              <a:rPr lang="tr-TR" dirty="0" err="1" smtClean="0">
                <a:latin typeface="Arial" charset="0"/>
                <a:cs typeface="Arial" charset="0"/>
              </a:rPr>
              <a:t>transkriptaz</a:t>
            </a:r>
            <a:r>
              <a:rPr lang="tr-TR" dirty="0" smtClean="0">
                <a:latin typeface="Arial" charset="0"/>
                <a:cs typeface="Arial" charset="0"/>
              </a:rPr>
              <a:t> önce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RNA'yı tamamlayan bir DNA zincirinin sentezini katalizler ve daha sonra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RNA-DNA </a:t>
            </a:r>
            <a:r>
              <a:rPr lang="tr-TR" dirty="0" err="1" smtClean="0">
                <a:latin typeface="Arial" charset="0"/>
                <a:cs typeface="Arial" charset="0"/>
              </a:rPr>
              <a:t>hibridindeki</a:t>
            </a:r>
            <a:r>
              <a:rPr lang="tr-TR" dirty="0" smtClean="0">
                <a:latin typeface="Arial" charset="0"/>
                <a:cs typeface="Arial" charset="0"/>
              </a:rPr>
              <a:t> RNA zincirini parçalayarak yerine DNA zinciri sentezler.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Oluşan çift-sarmal DNA, sıklıkla </a:t>
            </a:r>
            <a:r>
              <a:rPr lang="tr-TR" dirty="0" err="1" smtClean="0">
                <a:latin typeface="Arial" charset="0"/>
                <a:cs typeface="Arial" charset="0"/>
              </a:rPr>
              <a:t>ökaryotik</a:t>
            </a:r>
            <a:r>
              <a:rPr lang="tr-TR" dirty="0" smtClean="0">
                <a:latin typeface="Arial" charset="0"/>
                <a:cs typeface="Arial" charset="0"/>
              </a:rPr>
              <a:t> konakçı hücrenin genomuna katılabilir.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Bu katılmış (sessiz)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genler, yeniden aktifleşip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proteinlere ve </a:t>
            </a:r>
            <a:r>
              <a:rPr lang="tr-TR" dirty="0" err="1" smtClean="0">
                <a:latin typeface="Arial" charset="0"/>
                <a:cs typeface="Arial" charset="0"/>
              </a:rPr>
              <a:t>viral</a:t>
            </a:r>
            <a:r>
              <a:rPr lang="tr-TR" dirty="0" smtClean="0">
                <a:latin typeface="Arial" charset="0"/>
                <a:cs typeface="Arial" charset="0"/>
              </a:rPr>
              <a:t> RNA'nın kendine yazılarak yeni </a:t>
            </a:r>
            <a:r>
              <a:rPr lang="tr-TR" dirty="0" err="1" smtClean="0">
                <a:latin typeface="Arial" charset="0"/>
                <a:cs typeface="Arial" charset="0"/>
              </a:rPr>
              <a:t>virüslar</a:t>
            </a:r>
            <a:r>
              <a:rPr lang="tr-TR" dirty="0" smtClean="0">
                <a:latin typeface="Arial" charset="0"/>
                <a:cs typeface="Arial" charset="0"/>
              </a:rPr>
              <a:t> olarak paketlenebilir.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Ters </a:t>
            </a:r>
            <a:r>
              <a:rPr lang="tr-TR" dirty="0" err="1" smtClean="0">
                <a:latin typeface="Arial" charset="0"/>
                <a:cs typeface="Arial" charset="0"/>
              </a:rPr>
              <a:t>transkriptaz</a:t>
            </a:r>
            <a:r>
              <a:rPr lang="tr-TR" dirty="0" smtClean="0">
                <a:latin typeface="Arial" charset="0"/>
                <a:cs typeface="Arial" charset="0"/>
              </a:rPr>
              <a:t> içeren RNA virüsleri </a:t>
            </a:r>
            <a:r>
              <a:rPr lang="tr-TR" sz="3600" dirty="0" err="1" smtClean="0">
                <a:latin typeface="Arial" charset="0"/>
                <a:cs typeface="Arial" charset="0"/>
              </a:rPr>
              <a:t>retrovirüsler</a:t>
            </a:r>
            <a:r>
              <a:rPr lang="tr-TR" dirty="0" smtClean="0">
                <a:latin typeface="Arial" charset="0"/>
                <a:cs typeface="Arial" charset="0"/>
              </a:rPr>
              <a:t> olarak bilinir </a:t>
            </a:r>
            <a:r>
              <a:rPr lang="tr-TR" i="1" dirty="0" smtClean="0">
                <a:latin typeface="Arial" charset="0"/>
                <a:cs typeface="Arial" charset="0"/>
              </a:rPr>
              <a:t>(</a:t>
            </a:r>
            <a:r>
              <a:rPr lang="tr-TR" i="1" dirty="0" err="1" smtClean="0">
                <a:latin typeface="Arial" charset="0"/>
                <a:cs typeface="Arial" charset="0"/>
              </a:rPr>
              <a:t>retro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dirty="0" smtClean="0">
                <a:latin typeface="Arial" charset="0"/>
                <a:cs typeface="Arial" charset="0"/>
              </a:rPr>
              <a:t>Latince "geriye doğru" kelimesinin önekidir).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25963"/>
          </a:xfrm>
        </p:spPr>
        <p:txBody>
          <a:bodyPr/>
          <a:lstStyle/>
          <a:p>
            <a:pPr algn="just"/>
            <a:r>
              <a:rPr lang="tr-TR" sz="2000" dirty="0" smtClean="0">
                <a:latin typeface="Arial" charset="0"/>
                <a:cs typeface="Arial" charset="0"/>
              </a:rPr>
              <a:t>Ters </a:t>
            </a:r>
            <a:r>
              <a:rPr lang="tr-TR" sz="2000" dirty="0" err="1" smtClean="0">
                <a:latin typeface="Arial" charset="0"/>
                <a:cs typeface="Arial" charset="0"/>
              </a:rPr>
              <a:t>transkriptazlar</a:t>
            </a:r>
            <a:r>
              <a:rPr lang="tr-TR" sz="2000" dirty="0" smtClean="0">
                <a:latin typeface="Arial" charset="0"/>
                <a:cs typeface="Arial" charset="0"/>
              </a:rPr>
              <a:t> üç farklı tepkimeyi katalizler: </a:t>
            </a:r>
          </a:p>
          <a:p>
            <a:pPr algn="just"/>
            <a:endParaRPr lang="tr-TR" sz="2000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r>
              <a:rPr lang="tr-TR" sz="2000" dirty="0" smtClean="0">
                <a:latin typeface="Arial" charset="0"/>
                <a:cs typeface="Arial" charset="0"/>
              </a:rPr>
              <a:t>     (1) RNA-bağımlı DNA sentezi, </a:t>
            </a:r>
          </a:p>
          <a:p>
            <a:pPr algn="just">
              <a:buNone/>
            </a:pPr>
            <a:r>
              <a:rPr lang="tr-TR" sz="2000" dirty="0" smtClean="0">
                <a:latin typeface="Arial" charset="0"/>
                <a:cs typeface="Arial" charset="0"/>
              </a:rPr>
              <a:t>     (2) RNA parçalanması,</a:t>
            </a:r>
          </a:p>
          <a:p>
            <a:pPr algn="just">
              <a:buNone/>
            </a:pPr>
            <a:r>
              <a:rPr lang="tr-TR" sz="2000" dirty="0" smtClean="0">
                <a:latin typeface="Arial" charset="0"/>
                <a:cs typeface="Arial" charset="0"/>
              </a:rPr>
              <a:t>     (3) DNA-bağımlı DNA sentezi. </a:t>
            </a:r>
          </a:p>
          <a:p>
            <a:pPr algn="just">
              <a:buNone/>
            </a:pPr>
            <a:endParaRPr lang="tr-TR" sz="2000" dirty="0" smtClean="0">
              <a:latin typeface="Arial" charset="0"/>
              <a:cs typeface="Arial" charset="0"/>
            </a:endParaRPr>
          </a:p>
          <a:p>
            <a:r>
              <a:rPr lang="tr-TR" sz="2400" dirty="0" smtClean="0">
                <a:latin typeface="Arial" charset="0"/>
                <a:cs typeface="Arial" charset="0"/>
              </a:rPr>
              <a:t>Ters </a:t>
            </a:r>
            <a:r>
              <a:rPr lang="tr-TR" sz="2400" dirty="0" err="1" smtClean="0">
                <a:latin typeface="Arial" charset="0"/>
                <a:cs typeface="Arial" charset="0"/>
              </a:rPr>
              <a:t>transkriptaz</a:t>
            </a:r>
            <a:r>
              <a:rPr lang="tr-TR" sz="2400" dirty="0" smtClean="0">
                <a:latin typeface="Arial" charset="0"/>
                <a:cs typeface="Arial" charset="0"/>
              </a:rPr>
              <a:t> bir </a:t>
            </a:r>
            <a:r>
              <a:rPr lang="tr-TR" sz="2400" dirty="0" err="1" smtClean="0">
                <a:latin typeface="Arial" charset="0"/>
                <a:cs typeface="Arial" charset="0"/>
              </a:rPr>
              <a:t>primer</a:t>
            </a:r>
            <a:r>
              <a:rPr lang="tr-TR" sz="2400" dirty="0" smtClean="0">
                <a:latin typeface="Arial" charset="0"/>
                <a:cs typeface="Arial" charset="0"/>
              </a:rPr>
              <a:t> olmadan DNA sentezine başlayamaz.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Retrovirüsler</a:t>
            </a:r>
            <a:r>
              <a:rPr lang="tr-TR" dirty="0" smtClean="0"/>
              <a:t> Kanser ve </a:t>
            </a:r>
            <a:r>
              <a:rPr lang="tr-TR" dirty="0" err="1" smtClean="0"/>
              <a:t>Aids</a:t>
            </a:r>
            <a:r>
              <a:rPr lang="tr-TR" dirty="0" smtClean="0"/>
              <a:t> İlişkisi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2600" dirty="0" err="1" smtClean="0">
                <a:cs typeface="Arial" charset="0"/>
              </a:rPr>
              <a:t>Retrovirüsler</a:t>
            </a:r>
            <a:r>
              <a:rPr lang="tr-TR" sz="2600" dirty="0" smtClean="0">
                <a:cs typeface="Arial" charset="0"/>
              </a:rPr>
              <a:t> kanserin moleküler temelinin anlaşılmasında göze çarpan öğeler haline gelmiştir.</a:t>
            </a:r>
          </a:p>
          <a:p>
            <a:pPr algn="just"/>
            <a:endParaRPr lang="tr-TR" sz="2600" dirty="0" smtClean="0">
              <a:cs typeface="Arial" charset="0"/>
            </a:endParaRPr>
          </a:p>
          <a:p>
            <a:pPr algn="just"/>
            <a:r>
              <a:rPr lang="tr-TR" sz="2600" dirty="0" smtClean="0">
                <a:cs typeface="Arial" charset="0"/>
              </a:rPr>
              <a:t>Hücresel DNA yapısına katılmış olan birçok </a:t>
            </a:r>
            <a:r>
              <a:rPr lang="tr-TR" sz="2600" dirty="0" err="1" smtClean="0">
                <a:cs typeface="Arial" charset="0"/>
              </a:rPr>
              <a:t>retrovirüs</a:t>
            </a:r>
            <a:r>
              <a:rPr lang="tr-TR" sz="2600" dirty="0" smtClean="0">
                <a:cs typeface="Arial" charset="0"/>
              </a:rPr>
              <a:t> konakçı hücreyi öldürmez ve hücre bölünürken kendi de eşlenmiş olur. </a:t>
            </a:r>
          </a:p>
          <a:p>
            <a:pPr algn="just"/>
            <a:endParaRPr lang="tr-TR" sz="2600" dirty="0" smtClean="0">
              <a:cs typeface="Arial" charset="0"/>
            </a:endParaRPr>
          </a:p>
          <a:p>
            <a:pPr algn="just"/>
            <a:r>
              <a:rPr lang="tr-TR" sz="2600" dirty="0" smtClean="0">
                <a:cs typeface="Arial" charset="0"/>
              </a:rPr>
              <a:t>RNA tümör virüsleri olarak sınıflandırılan bazı </a:t>
            </a:r>
            <a:r>
              <a:rPr lang="tr-TR" sz="2600" dirty="0" err="1" smtClean="0">
                <a:cs typeface="Arial" charset="0"/>
              </a:rPr>
              <a:t>retrovirüsler</a:t>
            </a:r>
            <a:r>
              <a:rPr lang="tr-TR" sz="2600" dirty="0" smtClean="0">
                <a:cs typeface="Arial" charset="0"/>
              </a:rPr>
              <a:t>, hücrenin denetim dışı büyümesine neden olan bir </a:t>
            </a:r>
            <a:r>
              <a:rPr lang="tr-TR" sz="2600" b="1" dirty="0" err="1" smtClean="0">
                <a:cs typeface="Arial" charset="0"/>
              </a:rPr>
              <a:t>onkogen</a:t>
            </a:r>
            <a:r>
              <a:rPr lang="tr-TR" sz="2600" dirty="0" smtClean="0">
                <a:cs typeface="Arial" charset="0"/>
              </a:rPr>
              <a:t> içerir </a:t>
            </a:r>
          </a:p>
          <a:p>
            <a:pPr algn="just"/>
            <a:r>
              <a:rPr lang="tr-TR" sz="2600" b="1" dirty="0" err="1" smtClean="0">
                <a:cs typeface="Arial" charset="0"/>
              </a:rPr>
              <a:t>Rous</a:t>
            </a:r>
            <a:r>
              <a:rPr lang="tr-TR" sz="2600" b="1" dirty="0" smtClean="0">
                <a:cs typeface="Arial" charset="0"/>
              </a:rPr>
              <a:t> sarkoma virüsü </a:t>
            </a:r>
            <a:r>
              <a:rPr lang="tr-TR" sz="2600" dirty="0" smtClean="0">
                <a:cs typeface="Arial" charset="0"/>
              </a:rPr>
              <a:t>(</a:t>
            </a:r>
            <a:r>
              <a:rPr lang="tr-TR" sz="2600" dirty="0" err="1" smtClean="0">
                <a:cs typeface="Arial" charset="0"/>
              </a:rPr>
              <a:t>avian</a:t>
            </a:r>
            <a:r>
              <a:rPr lang="tr-TR" sz="2600" dirty="0" smtClean="0">
                <a:cs typeface="Arial" charset="0"/>
              </a:rPr>
              <a:t> sarkoma virüsü de denir; ilk çalışılan </a:t>
            </a:r>
            <a:r>
              <a:rPr lang="tr-TR" sz="2600" dirty="0" err="1" smtClean="0">
                <a:cs typeface="Arial" charset="0"/>
              </a:rPr>
              <a:t>retrovirüs</a:t>
            </a:r>
            <a:r>
              <a:rPr lang="tr-TR" sz="2600" dirty="0" smtClean="0">
                <a:cs typeface="Arial" charset="0"/>
              </a:rPr>
              <a:t> olup; adını </a:t>
            </a:r>
            <a:r>
              <a:rPr lang="tr-TR" sz="2600" dirty="0" err="1" smtClean="0">
                <a:cs typeface="Arial" charset="0"/>
              </a:rPr>
              <a:t>Peyton</a:t>
            </a:r>
            <a:r>
              <a:rPr lang="tr-TR" sz="2600" dirty="0" smtClean="0">
                <a:cs typeface="Arial" charset="0"/>
              </a:rPr>
              <a:t> </a:t>
            </a:r>
            <a:r>
              <a:rPr lang="tr-TR" sz="2600" dirty="0" err="1" smtClean="0">
                <a:cs typeface="Arial" charset="0"/>
              </a:rPr>
              <a:t>Rous'dan</a:t>
            </a:r>
            <a:r>
              <a:rPr lang="tr-TR" sz="2600" dirty="0" smtClean="0">
                <a:cs typeface="Arial" charset="0"/>
              </a:rPr>
              <a:t> almıştır.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sz="2600" dirty="0" err="1" smtClean="0">
                <a:cs typeface="Arial" charset="0"/>
              </a:rPr>
              <a:t>src</a:t>
            </a:r>
            <a:r>
              <a:rPr lang="tr-TR" sz="2600" dirty="0" smtClean="0">
                <a:cs typeface="Arial" charset="0"/>
              </a:rPr>
              <a:t> geni, hücre bölünmesini etkileyen sistemlerde, hücre-hücre etkileşimlerinde ve hücreler arası iletişimlerde görev yaptığı bilinen enzim gruplarından biri olan </a:t>
            </a:r>
            <a:r>
              <a:rPr lang="tr-TR" sz="2600" dirty="0" err="1" smtClean="0">
                <a:cs typeface="Arial" charset="0"/>
              </a:rPr>
              <a:t>tirozin</a:t>
            </a:r>
            <a:r>
              <a:rPr lang="tr-TR" sz="2600" dirty="0" smtClean="0">
                <a:cs typeface="Arial" charset="0"/>
              </a:rPr>
              <a:t>-özgül protein </a:t>
            </a:r>
            <a:r>
              <a:rPr lang="tr-TR" sz="2600" dirty="0" err="1" smtClean="0">
                <a:cs typeface="Arial" charset="0"/>
              </a:rPr>
              <a:t>kinaz</a:t>
            </a:r>
            <a:r>
              <a:rPr lang="tr-TR" sz="2600" dirty="0" smtClean="0">
                <a:cs typeface="Arial" charset="0"/>
              </a:rPr>
              <a:t> enzimini şifreler. </a:t>
            </a:r>
          </a:p>
          <a:p>
            <a:pPr algn="just">
              <a:lnSpc>
                <a:spcPct val="110000"/>
              </a:lnSpc>
            </a:pPr>
            <a:endParaRPr lang="tr-TR" sz="2600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sz="2600" dirty="0" smtClean="0">
                <a:cs typeface="Arial" charset="0"/>
              </a:rPr>
              <a:t>Aynı gen, normal civciv DNA ’</a:t>
            </a:r>
            <a:r>
              <a:rPr lang="tr-TR" sz="2600" dirty="0" err="1" smtClean="0">
                <a:cs typeface="Arial" charset="0"/>
              </a:rPr>
              <a:t>larında</a:t>
            </a:r>
            <a:r>
              <a:rPr lang="tr-TR" sz="2600" dirty="0" smtClean="0">
                <a:cs typeface="Arial" charset="0"/>
              </a:rPr>
              <a:t> ve insanlarda da bulunur. </a:t>
            </a:r>
          </a:p>
          <a:p>
            <a:pPr algn="just">
              <a:lnSpc>
                <a:spcPct val="110000"/>
              </a:lnSpc>
            </a:pPr>
            <a:endParaRPr lang="tr-TR" sz="2600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sz="2600" dirty="0" smtClean="0">
                <a:cs typeface="Arial" charset="0"/>
              </a:rPr>
              <a:t>Bu </a:t>
            </a:r>
            <a:r>
              <a:rPr lang="tr-TR" sz="2600" dirty="0" err="1" smtClean="0">
                <a:cs typeface="Arial" charset="0"/>
              </a:rPr>
              <a:t>onkogen</a:t>
            </a:r>
            <a:r>
              <a:rPr lang="tr-TR" sz="2600" dirty="0" smtClean="0">
                <a:cs typeface="Arial" charset="0"/>
              </a:rPr>
              <a:t>, </a:t>
            </a:r>
            <a:r>
              <a:rPr lang="tr-TR" sz="2600" dirty="0" err="1" smtClean="0">
                <a:cs typeface="Arial" charset="0"/>
              </a:rPr>
              <a:t>Rous</a:t>
            </a:r>
            <a:r>
              <a:rPr lang="tr-TR" sz="2600" dirty="0" smtClean="0">
                <a:cs typeface="Arial" charset="0"/>
              </a:rPr>
              <a:t> sarkom virüsüyle birleştiğinde, sıklıkla anormal yüksek düzeylerde ifadelenerek kontrolsüz hücre bölünmesine ve kansere yol açar.</a:t>
            </a:r>
          </a:p>
          <a:p>
            <a:pPr>
              <a:lnSpc>
                <a:spcPct val="110000"/>
              </a:lnSpc>
            </a:pPr>
            <a:r>
              <a:rPr lang="tr-TR" sz="2600" b="1" dirty="0" smtClean="0">
                <a:cs typeface="Arial" charset="0"/>
              </a:rPr>
              <a:t>İnsanda bağışıklık yetersizliği oluşturan virüs (HIV), </a:t>
            </a:r>
            <a:r>
              <a:rPr lang="tr-TR" sz="2600" dirty="0" smtClean="0">
                <a:cs typeface="Arial" charset="0"/>
              </a:rPr>
              <a:t>bir </a:t>
            </a:r>
            <a:r>
              <a:rPr lang="tr-TR" sz="2600" dirty="0" err="1" smtClean="0">
                <a:cs typeface="Arial" charset="0"/>
              </a:rPr>
              <a:t>retrovirüs</a:t>
            </a:r>
            <a:r>
              <a:rPr lang="tr-TR" sz="2600" dirty="0" smtClean="0">
                <a:cs typeface="Arial" charset="0"/>
              </a:rPr>
              <a:t> olup; edinilmiş bağışıklık yetersizliği sendromuna </a:t>
            </a:r>
            <a:r>
              <a:rPr lang="tr-TR" sz="2600" b="1" dirty="0" smtClean="0">
                <a:cs typeface="Arial" charset="0"/>
              </a:rPr>
              <a:t>(AIDS, "</a:t>
            </a:r>
            <a:r>
              <a:rPr lang="tr-TR" sz="2600" b="1" dirty="0" err="1" smtClean="0">
                <a:cs typeface="Arial" charset="0"/>
              </a:rPr>
              <a:t>acquired</a:t>
            </a:r>
            <a:r>
              <a:rPr lang="tr-TR" sz="2600" b="1" dirty="0" smtClean="0">
                <a:cs typeface="Arial" charset="0"/>
              </a:rPr>
              <a:t> </a:t>
            </a:r>
            <a:r>
              <a:rPr lang="tr-TR" sz="2600" b="1" dirty="0" err="1" smtClean="0">
                <a:cs typeface="Arial" charset="0"/>
              </a:rPr>
              <a:t>immune</a:t>
            </a:r>
            <a:r>
              <a:rPr lang="tr-TR" sz="2600" b="1" dirty="0" smtClean="0">
                <a:cs typeface="Arial" charset="0"/>
              </a:rPr>
              <a:t> </a:t>
            </a:r>
            <a:r>
              <a:rPr lang="tr-TR" sz="2600" b="1" dirty="0" err="1" smtClean="0">
                <a:cs typeface="Arial" charset="0"/>
              </a:rPr>
              <a:t>defıciency</a:t>
            </a:r>
            <a:r>
              <a:rPr lang="tr-TR" sz="2600" b="1" dirty="0" smtClean="0">
                <a:cs typeface="Arial" charset="0"/>
              </a:rPr>
              <a:t> </a:t>
            </a:r>
            <a:r>
              <a:rPr lang="tr-TR" sz="2600" b="1" dirty="0" err="1" smtClean="0">
                <a:cs typeface="Arial" charset="0"/>
              </a:rPr>
              <a:t>sendroın</a:t>
            </a:r>
            <a:r>
              <a:rPr lang="tr-TR" sz="2600" b="1" dirty="0" smtClean="0">
                <a:cs typeface="Arial" charset="0"/>
              </a:rPr>
              <a:t>") </a:t>
            </a:r>
            <a:r>
              <a:rPr lang="tr-TR" sz="2600" dirty="0" smtClean="0">
                <a:cs typeface="Arial" charset="0"/>
              </a:rPr>
              <a:t>neden olmaktadır.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tr-TR" sz="2600" dirty="0" smtClean="0">
                <a:cs typeface="Arial" charset="0"/>
              </a:rPr>
              <a:t>Diğer  </a:t>
            </a:r>
            <a:r>
              <a:rPr lang="tr-TR" sz="2600" dirty="0" err="1" smtClean="0">
                <a:cs typeface="Arial" charset="0"/>
              </a:rPr>
              <a:t>retrovirüslerden</a:t>
            </a:r>
            <a:r>
              <a:rPr lang="tr-TR" sz="2600" dirty="0" smtClean="0">
                <a:cs typeface="Arial" charset="0"/>
              </a:rPr>
              <a:t> farklı olarak HIV tümör oluşumuna neden olmaz ve </a:t>
            </a:r>
            <a:r>
              <a:rPr lang="tr-TR" sz="2600" dirty="0" err="1" smtClean="0">
                <a:cs typeface="Arial" charset="0"/>
              </a:rPr>
              <a:t>enfekte</a:t>
            </a:r>
            <a:r>
              <a:rPr lang="tr-TR" sz="2600" dirty="0" smtClean="0">
                <a:cs typeface="Arial" charset="0"/>
              </a:rPr>
              <a:t> ettiği hücreleri (özellikle T lenfositleri) öldürür. </a:t>
            </a:r>
          </a:p>
          <a:p>
            <a:pPr algn="just"/>
            <a:endParaRPr lang="tr-TR" sz="2600" dirty="0" smtClean="0">
              <a:cs typeface="Arial" charset="0"/>
            </a:endParaRPr>
          </a:p>
          <a:p>
            <a:pPr algn="just"/>
            <a:r>
              <a:rPr lang="tr-TR" sz="2600" dirty="0" smtClean="0">
                <a:cs typeface="Arial" charset="0"/>
              </a:rPr>
              <a:t>Bu durum, konakçı hücrenin bağışıklık sisteminin giderek baskılanmasına yol açar. </a:t>
            </a:r>
          </a:p>
          <a:p>
            <a:pPr algn="just"/>
            <a:endParaRPr lang="tr-TR" sz="2600" dirty="0" smtClean="0">
              <a:cs typeface="Arial" charset="0"/>
            </a:endParaRPr>
          </a:p>
          <a:p>
            <a:pPr algn="just"/>
            <a:r>
              <a:rPr lang="tr-TR" sz="2600" dirty="0" smtClean="0">
                <a:cs typeface="Arial" charset="0"/>
              </a:rPr>
              <a:t>HIV ters </a:t>
            </a:r>
            <a:r>
              <a:rPr lang="tr-TR" sz="2600" dirty="0" err="1" smtClean="0">
                <a:cs typeface="Arial" charset="0"/>
              </a:rPr>
              <a:t>transkriptaz</a:t>
            </a:r>
            <a:r>
              <a:rPr lang="tr-TR" sz="2600" dirty="0" smtClean="0">
                <a:cs typeface="Arial" charset="0"/>
              </a:rPr>
              <a:t>, diğer bilinen ters </a:t>
            </a:r>
            <a:r>
              <a:rPr lang="tr-TR" sz="2600" dirty="0" err="1" smtClean="0">
                <a:cs typeface="Arial" charset="0"/>
              </a:rPr>
              <a:t>transkriptazlara</a:t>
            </a:r>
            <a:r>
              <a:rPr lang="tr-TR" sz="2600" dirty="0" smtClean="0">
                <a:cs typeface="Arial" charset="0"/>
              </a:rPr>
              <a:t> göre çok daha fazla hata eğilimlidir -on kez daha fazla- ve bu özelliği virüste yüksek mutasyon hızına neden olur.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§"/>
            </a:pPr>
            <a:r>
              <a:rPr lang="tr-TR" sz="2400" b="1" dirty="0" smtClean="0"/>
              <a:t>Hareket eden </a:t>
            </a:r>
            <a:r>
              <a:rPr lang="tr-TR" sz="2400" b="1" dirty="0" err="1" smtClean="0"/>
              <a:t>intronlar</a:t>
            </a:r>
            <a:r>
              <a:rPr lang="tr-TR" sz="2400" dirty="0" smtClean="0"/>
              <a:t>:</a:t>
            </a:r>
            <a:r>
              <a:rPr lang="tr-TR" sz="2400" b="1" dirty="0" smtClean="0"/>
              <a:t>Yerleşimli ve geri yerleşimli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err="1" smtClean="0">
                <a:cs typeface="Arial" charset="0"/>
              </a:rPr>
              <a:t>Retrotranspozonlar</a:t>
            </a:r>
            <a:r>
              <a:rPr lang="tr-TR" sz="1800" dirty="0" smtClean="0">
                <a:cs typeface="Arial" charset="0"/>
              </a:rPr>
              <a:t> </a:t>
            </a:r>
            <a:r>
              <a:rPr lang="tr-TR" sz="1800" i="1" dirty="0" err="1" smtClean="0">
                <a:cs typeface="Arial" charset="0"/>
              </a:rPr>
              <a:t>env</a:t>
            </a:r>
            <a:r>
              <a:rPr lang="tr-TR" sz="1800" i="1" dirty="0" smtClean="0">
                <a:cs typeface="Arial" charset="0"/>
              </a:rPr>
              <a:t> </a:t>
            </a:r>
            <a:r>
              <a:rPr lang="tr-TR" sz="1800" dirty="0" smtClean="0">
                <a:cs typeface="Arial" charset="0"/>
              </a:rPr>
              <a:t>genleri </a:t>
            </a:r>
            <a:r>
              <a:rPr lang="tr-TR" sz="1800" b="1" dirty="0" smtClean="0">
                <a:cs typeface="Arial" charset="0"/>
              </a:rPr>
              <a:t>bulunmadığından </a:t>
            </a:r>
            <a:r>
              <a:rPr lang="tr-TR" sz="1800" dirty="0" smtClean="0">
                <a:cs typeface="Arial" charset="0"/>
              </a:rPr>
              <a:t>virüs partiküllerini oluşturamaz.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smtClean="0">
                <a:cs typeface="Arial" charset="0"/>
              </a:rPr>
              <a:t>Hücreler tarafından tutuklanmış, hatalı virüsler olarak düşünülebilir.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err="1" smtClean="0">
                <a:cs typeface="Arial" charset="0"/>
              </a:rPr>
              <a:t>Retrovirüsler</a:t>
            </a:r>
            <a:r>
              <a:rPr lang="tr-TR" sz="1800" dirty="0" smtClean="0">
                <a:cs typeface="Arial" charset="0"/>
              </a:rPr>
              <a:t> ve </a:t>
            </a:r>
            <a:r>
              <a:rPr lang="tr-TR" sz="1800" dirty="0" err="1" smtClean="0">
                <a:cs typeface="Arial" charset="0"/>
              </a:rPr>
              <a:t>ökaryotik</a:t>
            </a:r>
            <a:r>
              <a:rPr lang="tr-TR" sz="1800" dirty="0" smtClean="0">
                <a:cs typeface="Arial" charset="0"/>
              </a:rPr>
              <a:t> </a:t>
            </a:r>
            <a:r>
              <a:rPr lang="tr-TR" sz="1800" dirty="0" err="1" smtClean="0">
                <a:cs typeface="Arial" charset="0"/>
              </a:rPr>
              <a:t>transpozonların</a:t>
            </a:r>
            <a:r>
              <a:rPr lang="tr-TR" sz="1800" dirty="0" smtClean="0">
                <a:cs typeface="Arial" charset="0"/>
              </a:rPr>
              <a:t> karşılaştırılması; ters </a:t>
            </a:r>
            <a:r>
              <a:rPr lang="tr-TR" sz="1800" dirty="0" err="1" smtClean="0">
                <a:cs typeface="Arial" charset="0"/>
              </a:rPr>
              <a:t>transkriptazın</a:t>
            </a:r>
            <a:r>
              <a:rPr lang="tr-TR" sz="1800" dirty="0" smtClean="0">
                <a:cs typeface="Arial" charset="0"/>
              </a:rPr>
              <a:t> çok hücreli organizmalardan önce evrimleşmiş olan çok eski bir enzim olduğunu göstermektedir.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smtClean="0">
                <a:cs typeface="Arial" charset="0"/>
              </a:rPr>
              <a:t>İlginç olarak, birçok grup I ve grup II </a:t>
            </a:r>
            <a:r>
              <a:rPr lang="tr-TR" sz="1800" dirty="0" err="1" smtClean="0">
                <a:cs typeface="Arial" charset="0"/>
              </a:rPr>
              <a:t>intronlar</a:t>
            </a:r>
            <a:r>
              <a:rPr lang="tr-TR" sz="1800" dirty="0" smtClean="0">
                <a:cs typeface="Arial" charset="0"/>
              </a:rPr>
              <a:t> da hareketli genetik elementlerdir.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smtClean="0">
                <a:cs typeface="Arial" charset="0"/>
              </a:rPr>
              <a:t>Kendi kesip-birleştirme aktivitelerine ek olarak, hareketlerini sağlayacak DNA </a:t>
            </a:r>
            <a:r>
              <a:rPr lang="tr-TR" sz="1800" dirty="0" err="1" smtClean="0">
                <a:cs typeface="Arial" charset="0"/>
              </a:rPr>
              <a:t>endonükleazlarını</a:t>
            </a:r>
            <a:r>
              <a:rPr lang="tr-TR" sz="1800" dirty="0" smtClean="0">
                <a:cs typeface="Arial" charset="0"/>
              </a:rPr>
              <a:t> da şifrelerler.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smtClean="0">
                <a:cs typeface="Arial" charset="0"/>
              </a:rPr>
              <a:t>Aynı türün hücreleri arasında genetik değiş tokuş sırasında veya parazitler kanalıyla hücreye yeni bir DNA katıldığında; bu </a:t>
            </a:r>
            <a:r>
              <a:rPr lang="tr-TR" sz="1800" dirty="0" err="1" smtClean="0">
                <a:cs typeface="Arial" charset="0"/>
              </a:rPr>
              <a:t>endonükleazlar</a:t>
            </a:r>
            <a:r>
              <a:rPr lang="tr-TR" sz="1800" dirty="0" smtClean="0">
                <a:cs typeface="Arial" charset="0"/>
              </a:rPr>
              <a:t> </a:t>
            </a:r>
            <a:r>
              <a:rPr lang="tr-TR" sz="1800" dirty="0" err="1" smtClean="0">
                <a:cs typeface="Arial" charset="0"/>
              </a:rPr>
              <a:t>intron</a:t>
            </a:r>
            <a:r>
              <a:rPr lang="tr-TR" sz="1800" dirty="0" smtClean="0">
                <a:cs typeface="Arial" charset="0"/>
              </a:rPr>
              <a:t> içermeyen homolog genin öteki DNA kopyasının aynı yerine, </a:t>
            </a:r>
            <a:r>
              <a:rPr lang="tr-TR" sz="1800" dirty="0" err="1" smtClean="0">
                <a:cs typeface="Arial" charset="0"/>
              </a:rPr>
              <a:t>intronun</a:t>
            </a:r>
            <a:r>
              <a:rPr lang="tr-TR" sz="1800" dirty="0" smtClean="0">
                <a:cs typeface="Arial" charset="0"/>
              </a:rPr>
              <a:t> katılmasını sağlar. </a:t>
            </a:r>
          </a:p>
          <a:p>
            <a:pPr marL="273050" indent="-273050" algn="just">
              <a:buFont typeface="Wingdings" pitchFamily="2" charset="2"/>
              <a:buChar char="§"/>
            </a:pPr>
            <a:endParaRPr lang="tr-TR" sz="1800" dirty="0" smtClean="0">
              <a:cs typeface="Arial" charset="0"/>
            </a:endParaRPr>
          </a:p>
          <a:p>
            <a:pPr marL="273050" indent="-273050" algn="just">
              <a:buFont typeface="Wingdings" pitchFamily="2" charset="2"/>
              <a:buChar char="§"/>
            </a:pPr>
            <a:r>
              <a:rPr lang="tr-TR" sz="1800" dirty="0" smtClean="0">
                <a:cs typeface="Arial" charset="0"/>
              </a:rPr>
              <a:t>Bu işleme </a:t>
            </a:r>
            <a:r>
              <a:rPr lang="tr-TR" sz="1800" b="1" dirty="0" smtClean="0">
                <a:cs typeface="Arial" charset="0"/>
              </a:rPr>
              <a:t>yerleştirme (</a:t>
            </a:r>
            <a:r>
              <a:rPr lang="tr-TR" sz="1800" b="1" dirty="0" err="1" smtClean="0">
                <a:cs typeface="Arial" charset="0"/>
              </a:rPr>
              <a:t>homing</a:t>
            </a:r>
            <a:r>
              <a:rPr lang="tr-TR" sz="1800" b="1" dirty="0" smtClean="0">
                <a:cs typeface="Arial" charset="0"/>
              </a:rPr>
              <a:t>) </a:t>
            </a:r>
            <a:r>
              <a:rPr lang="tr-TR" sz="1800" dirty="0" smtClean="0">
                <a:cs typeface="Arial" charset="0"/>
              </a:rPr>
              <a:t>denilir</a:t>
            </a:r>
            <a:endParaRPr lang="tr-TR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951</Words>
  <Application>Microsoft Office PowerPoint</Application>
  <PresentationFormat>Ekran Gösterisi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Ofis Teması</vt:lpstr>
      <vt:lpstr>RNA METABOLİZMASI</vt:lpstr>
      <vt:lpstr>Ribozimler ve Özellikleri</vt:lpstr>
      <vt:lpstr>PowerPoint Sunusu</vt:lpstr>
      <vt:lpstr>TERS TRANSKRİPTAZ ENZİMİ</vt:lpstr>
      <vt:lpstr>PowerPoint Sunusu</vt:lpstr>
      <vt:lpstr>Retrovirüsler Kanser ve Aids İlişkisi</vt:lpstr>
      <vt:lpstr>PowerPoint Sunusu</vt:lpstr>
      <vt:lpstr>PowerPoint Sunusu</vt:lpstr>
      <vt:lpstr>PowerPoint Sunusu</vt:lpstr>
      <vt:lpstr>Selex Yöntemiyle Yeni İşlevleri Olan RNA Polimerleri</vt:lpstr>
      <vt:lpstr>PowerPoint Sunusu</vt:lpstr>
      <vt:lpstr>RNA SENTEZİ BİYOKİMYASAL GEÇİŞLERE ÇOK ÖNEMLİ İPUÇLARI SUNAR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5</cp:revision>
  <dcterms:created xsi:type="dcterms:W3CDTF">2018-10-10T13:21:18Z</dcterms:created>
  <dcterms:modified xsi:type="dcterms:W3CDTF">2018-10-11T11:08:12Z</dcterms:modified>
</cp:coreProperties>
</file>