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8" r:id="rId3"/>
    <p:sldId id="257" r:id="rId4"/>
    <p:sldId id="261" r:id="rId5"/>
    <p:sldId id="263" r:id="rId6"/>
    <p:sldId id="264" r:id="rId7"/>
    <p:sldId id="272" r:id="rId8"/>
    <p:sldId id="265" r:id="rId9"/>
    <p:sldId id="275" r:id="rId10"/>
    <p:sldId id="270" r:id="rId11"/>
    <p:sldId id="260" r:id="rId12"/>
    <p:sldId id="274" r:id="rId13"/>
    <p:sldId id="276" r:id="rId14"/>
    <p:sldId id="277" r:id="rId15"/>
    <p:sldId id="278" r:id="rId16"/>
    <p:sldId id="279" r:id="rId17"/>
    <p:sldId id="280" r:id="rId18"/>
    <p:sldId id="266"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4A1B1A"/>
    <a:srgbClr val="003300"/>
    <a:srgbClr val="FF00FF"/>
    <a:srgbClr val="5D2884"/>
    <a:srgbClr val="D3FDFD"/>
    <a:srgbClr val="BAFEFC"/>
    <a:srgbClr val="CCFFCC"/>
    <a:srgbClr val="99FFCC"/>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28" autoAdjust="0"/>
  </p:normalViewPr>
  <p:slideViewPr>
    <p:cSldViewPr>
      <p:cViewPr varScale="1">
        <p:scale>
          <a:sx n="73" d="100"/>
          <a:sy n="73" d="100"/>
        </p:scale>
        <p:origin x="-10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F27A14A-F276-473A-8137-0C28AF645680}" type="datetimeFigureOut">
              <a:rPr lang="tr-TR" smtClean="0"/>
              <a:pPr/>
              <a:t>03.04.2020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57024BB-B929-481D-B7C8-183821B9BCC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F27A14A-F276-473A-8137-0C28AF645680}" type="datetimeFigureOut">
              <a:rPr lang="tr-TR" smtClean="0"/>
              <a:pPr/>
              <a:t>03.04.2020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57024BB-B929-481D-B7C8-183821B9BCC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F27A14A-F276-473A-8137-0C28AF645680}" type="datetimeFigureOut">
              <a:rPr lang="tr-TR" smtClean="0"/>
              <a:pPr/>
              <a:t>03.04.2020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57024BB-B929-481D-B7C8-183821B9BCC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F27A14A-F276-473A-8137-0C28AF645680}" type="datetimeFigureOut">
              <a:rPr lang="tr-TR" smtClean="0"/>
              <a:pPr/>
              <a:t>03.04.2020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57024BB-B929-481D-B7C8-183821B9BCC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F27A14A-F276-473A-8137-0C28AF645680}" type="datetimeFigureOut">
              <a:rPr lang="tr-TR" smtClean="0"/>
              <a:pPr/>
              <a:t>03.04.2020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57024BB-B929-481D-B7C8-183821B9BCC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EF27A14A-F276-473A-8137-0C28AF645680}" type="datetimeFigureOut">
              <a:rPr lang="tr-TR" smtClean="0"/>
              <a:pPr/>
              <a:t>03.04.2020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57024BB-B929-481D-B7C8-183821B9BCC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F27A14A-F276-473A-8137-0C28AF645680}" type="datetimeFigureOut">
              <a:rPr lang="tr-TR" smtClean="0"/>
              <a:pPr/>
              <a:t>03.04.2020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57024BB-B929-481D-B7C8-183821B9BCC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F27A14A-F276-473A-8137-0C28AF645680}" type="datetimeFigureOut">
              <a:rPr lang="tr-TR" smtClean="0"/>
              <a:pPr/>
              <a:t>03.04.2020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57024BB-B929-481D-B7C8-183821B9BCC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F27A14A-F276-473A-8137-0C28AF645680}" type="datetimeFigureOut">
              <a:rPr lang="tr-TR" smtClean="0"/>
              <a:pPr/>
              <a:t>03.04.2020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57024BB-B929-481D-B7C8-183821B9BCC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F27A14A-F276-473A-8137-0C28AF645680}" type="datetimeFigureOut">
              <a:rPr lang="tr-TR" smtClean="0"/>
              <a:pPr/>
              <a:t>03.04.2020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57024BB-B929-481D-B7C8-183821B9BCC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F27A14A-F276-473A-8137-0C28AF645680}" type="datetimeFigureOut">
              <a:rPr lang="tr-TR" smtClean="0"/>
              <a:pPr/>
              <a:t>03.04.2020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57024BB-B929-481D-B7C8-183821B9BCC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CC">
            <a:alpha val="0"/>
          </a:srgb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7A14A-F276-473A-8137-0C28AF645680}" type="datetimeFigureOut">
              <a:rPr lang="tr-TR" smtClean="0"/>
              <a:pPr/>
              <a:t>03.04.2020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024BB-B929-481D-B7C8-183821B9BCC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1000" b="-1000"/>
          </a:stretch>
        </a:blipFill>
        <a:effectLst/>
      </p:bgPr>
    </p:bg>
    <p:spTree>
      <p:nvGrpSpPr>
        <p:cNvPr id="1" name=""/>
        <p:cNvGrpSpPr/>
        <p:nvPr/>
      </p:nvGrpSpPr>
      <p:grpSpPr>
        <a:xfrm>
          <a:off x="0" y="0"/>
          <a:ext cx="0" cy="0"/>
          <a:chOff x="0" y="0"/>
          <a:chExt cx="0" cy="0"/>
        </a:xfrm>
      </p:grpSpPr>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r="-91000" b="-4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1071538" y="500042"/>
            <a:ext cx="7415210" cy="5643602"/>
          </a:xfrm>
          <a:effectLst>
            <a:softEdge rad="63500"/>
          </a:effectLst>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tr-TR" dirty="0" smtClean="0"/>
              <a:t/>
            </a:r>
            <a:br>
              <a:rPr lang="tr-TR" dirty="0" smtClean="0"/>
            </a:br>
            <a:r>
              <a:rPr lang="tr-TR" dirty="0" smtClean="0"/>
              <a:t/>
            </a:r>
            <a:br>
              <a:rPr lang="tr-TR" dirty="0" smtClean="0"/>
            </a:br>
            <a:r>
              <a:rPr lang="tr-TR" dirty="0" smtClean="0"/>
              <a:t>  </a:t>
            </a:r>
            <a:r>
              <a:rPr lang="tr-TR" b="1" dirty="0" smtClean="0">
                <a:solidFill>
                  <a:srgbClr val="FF0000"/>
                </a:solidFill>
              </a:rPr>
              <a:t>VİRÜS MÜ DAHA HIZLI YAYILIYOR </a:t>
            </a:r>
            <a:br>
              <a:rPr lang="tr-TR" b="1" dirty="0" smtClean="0">
                <a:solidFill>
                  <a:srgbClr val="FF0000"/>
                </a:solidFill>
              </a:rPr>
            </a:br>
            <a:r>
              <a:rPr lang="tr-TR" b="1" dirty="0" smtClean="0">
                <a:solidFill>
                  <a:srgbClr val="FF0000"/>
                </a:solidFill>
              </a:rPr>
              <a:t>          YOKSA HÜRAFELER Mİ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sz="2700" b="1" dirty="0" smtClean="0"/>
              <a:t>1.Sarımsak</a:t>
            </a:r>
            <a:br>
              <a:rPr lang="tr-TR" sz="2700" b="1" dirty="0" smtClean="0"/>
            </a:br>
            <a:r>
              <a:rPr lang="tr-TR" sz="2700" b="1" dirty="0" smtClean="0"/>
              <a:t>2.</a:t>
            </a:r>
            <a:r>
              <a:rPr lang="tr-TR" sz="2700" b="1" dirty="0" err="1" smtClean="0"/>
              <a:t>Mücizevi</a:t>
            </a:r>
            <a:r>
              <a:rPr lang="tr-TR" sz="2700" b="1" dirty="0" smtClean="0"/>
              <a:t> mineraller</a:t>
            </a:r>
            <a:br>
              <a:rPr lang="tr-TR" sz="2700" b="1" dirty="0" smtClean="0"/>
            </a:br>
            <a:r>
              <a:rPr lang="tr-TR" sz="2700" b="1" dirty="0" smtClean="0"/>
              <a:t>3.Elleri dezenfekte etmek için kullanılan maddeleri içmek</a:t>
            </a:r>
            <a:br>
              <a:rPr lang="tr-TR" sz="2700" b="1" dirty="0" smtClean="0"/>
            </a:br>
            <a:r>
              <a:rPr lang="tr-TR" sz="2700" b="1" dirty="0" smtClean="0"/>
              <a:t>4.İçilebilir gümüş</a:t>
            </a:r>
            <a:br>
              <a:rPr lang="tr-TR" sz="2700" b="1" dirty="0" smtClean="0"/>
            </a:br>
            <a:r>
              <a:rPr lang="tr-TR" sz="2700" b="1" dirty="0" smtClean="0"/>
              <a:t>5.Her 15 dakikada bir su içmek</a:t>
            </a:r>
            <a:br>
              <a:rPr lang="tr-TR" sz="2700" b="1" dirty="0" smtClean="0"/>
            </a:br>
            <a:r>
              <a:rPr lang="tr-TR" sz="2700" b="1" dirty="0" smtClean="0"/>
              <a:t>6.Sıcak yemek ve dondurma yememek</a:t>
            </a:r>
            <a:br>
              <a:rPr lang="tr-TR" sz="2700" b="1" dirty="0" smtClean="0"/>
            </a:br>
            <a:r>
              <a:rPr lang="tr-TR" sz="2700" b="1" dirty="0" smtClean="0"/>
              <a:t/>
            </a:r>
            <a:br>
              <a:rPr lang="tr-TR" sz="2700" b="1" dirty="0" smtClean="0"/>
            </a:br>
            <a:r>
              <a:rPr lang="tr-TR" b="1" dirty="0" smtClean="0">
                <a:solidFill>
                  <a:srgbClr val="FF0000"/>
                </a:solidFill>
              </a:rPr>
              <a:t>                  İNANMAYIN !!! </a:t>
            </a:r>
            <a:r>
              <a:rPr lang="tr-TR" dirty="0" smtClean="0"/>
              <a:t/>
            </a:r>
            <a:br>
              <a:rPr lang="tr-TR" dirty="0" smtClean="0"/>
            </a:br>
            <a:r>
              <a:rPr lang="tr-TR" b="1" dirty="0" smtClean="0">
                <a:solidFill>
                  <a:srgbClr val="FF0000"/>
                </a:solidFill>
              </a:rPr>
              <a:t/>
            </a:r>
            <a:br>
              <a:rPr lang="tr-TR" b="1" dirty="0" smtClean="0">
                <a:solidFill>
                  <a:srgbClr val="FF0000"/>
                </a:solidFill>
              </a:rPr>
            </a:br>
            <a:endParaRPr lang="tr-TR" b="1" dirty="0">
              <a:solidFill>
                <a:srgbClr val="FF0000"/>
              </a:solidFill>
            </a:endParaRPr>
          </a:p>
        </p:txBody>
      </p:sp>
      <p:sp>
        <p:nvSpPr>
          <p:cNvPr id="3074" name="AutoShape 2" descr="C:\Users\win7\Desktop\aaaaa.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714876" y="642918"/>
            <a:ext cx="4143436" cy="5572164"/>
          </a:xfrm>
        </p:spPr>
        <p:txBody>
          <a:bodyPr>
            <a:noAutofit/>
          </a:bodyPr>
          <a:lstStyle/>
          <a:p>
            <a:r>
              <a:rPr lang="tr-TR" sz="1800" b="1" dirty="0" smtClean="0">
                <a:solidFill>
                  <a:schemeClr val="tx1"/>
                </a:solidFill>
              </a:rPr>
              <a:t>Türkiye’ye </a:t>
            </a:r>
            <a:r>
              <a:rPr lang="tr-TR" sz="1800" b="1" dirty="0">
                <a:solidFill>
                  <a:schemeClr val="tx1"/>
                </a:solidFill>
              </a:rPr>
              <a:t>Özgü Beslenme Rehberi’nde önerilen Sağlıklı Yemek Tabağı’na göre her ana öğünde tabağın bir çeyreği sebzelerden, diğer çeyreği tam tahıl ürünlerinden ve kalan yarısının eşit üç parça halinde meyvelerden, yüksek proteinli gıdalardan (</a:t>
            </a:r>
            <a:r>
              <a:rPr lang="tr-TR" sz="1800" b="1" dirty="0" err="1">
                <a:solidFill>
                  <a:schemeClr val="tx1"/>
                </a:solidFill>
              </a:rPr>
              <a:t>kurubaklagiller</a:t>
            </a:r>
            <a:r>
              <a:rPr lang="tr-TR" sz="1800" b="1" dirty="0">
                <a:solidFill>
                  <a:schemeClr val="tx1"/>
                </a:solidFill>
              </a:rPr>
              <a:t>, et, yumurta, balık, tavuk, yağlı tohumlar, vb.) ve süt ürünlerinden (süt, yoğurt, ayran, peynir vb.) gelmesi </a:t>
            </a:r>
            <a:r>
              <a:rPr lang="tr-TR" sz="1800" b="1" dirty="0" smtClean="0">
                <a:solidFill>
                  <a:schemeClr val="tx1"/>
                </a:solidFill>
              </a:rPr>
              <a:t>önerilmektedir.</a:t>
            </a:r>
          </a:p>
          <a:p>
            <a:r>
              <a:rPr lang="tr-TR" sz="1800" b="1" dirty="0" smtClean="0">
                <a:solidFill>
                  <a:schemeClr val="tx1"/>
                </a:solidFill>
              </a:rPr>
              <a:t>Bunların </a:t>
            </a:r>
            <a:r>
              <a:rPr lang="tr-TR" sz="1800" b="1" dirty="0">
                <a:solidFill>
                  <a:schemeClr val="tx1"/>
                </a:solidFill>
              </a:rPr>
              <a:t>yanı sıra yeterli su tüketiminin sağlanması ve günlük beslenmede zeytinyağı kullanılması önerilmektedir. </a:t>
            </a:r>
            <a:endParaRPr lang="tr-TR" sz="1800" b="1" dirty="0" smtClean="0">
              <a:solidFill>
                <a:schemeClr val="tx1"/>
              </a:solidFill>
            </a:endParaRPr>
          </a:p>
          <a:p>
            <a:r>
              <a:rPr lang="tr-TR" sz="1800" b="1" dirty="0" smtClean="0">
                <a:solidFill>
                  <a:schemeClr val="tx1"/>
                </a:solidFill>
              </a:rPr>
              <a:t>Taze </a:t>
            </a:r>
            <a:r>
              <a:rPr lang="tr-TR" sz="1800" b="1" dirty="0">
                <a:solidFill>
                  <a:schemeClr val="tx1"/>
                </a:solidFill>
              </a:rPr>
              <a:t>sebze ve meyvenin bir kısmının daha sonra tüketilmeye ve/veya pişirilmeye uygun miktarlarda dondurularak saklanması da evden uzun süre çıkılamayan durumlarda sağlıklı beslenmenin sürekliliğinin sağlanabilmesi için gereklidir.</a:t>
            </a:r>
          </a:p>
        </p:txBody>
      </p:sp>
      <p:pic>
        <p:nvPicPr>
          <p:cNvPr id="2050" name="Picture 2" descr="C:\Users\win7\Desktop\tabak.png"/>
          <p:cNvPicPr>
            <a:picLocks noChangeAspect="1" noChangeArrowheads="1"/>
          </p:cNvPicPr>
          <p:nvPr/>
        </p:nvPicPr>
        <p:blipFill>
          <a:blip r:embed="rId2" cstate="print"/>
          <a:srcRect/>
          <a:stretch>
            <a:fillRect/>
          </a:stretch>
        </p:blipFill>
        <p:spPr bwMode="auto">
          <a:xfrm>
            <a:off x="214282" y="642918"/>
            <a:ext cx="4500594" cy="5072098"/>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k_08133629_20120824_Ekran_AlYntYsY.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0"/>
            <a:ext cx="7772400" cy="1470025"/>
          </a:xfrm>
        </p:spPr>
        <p:txBody>
          <a:bodyPr/>
          <a:lstStyle/>
          <a:p>
            <a:r>
              <a:rPr lang="tr-TR" b="1" dirty="0" smtClean="0">
                <a:solidFill>
                  <a:srgbClr val="FF0000"/>
                </a:solidFill>
              </a:rPr>
              <a:t>ETKİNLİK</a:t>
            </a:r>
            <a:endParaRPr lang="tr-TR" b="1" dirty="0">
              <a:solidFill>
                <a:srgbClr val="FF0000"/>
              </a:solidFill>
            </a:endParaRPr>
          </a:p>
        </p:txBody>
      </p:sp>
      <p:sp>
        <p:nvSpPr>
          <p:cNvPr id="3" name="2 Alt Başlık"/>
          <p:cNvSpPr>
            <a:spLocks noGrp="1"/>
          </p:cNvSpPr>
          <p:nvPr>
            <p:ph type="subTitle" idx="1"/>
          </p:nvPr>
        </p:nvSpPr>
        <p:spPr>
          <a:xfrm>
            <a:off x="214282" y="1428736"/>
            <a:ext cx="8715436" cy="5143536"/>
          </a:xfrm>
        </p:spPr>
        <p:txBody>
          <a:bodyPr>
            <a:normAutofit/>
          </a:bodyPr>
          <a:lstStyle/>
          <a:p>
            <a:pPr algn="l"/>
            <a:r>
              <a:rPr lang="tr-TR" sz="1800" b="1" dirty="0" smtClean="0">
                <a:solidFill>
                  <a:srgbClr val="FF0000"/>
                </a:solidFill>
              </a:rPr>
              <a:t>OYUNUN ADI : </a:t>
            </a:r>
            <a:r>
              <a:rPr lang="tr-TR" sz="1800" dirty="0" smtClean="0">
                <a:solidFill>
                  <a:schemeClr val="tx1"/>
                </a:solidFill>
              </a:rPr>
              <a:t>CORONA SÜPER KAHRAMANI</a:t>
            </a:r>
          </a:p>
          <a:p>
            <a:pPr algn="l"/>
            <a:r>
              <a:rPr lang="tr-TR" sz="1800" b="1" dirty="0" smtClean="0">
                <a:solidFill>
                  <a:srgbClr val="FF0000"/>
                </a:solidFill>
              </a:rPr>
              <a:t>KAZANIM: </a:t>
            </a:r>
            <a:r>
              <a:rPr lang="tr-TR" sz="1800" dirty="0" smtClean="0">
                <a:solidFill>
                  <a:schemeClr val="tx1"/>
                </a:solidFill>
              </a:rPr>
              <a:t>BE.5.2.2.4. Fiziksel etkinliklerde ne zaman ve nasıl beslenmesi gerektiğini açıklar.</a:t>
            </a:r>
          </a:p>
          <a:p>
            <a:pPr algn="l"/>
            <a:r>
              <a:rPr lang="tr-TR" sz="1800" b="1" dirty="0" smtClean="0">
                <a:solidFill>
                  <a:srgbClr val="FF0000"/>
                </a:solidFill>
              </a:rPr>
              <a:t>SÜRE: </a:t>
            </a:r>
            <a:r>
              <a:rPr lang="tr-TR" sz="1800" dirty="0" smtClean="0">
                <a:solidFill>
                  <a:schemeClr val="tx1"/>
                </a:solidFill>
              </a:rPr>
              <a:t>5 GÜN</a:t>
            </a:r>
          </a:p>
          <a:p>
            <a:pPr algn="l"/>
            <a:r>
              <a:rPr lang="tr-TR" sz="1800" b="1" dirty="0" smtClean="0">
                <a:solidFill>
                  <a:srgbClr val="FF0000"/>
                </a:solidFill>
              </a:rPr>
              <a:t>OYUNUN UYGULANIŞI:</a:t>
            </a:r>
            <a:r>
              <a:rPr lang="tr-TR" sz="1800" dirty="0" smtClean="0">
                <a:solidFill>
                  <a:schemeClr val="tx1"/>
                </a:solidFill>
              </a:rPr>
              <a:t> Size göndermiş olduğum evde yapabileceğiniz fiziksel aktivite programını uyguluyorsunuz ve yapıp yapmadığınızı gösteren tabloda gününe göre uygun kutucuğu işaretliyorsunuz. Artık siz evde fiziksel aktiviteler yapan birer virüs karşıtı kahramansınız. Peki süper kahramanlar güçlerini korumak için neler yemesi gerekir ? Gelin bunu beraber öğrenelim. Haftanı 5 günü tükettiğiniz gıdaları bir kağıda yazıyoruz. 6.ünde istediğimiz bir günü arasından seçip Şekil 1’de bulunan yemek tabağını size gönderdiğim yemek </a:t>
            </a:r>
            <a:r>
              <a:rPr lang="tr-TR" sz="1800" dirty="0" err="1" smtClean="0">
                <a:solidFill>
                  <a:schemeClr val="tx1"/>
                </a:solidFill>
              </a:rPr>
              <a:t>stikerlerini</a:t>
            </a:r>
            <a:r>
              <a:rPr lang="tr-TR" sz="1800" dirty="0" smtClean="0">
                <a:solidFill>
                  <a:schemeClr val="tx1"/>
                </a:solidFill>
              </a:rPr>
              <a:t> </a:t>
            </a:r>
            <a:r>
              <a:rPr lang="tr-TR" sz="1800" dirty="0" err="1" smtClean="0">
                <a:solidFill>
                  <a:schemeClr val="tx1"/>
                </a:solidFill>
              </a:rPr>
              <a:t>Paint</a:t>
            </a:r>
            <a:r>
              <a:rPr lang="tr-TR" sz="1800" dirty="0" smtClean="0">
                <a:solidFill>
                  <a:schemeClr val="tx1"/>
                </a:solidFill>
              </a:rPr>
              <a:t> programı aracığı ile kesip tabağa yerleştiriyorsunuz. 6. gün yaptığınız ödevi bana gönderiyorsunuz.Haftaya yapacağımız derse en iyi </a:t>
            </a:r>
            <a:r>
              <a:rPr lang="tr-TR" sz="1800" dirty="0" err="1" smtClean="0">
                <a:solidFill>
                  <a:schemeClr val="tx1"/>
                </a:solidFill>
              </a:rPr>
              <a:t>corona</a:t>
            </a:r>
            <a:r>
              <a:rPr lang="tr-TR" sz="1800" dirty="0" smtClean="0">
                <a:solidFill>
                  <a:schemeClr val="tx1"/>
                </a:solidFill>
              </a:rPr>
              <a:t> virüs kahramanını beraber seçeceğiz.</a:t>
            </a:r>
          </a:p>
          <a:p>
            <a:pPr algn="l"/>
            <a:endParaRPr lang="tr-TR" sz="1800" b="1" dirty="0" smtClean="0">
              <a:solidFill>
                <a:srgbClr val="FF0000"/>
              </a:solidFill>
            </a:endParaRPr>
          </a:p>
          <a:p>
            <a:pPr algn="l"/>
            <a:r>
              <a:rPr lang="tr-TR" sz="1800" b="1" dirty="0" smtClean="0">
                <a:solidFill>
                  <a:srgbClr val="FF0000"/>
                </a:solidFill>
              </a:rPr>
              <a:t>NOT : </a:t>
            </a:r>
            <a:r>
              <a:rPr lang="tr-TR" sz="1800" b="1" dirty="0" smtClean="0">
                <a:solidFill>
                  <a:schemeClr val="tx1"/>
                </a:solidFill>
              </a:rPr>
              <a:t>Süreçte evdeki büyüklerinizden ve benden yardım alabilirsiniz. Geri dönüşlerinizi bekliyorum.</a:t>
            </a:r>
          </a:p>
          <a:p>
            <a:pPr algn="l"/>
            <a:endParaRPr lang="tr-TR" sz="1800" dirty="0" smtClean="0">
              <a:solidFill>
                <a:schemeClr val="tx1"/>
              </a:solidFill>
            </a:endParaRPr>
          </a:p>
          <a:p>
            <a:pPr algn="l"/>
            <a:endParaRPr lang="tr-TR" sz="18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hesb3.jpg"/>
          <p:cNvPicPr>
            <a:picLocks noChangeAspect="1"/>
          </p:cNvPicPr>
          <p:nvPr/>
        </p:nvPicPr>
        <p:blipFill>
          <a:blip r:embed="rId2" cstate="print"/>
          <a:srcRect r="30526" b="2000"/>
          <a:stretch>
            <a:fillRect/>
          </a:stretch>
        </p:blipFill>
        <p:spPr>
          <a:xfrm>
            <a:off x="928662" y="214290"/>
            <a:ext cx="3429024" cy="3500462"/>
          </a:xfrm>
          <a:prstGeom prst="rect">
            <a:avLst/>
          </a:prstGeom>
        </p:spPr>
      </p:pic>
      <p:sp>
        <p:nvSpPr>
          <p:cNvPr id="3" name="2 Dikdörtgen"/>
          <p:cNvSpPr/>
          <p:nvPr/>
        </p:nvSpPr>
        <p:spPr>
          <a:xfrm>
            <a:off x="6215074" y="857232"/>
            <a:ext cx="1714512"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ŞEKİL 1</a:t>
            </a:r>
            <a:endParaRPr lang="tr-TR" sz="2400" b="1" dirty="0">
              <a:solidFill>
                <a:schemeClr val="tx1"/>
              </a:solidFill>
            </a:endParaRPr>
          </a:p>
        </p:txBody>
      </p:sp>
      <p:graphicFrame>
        <p:nvGraphicFramePr>
          <p:cNvPr id="5" name="4 Tablo"/>
          <p:cNvGraphicFramePr>
            <a:graphicFrameLocks noGrp="1"/>
          </p:cNvGraphicFramePr>
          <p:nvPr/>
        </p:nvGraphicFramePr>
        <p:xfrm>
          <a:off x="428596" y="3857630"/>
          <a:ext cx="3786214" cy="2296476"/>
        </p:xfrm>
        <a:graphic>
          <a:graphicData uri="http://schemas.openxmlformats.org/drawingml/2006/table">
            <a:tbl>
              <a:tblPr firstRow="1" bandRow="1">
                <a:tableStyleId>{1E171933-4619-4E11-9A3F-F7608DF75F80}</a:tableStyleId>
              </a:tblPr>
              <a:tblGrid>
                <a:gridCol w="1081775"/>
                <a:gridCol w="2704439"/>
              </a:tblGrid>
              <a:tr h="382746">
                <a:tc>
                  <a:txBody>
                    <a:bodyPr/>
                    <a:lstStyle/>
                    <a:p>
                      <a:r>
                        <a:rPr lang="tr-TR" dirty="0" smtClean="0"/>
                        <a:t>GÜNLER</a:t>
                      </a:r>
                      <a:endParaRPr lang="tr-TR" dirty="0"/>
                    </a:p>
                  </a:txBody>
                  <a:tcPr/>
                </a:tc>
                <a:tc>
                  <a:txBody>
                    <a:bodyPr/>
                    <a:lstStyle/>
                    <a:p>
                      <a:r>
                        <a:rPr lang="tr-TR" dirty="0" smtClean="0"/>
                        <a:t>YAPTIM</a:t>
                      </a:r>
                      <a:r>
                        <a:rPr lang="tr-TR" baseline="0" dirty="0" smtClean="0"/>
                        <a:t>       YAPAMADIM</a:t>
                      </a:r>
                      <a:endParaRPr lang="tr-TR" dirty="0"/>
                    </a:p>
                  </a:txBody>
                  <a:tcPr/>
                </a:tc>
              </a:tr>
              <a:tr h="382746">
                <a:tc>
                  <a:txBody>
                    <a:bodyPr/>
                    <a:lstStyle/>
                    <a:p>
                      <a:r>
                        <a:rPr lang="tr-TR" b="1" dirty="0" smtClean="0"/>
                        <a:t>1. GÜN</a:t>
                      </a:r>
                      <a:endParaRPr lang="tr-TR" b="1" dirty="0"/>
                    </a:p>
                  </a:txBody>
                  <a:tcPr/>
                </a:tc>
                <a:tc>
                  <a:txBody>
                    <a:bodyPr/>
                    <a:lstStyle/>
                    <a:p>
                      <a:endParaRPr lang="tr-TR" dirty="0"/>
                    </a:p>
                  </a:txBody>
                  <a:tcPr/>
                </a:tc>
              </a:tr>
              <a:tr h="382746">
                <a:tc>
                  <a:txBody>
                    <a:bodyPr/>
                    <a:lstStyle/>
                    <a:p>
                      <a:r>
                        <a:rPr lang="tr-TR" b="1" dirty="0" smtClean="0"/>
                        <a:t>2.GÜN</a:t>
                      </a:r>
                      <a:endParaRPr lang="tr-TR" b="1" dirty="0"/>
                    </a:p>
                  </a:txBody>
                  <a:tcPr/>
                </a:tc>
                <a:tc>
                  <a:txBody>
                    <a:bodyPr/>
                    <a:lstStyle/>
                    <a:p>
                      <a:endParaRPr lang="tr-TR" dirty="0"/>
                    </a:p>
                  </a:txBody>
                  <a:tcPr/>
                </a:tc>
              </a:tr>
              <a:tr h="382746">
                <a:tc>
                  <a:txBody>
                    <a:bodyPr/>
                    <a:lstStyle/>
                    <a:p>
                      <a:r>
                        <a:rPr lang="tr-TR" b="1" dirty="0" smtClean="0"/>
                        <a:t>3.GÜN</a:t>
                      </a:r>
                      <a:endParaRPr lang="tr-TR" b="1" dirty="0"/>
                    </a:p>
                  </a:txBody>
                  <a:tcPr/>
                </a:tc>
                <a:tc>
                  <a:txBody>
                    <a:bodyPr/>
                    <a:lstStyle/>
                    <a:p>
                      <a:endParaRPr lang="tr-TR"/>
                    </a:p>
                  </a:txBody>
                  <a:tcPr/>
                </a:tc>
              </a:tr>
              <a:tr h="382746">
                <a:tc>
                  <a:txBody>
                    <a:bodyPr/>
                    <a:lstStyle/>
                    <a:p>
                      <a:r>
                        <a:rPr lang="tr-TR" b="1" dirty="0" smtClean="0"/>
                        <a:t>4.GÜN</a:t>
                      </a:r>
                      <a:endParaRPr lang="tr-TR" b="1" dirty="0"/>
                    </a:p>
                  </a:txBody>
                  <a:tcPr/>
                </a:tc>
                <a:tc>
                  <a:txBody>
                    <a:bodyPr/>
                    <a:lstStyle/>
                    <a:p>
                      <a:endParaRPr lang="tr-TR"/>
                    </a:p>
                  </a:txBody>
                  <a:tcPr/>
                </a:tc>
              </a:tr>
              <a:tr h="382746">
                <a:tc>
                  <a:txBody>
                    <a:bodyPr/>
                    <a:lstStyle/>
                    <a:p>
                      <a:r>
                        <a:rPr lang="tr-TR" b="1" dirty="0" smtClean="0"/>
                        <a:t>5.GÜN</a:t>
                      </a:r>
                      <a:endParaRPr lang="tr-TR" b="1" dirty="0"/>
                    </a:p>
                  </a:txBody>
                  <a:tcPr/>
                </a:tc>
                <a:tc>
                  <a:txBody>
                    <a:bodyPr/>
                    <a:lstStyle/>
                    <a:p>
                      <a:endParaRPr lang="tr-TR" dirty="0"/>
                    </a:p>
                  </a:txBody>
                  <a:tcPr/>
                </a:tc>
              </a:tr>
            </a:tbl>
          </a:graphicData>
        </a:graphic>
      </p:graphicFrame>
      <p:sp>
        <p:nvSpPr>
          <p:cNvPr id="6" name="5 Oval"/>
          <p:cNvSpPr/>
          <p:nvPr/>
        </p:nvSpPr>
        <p:spPr>
          <a:xfrm>
            <a:off x="4214810" y="500042"/>
            <a:ext cx="1071570" cy="92869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500" b="1" dirty="0" smtClean="0"/>
              <a:t>İÇECEK</a:t>
            </a:r>
            <a:endParaRPr lang="tr-TR" sz="1500" b="1" dirty="0"/>
          </a:p>
        </p:txBody>
      </p:sp>
      <p:graphicFrame>
        <p:nvGraphicFramePr>
          <p:cNvPr id="8" name="7 Tablo"/>
          <p:cNvGraphicFramePr>
            <a:graphicFrameLocks noGrp="1"/>
          </p:cNvGraphicFramePr>
          <p:nvPr/>
        </p:nvGraphicFramePr>
        <p:xfrm>
          <a:off x="4429124" y="3806510"/>
          <a:ext cx="3643338" cy="2468880"/>
        </p:xfrm>
        <a:graphic>
          <a:graphicData uri="http://schemas.openxmlformats.org/drawingml/2006/table">
            <a:tbl>
              <a:tblPr firstRow="1" bandRow="1">
                <a:tableStyleId>{93296810-A885-4BE3-A3E7-6D5BEEA58F35}</a:tableStyleId>
              </a:tblPr>
              <a:tblGrid>
                <a:gridCol w="3643338"/>
              </a:tblGrid>
              <a:tr h="356825">
                <a:tc>
                  <a:txBody>
                    <a:bodyPr/>
                    <a:lstStyle/>
                    <a:p>
                      <a:r>
                        <a:rPr lang="tr-TR" b="1" dirty="0" smtClean="0"/>
                        <a:t>YAPILACAKLAR</a:t>
                      </a:r>
                      <a:endParaRPr lang="tr-TR" b="1" dirty="0"/>
                    </a:p>
                  </a:txBody>
                  <a:tcPr/>
                </a:tc>
              </a:tr>
              <a:tr h="356825">
                <a:tc>
                  <a:txBody>
                    <a:bodyPr/>
                    <a:lstStyle/>
                    <a:p>
                      <a:r>
                        <a:rPr lang="tr-TR" b="1" dirty="0" smtClean="0"/>
                        <a:t>30</a:t>
                      </a:r>
                      <a:r>
                        <a:rPr lang="tr-TR" b="1" baseline="0" dirty="0" smtClean="0"/>
                        <a:t> TANE ZIPLA VE EL VUR</a:t>
                      </a:r>
                      <a:endParaRPr lang="tr-TR" b="1" dirty="0"/>
                    </a:p>
                  </a:txBody>
                  <a:tcPr/>
                </a:tc>
              </a:tr>
              <a:tr h="356825">
                <a:tc>
                  <a:txBody>
                    <a:bodyPr/>
                    <a:lstStyle/>
                    <a:p>
                      <a:r>
                        <a:rPr lang="tr-TR" b="1" dirty="0" smtClean="0"/>
                        <a:t>20 TANE MEKİK</a:t>
                      </a:r>
                      <a:endParaRPr lang="tr-TR" b="1" dirty="0"/>
                    </a:p>
                  </a:txBody>
                  <a:tcPr/>
                </a:tc>
              </a:tr>
              <a:tr h="356825">
                <a:tc>
                  <a:txBody>
                    <a:bodyPr/>
                    <a:lstStyle/>
                    <a:p>
                      <a:r>
                        <a:rPr lang="tr-TR" b="1" dirty="0" smtClean="0"/>
                        <a:t>20 DAĞCI</a:t>
                      </a:r>
                      <a:r>
                        <a:rPr lang="tr-TR" b="1" baseline="0" dirty="0" smtClean="0"/>
                        <a:t> TIRMANIŞI</a:t>
                      </a:r>
                      <a:endParaRPr lang="tr-TR" b="1" dirty="0"/>
                    </a:p>
                  </a:txBody>
                  <a:tcPr/>
                </a:tc>
              </a:tr>
              <a:tr h="356825">
                <a:tc>
                  <a:txBody>
                    <a:bodyPr/>
                    <a:lstStyle/>
                    <a:p>
                      <a:r>
                        <a:rPr lang="tr-TR" b="1" dirty="0" smtClean="0"/>
                        <a:t>10 TANE ŞINAV</a:t>
                      </a:r>
                      <a:endParaRPr lang="tr-TR" b="1" dirty="0"/>
                    </a:p>
                  </a:txBody>
                  <a:tcPr/>
                </a:tc>
              </a:tr>
              <a:tr h="624445">
                <a:tc>
                  <a:txBody>
                    <a:bodyPr/>
                    <a:lstStyle/>
                    <a:p>
                      <a:r>
                        <a:rPr lang="tr-TR" b="1" dirty="0" smtClean="0"/>
                        <a:t>DURABİLDİĞİN</a:t>
                      </a:r>
                      <a:r>
                        <a:rPr lang="tr-TR" b="1" baseline="0" dirty="0" smtClean="0"/>
                        <a:t> KADAR DİRSEK VE AYAK PARMAK UCUNDA DURMA</a:t>
                      </a:r>
                      <a:endParaRPr lang="tr-TR" b="1"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win7\Desktop\49f9c7627276b9aec0ece0deac274f41.jpg"/>
          <p:cNvPicPr>
            <a:picLocks noChangeAspect="1" noChangeArrowheads="1"/>
          </p:cNvPicPr>
          <p:nvPr/>
        </p:nvPicPr>
        <p:blipFill>
          <a:blip r:embed="rId2" cstate="print"/>
          <a:srcRect/>
          <a:stretch>
            <a:fillRect/>
          </a:stretch>
        </p:blipFill>
        <p:spPr bwMode="auto">
          <a:xfrm>
            <a:off x="0" y="0"/>
            <a:ext cx="4714876" cy="6858000"/>
          </a:xfrm>
          <a:prstGeom prst="rect">
            <a:avLst/>
          </a:prstGeom>
          <a:noFill/>
        </p:spPr>
      </p:pic>
      <p:pic>
        <p:nvPicPr>
          <p:cNvPr id="4" name="3 Resim" descr="67943812-food-sticker-set-signs-meat-feed-icon-collection-pizza-and-tacos-french-fries-and-a-hamburger-hotdog.jpg"/>
          <p:cNvPicPr>
            <a:picLocks noChangeAspect="1"/>
          </p:cNvPicPr>
          <p:nvPr/>
        </p:nvPicPr>
        <p:blipFill>
          <a:blip r:embed="rId3" cstate="print"/>
          <a:stretch>
            <a:fillRect/>
          </a:stretch>
        </p:blipFill>
        <p:spPr>
          <a:xfrm>
            <a:off x="4714876" y="0"/>
            <a:ext cx="3143272" cy="4929198"/>
          </a:xfrm>
          <a:prstGeom prst="rect">
            <a:avLst/>
          </a:prstGeom>
        </p:spPr>
      </p:pic>
      <p:pic>
        <p:nvPicPr>
          <p:cNvPr id="26627" name="Picture 3"/>
          <p:cNvPicPr>
            <a:picLocks noChangeAspect="1" noChangeArrowheads="1"/>
          </p:cNvPicPr>
          <p:nvPr/>
        </p:nvPicPr>
        <p:blipFill>
          <a:blip r:embed="rId4" cstate="print"/>
          <a:srcRect/>
          <a:stretch>
            <a:fillRect/>
          </a:stretch>
        </p:blipFill>
        <p:spPr bwMode="auto">
          <a:xfrm>
            <a:off x="7896225" y="0"/>
            <a:ext cx="1247775" cy="4714884"/>
          </a:xfrm>
          <a:prstGeom prst="rect">
            <a:avLst/>
          </a:prstGeom>
          <a:noFill/>
          <a:ln w="9525">
            <a:noFill/>
            <a:miter lim="800000"/>
            <a:headEnd/>
            <a:tailEnd/>
          </a:ln>
          <a:effectLst/>
        </p:spPr>
      </p:pic>
      <p:sp>
        <p:nvSpPr>
          <p:cNvPr id="6" name="5 Metin kutusu"/>
          <p:cNvSpPr txBox="1"/>
          <p:nvPr/>
        </p:nvSpPr>
        <p:spPr>
          <a:xfrm>
            <a:off x="5143504" y="5286388"/>
            <a:ext cx="4000496" cy="1200329"/>
          </a:xfrm>
          <a:prstGeom prst="rect">
            <a:avLst/>
          </a:prstGeom>
          <a:noFill/>
        </p:spPr>
        <p:txBody>
          <a:bodyPr wrap="square" rtlCol="0">
            <a:spAutoFit/>
          </a:bodyPr>
          <a:lstStyle/>
          <a:p>
            <a:r>
              <a:rPr lang="tr-TR" b="1" dirty="0" smtClean="0"/>
              <a:t>TÜKETTİĞİNİZ YİYECEKLERİN GÖRSELİNİ BURADAN KESEBİLİRSİNİZ.</a:t>
            </a:r>
          </a:p>
          <a:p>
            <a:r>
              <a:rPr lang="tr-TR" b="1" dirty="0" smtClean="0"/>
              <a:t>DAHA FAZLA GÖRSEL İÇİN İNTERNET ARACILIĞI İLE  ARAŞTIRMA YAPINIZ.</a:t>
            </a:r>
            <a:endParaRPr lang="tr-T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blog_photo_BF56FC3DB429A17.png"/>
          <p:cNvPicPr>
            <a:picLocks noChangeAspect="1"/>
          </p:cNvPicPr>
          <p:nvPr/>
        </p:nvPicPr>
        <p:blipFill>
          <a:blip r:embed="rId2" cstate="print"/>
          <a:stretch>
            <a:fillRect/>
          </a:stretch>
        </p:blipFill>
        <p:spPr>
          <a:xfrm>
            <a:off x="428596" y="-214338"/>
            <a:ext cx="4641382" cy="3357562"/>
          </a:xfrm>
          <a:prstGeom prst="rect">
            <a:avLst/>
          </a:prstGeom>
        </p:spPr>
      </p:pic>
      <p:sp>
        <p:nvSpPr>
          <p:cNvPr id="3" name="2 Yuvarlatılmış Dikdörtgen"/>
          <p:cNvSpPr/>
          <p:nvPr/>
        </p:nvSpPr>
        <p:spPr>
          <a:xfrm>
            <a:off x="428596" y="1928802"/>
            <a:ext cx="1143008" cy="64294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ZIPLA VE EL VUR</a:t>
            </a:r>
            <a:endParaRPr lang="tr-TR" b="1" dirty="0"/>
          </a:p>
        </p:txBody>
      </p:sp>
      <p:pic>
        <p:nvPicPr>
          <p:cNvPr id="4" name="3 Resim" descr="1-35.jpg"/>
          <p:cNvPicPr>
            <a:picLocks noChangeAspect="1"/>
          </p:cNvPicPr>
          <p:nvPr/>
        </p:nvPicPr>
        <p:blipFill>
          <a:blip r:embed="rId3" cstate="print"/>
          <a:stretch>
            <a:fillRect/>
          </a:stretch>
        </p:blipFill>
        <p:spPr>
          <a:xfrm>
            <a:off x="4286248" y="4691040"/>
            <a:ext cx="3500437" cy="2166960"/>
          </a:xfrm>
          <a:prstGeom prst="rect">
            <a:avLst/>
          </a:prstGeom>
        </p:spPr>
      </p:pic>
      <p:pic>
        <p:nvPicPr>
          <p:cNvPr id="6" name="5 Resim" descr="Sinav-Nasil-Cekilir.jpg"/>
          <p:cNvPicPr>
            <a:picLocks noChangeAspect="1"/>
          </p:cNvPicPr>
          <p:nvPr/>
        </p:nvPicPr>
        <p:blipFill>
          <a:blip r:embed="rId4" cstate="print"/>
          <a:stretch>
            <a:fillRect/>
          </a:stretch>
        </p:blipFill>
        <p:spPr>
          <a:xfrm>
            <a:off x="5643570" y="428604"/>
            <a:ext cx="3075663" cy="2286016"/>
          </a:xfrm>
          <a:prstGeom prst="rect">
            <a:avLst/>
          </a:prstGeom>
        </p:spPr>
      </p:pic>
      <p:pic>
        <p:nvPicPr>
          <p:cNvPr id="7" name="6 Resim" descr="mekik-hareketi-600x420.jpg"/>
          <p:cNvPicPr>
            <a:picLocks noChangeAspect="1"/>
          </p:cNvPicPr>
          <p:nvPr/>
        </p:nvPicPr>
        <p:blipFill>
          <a:blip r:embed="rId5" cstate="print"/>
          <a:stretch>
            <a:fillRect/>
          </a:stretch>
        </p:blipFill>
        <p:spPr>
          <a:xfrm>
            <a:off x="5500694" y="2857496"/>
            <a:ext cx="3163683" cy="2143140"/>
          </a:xfrm>
          <a:prstGeom prst="rect">
            <a:avLst/>
          </a:prstGeom>
        </p:spPr>
      </p:pic>
      <p:pic>
        <p:nvPicPr>
          <p:cNvPr id="8" name="7 Resim" descr="mountain-climber-3.jpg"/>
          <p:cNvPicPr>
            <a:picLocks noChangeAspect="1"/>
          </p:cNvPicPr>
          <p:nvPr/>
        </p:nvPicPr>
        <p:blipFill>
          <a:blip r:embed="rId6" cstate="print"/>
          <a:stretch>
            <a:fillRect/>
          </a:stretch>
        </p:blipFill>
        <p:spPr>
          <a:xfrm>
            <a:off x="285720" y="3786190"/>
            <a:ext cx="3714776" cy="2643186"/>
          </a:xfrm>
          <a:prstGeom prst="rect">
            <a:avLst/>
          </a:prstGeom>
        </p:spPr>
      </p:pic>
      <p:sp>
        <p:nvSpPr>
          <p:cNvPr id="9" name="8 Yuvarlatılmış Dikdörtgen"/>
          <p:cNvSpPr/>
          <p:nvPr/>
        </p:nvSpPr>
        <p:spPr>
          <a:xfrm>
            <a:off x="4429124" y="1285860"/>
            <a:ext cx="1143008"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ŞINAV</a:t>
            </a:r>
            <a:endParaRPr lang="tr-TR" b="1" dirty="0"/>
          </a:p>
        </p:txBody>
      </p:sp>
      <p:sp>
        <p:nvSpPr>
          <p:cNvPr id="10" name="9 Yuvarlatılmış Dikdörtgen"/>
          <p:cNvSpPr/>
          <p:nvPr/>
        </p:nvSpPr>
        <p:spPr>
          <a:xfrm>
            <a:off x="4429124" y="3429000"/>
            <a:ext cx="1143008"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MEKİK</a:t>
            </a:r>
            <a:endParaRPr lang="tr-TR" b="1" dirty="0"/>
          </a:p>
        </p:txBody>
      </p:sp>
      <p:sp>
        <p:nvSpPr>
          <p:cNvPr id="11" name="10 Yuvarlatılmış Dikdörtgen"/>
          <p:cNvSpPr/>
          <p:nvPr/>
        </p:nvSpPr>
        <p:spPr>
          <a:xfrm>
            <a:off x="7858148" y="5929330"/>
            <a:ext cx="1143008"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PLANK</a:t>
            </a:r>
            <a:endParaRPr lang="tr-TR" b="1" dirty="0"/>
          </a:p>
        </p:txBody>
      </p:sp>
      <p:sp>
        <p:nvSpPr>
          <p:cNvPr id="12" name="11 Yuvarlatılmış Dikdörtgen"/>
          <p:cNvSpPr/>
          <p:nvPr/>
        </p:nvSpPr>
        <p:spPr>
          <a:xfrm>
            <a:off x="1643042" y="3643314"/>
            <a:ext cx="1643074"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t>DAĞCI TIRMANIŞI</a:t>
            </a:r>
            <a:endParaRPr lang="tr-T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stretch>
            <a:fillRect l="-9000" r="-44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3214678" y="1071546"/>
            <a:ext cx="5557822" cy="1470025"/>
          </a:xfrm>
          <a:effectLst>
            <a:outerShdw blurRad="40000" dist="20000" dir="5400000" rotWithShape="0">
              <a:srgbClr val="000000">
                <a:alpha val="38000"/>
              </a:srgbClr>
            </a:outerShdw>
            <a:softEdge rad="127000"/>
          </a:effectLst>
        </p:spPr>
        <p:style>
          <a:lnRef idx="1">
            <a:schemeClr val="accent4"/>
          </a:lnRef>
          <a:fillRef idx="2">
            <a:schemeClr val="accent4"/>
          </a:fillRef>
          <a:effectRef idx="1">
            <a:schemeClr val="accent4"/>
          </a:effectRef>
          <a:fontRef idx="minor">
            <a:schemeClr val="dk1"/>
          </a:fontRef>
        </p:style>
        <p:txBody>
          <a:bodyPr>
            <a:normAutofit/>
          </a:bodyPr>
          <a:lstStyle/>
          <a:p>
            <a:r>
              <a:rPr lang="tr-TR" sz="5400" b="1" dirty="0" smtClean="0"/>
              <a:t>TEŞEKKÜR EDERİM </a:t>
            </a:r>
            <a:endParaRPr lang="tr-TR" sz="5400" b="1" dirty="0"/>
          </a:p>
        </p:txBody>
      </p:sp>
      <p:sp>
        <p:nvSpPr>
          <p:cNvPr id="3" name="2 Alt Başlık"/>
          <p:cNvSpPr>
            <a:spLocks noGrp="1"/>
          </p:cNvSpPr>
          <p:nvPr>
            <p:ph type="subTitle" idx="1"/>
          </p:nvPr>
        </p:nvSpPr>
        <p:spPr>
          <a:xfrm>
            <a:off x="3428992" y="4000504"/>
            <a:ext cx="5500694" cy="857256"/>
          </a:xfrm>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a:normAutofit/>
          </a:bodyPr>
          <a:lstStyle/>
          <a:p>
            <a:r>
              <a:rPr lang="tr-TR" sz="4800" b="1" dirty="0" smtClean="0">
                <a:solidFill>
                  <a:schemeClr val="tx1"/>
                </a:solidFill>
              </a:rPr>
              <a:t>MERVE PORSUK</a:t>
            </a:r>
            <a:endParaRPr lang="tr-TR" sz="48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67000"/>
            <a:lum/>
          </a:blip>
          <a:srcRect/>
          <a:stretch>
            <a:fillRect l="-7000" r="-44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2571736" y="357166"/>
            <a:ext cx="4500594" cy="1285883"/>
          </a:xfrm>
          <a:effectLst>
            <a:outerShdw blurRad="40000" dist="20000" dir="5400000" rotWithShape="0">
              <a:srgbClr val="000000">
                <a:alpha val="38000"/>
              </a:srgbClr>
            </a:outerShdw>
            <a:softEdge rad="127000"/>
          </a:effectLst>
        </p:spPr>
        <p:style>
          <a:lnRef idx="1">
            <a:schemeClr val="accent5"/>
          </a:lnRef>
          <a:fillRef idx="2">
            <a:schemeClr val="accent5"/>
          </a:fillRef>
          <a:effectRef idx="1">
            <a:schemeClr val="accent5"/>
          </a:effectRef>
          <a:fontRef idx="minor">
            <a:schemeClr val="dk1"/>
          </a:fontRef>
        </p:style>
        <p:txBody>
          <a:bodyPr>
            <a:normAutofit/>
          </a:bodyPr>
          <a:lstStyle/>
          <a:p>
            <a:r>
              <a:rPr lang="tr-TR" sz="4800" b="1" dirty="0" smtClean="0"/>
              <a:t>KAYNAKÇALAR</a:t>
            </a:r>
            <a:endParaRPr lang="tr-TR" sz="4800" b="1" dirty="0"/>
          </a:p>
        </p:txBody>
      </p:sp>
      <p:sp>
        <p:nvSpPr>
          <p:cNvPr id="3" name="2 Alt Başlık"/>
          <p:cNvSpPr>
            <a:spLocks noGrp="1"/>
          </p:cNvSpPr>
          <p:nvPr>
            <p:ph type="subTitle" idx="1"/>
          </p:nvPr>
        </p:nvSpPr>
        <p:spPr>
          <a:xfrm>
            <a:off x="928662" y="2000240"/>
            <a:ext cx="7786742" cy="4143404"/>
          </a:xfrm>
          <a:effectLst>
            <a:outerShdw blurRad="40000" dist="20000" dir="5400000" rotWithShape="0">
              <a:srgbClr val="000000">
                <a:alpha val="38000"/>
              </a:srgbClr>
            </a:outerShdw>
            <a:softEdge rad="63500"/>
          </a:effectLst>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gn="l"/>
            <a:endParaRPr lang="tr-TR" b="1" dirty="0" smtClean="0">
              <a:solidFill>
                <a:schemeClr val="tx1"/>
              </a:solidFill>
            </a:endParaRPr>
          </a:p>
          <a:p>
            <a:pPr algn="l"/>
            <a:r>
              <a:rPr lang="tr-TR" b="1" dirty="0" smtClean="0">
                <a:solidFill>
                  <a:schemeClr val="tx1"/>
                </a:solidFill>
              </a:rPr>
              <a:t>Türkiye Diyetisyenler Derneği, </a:t>
            </a:r>
            <a:r>
              <a:rPr lang="tr-TR" b="1" dirty="0" err="1" smtClean="0">
                <a:solidFill>
                  <a:schemeClr val="tx1"/>
                </a:solidFill>
              </a:rPr>
              <a:t>Koronavirüs</a:t>
            </a:r>
            <a:r>
              <a:rPr lang="tr-TR" b="1" dirty="0" smtClean="0">
                <a:solidFill>
                  <a:schemeClr val="tx1"/>
                </a:solidFill>
              </a:rPr>
              <a:t> (</a:t>
            </a:r>
            <a:r>
              <a:rPr lang="tr-TR" b="1" dirty="0" err="1" smtClean="0">
                <a:solidFill>
                  <a:schemeClr val="tx1"/>
                </a:solidFill>
              </a:rPr>
              <a:t>Covid</a:t>
            </a:r>
            <a:r>
              <a:rPr lang="tr-TR" b="1" dirty="0" smtClean="0">
                <a:solidFill>
                  <a:schemeClr val="tx1"/>
                </a:solidFill>
              </a:rPr>
              <a:t>-19) Hakkında Beslenme Önerileri,2020.</a:t>
            </a:r>
          </a:p>
          <a:p>
            <a:pPr algn="l"/>
            <a:endParaRPr lang="tr-TR" b="1" dirty="0" smtClean="0">
              <a:solidFill>
                <a:schemeClr val="tx1"/>
              </a:solidFill>
            </a:endParaRPr>
          </a:p>
          <a:p>
            <a:pPr algn="l"/>
            <a:r>
              <a:rPr lang="tr-TR" b="1" dirty="0" smtClean="0">
                <a:solidFill>
                  <a:schemeClr val="tx1"/>
                </a:solidFill>
              </a:rPr>
              <a:t>Türkiye Psikiyatri Derneği,</a:t>
            </a:r>
            <a:r>
              <a:rPr lang="tr-TR" b="1" dirty="0" err="1" smtClean="0">
                <a:solidFill>
                  <a:schemeClr val="tx1"/>
                </a:solidFill>
              </a:rPr>
              <a:t>Koronavirüs</a:t>
            </a:r>
            <a:r>
              <a:rPr lang="tr-TR" b="1" dirty="0" smtClean="0">
                <a:solidFill>
                  <a:schemeClr val="tx1"/>
                </a:solidFill>
              </a:rPr>
              <a:t> Hastalığı Salgını Sırasında Ruh Sağlığı ve Stresle Baş Etme,2020.</a:t>
            </a:r>
          </a:p>
          <a:p>
            <a:pPr algn="l"/>
            <a:endParaRPr lang="tr-TR" b="1" dirty="0" smtClean="0">
              <a:solidFill>
                <a:schemeClr val="tx1"/>
              </a:solidFill>
            </a:endParaRPr>
          </a:p>
          <a:p>
            <a:pPr algn="l"/>
            <a:r>
              <a:rPr lang="tr-TR" b="1" dirty="0" smtClean="0">
                <a:solidFill>
                  <a:schemeClr val="tx1"/>
                </a:solidFill>
              </a:rPr>
              <a:t>T.C. Sağlık Bakanlığı,Türkiye Halk Sağlığı Kurumu,Türkiye Beslenme Rehberi (2015) TÜBER,Ankara,2016.</a:t>
            </a:r>
          </a:p>
          <a:p>
            <a:pPr algn="l"/>
            <a:endParaRPr lang="tr-TR" b="1" dirty="0" smtClean="0">
              <a:solidFill>
                <a:schemeClr val="tx1"/>
              </a:solidFill>
            </a:endParaRPr>
          </a:p>
          <a:p>
            <a:pPr algn="l"/>
            <a:r>
              <a:rPr lang="tr-TR" b="1" dirty="0" smtClean="0">
                <a:solidFill>
                  <a:schemeClr val="tx1"/>
                </a:solidFill>
              </a:rPr>
              <a:t>BBC, Türkçe Haberler, </a:t>
            </a:r>
            <a:r>
              <a:rPr lang="tr-TR" b="1" dirty="0" err="1" smtClean="0">
                <a:solidFill>
                  <a:schemeClr val="tx1"/>
                </a:solidFill>
              </a:rPr>
              <a:t>Koronavirüs</a:t>
            </a:r>
            <a:r>
              <a:rPr lang="tr-TR" b="1" dirty="0" smtClean="0">
                <a:solidFill>
                  <a:schemeClr val="tx1"/>
                </a:solidFill>
              </a:rPr>
              <a:t> (</a:t>
            </a:r>
            <a:r>
              <a:rPr lang="tr-TR" b="1" dirty="0" err="1" smtClean="0">
                <a:solidFill>
                  <a:schemeClr val="tx1"/>
                </a:solidFill>
              </a:rPr>
              <a:t>Covid</a:t>
            </a:r>
            <a:r>
              <a:rPr lang="tr-TR" b="1" dirty="0" smtClean="0">
                <a:solidFill>
                  <a:schemeClr val="tx1"/>
                </a:solidFill>
              </a:rPr>
              <a:t>-19): Virüs ve hastalık hakkında dikkate almamanız gereken hurafeler.</a:t>
            </a:r>
          </a:p>
          <a:p>
            <a:pPr algn="l"/>
            <a:endParaRPr lang="tr-TR" dirty="0" smtClean="0"/>
          </a:p>
          <a:p>
            <a:pPr algn="l"/>
            <a:endParaRPr lang="tr-TR" dirty="0" smtClean="0"/>
          </a:p>
          <a:p>
            <a:pPr algn="l"/>
            <a:endParaRPr lang="tr-TR" dirty="0" smtClean="0"/>
          </a:p>
          <a:p>
            <a:pPr algn="l"/>
            <a:endParaRPr lang="tr-TR" dirty="0"/>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3FDFD"/>
        </a:soli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857224" y="1214422"/>
            <a:ext cx="5000660" cy="5072098"/>
          </a:xfrm>
        </p:spPr>
        <p:txBody>
          <a:bodyPr>
            <a:normAutofit/>
          </a:bodyPr>
          <a:lstStyle/>
          <a:p>
            <a:pPr algn="l"/>
            <a:r>
              <a:rPr lang="tr-TR" sz="2300" b="1" dirty="0">
                <a:solidFill>
                  <a:schemeClr val="tx1"/>
                </a:solidFill>
              </a:rPr>
              <a:t>Dünya Sağlık Örgütü’nün artık bir </a:t>
            </a:r>
            <a:r>
              <a:rPr lang="tr-TR" sz="2300" b="1" dirty="0" err="1">
                <a:solidFill>
                  <a:schemeClr val="tx1"/>
                </a:solidFill>
              </a:rPr>
              <a:t>pandemi</a:t>
            </a:r>
            <a:r>
              <a:rPr lang="tr-TR" sz="2300" b="1" dirty="0">
                <a:solidFill>
                  <a:schemeClr val="tx1"/>
                </a:solidFill>
              </a:rPr>
              <a:t> olarak kabul ettiği </a:t>
            </a:r>
            <a:r>
              <a:rPr lang="tr-TR" sz="2300" b="1" dirty="0" err="1" smtClean="0">
                <a:solidFill>
                  <a:schemeClr val="tx1"/>
                </a:solidFill>
              </a:rPr>
              <a:t>korono</a:t>
            </a:r>
            <a:r>
              <a:rPr lang="tr-TR" sz="2300" b="1" dirty="0" smtClean="0">
                <a:solidFill>
                  <a:schemeClr val="tx1"/>
                </a:solidFill>
              </a:rPr>
              <a:t> virüs </a:t>
            </a:r>
            <a:r>
              <a:rPr lang="tr-TR" sz="2300" b="1" dirty="0">
                <a:solidFill>
                  <a:schemeClr val="tx1"/>
                </a:solidFill>
              </a:rPr>
              <a:t>hastalığı (</a:t>
            </a:r>
            <a:r>
              <a:rPr lang="tr-TR" sz="2300" b="1" dirty="0" err="1">
                <a:solidFill>
                  <a:schemeClr val="tx1"/>
                </a:solidFill>
              </a:rPr>
              <a:t>Covid</a:t>
            </a:r>
            <a:r>
              <a:rPr lang="tr-TR" sz="2300" b="1" dirty="0">
                <a:solidFill>
                  <a:schemeClr val="tx1"/>
                </a:solidFill>
              </a:rPr>
              <a:t>-19) ülkemizde de önemli bir halk sağlığı tehdidi oluşturmaktadır. </a:t>
            </a:r>
            <a:endParaRPr lang="tr-TR" sz="2300" b="1" dirty="0" smtClean="0">
              <a:solidFill>
                <a:schemeClr val="tx1"/>
              </a:solidFill>
            </a:endParaRPr>
          </a:p>
          <a:p>
            <a:pPr algn="l"/>
            <a:endParaRPr lang="tr-TR" sz="2300" b="1" dirty="0" smtClean="0">
              <a:solidFill>
                <a:schemeClr val="tx1"/>
              </a:solidFill>
            </a:endParaRPr>
          </a:p>
          <a:p>
            <a:pPr algn="l"/>
            <a:r>
              <a:rPr lang="tr-TR" sz="2300" b="1" dirty="0" smtClean="0">
                <a:solidFill>
                  <a:srgbClr val="5D2884"/>
                </a:solidFill>
              </a:rPr>
              <a:t>Korona virüsün </a:t>
            </a:r>
            <a:r>
              <a:rPr lang="tr-TR" sz="2300" b="1" dirty="0">
                <a:solidFill>
                  <a:srgbClr val="5D2884"/>
                </a:solidFill>
              </a:rPr>
              <a:t>bulaşmasını tek başına engelleyebilecek veya tedavi edebilecek herhangi bir gıda olmasa da; </a:t>
            </a:r>
            <a:r>
              <a:rPr lang="tr-TR" sz="2300" b="1" dirty="0">
                <a:solidFill>
                  <a:schemeClr val="tx1"/>
                </a:solidFill>
              </a:rPr>
              <a:t>sağlıklı ve dengeli beslenmenin, fiziksel aktivite ve düzenli uyku </a:t>
            </a:r>
            <a:r>
              <a:rPr lang="tr-TR" sz="2300" b="1" dirty="0" smtClean="0">
                <a:solidFill>
                  <a:schemeClr val="tx1"/>
                </a:solidFill>
              </a:rPr>
              <a:t>ile  beraber bağışıklık sistemini güçlendirdiği kanıtlanmıştır. </a:t>
            </a:r>
          </a:p>
        </p:txBody>
      </p:sp>
      <p:pic>
        <p:nvPicPr>
          <p:cNvPr id="4" name="3 Resim" descr="w600xh312-bagisiklik-48-810x578.png"/>
          <p:cNvPicPr>
            <a:picLocks noChangeAspect="1"/>
          </p:cNvPicPr>
          <p:nvPr/>
        </p:nvPicPr>
        <p:blipFill>
          <a:blip r:embed="rId2" cstate="print">
            <a:lum contrast="4000"/>
          </a:blip>
          <a:stretch>
            <a:fillRect/>
          </a:stretch>
        </p:blipFill>
        <p:spPr>
          <a:xfrm>
            <a:off x="5429256" y="500042"/>
            <a:ext cx="3500462" cy="6000792"/>
          </a:xfrm>
          <a:prstGeom prst="rect">
            <a:avLst/>
          </a:prstGeom>
          <a:effectLst>
            <a:softEdge rad="317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0000"/>
            <a:lum/>
          </a:blip>
          <a:srcRect/>
          <a:stretch>
            <a:fillRect l="-25000" r="-25000"/>
          </a:stretch>
        </a:blipFill>
        <a:effectLst/>
      </p:bgPr>
    </p:bg>
    <p:spTree>
      <p:nvGrpSpPr>
        <p:cNvPr id="1" name=""/>
        <p:cNvGrpSpPr/>
        <p:nvPr/>
      </p:nvGrpSpPr>
      <p:grpSpPr>
        <a:xfrm>
          <a:off x="0" y="0"/>
          <a:ext cx="0" cy="0"/>
          <a:chOff x="0" y="0"/>
          <a:chExt cx="0" cy="0"/>
        </a:xfrm>
      </p:grpSpPr>
      <p:pic>
        <p:nvPicPr>
          <p:cNvPr id="2" name="1 Resim" descr="ekran-alintisi.jpg"/>
          <p:cNvPicPr>
            <a:picLocks noChangeAspect="1"/>
          </p:cNvPicPr>
          <p:nvPr/>
        </p:nvPicPr>
        <p:blipFill>
          <a:blip r:embed="rId3" cstate="print"/>
          <a:stretch>
            <a:fillRect/>
          </a:stretch>
        </p:blipFill>
        <p:spPr>
          <a:xfrm>
            <a:off x="0" y="0"/>
            <a:ext cx="4908032" cy="6858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5072066" y="2428868"/>
            <a:ext cx="3857620" cy="1428760"/>
          </a:xfrm>
          <a:prstGeom prst="rect">
            <a:avLst/>
          </a:prstGeom>
          <a:noFill/>
          <a:ln w="9525">
            <a:noFill/>
            <a:miter lim="800000"/>
            <a:headEnd/>
            <a:tailEnd/>
          </a:ln>
          <a:effectLst/>
        </p:spPr>
      </p:pic>
      <p:sp>
        <p:nvSpPr>
          <p:cNvPr id="4" name="3 Oval"/>
          <p:cNvSpPr/>
          <p:nvPr/>
        </p:nvSpPr>
        <p:spPr>
          <a:xfrm>
            <a:off x="2285984" y="5572140"/>
            <a:ext cx="2428892" cy="107157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cxnSp>
        <p:nvCxnSpPr>
          <p:cNvPr id="6" name="5 Düz Ok Bağlayıcısı"/>
          <p:cNvCxnSpPr/>
          <p:nvPr/>
        </p:nvCxnSpPr>
        <p:spPr>
          <a:xfrm rot="5400000" flipH="1" flipV="1">
            <a:off x="4357686" y="4143380"/>
            <a:ext cx="1643074" cy="135732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
                                        <p:tgtEl>
                                          <p:spTgt spid="4"/>
                                        </p:tgtEl>
                                      </p:cBhvr>
                                    </p:animEffect>
                                    <p:anim calcmode="lin" valueType="num">
                                      <p:cBhvr>
                                        <p:cTn id="13" dur="400" fill="hold"/>
                                        <p:tgtEl>
                                          <p:spTgt spid="4"/>
                                        </p:tgtEl>
                                        <p:attrNameLst>
                                          <p:attrName>ppt_x</p:attrName>
                                        </p:attrNameLst>
                                      </p:cBhvr>
                                      <p:tavLst>
                                        <p:tav tm="0">
                                          <p:val>
                                            <p:strVal val="#ppt_x"/>
                                          </p:val>
                                        </p:tav>
                                        <p:tav tm="100000">
                                          <p:val>
                                            <p:strVal val="#ppt_x"/>
                                          </p:val>
                                        </p:tav>
                                      </p:tavLst>
                                    </p:anim>
                                    <p:anim calcmode="lin" valueType="num">
                                      <p:cBhvr>
                                        <p:cTn id="14" dur="400" fill="hold"/>
                                        <p:tgtEl>
                                          <p:spTgt spid="4"/>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slide(fromBottom)">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000" r="-13000" b="-3000"/>
          </a:stretch>
        </a:blip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14282" y="1571612"/>
            <a:ext cx="4929222" cy="4857784"/>
          </a:xfrm>
          <a:effectLst>
            <a:softEdge rad="127000"/>
          </a:effectLst>
        </p:spPr>
        <p:style>
          <a:lnRef idx="2">
            <a:schemeClr val="accent2"/>
          </a:lnRef>
          <a:fillRef idx="1">
            <a:schemeClr val="lt1"/>
          </a:fillRef>
          <a:effectRef idx="0">
            <a:schemeClr val="accent2"/>
          </a:effectRef>
          <a:fontRef idx="minor">
            <a:schemeClr val="dk1"/>
          </a:fontRef>
        </p:style>
        <p:txBody>
          <a:bodyPr>
            <a:noAutofit/>
          </a:bodyPr>
          <a:lstStyle/>
          <a:p>
            <a:endParaRPr lang="tr-TR" sz="1500" b="1" dirty="0" smtClean="0">
              <a:solidFill>
                <a:schemeClr val="tx1"/>
              </a:solidFill>
            </a:endParaRPr>
          </a:p>
          <a:p>
            <a:r>
              <a:rPr lang="tr-TR" sz="1500" b="1" dirty="0" smtClean="0">
                <a:solidFill>
                  <a:srgbClr val="003300"/>
                </a:solidFill>
              </a:rPr>
              <a:t>İçinde </a:t>
            </a:r>
            <a:r>
              <a:rPr lang="tr-TR" sz="1500" b="1" dirty="0">
                <a:solidFill>
                  <a:srgbClr val="003300"/>
                </a:solidFill>
              </a:rPr>
              <a:t>bulunduğumuz mevsim düşünüldüğünde uzun süre dayanabilecek bazı sebzelere karnabahar, lahana, kabak, brokoli, biber, turp, havuç, patates; meyvelere ise elma, portakal, greyfurt, mandalina, olgun olmayan muz örnek verilebilir</a:t>
            </a:r>
            <a:r>
              <a:rPr lang="tr-TR" sz="1500" b="1" dirty="0" smtClean="0">
                <a:solidFill>
                  <a:srgbClr val="003300"/>
                </a:solidFill>
              </a:rPr>
              <a:t>.</a:t>
            </a:r>
          </a:p>
          <a:p>
            <a:endParaRPr lang="tr-TR" sz="1500" b="1" dirty="0" smtClean="0">
              <a:solidFill>
                <a:srgbClr val="003300"/>
              </a:solidFill>
            </a:endParaRPr>
          </a:p>
          <a:p>
            <a:r>
              <a:rPr lang="tr-TR" sz="1500" b="1" dirty="0" smtClean="0">
                <a:solidFill>
                  <a:srgbClr val="003300"/>
                </a:solidFill>
              </a:rPr>
              <a:t> </a:t>
            </a:r>
            <a:r>
              <a:rPr lang="tr-TR" sz="1500" b="1" dirty="0">
                <a:solidFill>
                  <a:srgbClr val="003300"/>
                </a:solidFill>
              </a:rPr>
              <a:t>Özellikle narenciye grubu meyveler bağışıklık sistemini destekleyici C vitamininden zengin olduğu için bu meyvelerin tüketimine ağırlık verilmeli, </a:t>
            </a:r>
            <a:r>
              <a:rPr lang="tr-TR" sz="1500" b="1" dirty="0" smtClean="0">
                <a:solidFill>
                  <a:srgbClr val="003300"/>
                </a:solidFill>
              </a:rPr>
              <a:t>mümkünse </a:t>
            </a:r>
            <a:r>
              <a:rPr lang="tr-TR" sz="1500" b="1" dirty="0">
                <a:solidFill>
                  <a:srgbClr val="003300"/>
                </a:solidFill>
              </a:rPr>
              <a:t>yemeklere taze limon sıkılmalıdır. </a:t>
            </a:r>
            <a:endParaRPr lang="tr-TR" sz="1500" b="1" dirty="0" smtClean="0">
              <a:solidFill>
                <a:srgbClr val="003300"/>
              </a:solidFill>
            </a:endParaRPr>
          </a:p>
          <a:p>
            <a:endParaRPr lang="tr-TR" sz="1500" b="1" dirty="0" smtClean="0">
              <a:solidFill>
                <a:srgbClr val="003300"/>
              </a:solidFill>
            </a:endParaRPr>
          </a:p>
          <a:p>
            <a:r>
              <a:rPr lang="tr-TR" sz="1500" b="1" dirty="0" smtClean="0">
                <a:solidFill>
                  <a:srgbClr val="003300"/>
                </a:solidFill>
              </a:rPr>
              <a:t>Dayanıklı </a:t>
            </a:r>
            <a:r>
              <a:rPr lang="tr-TR" sz="1500" b="1" dirty="0">
                <a:solidFill>
                  <a:srgbClr val="003300"/>
                </a:solidFill>
              </a:rPr>
              <a:t>sebzelerin raf ömrünü uzatmak için yıkanmadan ve kesilmeden buzdolabında saklanmaları gerekmektedir</a:t>
            </a:r>
            <a:r>
              <a:rPr lang="tr-TR" sz="1500" b="1" dirty="0" smtClean="0">
                <a:solidFill>
                  <a:srgbClr val="003300"/>
                </a:solidFill>
              </a:rPr>
              <a:t>.</a:t>
            </a:r>
          </a:p>
          <a:p>
            <a:endParaRPr lang="tr-TR" sz="1500" b="1" dirty="0" smtClean="0">
              <a:solidFill>
                <a:srgbClr val="003300"/>
              </a:solidFill>
            </a:endParaRPr>
          </a:p>
          <a:p>
            <a:r>
              <a:rPr lang="tr-TR" sz="1500" b="1" dirty="0" smtClean="0">
                <a:solidFill>
                  <a:srgbClr val="003300"/>
                </a:solidFill>
              </a:rPr>
              <a:t> </a:t>
            </a:r>
            <a:r>
              <a:rPr lang="tr-TR" sz="1500" b="1" dirty="0">
                <a:solidFill>
                  <a:srgbClr val="003300"/>
                </a:solidFill>
              </a:rPr>
              <a:t>Bunlara ek olarak kuru meyve, kuru bamya, patlıcan, biber, domates gibi gıdalar da raf ömrü uzun; lif ve mineral kaynağı gıdalar olduğu için evde bulundurulmak faydalı olacaktır.</a:t>
            </a:r>
          </a:p>
        </p:txBody>
      </p:sp>
      <p:sp>
        <p:nvSpPr>
          <p:cNvPr id="4" name="3 Dikdörtgen"/>
          <p:cNvSpPr/>
          <p:nvPr/>
        </p:nvSpPr>
        <p:spPr>
          <a:xfrm>
            <a:off x="285720" y="0"/>
            <a:ext cx="5357850" cy="1477328"/>
          </a:xfrm>
          <a:prstGeom prst="rect">
            <a:avLst/>
          </a:prstGeom>
          <a:effectLst>
            <a:softEdge rad="127000"/>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tr-TR" sz="2400" b="1" dirty="0" smtClean="0">
              <a:solidFill>
                <a:srgbClr val="00B050"/>
              </a:solidFill>
            </a:endParaRPr>
          </a:p>
          <a:p>
            <a:pPr algn="ctr"/>
            <a:r>
              <a:rPr lang="tr-TR" sz="2400" b="1" dirty="0" smtClean="0">
                <a:solidFill>
                  <a:srgbClr val="006600"/>
                </a:solidFill>
              </a:rPr>
              <a:t>Mevsime Uygun ve Dayanıklı Sebze ve Meyveler Tüketilmelidir.</a:t>
            </a:r>
          </a:p>
          <a:p>
            <a:endParaRPr lang="tr-TR" b="1" dirty="0">
              <a:solidFill>
                <a:srgbClr val="0066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slide(fromBottom)">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lide(fromBottom)">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2786050" y="428605"/>
            <a:ext cx="5929354" cy="857256"/>
          </a:xfrm>
          <a:effectLst>
            <a:softEdge rad="127000"/>
          </a:effectLst>
        </p:spPr>
        <p:style>
          <a:lnRef idx="2">
            <a:schemeClr val="accent5"/>
          </a:lnRef>
          <a:fillRef idx="1">
            <a:schemeClr val="lt1"/>
          </a:fillRef>
          <a:effectRef idx="0">
            <a:schemeClr val="accent5"/>
          </a:effectRef>
          <a:fontRef idx="minor">
            <a:schemeClr val="dk1"/>
          </a:fontRef>
        </p:style>
        <p:txBody>
          <a:bodyPr>
            <a:normAutofit/>
          </a:bodyPr>
          <a:lstStyle/>
          <a:p>
            <a:r>
              <a:rPr lang="tr-TR" sz="2400" b="1" dirty="0" smtClean="0">
                <a:solidFill>
                  <a:srgbClr val="002060"/>
                </a:solidFill>
              </a:rPr>
              <a:t>Haftada İki Kere Balık Tüketimi Önemlidir</a:t>
            </a:r>
            <a:endParaRPr lang="tr-TR" sz="2400" b="1" dirty="0">
              <a:solidFill>
                <a:srgbClr val="002060"/>
              </a:solidFill>
            </a:endParaRPr>
          </a:p>
        </p:txBody>
      </p:sp>
      <p:sp>
        <p:nvSpPr>
          <p:cNvPr id="3" name="2 Alt Başlık"/>
          <p:cNvSpPr>
            <a:spLocks noGrp="1"/>
          </p:cNvSpPr>
          <p:nvPr>
            <p:ph type="subTitle" idx="1"/>
          </p:nvPr>
        </p:nvSpPr>
        <p:spPr>
          <a:xfrm>
            <a:off x="4143372" y="1785926"/>
            <a:ext cx="4643470" cy="3852874"/>
          </a:xfrm>
          <a:effectLst>
            <a:softEdge rad="127000"/>
          </a:effectLst>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endParaRPr lang="tr-TR" sz="2000" b="1" dirty="0" smtClean="0">
              <a:solidFill>
                <a:srgbClr val="002060"/>
              </a:solidFill>
            </a:endParaRPr>
          </a:p>
          <a:p>
            <a:r>
              <a:rPr lang="tr-TR" sz="2000" b="1" dirty="0" smtClean="0">
                <a:solidFill>
                  <a:srgbClr val="002060"/>
                </a:solidFill>
              </a:rPr>
              <a:t>Haftada </a:t>
            </a:r>
            <a:r>
              <a:rPr lang="tr-TR" sz="2000" b="1" dirty="0">
                <a:solidFill>
                  <a:srgbClr val="002060"/>
                </a:solidFill>
              </a:rPr>
              <a:t>en az iki defa tüketilmesi önerilen balığın tazesinin bulunamadığı durumlarda donmuş veya konserve ton balığı alternatiflerinin karantina durumlarına karşı evde bulundurulması önerilebilir. Zengin protein kaynakları olan kırmızı et ve kümes hayvanlarının etlerine kıyasla balık, daha fazla yağ içerebilmesine rağmen genel olarak aynı miktardaki kırmızı ve beyaz etlerden daha az enerjiye sahip olduğu için de tüketiminin artırılması gereken yiyeceklerdendir.</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t="-8000" r="-64000" b="-10000"/>
          </a:stretch>
        </a:blip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normAutofit/>
          </a:bodyPr>
          <a:lstStyle/>
          <a:p>
            <a:r>
              <a:rPr lang="tr-TR" dirty="0"/>
              <a:t> </a:t>
            </a:r>
          </a:p>
        </p:txBody>
      </p:sp>
      <p:sp>
        <p:nvSpPr>
          <p:cNvPr id="4" name="3 Dikdörtgen"/>
          <p:cNvSpPr/>
          <p:nvPr/>
        </p:nvSpPr>
        <p:spPr>
          <a:xfrm>
            <a:off x="428596" y="1428736"/>
            <a:ext cx="4500594" cy="4585871"/>
          </a:xfrm>
          <a:prstGeom prst="rect">
            <a:avLst/>
          </a:prstGeom>
          <a:ln>
            <a:solidFill>
              <a:srgbClr val="FF0000"/>
            </a:solidFill>
          </a:ln>
          <a:effectLst>
            <a:softEdge rad="127000"/>
          </a:effectLst>
        </p:spPr>
        <p:style>
          <a:lnRef idx="2">
            <a:schemeClr val="accent2"/>
          </a:lnRef>
          <a:fillRef idx="1">
            <a:schemeClr val="lt1"/>
          </a:fillRef>
          <a:effectRef idx="0">
            <a:schemeClr val="accent2"/>
          </a:effectRef>
          <a:fontRef idx="minor">
            <a:schemeClr val="dk1"/>
          </a:fontRef>
        </p:style>
        <p:txBody>
          <a:bodyPr wrap="square">
            <a:spAutoFit/>
          </a:bodyPr>
          <a:lstStyle/>
          <a:p>
            <a:endParaRPr lang="tr-TR" b="1" dirty="0" smtClean="0"/>
          </a:p>
          <a:p>
            <a:r>
              <a:rPr lang="tr-TR" sz="1600" b="1" dirty="0" smtClean="0"/>
              <a:t>Oldukça dayanıklı ve besin değeri yüksek bir başka protein kaynağı alternatifi ise kuru baklagillerdir. Yeşil, kırmızı mercimek, nohut, fasulye çeşitleri, barbunya, vb. gıdalar her gün tüketilebilirler. </a:t>
            </a:r>
          </a:p>
          <a:p>
            <a:endParaRPr lang="tr-TR" sz="1600" b="1" dirty="0" smtClean="0"/>
          </a:p>
          <a:p>
            <a:r>
              <a:rPr lang="tr-TR" sz="1600" b="1" dirty="0" smtClean="0"/>
              <a:t>Pişirme süresi uzun olabilen bu ürünlerin önceden büyük miktarlarda haşlanıp daha sonra hızlıca pişirilebilecek şekilde buzlukta saklanması kuru baklagillerin tüketimini kolaylaştıracaktır. </a:t>
            </a:r>
          </a:p>
          <a:p>
            <a:endParaRPr lang="tr-TR" sz="1600" b="1" dirty="0" smtClean="0"/>
          </a:p>
          <a:p>
            <a:r>
              <a:rPr lang="tr-TR" sz="1600" b="1" dirty="0" smtClean="0"/>
              <a:t>Konserve olarak da alınabilecek bu ürünlerin evde hazırlanması, konserveden başka alternatifi sınırlı olabilecek ürünler düşünüldüğünde Türkiye’de önerilerin oldukça üzerinde seyreden tuz tüketiminin azaltılması açısından daha uygun olacaktır.</a:t>
            </a:r>
          </a:p>
          <a:p>
            <a:endParaRPr lang="tr-TR" b="1" dirty="0" smtClean="0"/>
          </a:p>
        </p:txBody>
      </p:sp>
      <p:sp>
        <p:nvSpPr>
          <p:cNvPr id="5" name="1 Başlık"/>
          <p:cNvSpPr>
            <a:spLocks noGrp="1"/>
          </p:cNvSpPr>
          <p:nvPr>
            <p:ph type="ctrTitle"/>
          </p:nvPr>
        </p:nvSpPr>
        <p:spPr>
          <a:xfrm>
            <a:off x="428596" y="357166"/>
            <a:ext cx="5857916" cy="1000132"/>
          </a:xfrm>
          <a:ln>
            <a:solidFill>
              <a:srgbClr val="FF0000"/>
            </a:solidFill>
          </a:ln>
          <a:effectLst>
            <a:softEdge rad="127000"/>
          </a:effectLst>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tr-TR" dirty="0" smtClean="0">
                <a:solidFill>
                  <a:srgbClr val="FF0000"/>
                </a:solidFill>
              </a:rPr>
              <a:t> </a:t>
            </a:r>
            <a:r>
              <a:rPr lang="tr-TR" sz="2800" b="1" dirty="0" smtClean="0">
                <a:solidFill>
                  <a:schemeClr val="tx1">
                    <a:lumMod val="95000"/>
                    <a:lumOff val="5000"/>
                  </a:schemeClr>
                </a:solidFill>
              </a:rPr>
              <a:t>Kuru Baklagiller Her Gün Tüketilebilirler</a:t>
            </a:r>
            <a:endParaRPr lang="tr-TR" b="1" dirty="0">
              <a:solidFill>
                <a:schemeClr val="tx1">
                  <a:lumMod val="95000"/>
                  <a:lumOff val="5000"/>
                </a:schemeClr>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44000"/>
          </a:stretch>
        </a:blipFill>
        <a:effectLst/>
      </p:bgPr>
    </p:bg>
    <p:spTree>
      <p:nvGrpSpPr>
        <p:cNvPr id="1" name=""/>
        <p:cNvGrpSpPr/>
        <p:nvPr/>
      </p:nvGrpSpPr>
      <p:grpSpPr>
        <a:xfrm>
          <a:off x="0" y="0"/>
          <a:ext cx="0" cy="0"/>
          <a:chOff x="0" y="0"/>
          <a:chExt cx="0" cy="0"/>
        </a:xfrm>
      </p:grpSpPr>
      <p:sp>
        <p:nvSpPr>
          <p:cNvPr id="2" name="1 Dikdörtgen"/>
          <p:cNvSpPr/>
          <p:nvPr/>
        </p:nvSpPr>
        <p:spPr>
          <a:xfrm>
            <a:off x="5357818" y="1214422"/>
            <a:ext cx="3571900" cy="5355312"/>
          </a:xfrm>
          <a:prstGeom prst="rect">
            <a:avLst/>
          </a:prstGeom>
          <a:effectLst>
            <a:glow rad="228600">
              <a:schemeClr val="accent2">
                <a:satMod val="175000"/>
                <a:alpha val="40000"/>
              </a:schemeClr>
            </a:glow>
            <a:softEdge rad="63500"/>
          </a:effectLst>
        </p:spPr>
        <p:style>
          <a:lnRef idx="2">
            <a:schemeClr val="accent2"/>
          </a:lnRef>
          <a:fillRef idx="1">
            <a:schemeClr val="lt1"/>
          </a:fillRef>
          <a:effectRef idx="0">
            <a:schemeClr val="accent2"/>
          </a:effectRef>
          <a:fontRef idx="minor">
            <a:schemeClr val="dk1"/>
          </a:fontRef>
        </p:style>
        <p:txBody>
          <a:bodyPr wrap="square">
            <a:spAutoFit/>
          </a:bodyPr>
          <a:lstStyle/>
          <a:p>
            <a:r>
              <a:rPr lang="tr-TR" b="1" dirty="0" smtClean="0">
                <a:solidFill>
                  <a:srgbClr val="4A1B1A"/>
                </a:solidFill>
              </a:rPr>
              <a:t>Kan şekerini hızla yükselten şeker ve şekerli yiyecek ve içecekler, beyaz ekmek de dâhil hamur işi ürünler, işlenmiş et ürünleri, aşırı tuz içeren besinlerdir. (hazır soslar, cips gibi tuzlu ürünler, patlamış mısır, tuzlu kurabiyeler, vb.). </a:t>
            </a:r>
          </a:p>
          <a:p>
            <a:r>
              <a:rPr lang="tr-TR" b="1" dirty="0" smtClean="0">
                <a:solidFill>
                  <a:srgbClr val="4A1B1A"/>
                </a:solidFill>
              </a:rPr>
              <a:t>Enerji içeriği yüksek alkollü içeceklerin de vitamin, mineral emilimini olumsuz etkileyebildiği ve uyku problemlerine yola açabildiği için tüketimi mümkün olduğunca sınırlı olmalıdır. </a:t>
            </a:r>
          </a:p>
          <a:p>
            <a:r>
              <a:rPr lang="tr-TR" b="1" dirty="0" smtClean="0">
                <a:solidFill>
                  <a:srgbClr val="4A1B1A"/>
                </a:solidFill>
              </a:rPr>
              <a:t>Alkol tüketiminin </a:t>
            </a:r>
            <a:r>
              <a:rPr lang="tr-TR" b="1" dirty="0" err="1" smtClean="0">
                <a:solidFill>
                  <a:srgbClr val="4A1B1A"/>
                </a:solidFill>
              </a:rPr>
              <a:t>koronovirüs</a:t>
            </a:r>
            <a:r>
              <a:rPr lang="tr-TR" b="1" dirty="0" smtClean="0">
                <a:solidFill>
                  <a:srgbClr val="4A1B1A"/>
                </a:solidFill>
              </a:rPr>
              <a:t> enfeksiyonunu önlediğine dair herhangi bir kanıt bulunmadığı gibi, içinde etil alkol yerine metil alkol bulunan sahte içkiler de çok ciddi zehirlenmelere yol açabilmektedir.</a:t>
            </a:r>
            <a:endParaRPr lang="tr-TR" b="1" dirty="0">
              <a:solidFill>
                <a:srgbClr val="4A1B1A"/>
              </a:solidFill>
            </a:endParaRPr>
          </a:p>
        </p:txBody>
      </p:sp>
      <p:sp>
        <p:nvSpPr>
          <p:cNvPr id="3" name="2 Dikdörtgen"/>
          <p:cNvSpPr/>
          <p:nvPr/>
        </p:nvSpPr>
        <p:spPr>
          <a:xfrm>
            <a:off x="5214910" y="214290"/>
            <a:ext cx="3929090" cy="830997"/>
          </a:xfrm>
          <a:prstGeom prst="rect">
            <a:avLst/>
          </a:prstGeom>
          <a:effectLst>
            <a:glow rad="228600">
              <a:schemeClr val="accent6">
                <a:satMod val="175000"/>
                <a:alpha val="40000"/>
              </a:schemeClr>
            </a:glow>
          </a:effectLst>
        </p:spPr>
        <p:txBody>
          <a:bodyPr wrap="square">
            <a:spAutoFit/>
          </a:bodyPr>
          <a:lstStyle/>
          <a:p>
            <a:pPr algn="ctr"/>
            <a:r>
              <a:rPr lang="tr-TR" sz="2400" b="1" dirty="0" smtClean="0">
                <a:solidFill>
                  <a:srgbClr val="C00000"/>
                </a:solidFill>
              </a:rPr>
              <a:t>Tüketimi Sınırlandırılması Gereken Yiyecek ve İçecekler </a:t>
            </a:r>
            <a:endParaRPr lang="tr-TR" sz="2400" b="1" dirty="0">
              <a:solidFill>
                <a:srgbClr val="C00000"/>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a:stretch>
        </a:blipFill>
        <a:effectLst/>
      </p:bgPr>
    </p:bg>
    <p:spTree>
      <p:nvGrpSpPr>
        <p:cNvPr id="1" name=""/>
        <p:cNvGrpSpPr/>
        <p:nvPr/>
      </p:nvGrpSpPr>
      <p:grpSpPr>
        <a:xfrm>
          <a:off x="0" y="0"/>
          <a:ext cx="0" cy="0"/>
          <a:chOff x="0" y="0"/>
          <a:chExt cx="0" cy="0"/>
        </a:xfrm>
      </p:grpSpPr>
      <p:sp>
        <p:nvSpPr>
          <p:cNvPr id="7" name="6 Başlık"/>
          <p:cNvSpPr>
            <a:spLocks noGrp="1"/>
          </p:cNvSpPr>
          <p:nvPr>
            <p:ph type="ctrTitle"/>
          </p:nvPr>
        </p:nvSpPr>
        <p:spPr>
          <a:xfrm>
            <a:off x="571472" y="285728"/>
            <a:ext cx="8072494" cy="1214445"/>
          </a:xfrm>
          <a:effectLst>
            <a:softEdge rad="127000"/>
          </a:effectLst>
        </p:spPr>
        <p:style>
          <a:lnRef idx="2">
            <a:schemeClr val="accent2"/>
          </a:lnRef>
          <a:fillRef idx="1">
            <a:schemeClr val="lt1"/>
          </a:fillRef>
          <a:effectRef idx="0">
            <a:schemeClr val="accent2"/>
          </a:effectRef>
          <a:fontRef idx="minor">
            <a:schemeClr val="dk1"/>
          </a:fontRef>
        </p:style>
        <p:txBody>
          <a:bodyPr>
            <a:normAutofit/>
          </a:bodyPr>
          <a:lstStyle/>
          <a:p>
            <a:r>
              <a:rPr lang="tr-TR" sz="2800" b="1" dirty="0" smtClean="0">
                <a:solidFill>
                  <a:schemeClr val="accent2">
                    <a:lumMod val="50000"/>
                  </a:schemeClr>
                </a:solidFill>
              </a:rPr>
              <a:t>Yemek Hazırlarken Temizlik ve İyi Pişirmek Önemlidir</a:t>
            </a:r>
            <a:endParaRPr lang="tr-TR" sz="2800" b="1" dirty="0">
              <a:solidFill>
                <a:schemeClr val="accent2">
                  <a:lumMod val="50000"/>
                </a:schemeClr>
              </a:solidFill>
            </a:endParaRPr>
          </a:p>
        </p:txBody>
      </p:sp>
      <p:sp>
        <p:nvSpPr>
          <p:cNvPr id="3" name="2 Alt Başlık"/>
          <p:cNvSpPr>
            <a:spLocks noGrp="1"/>
          </p:cNvSpPr>
          <p:nvPr>
            <p:ph type="subTitle" idx="1"/>
          </p:nvPr>
        </p:nvSpPr>
        <p:spPr>
          <a:xfrm>
            <a:off x="4643438" y="1500174"/>
            <a:ext cx="4057656" cy="3500462"/>
          </a:xfrm>
          <a:effectLst>
            <a:softEdge rad="127000"/>
          </a:effectLst>
        </p:spPr>
        <p:style>
          <a:lnRef idx="2">
            <a:schemeClr val="accent2"/>
          </a:lnRef>
          <a:fillRef idx="1">
            <a:schemeClr val="lt1"/>
          </a:fillRef>
          <a:effectRef idx="0">
            <a:schemeClr val="accent2"/>
          </a:effectRef>
          <a:fontRef idx="minor">
            <a:schemeClr val="dk1"/>
          </a:fontRef>
        </p:style>
        <p:txBody>
          <a:bodyPr>
            <a:normAutofit/>
          </a:bodyPr>
          <a:lstStyle/>
          <a:p>
            <a:r>
              <a:rPr lang="tr-TR" sz="2000" b="1" dirty="0" smtClean="0">
                <a:solidFill>
                  <a:schemeClr val="tx1"/>
                </a:solidFill>
              </a:rPr>
              <a:t> </a:t>
            </a:r>
          </a:p>
          <a:p>
            <a:r>
              <a:rPr lang="tr-TR" sz="2000" b="1" dirty="0" err="1" smtClean="0">
                <a:solidFill>
                  <a:schemeClr val="tx1"/>
                </a:solidFill>
              </a:rPr>
              <a:t>Koronavirüsün</a:t>
            </a:r>
            <a:r>
              <a:rPr lang="tr-TR" sz="2000" b="1" dirty="0" smtClean="0">
                <a:solidFill>
                  <a:schemeClr val="tx1"/>
                </a:solidFill>
              </a:rPr>
              <a:t> gıdalarla bulaştığına dair bir bulgu olmasa da gıda hazırlama süreçlerinde temizliğin en üst düzeyde sağlanması, et ürünleri başta olmak üzere; pişen tüm yiyeceklerin yüksek iç sıcaklığa erişmesi yani iyi pişirilmesi oldukça önemlidir.</a:t>
            </a:r>
            <a:endParaRPr lang="tr-TR" sz="2000" b="1" dirty="0">
              <a:solidFill>
                <a:schemeClr val="tx1"/>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r="-1000" b="-1000"/>
          </a:stretch>
        </a:blipFill>
        <a:effectLst/>
      </p:bgPr>
    </p:bg>
    <p:spTree>
      <p:nvGrpSpPr>
        <p:cNvPr id="1" name=""/>
        <p:cNvGrpSpPr/>
        <p:nvPr/>
      </p:nvGrpSpPr>
      <p:grpSpPr>
        <a:xfrm>
          <a:off x="0" y="0"/>
          <a:ext cx="0" cy="0"/>
          <a:chOff x="0" y="0"/>
          <a:chExt cx="0" cy="0"/>
        </a:xfrm>
      </p:grpSpPr>
      <p:sp>
        <p:nvSpPr>
          <p:cNvPr id="2" name="1 Dikdörtgen"/>
          <p:cNvSpPr/>
          <p:nvPr/>
        </p:nvSpPr>
        <p:spPr>
          <a:xfrm>
            <a:off x="285720" y="285728"/>
            <a:ext cx="4214842" cy="3046988"/>
          </a:xfrm>
          <a:prstGeom prst="rect">
            <a:avLst/>
          </a:prstGeom>
          <a:effectLst>
            <a:softEdge rad="127000"/>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tr-TR" sz="2400" b="1" dirty="0" smtClean="0"/>
          </a:p>
          <a:p>
            <a:pPr algn="ctr"/>
            <a:r>
              <a:rPr lang="tr-TR" sz="2400" b="1" dirty="0" smtClean="0"/>
              <a:t>Bulaşıcı hastalık salgını sırasındaki tepkiler</a:t>
            </a:r>
          </a:p>
          <a:p>
            <a:endParaRPr lang="tr-TR" sz="2000" b="1" dirty="0" smtClean="0"/>
          </a:p>
          <a:p>
            <a:pPr>
              <a:buFont typeface="Wingdings" pitchFamily="2" charset="2"/>
              <a:buChar char="Ø"/>
            </a:pPr>
            <a:r>
              <a:rPr lang="tr-TR" sz="2000" b="1" dirty="0" smtClean="0"/>
              <a:t>   Uyku ya da yeme düzeninde değişiklikler</a:t>
            </a:r>
          </a:p>
          <a:p>
            <a:pPr>
              <a:buFont typeface="Wingdings" pitchFamily="2" charset="2"/>
              <a:buChar char="Ø"/>
            </a:pPr>
            <a:r>
              <a:rPr lang="tr-TR" sz="2000" b="1" dirty="0" smtClean="0"/>
              <a:t>   Alkol, tütün ya da diğer ilaçların kullanımının artması</a:t>
            </a:r>
          </a:p>
          <a:p>
            <a:endParaRPr lang="tr-TR" sz="2000" dirty="0"/>
          </a:p>
        </p:txBody>
      </p:sp>
      <p:sp>
        <p:nvSpPr>
          <p:cNvPr id="3" name="2 Dikdörtgen"/>
          <p:cNvSpPr/>
          <p:nvPr/>
        </p:nvSpPr>
        <p:spPr>
          <a:xfrm>
            <a:off x="214282" y="3441680"/>
            <a:ext cx="4214842" cy="3416320"/>
          </a:xfrm>
          <a:prstGeom prst="rect">
            <a:avLst/>
          </a:prstGeom>
          <a:effectLst>
            <a:softEdge rad="127000"/>
          </a:effectLst>
        </p:spPr>
        <p:style>
          <a:lnRef idx="2">
            <a:schemeClr val="accent1"/>
          </a:lnRef>
          <a:fillRef idx="1">
            <a:schemeClr val="lt1"/>
          </a:fillRef>
          <a:effectRef idx="0">
            <a:schemeClr val="accent1"/>
          </a:effectRef>
          <a:fontRef idx="minor">
            <a:schemeClr val="dk1"/>
          </a:fontRef>
        </p:style>
        <p:txBody>
          <a:bodyPr wrap="square">
            <a:spAutoFit/>
          </a:bodyPr>
          <a:lstStyle/>
          <a:p>
            <a:endParaRPr lang="tr-TR" sz="2400" b="1" dirty="0" smtClean="0"/>
          </a:p>
          <a:p>
            <a:pPr algn="ctr"/>
            <a:r>
              <a:rPr lang="tr-TR" sz="2400" b="1" dirty="0" smtClean="0"/>
              <a:t>Dayanıklılığınızı arttırmak için yapabilecekleriniz</a:t>
            </a:r>
            <a:endParaRPr lang="tr-TR" sz="2400" dirty="0" smtClean="0"/>
          </a:p>
          <a:p>
            <a:endParaRPr lang="tr-TR" dirty="0" smtClean="0"/>
          </a:p>
          <a:p>
            <a:pPr>
              <a:buFont typeface="Wingdings" pitchFamily="2" charset="2"/>
              <a:buChar char="Ø"/>
            </a:pPr>
            <a:r>
              <a:rPr lang="tr-TR" b="1" dirty="0" smtClean="0"/>
              <a:t>  Bedeninize iyi bakın. </a:t>
            </a:r>
          </a:p>
          <a:p>
            <a:pPr>
              <a:buFont typeface="Wingdings" pitchFamily="2" charset="2"/>
              <a:buChar char="Ø"/>
            </a:pPr>
            <a:r>
              <a:rPr lang="tr-TR" b="1" dirty="0" smtClean="0"/>
              <a:t> Sağlıklı, dengeli yemekler yemeye çalışın. </a:t>
            </a:r>
          </a:p>
          <a:p>
            <a:pPr>
              <a:buFont typeface="Wingdings" pitchFamily="2" charset="2"/>
              <a:buChar char="Ø"/>
            </a:pPr>
            <a:r>
              <a:rPr lang="tr-TR" b="1" dirty="0" smtClean="0"/>
              <a:t> Düzenli egzersiz yapın.</a:t>
            </a:r>
          </a:p>
          <a:p>
            <a:pPr>
              <a:buFont typeface="Wingdings" pitchFamily="2" charset="2"/>
              <a:buChar char="Ø"/>
            </a:pPr>
            <a:r>
              <a:rPr lang="tr-TR" b="1" dirty="0" smtClean="0"/>
              <a:t> Bolca </a:t>
            </a:r>
            <a:r>
              <a:rPr lang="tr-TR" b="1" dirty="0" err="1" smtClean="0"/>
              <a:t>uyuyu</a:t>
            </a:r>
            <a:r>
              <a:rPr lang="tr-TR" b="1" dirty="0" smtClean="0"/>
              <a:t>.</a:t>
            </a:r>
          </a:p>
          <a:p>
            <a:pPr>
              <a:buFont typeface="Wingdings" pitchFamily="2" charset="2"/>
              <a:buChar char="Ø"/>
            </a:pPr>
            <a:r>
              <a:rPr lang="tr-TR" b="1" dirty="0" smtClean="0"/>
              <a:t> Alkol ve uyuşturuculardan kaçının.</a:t>
            </a:r>
          </a:p>
          <a:p>
            <a:endParaRPr lang="tr-TR"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864</Words>
  <Application>Microsoft Office PowerPoint</Application>
  <PresentationFormat>Ekran Gösterisi (4:3)</PresentationFormat>
  <Paragraphs>90</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Slayt 1</vt:lpstr>
      <vt:lpstr>Slayt 2</vt:lpstr>
      <vt:lpstr>Slayt 3</vt:lpstr>
      <vt:lpstr>Slayt 4</vt:lpstr>
      <vt:lpstr>Haftada İki Kere Balık Tüketimi Önemlidir</vt:lpstr>
      <vt:lpstr> Kuru Baklagiller Her Gün Tüketilebilirler</vt:lpstr>
      <vt:lpstr>Slayt 7</vt:lpstr>
      <vt:lpstr>Yemek Hazırlarken Temizlik ve İyi Pişirmek Önemlidir</vt:lpstr>
      <vt:lpstr>Slayt 9</vt:lpstr>
      <vt:lpstr>    VİRÜS MÜ DAHA HIZLI YAYILIYOR            YOKSA HÜRAFELER Mİ ?  1.Sarımsak 2.Mücizevi mineraller 3.Elleri dezenfekte etmek için kullanılan maddeleri içmek 4.İçilebilir gümüş 5.Her 15 dakikada bir su içmek 6.Sıcak yemek ve dondurma yememek                    İNANMAYIN !!!   </vt:lpstr>
      <vt:lpstr>Slayt 11</vt:lpstr>
      <vt:lpstr>Slayt 12</vt:lpstr>
      <vt:lpstr>ETKİNLİK</vt:lpstr>
      <vt:lpstr>Slayt 14</vt:lpstr>
      <vt:lpstr>Slayt 15</vt:lpstr>
      <vt:lpstr>Slayt 16</vt:lpstr>
      <vt:lpstr>TEŞEKKÜR EDERİM </vt:lpstr>
      <vt:lpstr>KAYNAKÇALAR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win7</dc:creator>
  <cp:lastModifiedBy>Nevin GUNDUZ</cp:lastModifiedBy>
  <cp:revision>41</cp:revision>
  <dcterms:created xsi:type="dcterms:W3CDTF">2020-04-01T21:43:07Z</dcterms:created>
  <dcterms:modified xsi:type="dcterms:W3CDTF">2020-04-02T21:15:57Z</dcterms:modified>
</cp:coreProperties>
</file>