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86" d="100"/>
          <a:sy n="86" d="100"/>
        </p:scale>
        <p:origin x="153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7E6D6-5714-4FBD-8B90-2C0739FFED24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33553B-2059-41FE-84C3-76C835FA4905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3068960"/>
            <a:ext cx="7995664" cy="3268960"/>
          </a:xfrm>
        </p:spPr>
        <p:txBody>
          <a:bodyPr>
            <a:normAutofit fontScale="90000"/>
          </a:bodyPr>
          <a:lstStyle/>
          <a:p>
            <a:pPr marR="45720" lvl="0" algn="l">
              <a:spcBef>
                <a:spcPct val="20000"/>
              </a:spcBef>
            </a:pPr>
            <a:r>
              <a:rPr lang="es-ES" dirty="0" smtClean="0">
                <a:solidFill>
                  <a:schemeClr val="tx1"/>
                </a:solidFill>
              </a:rPr>
              <a:t>La dinastía borbónica</a:t>
            </a:r>
            <a:r>
              <a:rPr lang="tr-TR" dirty="0" smtClean="0">
                <a:solidFill>
                  <a:schemeClr val="tx1"/>
                </a:solidFill>
              </a:rPr>
              <a:t/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</a:rPr>
              <a:t/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</a:rPr>
              <a:t/>
            </a:r>
            <a:br>
              <a:rPr lang="tr-TR" dirty="0">
                <a:solidFill>
                  <a:schemeClr val="tx1"/>
                </a:solidFill>
              </a:rPr>
            </a:br>
            <a:r>
              <a:rPr lang="es-ES" sz="2600" b="0" dirty="0">
                <a:solidFill>
                  <a:schemeClr val="tx1"/>
                </a:solidFill>
                <a:effectLst/>
                <a:latin typeface="Constantia"/>
                <a:ea typeface="+mn-ea"/>
                <a:cs typeface="+mn-cs"/>
              </a:rPr>
              <a:t/>
            </a:r>
            <a:br>
              <a:rPr lang="es-ES" sz="2600" b="0" dirty="0">
                <a:solidFill>
                  <a:schemeClr val="tx1"/>
                </a:solidFill>
                <a:effectLst/>
                <a:latin typeface="Constantia"/>
                <a:ea typeface="+mn-ea"/>
                <a:cs typeface="+mn-cs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6" y="4437112"/>
            <a:ext cx="9145016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947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055840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El primer monarca de la Casa de Borbón, </a:t>
            </a:r>
            <a:r>
              <a:rPr lang="es-ES" b="1" dirty="0" smtClean="0"/>
              <a:t>Felipe V </a:t>
            </a:r>
            <a:r>
              <a:rPr lang="es-ES" dirty="0" smtClean="0"/>
              <a:t>(1700-1746), nieto del monarca Luis XIV, designado sucesor por Carlos II, llegó a Madrid en 1701.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165)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484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271864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El </a:t>
            </a:r>
            <a:r>
              <a:rPr lang="es-ES" dirty="0" smtClean="0"/>
              <a:t>rey</a:t>
            </a:r>
            <a:r>
              <a:rPr lang="tr-TR" dirty="0" smtClean="0"/>
              <a:t>,</a:t>
            </a:r>
            <a:r>
              <a:rPr lang="es-ES" dirty="0" smtClean="0"/>
              <a:t> </a:t>
            </a:r>
            <a:r>
              <a:rPr lang="es-ES" dirty="0" smtClean="0"/>
              <a:t>en una fuerte crisis de </a:t>
            </a:r>
            <a:r>
              <a:rPr lang="es-ES" dirty="0" smtClean="0"/>
              <a:t>melancolía</a:t>
            </a:r>
            <a:r>
              <a:rPr lang="tr-TR" dirty="0" smtClean="0"/>
              <a:t>,</a:t>
            </a:r>
            <a:r>
              <a:rPr lang="es-ES" dirty="0" smtClean="0"/>
              <a:t> </a:t>
            </a:r>
            <a:r>
              <a:rPr lang="es-ES" dirty="0" smtClean="0"/>
              <a:t>abdicó (1724) en su primogénito Luis I, que murió a los siete meses víctima de la viruela. Felipe V de nuevo se hizo cargo del trono.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167)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794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127848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De lo expuesto se deduce que el primer Borbón implantó la eficacia en la administración, el desarrollo de la cultura con la creación de las Academias de la Lengua (1713) y de la Historia (1736) y la constitución de centros de estudios técnicos y médicos.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tr-TR" dirty="0" smtClean="0"/>
              <a:t>					</a:t>
            </a:r>
            <a:r>
              <a:rPr lang="es-ES" dirty="0" smtClean="0"/>
              <a:t>(Rivero, 2004</a:t>
            </a:r>
            <a:r>
              <a:rPr lang="tr-TR" dirty="0"/>
              <a:t>:</a:t>
            </a:r>
            <a:r>
              <a:rPr lang="es-ES" dirty="0" smtClean="0"/>
              <a:t> 167)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40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99856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b="1" dirty="0" smtClean="0"/>
              <a:t>Fernando VI </a:t>
            </a:r>
            <a:r>
              <a:rPr lang="es-ES" dirty="0" smtClean="0"/>
              <a:t>(1746-1759), hijo de Felipe V y María Luisa de Saboya, fortaleció las directrices de la política borbónica con la elección de excelentes ministros y la decisión de mantener el país neutral y sin guerras.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168)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711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5127848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La muerte sin hijos de Fernando VI dejó el trono a su hermanastro Carlos, rey de Nápoles.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tr-TR" dirty="0" smtClean="0"/>
              <a:t>				</a:t>
            </a:r>
            <a:r>
              <a:rPr lang="es-ES" dirty="0" smtClean="0"/>
              <a:t>(Rivero, 2004</a:t>
            </a:r>
            <a:r>
              <a:rPr lang="tr-TR" dirty="0" smtClean="0"/>
              <a:t>:</a:t>
            </a:r>
            <a:r>
              <a:rPr lang="es-ES" dirty="0" smtClean="0"/>
              <a:t>168)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937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</TotalTime>
  <Words>186</Words>
  <Application>Microsoft Office PowerPoint</Application>
  <PresentationFormat>Ekran Gösterisi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Akış</vt:lpstr>
      <vt:lpstr>La dinastía borbónica    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dinastía de Borbón</dc:title>
  <dc:creator>tugce</dc:creator>
  <cp:lastModifiedBy>Şebnem</cp:lastModifiedBy>
  <cp:revision>28</cp:revision>
  <dcterms:created xsi:type="dcterms:W3CDTF">2019-01-27T12:52:25Z</dcterms:created>
  <dcterms:modified xsi:type="dcterms:W3CDTF">2019-02-20T10:18:04Z</dcterms:modified>
</cp:coreProperties>
</file>