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66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84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7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1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7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9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5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89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7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5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4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73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2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77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0979B4-1788-4225-8DE0-E21D05214DFD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AE8CFB-9762-4D29-BD95-425B67D29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1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dirty="0"/>
              <a:t>İSTİKLÂL MARŞI MIZ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A. </a:t>
            </a:r>
            <a:r>
              <a:rPr lang="tr-TR" dirty="0" smtClean="0"/>
              <a:t>DİNLEME-SÖYLEME-ÇALMA</a:t>
            </a:r>
            <a:endParaRPr lang="tr-TR" dirty="0"/>
          </a:p>
          <a:p>
            <a:r>
              <a:rPr lang="tr-TR" dirty="0"/>
              <a:t>İlgili Kazanım: A.5. İstiklâl Marşı’nı anlamına </a:t>
            </a:r>
            <a:r>
              <a:rPr lang="tr-TR" dirty="0" smtClean="0"/>
              <a:t>uygun </a:t>
            </a:r>
            <a:r>
              <a:rPr lang="tr-TR" dirty="0"/>
              <a:t>dinler.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787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52" y="630621"/>
            <a:ext cx="4085895" cy="5570481"/>
          </a:xfrm>
        </p:spPr>
      </p:pic>
    </p:spTree>
    <p:extLst>
      <p:ext uri="{BB962C8B-B14F-4D97-AF65-F5344CB8AC3E}">
        <p14:creationId xmlns:p14="http://schemas.microsoft.com/office/powerpoint/2010/main" val="165434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/>
              <a:t/>
            </a:r>
            <a:br>
              <a:rPr lang="tr-TR" sz="3100" dirty="0"/>
            </a:b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/>
              <a:t/>
            </a:r>
            <a:br>
              <a:rPr lang="tr-TR" sz="3100" dirty="0"/>
            </a:br>
            <a:r>
              <a:rPr lang="tr-TR" sz="3100" dirty="0" smtClean="0"/>
              <a:t>A</a:t>
            </a:r>
            <a:r>
              <a:rPr lang="tr-TR" sz="3100" dirty="0"/>
              <a:t>.	5. İSTİKLÂL MARŞI’NI ANLAMINA </a:t>
            </a:r>
            <a:r>
              <a:rPr lang="tr-TR" sz="3100" dirty="0" smtClean="0"/>
              <a:t>UYGUN DİNLER.</a:t>
            </a:r>
            <a:br>
              <a:rPr lang="tr-TR" sz="3100" dirty="0" smtClean="0"/>
            </a:br>
            <a:r>
              <a:rPr lang="tr-TR" sz="3100" dirty="0"/>
              <a:t/>
            </a:r>
            <a:br>
              <a:rPr lang="tr-TR" sz="3100" dirty="0"/>
            </a:br>
            <a:r>
              <a:rPr lang="tr-TR" sz="3100" dirty="0" smtClean="0"/>
              <a:t>Etkinlik</a:t>
            </a:r>
            <a:br>
              <a:rPr lang="tr-TR" sz="31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İstiklâl Marşı’nın ilk iki dizesini tahtaya </a:t>
            </a:r>
            <a:r>
              <a:rPr lang="tr-TR" dirty="0" smtClean="0"/>
              <a:t>yazın. Dizelerin </a:t>
            </a:r>
            <a:r>
              <a:rPr lang="tr-TR" dirty="0"/>
              <a:t>anlamı hakkında öğrencilerinize sorular </a:t>
            </a:r>
            <a:r>
              <a:rPr lang="tr-TR" dirty="0" smtClean="0"/>
              <a:t>sorun. Marşın </a:t>
            </a:r>
            <a:r>
              <a:rPr lang="tr-TR" dirty="0"/>
              <a:t>sözlerinin anlamı üzerinde konuşmalarını </a:t>
            </a:r>
            <a:r>
              <a:rPr lang="tr-TR" dirty="0" smtClean="0"/>
              <a:t>sağlayın. </a:t>
            </a:r>
          </a:p>
          <a:p>
            <a:r>
              <a:rPr lang="tr-TR" dirty="0" smtClean="0"/>
              <a:t>İstiklâl </a:t>
            </a:r>
            <a:r>
              <a:rPr lang="tr-TR" dirty="0"/>
              <a:t>Marşı’mızın, bayrağımız gibi </a:t>
            </a:r>
            <a:r>
              <a:rPr lang="tr-TR" dirty="0" smtClean="0"/>
              <a:t>ülkemizin bağımsızlığının </a:t>
            </a:r>
            <a:r>
              <a:rPr lang="tr-TR" dirty="0"/>
              <a:t>simgesi olduğunu </a:t>
            </a:r>
            <a:r>
              <a:rPr lang="tr-TR" dirty="0" smtClean="0"/>
              <a:t>vurgulayın. </a:t>
            </a:r>
          </a:p>
          <a:p>
            <a:r>
              <a:rPr lang="tr-TR" dirty="0" smtClean="0"/>
              <a:t>Marşımızın </a:t>
            </a:r>
            <a:r>
              <a:rPr lang="tr-TR" dirty="0"/>
              <a:t>bağımsızlık mücadelemizi ve ulusumuzun </a:t>
            </a:r>
            <a:r>
              <a:rPr lang="tr-TR" dirty="0" smtClean="0"/>
              <a:t>karakterini </a:t>
            </a:r>
            <a:r>
              <a:rPr lang="tr-TR" dirty="0"/>
              <a:t>yansıtan ifadeler taşıdığını marşın sözlerini </a:t>
            </a:r>
            <a:r>
              <a:rPr lang="tr-TR" dirty="0" smtClean="0"/>
              <a:t>açıklayarak </a:t>
            </a:r>
            <a:r>
              <a:rPr lang="tr-TR" dirty="0"/>
              <a:t>fark </a:t>
            </a:r>
            <a:r>
              <a:rPr lang="tr-TR" dirty="0" smtClean="0"/>
              <a:t>ettirin. </a:t>
            </a:r>
          </a:p>
          <a:p>
            <a:r>
              <a:rPr lang="tr-TR" dirty="0" smtClean="0"/>
              <a:t>Marşın </a:t>
            </a:r>
            <a:r>
              <a:rPr lang="tr-TR" dirty="0"/>
              <a:t>bestecisi ve söz yazarı </a:t>
            </a:r>
            <a:r>
              <a:rPr lang="tr-TR" dirty="0" smtClean="0"/>
              <a:t>hakkında bilgi verin.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50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38" y="2558819"/>
            <a:ext cx="5182323" cy="3315163"/>
          </a:xfrm>
        </p:spPr>
      </p:pic>
    </p:spTree>
    <p:extLst>
      <p:ext uri="{BB962C8B-B14F-4D97-AF65-F5344CB8AC3E}">
        <p14:creationId xmlns:p14="http://schemas.microsoft.com/office/powerpoint/2010/main" val="271310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Yazıldığı dönemde niçin bir millî </a:t>
            </a:r>
            <a:r>
              <a:rPr lang="tr-TR" dirty="0" smtClean="0"/>
              <a:t>marşa ihtiyaç </a:t>
            </a:r>
            <a:r>
              <a:rPr lang="tr-TR" dirty="0"/>
              <a:t>duyulmuş olabileceği konusunda </a:t>
            </a:r>
            <a:r>
              <a:rPr lang="tr-TR" dirty="0" smtClean="0"/>
              <a:t>öğrencilerinizin görüşlerini alın. </a:t>
            </a:r>
          </a:p>
          <a:p>
            <a:r>
              <a:rPr lang="tr-TR" dirty="0" smtClean="0"/>
              <a:t>Marşın </a:t>
            </a:r>
            <a:r>
              <a:rPr lang="tr-TR" dirty="0"/>
              <a:t>kabul edildiği Kurtuluş </a:t>
            </a:r>
            <a:r>
              <a:rPr lang="tr-TR" dirty="0" smtClean="0"/>
              <a:t>Savaşı yıllarında </a:t>
            </a:r>
            <a:r>
              <a:rPr lang="tr-TR" dirty="0"/>
              <a:t>ülkemizin içinde bulunduğu durum </a:t>
            </a:r>
            <a:r>
              <a:rPr lang="tr-TR" dirty="0" smtClean="0"/>
              <a:t>hakkında öğrenci </a:t>
            </a:r>
            <a:r>
              <a:rPr lang="tr-TR" dirty="0"/>
              <a:t>düzeyine uygun bilgi </a:t>
            </a:r>
            <a:r>
              <a:rPr lang="tr-TR" dirty="0" smtClean="0"/>
              <a:t>verin.</a:t>
            </a:r>
          </a:p>
          <a:p>
            <a:r>
              <a:rPr lang="tr-TR" dirty="0" smtClean="0"/>
              <a:t>Kurtuluş </a:t>
            </a:r>
            <a:r>
              <a:rPr lang="tr-TR" dirty="0"/>
              <a:t>Savaşı’na ait görseller </a:t>
            </a:r>
            <a:r>
              <a:rPr lang="tr-TR" dirty="0" smtClean="0"/>
              <a:t>kullanın.</a:t>
            </a:r>
            <a:endParaRPr lang="tr-TR" dirty="0"/>
          </a:p>
          <a:p>
            <a:r>
              <a:rPr lang="tr-TR" dirty="0"/>
              <a:t>Öğrencilerinizden okuldaki bayrak törenlerinde </a:t>
            </a:r>
            <a:r>
              <a:rPr lang="tr-TR" dirty="0" smtClean="0"/>
              <a:t>neler yapıldığını </a:t>
            </a:r>
            <a:r>
              <a:rPr lang="tr-TR" dirty="0"/>
              <a:t>anlatmalarını </a:t>
            </a:r>
            <a:r>
              <a:rPr lang="tr-TR" dirty="0" smtClean="0"/>
              <a:t>isteyin. </a:t>
            </a:r>
          </a:p>
          <a:p>
            <a:r>
              <a:rPr lang="tr-TR" dirty="0" smtClean="0"/>
              <a:t>Bayrak törenlerinde </a:t>
            </a:r>
            <a:r>
              <a:rPr lang="tr-TR" dirty="0"/>
              <a:t>nasıl davranılması gerektiğini </a:t>
            </a:r>
            <a:r>
              <a:rPr lang="tr-TR" dirty="0" smtClean="0"/>
              <a:t>sorun. </a:t>
            </a:r>
            <a:r>
              <a:rPr lang="tr-TR" dirty="0"/>
              <a:t>Bu </a:t>
            </a:r>
            <a:r>
              <a:rPr lang="tr-TR" dirty="0" smtClean="0"/>
              <a:t>davranışların </a:t>
            </a:r>
            <a:r>
              <a:rPr lang="tr-TR" dirty="0"/>
              <a:t>nedenleri üzerinde konuşmalarını </a:t>
            </a:r>
            <a:r>
              <a:rPr lang="tr-TR" dirty="0" smtClean="0"/>
              <a:t>sağlayın.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282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83" y="2557463"/>
            <a:ext cx="5240633" cy="3317875"/>
          </a:xfrm>
        </p:spPr>
      </p:pic>
    </p:spTree>
    <p:extLst>
      <p:ext uri="{BB962C8B-B14F-4D97-AF65-F5344CB8AC3E}">
        <p14:creationId xmlns:p14="http://schemas.microsoft.com/office/powerpoint/2010/main" val="202393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İstiklâl Marşı </a:t>
            </a:r>
            <a:r>
              <a:rPr lang="tr-TR" dirty="0" smtClean="0"/>
              <a:t>seslendirilirken gösterilmesi </a:t>
            </a:r>
            <a:r>
              <a:rPr lang="tr-TR" dirty="0"/>
              <a:t>gereken doğru davranışı sergilemelerini </a:t>
            </a:r>
            <a:r>
              <a:rPr lang="tr-TR" dirty="0" smtClean="0"/>
              <a:t>isteyin. </a:t>
            </a:r>
          </a:p>
          <a:p>
            <a:r>
              <a:rPr lang="tr-TR" dirty="0" smtClean="0"/>
              <a:t>Davranışları tahtaya yazın. Doğru davranış listesi oluşturun.</a:t>
            </a:r>
            <a:endParaRPr lang="tr-TR" dirty="0"/>
          </a:p>
          <a:p>
            <a:r>
              <a:rPr lang="tr-TR" dirty="0" smtClean="0"/>
              <a:t>Öğrencilerinizden</a:t>
            </a:r>
            <a:r>
              <a:rPr lang="tr-TR" dirty="0"/>
              <a:t>, birlikte tespit </a:t>
            </a:r>
            <a:r>
              <a:rPr lang="tr-TR" dirty="0" smtClean="0"/>
              <a:t>ettiğiniz tüm </a:t>
            </a:r>
            <a:r>
              <a:rPr lang="tr-TR" dirty="0"/>
              <a:t>bu davranışlara uygun olarak İstiklâl Marşı’nı </a:t>
            </a:r>
            <a:r>
              <a:rPr lang="tr-TR" dirty="0" smtClean="0"/>
              <a:t>seslendirmelerini isteyin.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415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83" y="2557463"/>
            <a:ext cx="3982834" cy="3317875"/>
          </a:xfrm>
        </p:spPr>
      </p:pic>
    </p:spTree>
    <p:extLst>
      <p:ext uri="{BB962C8B-B14F-4D97-AF65-F5344CB8AC3E}">
        <p14:creationId xmlns:p14="http://schemas.microsoft.com/office/powerpoint/2010/main" val="378645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Öğrencilerinizin İstiklâl Marşı’nın anlamı ve </a:t>
            </a:r>
            <a:r>
              <a:rPr lang="tr-TR" dirty="0" smtClean="0"/>
              <a:t>nasıl dinlenilmesi </a:t>
            </a:r>
            <a:r>
              <a:rPr lang="tr-TR" dirty="0"/>
              <a:t>gerektiği ile ilgili sorulara verdikleri </a:t>
            </a:r>
            <a:r>
              <a:rPr lang="tr-TR" dirty="0" smtClean="0"/>
              <a:t>cevapları </a:t>
            </a:r>
            <a:r>
              <a:rPr lang="tr-TR" dirty="0"/>
              <a:t>doğruluk ve konuya uygunluk bakımından </a:t>
            </a:r>
            <a:r>
              <a:rPr lang="tr-TR" dirty="0" smtClean="0"/>
              <a:t>değerlendirin. </a:t>
            </a:r>
          </a:p>
          <a:p>
            <a:r>
              <a:rPr lang="tr-TR" dirty="0" smtClean="0"/>
              <a:t>Öğrencilerinizin </a:t>
            </a:r>
            <a:r>
              <a:rPr lang="tr-TR" dirty="0"/>
              <a:t>İstiklâl Marşı </a:t>
            </a:r>
            <a:r>
              <a:rPr lang="tr-TR" dirty="0" smtClean="0"/>
              <a:t>seslendirilirken ve </a:t>
            </a:r>
            <a:r>
              <a:rPr lang="tr-TR" dirty="0"/>
              <a:t>İstiklâl Marşı’nı dinlerken sergiledikleri </a:t>
            </a:r>
            <a:r>
              <a:rPr lang="tr-TR" dirty="0" smtClean="0"/>
              <a:t>davranışları gözlemleyin. </a:t>
            </a:r>
          </a:p>
          <a:p>
            <a:r>
              <a:rPr lang="tr-TR" dirty="0" smtClean="0"/>
              <a:t>Uygun </a:t>
            </a:r>
            <a:r>
              <a:rPr lang="tr-TR" dirty="0"/>
              <a:t>davranışları sergilemeleri için </a:t>
            </a:r>
            <a:r>
              <a:rPr lang="tr-TR" dirty="0" smtClean="0"/>
              <a:t>öğrencilerinizi </a:t>
            </a:r>
            <a:r>
              <a:rPr lang="tr-TR" dirty="0"/>
              <a:t>teşvik </a:t>
            </a:r>
            <a:r>
              <a:rPr lang="tr-TR" dirty="0" smtClean="0"/>
              <a:t>edin.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8345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211</Words>
  <Application>Microsoft Office PowerPoint</Application>
  <PresentationFormat>Geniş ekran</PresentationFormat>
  <Paragraphs>19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</vt:lpstr>
      <vt:lpstr>İSTİKLÂL MARŞI MIZ</vt:lpstr>
      <vt:lpstr>PowerPoint Sunusu</vt:lpstr>
      <vt:lpstr>    A. 5. İSTİKLÂL MARŞI’NI ANLAMINA UYGUN DİNLER.  Etkinlik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İSTİKLÂL MARŞI MIZ</dc:title>
  <dc:creator>svr</dc:creator>
  <cp:lastModifiedBy>svr</cp:lastModifiedBy>
  <cp:revision>4</cp:revision>
  <dcterms:created xsi:type="dcterms:W3CDTF">2018-03-29T15:24:58Z</dcterms:created>
  <dcterms:modified xsi:type="dcterms:W3CDTF">2018-03-29T15:58:54Z</dcterms:modified>
</cp:coreProperties>
</file>