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57"/>
            <p14:sldId id="258"/>
            <p14:sldId id="259"/>
            <p14:sldId id="260"/>
            <p14:sldId id="261"/>
            <p14:sldId id="262"/>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17.08.2020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(19.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F5EDF58D-42CF-4DC3-9577-AFF7B9BBC28B}"/>
              </a:ext>
            </a:extLst>
          </p:cNvPr>
          <p:cNvSpPr>
            <a:spLocks noGrp="1"/>
          </p:cNvSpPr>
          <p:nvPr>
            <p:ph type="title"/>
          </p:nvPr>
        </p:nvSpPr>
        <p:spPr/>
        <p:txBody>
          <a:bodyPr/>
          <a:lstStyle/>
          <a:p>
            <a:r>
              <a:rPr lang="tr-TR" dirty="0"/>
              <a:t>Sözlü Akitler</a:t>
            </a:r>
          </a:p>
        </p:txBody>
      </p:sp>
      <p:sp>
        <p:nvSpPr>
          <p:cNvPr id="5" name="İçerik Yer Tutucusu 4">
            <a:extLst>
              <a:ext uri="{FF2B5EF4-FFF2-40B4-BE49-F238E27FC236}">
                <a16:creationId xmlns:a16="http://schemas.microsoft.com/office/drawing/2014/main" id="{80D8F63D-6016-4329-B162-796BEB61B8C4}"/>
              </a:ext>
            </a:extLst>
          </p:cNvPr>
          <p:cNvSpPr>
            <a:spLocks noGrp="1"/>
          </p:cNvSpPr>
          <p:nvPr>
            <p:ph idx="1"/>
          </p:nvPr>
        </p:nvSpPr>
        <p:spPr/>
        <p:txBody>
          <a:bodyPr/>
          <a:lstStyle/>
          <a:p>
            <a:pPr algn="just"/>
            <a:r>
              <a:rPr lang="tr-TR" b="1" dirty="0"/>
              <a:t>Sözlü akit</a:t>
            </a:r>
            <a:r>
              <a:rPr lang="tr-TR" dirty="0"/>
              <a:t>, </a:t>
            </a:r>
            <a:r>
              <a:rPr lang="tr-TR" dirty="0">
                <a:latin typeface="Calibri" panose="020F0502020204030204" pitchFamily="34" charset="0"/>
                <a:cs typeface="Times New Roman" panose="02020603050405020304" pitchFamily="18" charset="0"/>
              </a:rPr>
              <a:t>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arafların iradelerini belirli sözleri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verba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kullanarak beyan etmeleriyle meydana gelen akittir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verbis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contrahitur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Burada önemli olan “belirli” sözlerin söylenmesidir. Modern hukukta yalnızca evlenme akdi zorunlu sözlü şekil şartına sahiptir. Roma Hukuku’nda sözlü akitler ise çok geniş yer kaplamaktadır. En önemli sözlü akit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’dur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r>
              <a:rPr lang="tr-TR" dirty="0">
                <a:latin typeface="Calibri" panose="020F0502020204030204" pitchFamily="34" charset="0"/>
                <a:ea typeface="Times New Roman" panose="02020603050405020304" pitchFamily="18" charset="0"/>
                <a:cs typeface="Times New Roman" panose="02020603050405020304" pitchFamily="18" charset="0"/>
              </a:rPr>
              <a:t>Roma Hukuku’nda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dışında da sözlü akitler vardı: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Dotis</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dictio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çeyiz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vaadı</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iusirandum</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liberti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azadlının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patronuna hizmet ifa edeceğine, hediye vereceğine dair yemin.</a:t>
            </a:r>
            <a:endParaRPr lang="tr-TR" b="1" dirty="0"/>
          </a:p>
        </p:txBody>
      </p:sp>
    </p:spTree>
    <p:extLst>
      <p:ext uri="{BB962C8B-B14F-4D97-AF65-F5344CB8AC3E}">
        <p14:creationId xmlns:p14="http://schemas.microsoft.com/office/powerpoint/2010/main" val="268872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5F5860F-72F3-4273-B504-D37AF4B77A74}"/>
              </a:ext>
            </a:extLst>
          </p:cNvPr>
          <p:cNvSpPr>
            <a:spLocks noGrp="1"/>
          </p:cNvSpPr>
          <p:nvPr>
            <p:ph type="title"/>
          </p:nvPr>
        </p:nvSpPr>
        <p:spPr/>
        <p:txBody>
          <a:bodyPr/>
          <a:lstStyle/>
          <a:p>
            <a:r>
              <a:rPr lang="tr-TR" i="1" dirty="0" err="1"/>
              <a:t>Stipulatio</a:t>
            </a:r>
            <a:endParaRPr lang="tr-TR" i="1" dirty="0"/>
          </a:p>
        </p:txBody>
      </p:sp>
      <p:sp>
        <p:nvSpPr>
          <p:cNvPr id="5" name="İçerik Yer Tutucusu 4">
            <a:extLst>
              <a:ext uri="{FF2B5EF4-FFF2-40B4-BE49-F238E27FC236}">
                <a16:creationId xmlns:a16="http://schemas.microsoft.com/office/drawing/2014/main" id="{31B71ACE-6354-43ED-B654-7EF34410F47F}"/>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Alacaklı tarafın akdin içeriğini kapsayan bir sorusu ve borçlunun da akdin içeriğini yerine getireceğin dair derhal, kayıtsız ve şartsız olarak verdiği cevapla meydana gelen sözlü akittir.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Alacaklı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stipulator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borçlu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promissor</a:t>
            </a:r>
            <a:r>
              <a:rPr lang="tr-TR" b="1" i="1" dirty="0">
                <a:latin typeface="Calibri" panose="020F0502020204030204" pitchFamily="34" charset="0"/>
                <a:ea typeface="Times New Roman" panose="02020603050405020304" pitchFamily="18" charset="0"/>
                <a:cs typeface="Times New Roman" panose="02020603050405020304" pitchFamily="18" charset="0"/>
              </a:rPr>
              <a:t> </a:t>
            </a:r>
            <a:r>
              <a:rPr lang="tr-TR" dirty="0">
                <a:latin typeface="Calibri" panose="020F0502020204030204" pitchFamily="34" charset="0"/>
                <a:ea typeface="Times New Roman" panose="02020603050405020304" pitchFamily="18" charset="0"/>
                <a:cs typeface="Times New Roman" panose="02020603050405020304" pitchFamily="18" charset="0"/>
              </a:rPr>
              <a:t>olarak adlandırılmaktadır.</a:t>
            </a:r>
          </a:p>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Dar hukuk akdi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dir,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tek taraflı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akittir, davaları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dar hukuk davası</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dır. </a:t>
            </a:r>
            <a:endParaRPr lang="tr-TR"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sorulan soruya kayıtsız ve şartsız cevap verilmesi zorunludur. Bu akdi sağırlar yapamaz, akdin şahit huzurunda yapılmasına gerek yoktur, öte yandan ispatı güçtür.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M.S. 472 yılında soru cevap merasimi kaldırılmış ve tarafların sözlü irade beyanları yeterli sayılmaya başlamıştır.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Iustinianus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Dönemi’nde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artık anlamsız kalmıştır, nitekim sözlü akitlerin yerini daha ziyade yazılı akitler almıştır.  </a:t>
            </a:r>
            <a:endParaRPr lang="tr-TR" dirty="0"/>
          </a:p>
        </p:txBody>
      </p:sp>
    </p:spTree>
    <p:extLst>
      <p:ext uri="{BB962C8B-B14F-4D97-AF65-F5344CB8AC3E}">
        <p14:creationId xmlns:p14="http://schemas.microsoft.com/office/powerpoint/2010/main" val="2866429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5F5860F-72F3-4273-B504-D37AF4B77A74}"/>
              </a:ext>
            </a:extLst>
          </p:cNvPr>
          <p:cNvSpPr>
            <a:spLocks noGrp="1"/>
          </p:cNvSpPr>
          <p:nvPr>
            <p:ph type="title"/>
          </p:nvPr>
        </p:nvSpPr>
        <p:spPr/>
        <p:txBody>
          <a:bodyPr/>
          <a:lstStyle/>
          <a:p>
            <a:r>
              <a:rPr lang="tr-TR" i="1" dirty="0" err="1"/>
              <a:t>Stipulatio</a:t>
            </a:r>
            <a:endParaRPr lang="tr-TR" i="1" dirty="0"/>
          </a:p>
        </p:txBody>
      </p:sp>
      <p:sp>
        <p:nvSpPr>
          <p:cNvPr id="5" name="İçerik Yer Tutucusu 4">
            <a:extLst>
              <a:ext uri="{FF2B5EF4-FFF2-40B4-BE49-F238E27FC236}">
                <a16:creationId xmlns:a16="http://schemas.microsoft.com/office/drawing/2014/main" id="{31B71ACE-6354-43ED-B654-7EF34410F47F}"/>
              </a:ext>
            </a:extLst>
          </p:cNvPr>
          <p:cNvSpPr>
            <a:spLocks noGrp="1"/>
          </p:cNvSpPr>
          <p:nvPr>
            <p:ph idx="1"/>
          </p:nvPr>
        </p:nvSpPr>
        <p:spPr/>
        <p:txBody>
          <a:bodyPr/>
          <a:lstStyle/>
          <a:p>
            <a:pPr algn="just"/>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borcun sebebi gösterilebilirdi, bu halde akit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sebepli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b="1" i="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olurdu; borcun sebebi gösterilmemiş ise akit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mücerret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b="1" i="1" dirty="0">
                <a:latin typeface="Calibri" panose="020F0502020204030204" pitchFamily="34" charset="0"/>
                <a:ea typeface="Times New Roman" panose="02020603050405020304" pitchFamily="18" charset="0"/>
                <a:cs typeface="Times New Roman" panose="02020603050405020304" pitchFamily="18" charset="0"/>
              </a:rPr>
              <a:t> </a:t>
            </a:r>
            <a:r>
              <a:rPr lang="tr-TR" dirty="0">
                <a:latin typeface="Calibri" panose="020F0502020204030204" pitchFamily="34" charset="0"/>
                <a:ea typeface="Times New Roman" panose="02020603050405020304" pitchFamily="18" charset="0"/>
                <a:cs typeface="Times New Roman" panose="02020603050405020304" pitchFamily="18" charset="0"/>
              </a:rPr>
              <a:t>olurdu</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Sebepli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alacaklı dava açarsa hem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’nun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varlığını hem de sebebin varlığını/geçerliğini ispat etmek zorunda idi, mücerret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ise yalnızca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‘nun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varlığının ispatı yeterliydi.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En önemli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tipi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kefalet akdi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idi.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Belirtilmelidir ki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civile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tarafından borç doğurucu akit olarak kabul edilmeyen bütün anlaşmalar,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yapılırsa geçerli sayılmakta idi.</a:t>
            </a:r>
            <a:endParaRPr lang="tr-TR" dirty="0"/>
          </a:p>
        </p:txBody>
      </p:sp>
    </p:spTree>
    <p:extLst>
      <p:ext uri="{BB962C8B-B14F-4D97-AF65-F5344CB8AC3E}">
        <p14:creationId xmlns:p14="http://schemas.microsoft.com/office/powerpoint/2010/main" val="3903758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5F5860F-72F3-4273-B504-D37AF4B77A74}"/>
              </a:ext>
            </a:extLst>
          </p:cNvPr>
          <p:cNvSpPr>
            <a:spLocks noGrp="1"/>
          </p:cNvSpPr>
          <p:nvPr>
            <p:ph type="title"/>
          </p:nvPr>
        </p:nvSpPr>
        <p:spPr/>
        <p:txBody>
          <a:bodyPr/>
          <a:lstStyle/>
          <a:p>
            <a:r>
              <a:rPr lang="tr-TR" i="1" dirty="0" err="1"/>
              <a:t>Stipulatio</a:t>
            </a:r>
            <a:r>
              <a:rPr lang="tr-TR" dirty="0" err="1"/>
              <a:t>’nun</a:t>
            </a:r>
            <a:r>
              <a:rPr lang="tr-TR" dirty="0"/>
              <a:t> Tatbik Şekilleri</a:t>
            </a:r>
            <a:endParaRPr lang="tr-TR" i="1" dirty="0"/>
          </a:p>
        </p:txBody>
      </p:sp>
      <p:sp>
        <p:nvSpPr>
          <p:cNvPr id="5" name="İçerik Yer Tutucusu 4">
            <a:extLst>
              <a:ext uri="{FF2B5EF4-FFF2-40B4-BE49-F238E27FC236}">
                <a16:creationId xmlns:a16="http://schemas.microsoft.com/office/drawing/2014/main" id="{31B71ACE-6354-43ED-B654-7EF34410F47F}"/>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Bir borç ilişkisinde alacaklı veya borçlu taraf birden fazla kişiden oluşabilmekte idi. Bu durum farklı şekillerde ortaya çıkabilirdi: Alacaklılardan her biri borçludan borcun tamamını isterdi ve birinin alacağını elde etmesi diğer alacaklıların haklarını ortadan kaldırmazdı, yani her borçlu borcun tamamından sorumlu idi. Başka bir halde alacaklılardan her biri edimden kendi payına düşeni ister, borçluların her biri borcun kendi payına düşen kısmından sorumlu olurdu (kısmi borç).</a:t>
            </a:r>
          </a:p>
          <a:p>
            <a:pPr algn="just"/>
            <a:r>
              <a:rPr lang="tr-TR" dirty="0">
                <a:latin typeface="Calibri" panose="020F0502020204030204" pitchFamily="34" charset="0"/>
                <a:ea typeface="Times New Roman" panose="02020603050405020304" pitchFamily="18" charset="0"/>
                <a:cs typeface="Times New Roman" panose="02020603050405020304" pitchFamily="18" charset="0"/>
              </a:rPr>
              <a:t>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n önemli olan müteselsil borçta, tek edim vardır ve alacaklılardan birisinin tek edimi bir borçludan elde etmesi, borcu sona erdirir, diğer borçlular borçtan kurtulur, diğer alacaklıların hakları da ortadan kalkmış olurdu. Bu durum sadece borcun ifası ile değil, ibra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acceptilatio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yenileme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novatio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veya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litis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contestatio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de oluşabilirdi. Teselsül durumu işte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kurulmakta idi. Borçlular arası teselsül pasif teselsül, alacaklılar arasındaki aktif teselsüldür.</a:t>
            </a:r>
            <a:br>
              <a:rPr lang="tr-TR" sz="2000" dirty="0">
                <a:effectLst/>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Tree>
    <p:extLst>
      <p:ext uri="{BB962C8B-B14F-4D97-AF65-F5344CB8AC3E}">
        <p14:creationId xmlns:p14="http://schemas.microsoft.com/office/powerpoint/2010/main" val="1119429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5F5860F-72F3-4273-B504-D37AF4B77A74}"/>
              </a:ext>
            </a:extLst>
          </p:cNvPr>
          <p:cNvSpPr>
            <a:spLocks noGrp="1"/>
          </p:cNvSpPr>
          <p:nvPr>
            <p:ph type="title"/>
          </p:nvPr>
        </p:nvSpPr>
        <p:spPr/>
        <p:txBody>
          <a:bodyPr/>
          <a:lstStyle/>
          <a:p>
            <a:r>
              <a:rPr lang="tr-TR" i="1" dirty="0" err="1"/>
              <a:t>Stipulatio</a:t>
            </a:r>
            <a:r>
              <a:rPr lang="tr-TR" dirty="0" err="1"/>
              <a:t>’nun</a:t>
            </a:r>
            <a:r>
              <a:rPr lang="tr-TR" dirty="0"/>
              <a:t> Tatbik Şekilleri</a:t>
            </a:r>
            <a:endParaRPr lang="tr-TR" i="1" dirty="0"/>
          </a:p>
        </p:txBody>
      </p:sp>
      <p:sp>
        <p:nvSpPr>
          <p:cNvPr id="5" name="İçerik Yer Tutucusu 4">
            <a:extLst>
              <a:ext uri="{FF2B5EF4-FFF2-40B4-BE49-F238E27FC236}">
                <a16:creationId xmlns:a16="http://schemas.microsoft.com/office/drawing/2014/main" id="{31B71ACE-6354-43ED-B654-7EF34410F47F}"/>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Fer’i borçlar için 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kullanılırdı;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fer’i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borçlar, esas borca bağlı ve ona tabi olan yan borçlardır (örneğin faiz, kefalet) ve bazen ceza şartıdır. Borçlu tarafına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fer’i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bir borçlunun katılması durumu kefalete örnek teşkil eder. </a:t>
            </a:r>
          </a:p>
          <a:p>
            <a:pPr algn="just"/>
            <a:r>
              <a:rPr lang="tr-TR" dirty="0">
                <a:latin typeface="Calibri" panose="020F0502020204030204" pitchFamily="34" charset="0"/>
                <a:ea typeface="Times New Roman" panose="02020603050405020304" pitchFamily="18" charset="0"/>
                <a:cs typeface="Times New Roman" panose="02020603050405020304" pitchFamily="18" charset="0"/>
              </a:rPr>
              <a:t>Kefaletin 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n eski biçimi sözlü borçları temin eden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sponsio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’dur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daha sonra her türlü borcu temin eden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fideiussio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ortaya çıkmıştır. </a:t>
            </a:r>
            <a:r>
              <a:rPr lang="tr-TR" i="1" dirty="0">
                <a:latin typeface="Calibri" panose="020F0502020204030204" pitchFamily="34" charset="0"/>
                <a:ea typeface="Times New Roman" panose="02020603050405020304" pitchFamily="18" charset="0"/>
                <a:cs typeface="Times New Roman" panose="02020603050405020304" pitchFamily="18" charset="0"/>
              </a:rPr>
              <a:t>I</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ustinianus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Dönemi’nde yalnızca </a:t>
            </a:r>
            <a:r>
              <a:rPr lang="tr-TR" i="1" dirty="0" err="1">
                <a:latin typeface="Calibri" panose="020F0502020204030204" pitchFamily="34" charset="0"/>
                <a:ea typeface="Times New Roman" panose="02020603050405020304" pitchFamily="18" charset="0"/>
                <a:cs typeface="Times New Roman" panose="02020603050405020304" pitchFamily="18" charset="0"/>
              </a:rPr>
              <a:t>fideiussio</a:t>
            </a:r>
            <a:r>
              <a:rPr lang="tr-TR" i="1" dirty="0">
                <a:latin typeface="Calibri" panose="020F0502020204030204" pitchFamily="34" charset="0"/>
                <a:ea typeface="Times New Roman" panose="02020603050405020304" pitchFamily="18" charset="0"/>
                <a:cs typeface="Times New Roman" panose="02020603050405020304" pitchFamily="18" charset="0"/>
              </a:rPr>
              <a:t> </a:t>
            </a:r>
            <a:r>
              <a:rPr lang="tr-TR" dirty="0">
                <a:latin typeface="Calibri" panose="020F0502020204030204" pitchFamily="34" charset="0"/>
                <a:ea typeface="Times New Roman" panose="02020603050405020304" pitchFamily="18" charset="0"/>
                <a:cs typeface="Times New Roman" panose="02020603050405020304" pitchFamily="18" charset="0"/>
              </a:rPr>
              <a:t>kalmıştır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Kefilin borcu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fer’i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borçtur, varlığı esas borca tabidir ve bunu aşamaz, esas borç sona ererse kefalet de sona erer. Eğer alacaklı doğrudan doğruya kefile başvurabiliyorsa kefilin borcu birinci dereceden borçtur, önce asıl borçluya sonra kefile gidiyorsa kefilin borcu ikinci dereceden borçtur.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Iustinianus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Dönemi’ne kadar kefilin borcu birinci dereceden borçtur,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Iustinianus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 ile birlikte bu borç ikinci derece borca dönüşmüştür.</a:t>
            </a:r>
            <a:endParaRPr lang="tr-TR" dirty="0"/>
          </a:p>
        </p:txBody>
      </p:sp>
    </p:spTree>
    <p:extLst>
      <p:ext uri="{BB962C8B-B14F-4D97-AF65-F5344CB8AC3E}">
        <p14:creationId xmlns:p14="http://schemas.microsoft.com/office/powerpoint/2010/main" val="3528695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5F5860F-72F3-4273-B504-D37AF4B77A74}"/>
              </a:ext>
            </a:extLst>
          </p:cNvPr>
          <p:cNvSpPr>
            <a:spLocks noGrp="1"/>
          </p:cNvSpPr>
          <p:nvPr>
            <p:ph type="title"/>
          </p:nvPr>
        </p:nvSpPr>
        <p:spPr/>
        <p:txBody>
          <a:bodyPr/>
          <a:lstStyle/>
          <a:p>
            <a:r>
              <a:rPr lang="tr-TR" i="1" dirty="0" err="1"/>
              <a:t>Stipulatio</a:t>
            </a:r>
            <a:r>
              <a:rPr lang="tr-TR" dirty="0" err="1"/>
              <a:t>’nun</a:t>
            </a:r>
            <a:r>
              <a:rPr lang="tr-TR" dirty="0"/>
              <a:t> Tatbik Şekilleri</a:t>
            </a:r>
            <a:endParaRPr lang="tr-TR" i="1" dirty="0"/>
          </a:p>
        </p:txBody>
      </p:sp>
      <p:sp>
        <p:nvSpPr>
          <p:cNvPr id="5" name="İçerik Yer Tutucusu 4">
            <a:extLst>
              <a:ext uri="{FF2B5EF4-FFF2-40B4-BE49-F238E27FC236}">
                <a16:creationId xmlns:a16="http://schemas.microsoft.com/office/drawing/2014/main" id="{31B71ACE-6354-43ED-B654-7EF34410F47F}"/>
              </a:ext>
            </a:extLst>
          </p:cNvPr>
          <p:cNvSpPr>
            <a:spLocks noGrp="1"/>
          </p:cNvSpPr>
          <p:nvPr>
            <p:ph idx="1"/>
          </p:nvPr>
        </p:nvSpPr>
        <p:spPr/>
        <p:txBody>
          <a:bodyPr/>
          <a:lstStyle/>
          <a:p>
            <a:pPr algn="just">
              <a:lnSpc>
                <a:spcPct val="107000"/>
              </a:lnSpc>
              <a:spcAft>
                <a:spcPts val="800"/>
              </a:spcAft>
            </a:pP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ayrıca yenileme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novatio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için de kullanılırdı. Herhangi bir şekilde doğmuş bir borç, sözlü şekilde yeniden taahhüt edilir ve eski borç ortadan kaldırılarak yeni bir borç yaratılırdı.</a:t>
            </a:r>
            <a:endParaRPr lang="tr-TR"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Preator</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’ların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zorlaması ile bir kimsenin diğerine karşı borçlanması da mümkündü ki bu mecburi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’dur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cautio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endParaRPr lang="tr-TR" dirty="0"/>
          </a:p>
        </p:txBody>
      </p:sp>
    </p:spTree>
    <p:extLst>
      <p:ext uri="{BB962C8B-B14F-4D97-AF65-F5344CB8AC3E}">
        <p14:creationId xmlns:p14="http://schemas.microsoft.com/office/powerpoint/2010/main" val="3022933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55F5860F-72F3-4273-B504-D37AF4B77A74}"/>
              </a:ext>
            </a:extLst>
          </p:cNvPr>
          <p:cNvSpPr>
            <a:spLocks noGrp="1"/>
          </p:cNvSpPr>
          <p:nvPr>
            <p:ph type="title"/>
          </p:nvPr>
        </p:nvSpPr>
        <p:spPr/>
        <p:txBody>
          <a:bodyPr/>
          <a:lstStyle/>
          <a:p>
            <a:r>
              <a:rPr lang="tr-TR" dirty="0"/>
              <a:t>Yazılı Akitler</a:t>
            </a:r>
          </a:p>
        </p:txBody>
      </p:sp>
      <p:sp>
        <p:nvSpPr>
          <p:cNvPr id="5" name="İçerik Yer Tutucusu 4">
            <a:extLst>
              <a:ext uri="{FF2B5EF4-FFF2-40B4-BE49-F238E27FC236}">
                <a16:creationId xmlns:a16="http://schemas.microsoft.com/office/drawing/2014/main" id="{31B71ACE-6354-43ED-B654-7EF34410F47F}"/>
              </a:ext>
            </a:extLst>
          </p:cNvPr>
          <p:cNvSpPr>
            <a:spLocks noGrp="1"/>
          </p:cNvSpPr>
          <p:nvPr>
            <p:ph idx="1"/>
          </p:nvPr>
        </p:nvSpPr>
        <p:spPr/>
        <p:txBody>
          <a:bodyPr/>
          <a:lstStyle/>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Yazılı şekilde yapılması icap eden akitler yazılı akitlerdir. Bu akdin oluşabilmesi için yazıya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litteris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ihtiyaç vardır.</a:t>
            </a:r>
          </a:p>
          <a:p>
            <a:pPr algn="just">
              <a:lnSpc>
                <a:spcPct val="107000"/>
              </a:lnSpc>
              <a:spcAft>
                <a:spcPts val="800"/>
              </a:spcAft>
            </a:pP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Çağdaş hukuklarda bu tür akitler, resmi ve özel senetler olarak teşekkül eder. Roma Hukuku’nda ise durum farklıdır</a:t>
            </a:r>
            <a:r>
              <a:rPr lang="tr-TR" dirty="0">
                <a:latin typeface="Calibri" panose="020F0502020204030204" pitchFamily="34" charset="0"/>
                <a:ea typeface="Times New Roman" panose="02020603050405020304" pitchFamily="18" charset="0"/>
                <a:cs typeface="Times New Roman" panose="02020603050405020304" pitchFamily="18" charset="0"/>
              </a:rPr>
              <a:t>. Roma Hukuku’nda bilinen yazılı akitler,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nomen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transscripticium</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(deftere kayıt) yani aile reislerinin tuttuğu kayıtlar;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nomina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transscripticia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yani alacaklının kendi defterine yaptığı kayıtlar olarak ortaya çıkmaktadır. Bu tür defterlere kayıt yapıldığı takdirde ismi kaydedilmiş kimse adına borç doğardı. Bu tip defterler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Iustinianus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Dönemi’nde tamamen kaybolmuştur.</a:t>
            </a:r>
            <a:endParaRPr lang="tr-TR" dirty="0"/>
          </a:p>
        </p:txBody>
      </p:sp>
    </p:spTree>
    <p:extLst>
      <p:ext uri="{BB962C8B-B14F-4D97-AF65-F5344CB8AC3E}">
        <p14:creationId xmlns:p14="http://schemas.microsoft.com/office/powerpoint/2010/main" val="1117116994"/>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1357</TotalTime>
  <Words>738</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Calibri Light</vt:lpstr>
      <vt:lpstr>Geçmişe bakış</vt:lpstr>
      <vt:lpstr>Roma Hukuku (19. hafta)</vt:lpstr>
      <vt:lpstr>Sözlü Akitler</vt:lpstr>
      <vt:lpstr>Stipulatio</vt:lpstr>
      <vt:lpstr>Stipulatio</vt:lpstr>
      <vt:lpstr>Stipulatio’nun Tatbik Şekilleri</vt:lpstr>
      <vt:lpstr>Stipulatio’nun Tatbik Şekilleri</vt:lpstr>
      <vt:lpstr>Stipulatio’nun Tatbik Şekilleri</vt:lpstr>
      <vt:lpstr>Yazılı Akitler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14</cp:revision>
  <dcterms:created xsi:type="dcterms:W3CDTF">2020-07-31T15:00:01Z</dcterms:created>
  <dcterms:modified xsi:type="dcterms:W3CDTF">2020-08-16T22:24:15Z</dcterms:modified>
</cp:coreProperties>
</file>