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3" r:id="rId3"/>
    <p:sldId id="264" r:id="rId4"/>
    <p:sldId id="279" r:id="rId5"/>
    <p:sldId id="265" r:id="rId6"/>
    <p:sldId id="266" r:id="rId7"/>
    <p:sldId id="269" r:id="rId8"/>
    <p:sldId id="275" r:id="rId9"/>
    <p:sldId id="267" r:id="rId10"/>
    <p:sldId id="27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7.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Birleşik Sessiz Harflerin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Yazım Kuralları-</a:t>
            </a: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ıı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d!	r	Ô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dra</a:t>
            </a:r>
            <a:r>
              <a:rPr lang="tr-TR" i="1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tr-TR" sz="3600" dirty="0">
              <a:latin typeface="Sanskrit 1.2" pitchFamily="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t!	r	Ç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t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Özel Durumlar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tr-TR" sz="3600" b="1" dirty="0">
                <a:latin typeface="Sanskrit 1.2" pitchFamily="2" charset="0"/>
                <a:ea typeface="Times New Roman" panose="02020603050405020304" pitchFamily="18" charset="0"/>
              </a:rPr>
              <a:t>t</a:t>
            </a:r>
            <a:r>
              <a:rPr lang="tr-TR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(ta) ve </a:t>
            </a:r>
            <a:r>
              <a:rPr lang="tr-TR" sz="3600" b="1" dirty="0">
                <a:latin typeface="Sanskrit 1.2" pitchFamily="2" charset="0"/>
                <a:ea typeface="Times New Roman" panose="02020603050405020304" pitchFamily="18" charset="0"/>
              </a:rPr>
              <a:t>k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 sessizi bazen birleşime girerken şekil değiştirirler.</a:t>
            </a:r>
          </a:p>
          <a:p>
            <a:pPr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t!	t	Ä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>
              <a:spcAft>
                <a:spcPts val="0"/>
              </a:spcAft>
              <a:buNone/>
            </a:pPr>
            <a:r>
              <a:rPr lang="tr-TR" i="1" dirty="0">
                <a:latin typeface="Roman Sanskrit Serif" panose="04020500000000000000" pitchFamily="82" charset="0"/>
                <a:ea typeface="Times New Roman" panose="02020603050405020304" pitchFamily="18" charset="0"/>
              </a:rPr>
              <a:t>t	ta	</a:t>
            </a:r>
            <a:r>
              <a:rPr lang="tr-TR" i="1" dirty="0" err="1">
                <a:latin typeface="Roman Sanskrit Serif" panose="04020500000000000000" pitchFamily="82" charset="0"/>
                <a:ea typeface="Times New Roman" panose="02020603050405020304" pitchFamily="18" charset="0"/>
              </a:rPr>
              <a:t>tta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k!	t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	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­­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5260" indent="0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k	ta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kta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2669DC72-4AB1-43E2-8E16-B585478918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9712" y="4753744"/>
            <a:ext cx="5256584" cy="100811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z 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sessizinin farklı kombinasyonları vardır.</a:t>
            </a:r>
          </a:p>
          <a:p>
            <a:pPr marL="0" indent="0" algn="just">
              <a:spcAft>
                <a:spcPts val="0"/>
              </a:spcAft>
              <a:buNone/>
            </a:pPr>
            <a:endParaRPr lang="tr-TR" sz="2800" dirty="0">
              <a:latin typeface="Sanskrit 1.2" pitchFamily="2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z!	c	í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da</a:t>
            </a: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Zc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şça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z!	v	ñ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 da 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Zv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şva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z!	n	î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ya da</a:t>
            </a:r>
            <a:r>
              <a:rPr lang="tr-TR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sz="2800" dirty="0" err="1">
                <a:latin typeface="Sanskrit 1.2" pitchFamily="2" charset="0"/>
                <a:ea typeface="Times New Roman" panose="02020603050405020304" pitchFamily="18" charset="0"/>
              </a:rPr>
              <a:t>Zn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ş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na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şna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34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0C4F36B0-015E-4C17-BCE1-38CCFE0D6AB6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572936" y="1628800"/>
            <a:ext cx="7998127" cy="151216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r!	k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kR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rka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r!	m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mR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rma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sz="2800" dirty="0">
              <a:latin typeface="Sanskrit 1.2" pitchFamily="2" charset="0"/>
              <a:ea typeface="Times New Roman" panose="02020603050405020304" pitchFamily="18" charset="0"/>
            </a:endParaRPr>
          </a:p>
          <a:p>
            <a:pPr algn="ctr"/>
            <a:r>
              <a:rPr lang="tr-TR" dirty="0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r!	d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dR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	da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rda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r!	y	</a:t>
            </a:r>
            <a:r>
              <a:rPr lang="tr-TR" sz="3600" dirty="0" err="1">
                <a:latin typeface="Sanskrit 1.2" pitchFamily="2" charset="0"/>
                <a:ea typeface="Times New Roman" panose="02020603050405020304" pitchFamily="18" charset="0"/>
              </a:rPr>
              <a:t>yR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	ya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rya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b.) İkinci hece olarak birleşime giren </a:t>
            </a: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r</a:t>
            </a:r>
            <a:r>
              <a:rPr lang="tr-TR" sz="2800" dirty="0">
                <a:latin typeface="Sanskrit 1.2" pitchFamily="2" charset="0"/>
                <a:ea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‘</a:t>
            </a:r>
            <a:r>
              <a:rPr lang="tr-T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’ hecesi;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İlk harfin dikey çizgisi varsa birleşimde dikey çizgiye bitişik kısa yatay bir çizgi ile gösterilirken, dikey çizgisi olmayan bir harfle birleşirken harfin altında küçük ters bir ( v ) şeklinde yazılır.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74DC25A-C789-4960-A9BA-FF2365BD032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s!	r	ö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s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sra</a:t>
            </a:r>
            <a:endParaRPr lang="tr-TR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sz="3600" dirty="0">
                <a:latin typeface="Sanskrit 1.2" pitchFamily="2" charset="0"/>
                <a:ea typeface="Times New Roman" panose="02020603050405020304" pitchFamily="18" charset="0"/>
              </a:rPr>
              <a:t>v!	r	ì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v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tr-TR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tr-TR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vra</a:t>
            </a: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tr-TR" dirty="0"/>
          </a:p>
        </p:txBody>
      </p:sp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1351</TotalTime>
  <Words>332</Words>
  <Application>Microsoft Office PowerPoint</Application>
  <PresentationFormat>Ekran Gösterisi (4:3)</PresentationFormat>
  <Paragraphs>59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20" baseType="lpstr">
      <vt:lpstr>Arial</vt:lpstr>
      <vt:lpstr>Calibri</vt:lpstr>
      <vt:lpstr>Century Schoolbook</vt:lpstr>
      <vt:lpstr>Comic Sans MS</vt:lpstr>
      <vt:lpstr>Roman Sanskrit Serif</vt:lpstr>
      <vt:lpstr>Sanskrit 1.2</vt:lpstr>
      <vt:lpstr>Times New Roman</vt:lpstr>
      <vt:lpstr>Wingdings</vt:lpstr>
      <vt:lpstr>Wingdings 2</vt:lpstr>
      <vt:lpstr>Oriel</vt:lpstr>
      <vt:lpstr>                  HİN 131 DEVANAGARİ ALFABESİ  7. HAFTA   Birleşik Sessiz Harflerin  Yazım Kuralları-ıı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167</cp:revision>
  <dcterms:created xsi:type="dcterms:W3CDTF">2014-11-21T09:52:05Z</dcterms:created>
  <dcterms:modified xsi:type="dcterms:W3CDTF">2020-03-08T18:50:11Z</dcterms:modified>
</cp:coreProperties>
</file>