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4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83492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777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58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904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490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3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53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781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94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4831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25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56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57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393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772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Click to edit Master text styles</a:t>
            </a:r>
          </a:p>
          <a:p>
            <a:pPr lvl="1"/>
            <a:r>
              <a:rPr lang="tr-TR" altLang="tr-TR"/>
              <a:t>Second level</a:t>
            </a:r>
          </a:p>
          <a:p>
            <a:pPr lvl="2"/>
            <a:r>
              <a:rPr lang="tr-TR" altLang="tr-TR"/>
              <a:t>Third level</a:t>
            </a:r>
          </a:p>
          <a:p>
            <a:pPr lvl="3"/>
            <a:r>
              <a:rPr lang="tr-TR" altLang="tr-TR"/>
              <a:t>Fourth level</a:t>
            </a:r>
          </a:p>
          <a:p>
            <a:pPr lvl="4"/>
            <a:r>
              <a:rPr lang="tr-TR" altLang="tr-TR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36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 b="1"/>
              <a:t>REPRODUCTIVE BIOLOGY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507413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tr-TR" altLang="tr-TR" sz="1800"/>
              <a:t>Testes and ovaries are paired organs located in the body cavity.</a:t>
            </a:r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800"/>
              <a:t>First sexual differentiation is observed a month later in post-hatching period  </a:t>
            </a:r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3068639"/>
            <a:ext cx="7102475" cy="267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06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1" y="404814"/>
            <a:ext cx="8291513" cy="5462587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tr-TR" altLang="tr-TR" sz="2000" b="1" dirty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000" b="1" dirty="0"/>
              <a:t>SPERMATOGENESİS</a:t>
            </a:r>
          </a:p>
          <a:p>
            <a:r>
              <a:rPr lang="tr-TR" altLang="tr-TR" sz="2000" dirty="0" err="1"/>
              <a:t>The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structure</a:t>
            </a:r>
            <a:r>
              <a:rPr lang="tr-TR" altLang="tr-TR" sz="2000" dirty="0"/>
              <a:t> of testis is </a:t>
            </a:r>
            <a:r>
              <a:rPr lang="tr-TR" altLang="tr-TR" sz="2000" dirty="0" err="1"/>
              <a:t>generally</a:t>
            </a:r>
            <a:r>
              <a:rPr lang="tr-TR" altLang="tr-TR" sz="2000" dirty="0"/>
              <a:t> of lobular </a:t>
            </a:r>
            <a:r>
              <a:rPr lang="tr-TR" altLang="tr-TR" sz="2000" dirty="0" err="1"/>
              <a:t>type</a:t>
            </a:r>
            <a:endParaRPr lang="tr-TR" altLang="tr-TR" sz="2000" dirty="0"/>
          </a:p>
          <a:p>
            <a:r>
              <a:rPr lang="tr-TR" altLang="tr-TR" sz="2000" dirty="0" err="1"/>
              <a:t>Testicular</a:t>
            </a:r>
            <a:r>
              <a:rPr lang="tr-TR" altLang="tr-TR" sz="2000" dirty="0"/>
              <a:t> </a:t>
            </a:r>
            <a:r>
              <a:rPr lang="tr-TR" altLang="tr-TR" sz="2000" dirty="0" err="1"/>
              <a:t>capsule</a:t>
            </a:r>
            <a:r>
              <a:rPr lang="tr-TR" altLang="tr-TR" sz="2000" dirty="0"/>
              <a:t>, </a:t>
            </a:r>
            <a:r>
              <a:rPr lang="tr-TR" altLang="tr-TR" sz="2000" dirty="0" err="1"/>
              <a:t>which</a:t>
            </a:r>
            <a:r>
              <a:rPr lang="tr-TR" altLang="tr-TR" sz="2000" dirty="0"/>
              <a:t> </a:t>
            </a:r>
            <a:r>
              <a:rPr lang="tr-TR" altLang="tr-TR" sz="2000" dirty="0" err="1"/>
              <a:t>surrounds</a:t>
            </a:r>
            <a:r>
              <a:rPr lang="tr-TR" altLang="tr-TR" sz="2000" dirty="0"/>
              <a:t> testis, </a:t>
            </a:r>
            <a:r>
              <a:rPr lang="tr-TR" altLang="tr-TR" sz="2000" dirty="0" err="1"/>
              <a:t>sends</a:t>
            </a:r>
            <a:r>
              <a:rPr lang="tr-TR" altLang="tr-TR" sz="2000" dirty="0"/>
              <a:t> </a:t>
            </a:r>
            <a:r>
              <a:rPr lang="tr-TR" altLang="tr-TR" sz="2000" dirty="0" err="1"/>
              <a:t>extensions</a:t>
            </a:r>
            <a:r>
              <a:rPr lang="tr-TR" altLang="tr-TR" sz="2000" dirty="0"/>
              <a:t> of </a:t>
            </a:r>
            <a:r>
              <a:rPr lang="tr-TR" altLang="tr-TR" sz="2000" dirty="0" err="1"/>
              <a:t>connective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tissue</a:t>
            </a:r>
            <a:r>
              <a:rPr lang="tr-TR" altLang="tr-TR" sz="2000" dirty="0"/>
              <a:t> </a:t>
            </a:r>
            <a:r>
              <a:rPr lang="tr-TR" altLang="tr-TR" sz="2000" dirty="0" err="1"/>
              <a:t>into</a:t>
            </a:r>
            <a:r>
              <a:rPr lang="tr-TR" altLang="tr-TR" sz="2000" dirty="0"/>
              <a:t> </a:t>
            </a:r>
            <a:r>
              <a:rPr lang="tr-TR" altLang="tr-TR" sz="2000" dirty="0" err="1"/>
              <a:t>the</a:t>
            </a:r>
            <a:r>
              <a:rPr lang="tr-TR" altLang="tr-TR" sz="2000" dirty="0"/>
              <a:t> testis</a:t>
            </a:r>
            <a:r>
              <a:rPr lang="tr-TR" altLang="tr-TR" sz="2800" dirty="0"/>
              <a:t> </a:t>
            </a:r>
          </a:p>
          <a:p>
            <a:endParaRPr lang="tr-TR" altLang="tr-TR" sz="2800" dirty="0"/>
          </a:p>
        </p:txBody>
      </p:sp>
      <p:pic>
        <p:nvPicPr>
          <p:cNvPr id="8295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2565400"/>
            <a:ext cx="277177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95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2565400"/>
            <a:ext cx="6372225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139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981201" y="620714"/>
            <a:ext cx="8507413" cy="6237287"/>
          </a:xfrm>
          <a:noFill/>
          <a:ln/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2800" b="1" dirty="0" err="1">
                <a:latin typeface="Times New Roman" panose="02020603050405020304" pitchFamily="18" charset="0"/>
              </a:rPr>
              <a:t>Oogenesis</a:t>
            </a:r>
            <a:endParaRPr lang="tr-TR" altLang="tr-TR" sz="280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dirty="0">
                <a:latin typeface="Times New Roman" panose="02020603050405020304" pitchFamily="18" charset="0"/>
              </a:rPr>
              <a:t>As a </a:t>
            </a:r>
            <a:r>
              <a:rPr lang="tr-TR" altLang="tr-TR" sz="1800" dirty="0" err="1">
                <a:latin typeface="Times New Roman" panose="02020603050405020304" pitchFamily="18" charset="0"/>
              </a:rPr>
              <a:t>female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fish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grows</a:t>
            </a:r>
            <a:r>
              <a:rPr lang="tr-TR" altLang="tr-TR" sz="1800" dirty="0">
                <a:latin typeface="Times New Roman" panose="02020603050405020304" pitchFamily="18" charset="0"/>
              </a:rPr>
              <a:t>,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there</a:t>
            </a:r>
            <a:r>
              <a:rPr lang="tr-TR" altLang="tr-TR" sz="1800" dirty="0">
                <a:latin typeface="Times New Roman" panose="02020603050405020304" pitchFamily="18" charset="0"/>
              </a:rPr>
              <a:t> is </a:t>
            </a:r>
            <a:r>
              <a:rPr lang="tr-TR" altLang="tr-TR" sz="1800" dirty="0" err="1">
                <a:latin typeface="Times New Roman" panose="02020603050405020304" pitchFamily="18" charset="0"/>
              </a:rPr>
              <a:t>proliferation</a:t>
            </a:r>
            <a:r>
              <a:rPr lang="tr-TR" altLang="tr-TR" sz="1800" dirty="0">
                <a:latin typeface="Times New Roman" panose="02020603050405020304" pitchFamily="18" charset="0"/>
              </a:rPr>
              <a:t> of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oogonial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cells</a:t>
            </a:r>
            <a:r>
              <a:rPr lang="tr-TR" altLang="tr-TR" sz="1800" dirty="0">
                <a:latin typeface="Times New Roman" panose="02020603050405020304" pitchFamily="18" charset="0"/>
              </a:rPr>
              <a:t> in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ovary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that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eventually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develop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into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oocytes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that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are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commonly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referred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to</a:t>
            </a:r>
            <a:r>
              <a:rPr lang="tr-TR" altLang="tr-TR" sz="1800" dirty="0">
                <a:latin typeface="Times New Roman" panose="02020603050405020304" pitchFamily="18" charset="0"/>
              </a:rPr>
              <a:t> as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eggs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</a:p>
          <a:p>
            <a:pPr>
              <a:lnSpc>
                <a:spcPct val="80000"/>
              </a:lnSpc>
            </a:pPr>
            <a:endParaRPr lang="tr-TR" altLang="tr-TR" sz="1800" dirty="0"/>
          </a:p>
          <a:p>
            <a:pPr>
              <a:lnSpc>
                <a:spcPct val="80000"/>
              </a:lnSpc>
            </a:pPr>
            <a:r>
              <a:rPr lang="tr-TR" altLang="tr-TR" sz="1800" dirty="0" err="1"/>
              <a:t>Ovaries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are</a:t>
            </a:r>
            <a:r>
              <a:rPr lang="tr-TR" altLang="tr-TR" sz="1800" dirty="0"/>
              <a:t> </a:t>
            </a:r>
            <a:r>
              <a:rPr lang="tr-TR" altLang="tr-TR" sz="1800" dirty="0" err="1"/>
              <a:t>organized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into</a:t>
            </a:r>
            <a:r>
              <a:rPr lang="tr-TR" altLang="tr-TR" sz="1800" dirty="0"/>
              <a:t> </a:t>
            </a:r>
            <a:r>
              <a:rPr lang="tr-TR" altLang="tr-TR" sz="1800" dirty="0" err="1"/>
              <a:t>clusters</a:t>
            </a:r>
            <a:endParaRPr lang="tr-TR" altLang="tr-TR" sz="1800" dirty="0"/>
          </a:p>
        </p:txBody>
      </p:sp>
      <p:pic>
        <p:nvPicPr>
          <p:cNvPr id="3" name="Picture 2" descr="Diagram showing the internal anatomy of a generic bony fish">
            <a:extLst>
              <a:ext uri="{FF2B5EF4-FFF2-40B4-BE49-F238E27FC236}">
                <a16:creationId xmlns:a16="http://schemas.microsoft.com/office/drawing/2014/main" id="{9D6B4D2D-50A7-4CB0-AF46-80325EBF9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2645833"/>
            <a:ext cx="7374467" cy="368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436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0B40974-02A1-490F-B3A5-36DB45AFA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FB2A25F-E6D5-4BD7-A83C-3EEE823029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1800" dirty="0" err="1"/>
              <a:t>Dictyate</a:t>
            </a:r>
            <a:r>
              <a:rPr lang="tr-TR" altLang="tr-TR" sz="1800" dirty="0"/>
              <a:t> </a:t>
            </a:r>
            <a:r>
              <a:rPr lang="tr-TR" altLang="tr-TR" sz="1800" dirty="0" err="1"/>
              <a:t>oogonia</a:t>
            </a:r>
            <a:r>
              <a:rPr lang="tr-TR" altLang="tr-TR" sz="1800" dirty="0"/>
              <a:t> </a:t>
            </a:r>
            <a:r>
              <a:rPr lang="tr-TR" altLang="tr-TR" sz="1800" dirty="0" err="1"/>
              <a:t>and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meiotic</a:t>
            </a:r>
            <a:r>
              <a:rPr lang="tr-TR" altLang="tr-TR" sz="1800" dirty="0"/>
              <a:t> </a:t>
            </a:r>
            <a:r>
              <a:rPr lang="tr-TR" altLang="tr-TR" sz="1800" dirty="0" err="1"/>
              <a:t>oocytes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becomes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progressively</a:t>
            </a:r>
            <a:r>
              <a:rPr lang="tr-TR" altLang="tr-TR" sz="1800" dirty="0"/>
              <a:t> </a:t>
            </a:r>
            <a:r>
              <a:rPr lang="tr-TR" altLang="tr-TR" sz="1800" dirty="0" err="1"/>
              <a:t>izolated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by</a:t>
            </a:r>
            <a:r>
              <a:rPr lang="tr-TR" altLang="tr-TR" sz="1800" dirty="0"/>
              <a:t> </a:t>
            </a:r>
            <a:r>
              <a:rPr lang="tr-TR" altLang="tr-TR" sz="1800" dirty="0" err="1"/>
              <a:t>epitheloid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cells</a:t>
            </a:r>
            <a:endParaRPr lang="tr-TR" altLang="tr-TR" sz="1800" dirty="0"/>
          </a:p>
          <a:p>
            <a:pPr>
              <a:lnSpc>
                <a:spcPct val="80000"/>
              </a:lnSpc>
            </a:pPr>
            <a:r>
              <a:rPr lang="tr-TR" altLang="tr-TR" sz="1800" dirty="0" err="1"/>
              <a:t>Oocyte</a:t>
            </a:r>
            <a:r>
              <a:rPr lang="tr-TR" altLang="tr-TR" sz="1800" dirty="0"/>
              <a:t> is </a:t>
            </a:r>
            <a:r>
              <a:rPr lang="tr-TR" altLang="tr-TR" sz="1800" dirty="0" err="1"/>
              <a:t>enclosed</a:t>
            </a:r>
            <a:r>
              <a:rPr lang="tr-TR" altLang="tr-TR" sz="1800" dirty="0"/>
              <a:t> in </a:t>
            </a:r>
            <a:r>
              <a:rPr lang="tr-TR" altLang="tr-TR" sz="1800" dirty="0" err="1"/>
              <a:t>follicles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and</a:t>
            </a:r>
            <a:r>
              <a:rPr lang="tr-TR" altLang="tr-TR" sz="1800" dirty="0"/>
              <a:t> </a:t>
            </a:r>
            <a:r>
              <a:rPr lang="tr-TR" altLang="tr-TR" sz="1800" dirty="0" err="1"/>
              <a:t>may</a:t>
            </a:r>
            <a:r>
              <a:rPr lang="tr-TR" altLang="tr-TR" sz="1800" dirty="0"/>
              <a:t> </a:t>
            </a:r>
            <a:r>
              <a:rPr lang="tr-TR" altLang="tr-TR" sz="1800" dirty="0" err="1"/>
              <a:t>undergo</a:t>
            </a:r>
            <a:r>
              <a:rPr lang="tr-TR" altLang="tr-TR" sz="1800" dirty="0"/>
              <a:t> </a:t>
            </a:r>
            <a:r>
              <a:rPr lang="tr-TR" altLang="tr-TR" sz="1800" dirty="0" err="1"/>
              <a:t>its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growth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process</a:t>
            </a:r>
            <a:endParaRPr lang="tr-TR" altLang="tr-TR" sz="1800" dirty="0"/>
          </a:p>
          <a:p>
            <a:pPr>
              <a:lnSpc>
                <a:spcPct val="80000"/>
              </a:lnSpc>
            </a:pPr>
            <a:r>
              <a:rPr lang="tr-TR" altLang="tr-TR" sz="1800" dirty="0" err="1"/>
              <a:t>It</a:t>
            </a:r>
            <a:r>
              <a:rPr lang="tr-TR" altLang="tr-TR" sz="1800" dirty="0"/>
              <a:t> </a:t>
            </a:r>
            <a:r>
              <a:rPr lang="tr-TR" altLang="tr-TR" sz="1800" dirty="0" err="1"/>
              <a:t>takes</a:t>
            </a:r>
            <a:r>
              <a:rPr lang="tr-TR" altLang="tr-TR" sz="1800" dirty="0"/>
              <a:t> at </a:t>
            </a:r>
            <a:r>
              <a:rPr lang="tr-TR" altLang="tr-TR" sz="1800" dirty="0" err="1"/>
              <a:t>least</a:t>
            </a:r>
            <a:r>
              <a:rPr lang="tr-TR" altLang="tr-TR" sz="1800" dirty="0"/>
              <a:t> 6 </a:t>
            </a:r>
            <a:r>
              <a:rPr lang="tr-TR" altLang="tr-TR" sz="1800" dirty="0" err="1"/>
              <a:t>months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for</a:t>
            </a:r>
            <a:r>
              <a:rPr lang="tr-TR" altLang="tr-TR" sz="1800" dirty="0"/>
              <a:t> </a:t>
            </a:r>
            <a:r>
              <a:rPr lang="tr-TR" altLang="tr-TR" sz="1800" dirty="0" err="1"/>
              <a:t>the</a:t>
            </a:r>
            <a:r>
              <a:rPr lang="tr-TR" altLang="tr-TR" sz="1800" dirty="0"/>
              <a:t> </a:t>
            </a:r>
            <a:r>
              <a:rPr lang="tr-TR" altLang="tr-TR" sz="1800" dirty="0" err="1"/>
              <a:t>ovarian</a:t>
            </a:r>
            <a:r>
              <a:rPr lang="tr-TR" altLang="tr-TR" sz="1800" dirty="0"/>
              <a:t> </a:t>
            </a:r>
            <a:r>
              <a:rPr lang="tr-TR" altLang="tr-TR" sz="1800" dirty="0" err="1"/>
              <a:t>process</a:t>
            </a:r>
            <a:r>
              <a:rPr lang="tr-TR" altLang="tr-TR" sz="1800" dirty="0"/>
              <a:t> </a:t>
            </a:r>
            <a:r>
              <a:rPr lang="tr-TR" altLang="tr-TR" sz="1800" dirty="0" err="1"/>
              <a:t>to</a:t>
            </a:r>
            <a:r>
              <a:rPr lang="tr-TR" altLang="tr-TR" sz="1800" dirty="0"/>
              <a:t> be </a:t>
            </a:r>
            <a:r>
              <a:rPr lang="tr-TR" altLang="tr-TR" sz="1800" dirty="0" err="1"/>
              <a:t>fully</a:t>
            </a:r>
            <a:r>
              <a:rPr lang="tr-TR" altLang="tr-TR" sz="1800" dirty="0"/>
              <a:t> </a:t>
            </a:r>
            <a:r>
              <a:rPr lang="tr-TR" altLang="tr-TR" sz="1800" dirty="0" err="1"/>
              <a:t>complete</a:t>
            </a:r>
            <a:r>
              <a:rPr lang="tr-TR" altLang="tr-TR" sz="1800" dirty="0"/>
              <a:t>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80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 dirty="0" err="1">
                <a:latin typeface="Times New Roman" panose="02020603050405020304" pitchFamily="18" charset="0"/>
              </a:rPr>
              <a:t>Stage</a:t>
            </a:r>
            <a:r>
              <a:rPr lang="tr-TR" altLang="tr-TR" sz="1800" b="1" dirty="0">
                <a:latin typeface="Times New Roman" panose="02020603050405020304" pitchFamily="18" charset="0"/>
              </a:rPr>
              <a:t> I of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oocyte</a:t>
            </a:r>
            <a:r>
              <a:rPr lang="tr-TR" altLang="tr-TR" sz="1800" b="1" dirty="0">
                <a:latin typeface="Times New Roman" panose="02020603050405020304" pitchFamily="18" charset="0"/>
              </a:rPr>
              <a:t>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development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involves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development</a:t>
            </a:r>
            <a:r>
              <a:rPr lang="tr-TR" altLang="tr-TR" sz="1800" dirty="0">
                <a:latin typeface="Times New Roman" panose="02020603050405020304" pitchFamily="18" charset="0"/>
              </a:rPr>
              <a:t> of </a:t>
            </a:r>
            <a:r>
              <a:rPr lang="tr-TR" altLang="tr-TR" sz="1800" dirty="0" err="1">
                <a:latin typeface="Times New Roman" panose="02020603050405020304" pitchFamily="18" charset="0"/>
              </a:rPr>
              <a:t>basic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cellular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structures</a:t>
            </a:r>
            <a:endParaRPr lang="tr-TR" altLang="tr-TR" sz="180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 dirty="0" err="1">
                <a:latin typeface="Times New Roman" panose="02020603050405020304" pitchFamily="18" charset="0"/>
              </a:rPr>
              <a:t>Stage</a:t>
            </a:r>
            <a:r>
              <a:rPr lang="tr-TR" altLang="tr-TR" sz="1800" b="1" dirty="0">
                <a:latin typeface="Times New Roman" panose="02020603050405020304" pitchFamily="18" charset="0"/>
              </a:rPr>
              <a:t> II is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vitellogenesis</a:t>
            </a:r>
            <a:r>
              <a:rPr lang="tr-TR" altLang="tr-TR" sz="1800" dirty="0">
                <a:latin typeface="Times New Roman" panose="02020603050405020304" pitchFamily="18" charset="0"/>
              </a:rPr>
              <a:t>, </a:t>
            </a:r>
            <a:r>
              <a:rPr lang="tr-TR" altLang="tr-TR" sz="1800" dirty="0" err="1">
                <a:latin typeface="Times New Roman" panose="02020603050405020304" pitchFamily="18" charset="0"/>
              </a:rPr>
              <a:t>which</a:t>
            </a:r>
            <a:r>
              <a:rPr lang="tr-TR" altLang="tr-TR" sz="1800" dirty="0">
                <a:latin typeface="Times New Roman" panose="02020603050405020304" pitchFamily="18" charset="0"/>
              </a:rPr>
              <a:t> is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synthesis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and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uptake</a:t>
            </a:r>
            <a:r>
              <a:rPr lang="tr-TR" altLang="tr-TR" sz="1800" dirty="0">
                <a:latin typeface="Times New Roman" panose="02020603050405020304" pitchFamily="18" charset="0"/>
              </a:rPr>
              <a:t> of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egg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yolk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proteins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which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provide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nutrients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for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developing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embryo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  <a:endParaRPr lang="tr-TR" altLang="tr-TR" sz="180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 dirty="0" err="1">
                <a:latin typeface="Times New Roman" panose="02020603050405020304" pitchFamily="18" charset="0"/>
              </a:rPr>
              <a:t>Stage</a:t>
            </a:r>
            <a:r>
              <a:rPr lang="tr-TR" altLang="tr-TR" sz="1800" b="1" dirty="0">
                <a:latin typeface="Times New Roman" panose="02020603050405020304" pitchFamily="18" charset="0"/>
              </a:rPr>
              <a:t> III of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oocyte</a:t>
            </a:r>
            <a:r>
              <a:rPr lang="tr-TR" altLang="tr-TR" sz="1800" b="1" dirty="0">
                <a:latin typeface="Times New Roman" panose="02020603050405020304" pitchFamily="18" charset="0"/>
              </a:rPr>
              <a:t>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development</a:t>
            </a:r>
            <a:r>
              <a:rPr lang="tr-TR" altLang="tr-TR" sz="1800" b="1" dirty="0">
                <a:latin typeface="Times New Roman" panose="02020603050405020304" pitchFamily="18" charset="0"/>
              </a:rPr>
              <a:t> is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maturation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which</a:t>
            </a:r>
            <a:r>
              <a:rPr lang="tr-TR" altLang="tr-TR" sz="1800" dirty="0">
                <a:latin typeface="Times New Roman" panose="02020603050405020304" pitchFamily="18" charset="0"/>
              </a:rPr>
              <a:t> is </a:t>
            </a:r>
            <a:r>
              <a:rPr lang="tr-TR" altLang="tr-TR" sz="1800" dirty="0" err="1">
                <a:latin typeface="Times New Roman" panose="02020603050405020304" pitchFamily="18" charset="0"/>
              </a:rPr>
              <a:t>caused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by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steroid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hormone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progesterone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  <a:r>
              <a:rPr lang="tr-TR" altLang="tr-TR" sz="1800" dirty="0" err="1">
                <a:latin typeface="Times New Roman" panose="02020603050405020304" pitchFamily="18" charset="0"/>
              </a:rPr>
              <a:t>It</a:t>
            </a:r>
            <a:r>
              <a:rPr lang="tr-TR" altLang="tr-TR" sz="1800" dirty="0">
                <a:latin typeface="Times New Roman" panose="02020603050405020304" pitchFamily="18" charset="0"/>
              </a:rPr>
              <a:t> is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final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stage</a:t>
            </a:r>
            <a:r>
              <a:rPr lang="tr-TR" altLang="tr-TR" sz="1800" dirty="0">
                <a:latin typeface="Times New Roman" panose="02020603050405020304" pitchFamily="18" charset="0"/>
              </a:rPr>
              <a:t> of </a:t>
            </a:r>
            <a:r>
              <a:rPr lang="tr-TR" altLang="tr-TR" sz="1800" dirty="0" err="1">
                <a:latin typeface="Times New Roman" panose="02020603050405020304" pitchFamily="18" charset="0"/>
              </a:rPr>
              <a:t>development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and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usually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requires</a:t>
            </a:r>
            <a:r>
              <a:rPr lang="tr-TR" altLang="tr-TR" sz="1800" dirty="0">
                <a:latin typeface="Times New Roman" panose="02020603050405020304" pitchFamily="18" charset="0"/>
              </a:rPr>
              <a:t> 24-72 </a:t>
            </a:r>
            <a:r>
              <a:rPr lang="tr-TR" altLang="tr-TR" sz="1800" dirty="0" err="1">
                <a:latin typeface="Times New Roman" panose="02020603050405020304" pitchFamily="18" charset="0"/>
              </a:rPr>
              <a:t>hours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This</a:t>
            </a:r>
            <a:r>
              <a:rPr lang="tr-TR" altLang="tr-TR" sz="1800" dirty="0">
                <a:latin typeface="Times New Roman" panose="02020603050405020304" pitchFamily="18" charset="0"/>
              </a:rPr>
              <a:t> step </a:t>
            </a:r>
            <a:r>
              <a:rPr lang="tr-TR" altLang="tr-TR" sz="1800" dirty="0" err="1">
                <a:latin typeface="Times New Roman" panose="02020603050405020304" pitchFamily="18" charset="0"/>
              </a:rPr>
              <a:t>must</a:t>
            </a:r>
            <a:r>
              <a:rPr lang="tr-TR" altLang="tr-TR" sz="1800" dirty="0">
                <a:latin typeface="Times New Roman" panose="02020603050405020304" pitchFamily="18" charset="0"/>
              </a:rPr>
              <a:t> be </a:t>
            </a:r>
            <a:r>
              <a:rPr lang="tr-TR" altLang="tr-TR" sz="1800" dirty="0" err="1">
                <a:latin typeface="Times New Roman" panose="02020603050405020304" pitchFamily="18" charset="0"/>
              </a:rPr>
              <a:t>completed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for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viable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eggs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to</a:t>
            </a:r>
            <a:r>
              <a:rPr lang="tr-TR" altLang="tr-TR" sz="1800" dirty="0">
                <a:latin typeface="Times New Roman" panose="02020603050405020304" pitchFamily="18" charset="0"/>
              </a:rPr>
              <a:t> be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spawned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  <a:endParaRPr lang="tr-TR" altLang="tr-TR" sz="1800" b="1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800" b="1" dirty="0" err="1">
                <a:latin typeface="Times New Roman" panose="02020603050405020304" pitchFamily="18" charset="0"/>
              </a:rPr>
              <a:t>Spawning</a:t>
            </a:r>
            <a:endParaRPr lang="tr-TR" altLang="tr-TR" sz="1800" dirty="0">
              <a:latin typeface="Times New Roman" panose="02020603050405020304" pitchFamily="18" charset="0"/>
            </a:endParaRPr>
          </a:p>
          <a:p>
            <a:pPr>
              <a:lnSpc>
                <a:spcPct val="80000"/>
              </a:lnSpc>
            </a:pPr>
            <a:r>
              <a:rPr lang="tr-TR" altLang="tr-TR" sz="1800" b="1" dirty="0" err="1">
                <a:latin typeface="Times New Roman" panose="02020603050405020304" pitchFamily="18" charset="0"/>
              </a:rPr>
              <a:t>Stage</a:t>
            </a:r>
            <a:r>
              <a:rPr lang="tr-TR" altLang="tr-TR" sz="1800" b="1" dirty="0">
                <a:latin typeface="Times New Roman" panose="02020603050405020304" pitchFamily="18" charset="0"/>
              </a:rPr>
              <a:t> IV is </a:t>
            </a:r>
            <a:r>
              <a:rPr lang="tr-TR" altLang="tr-TR" sz="1800" b="1" dirty="0" err="1">
                <a:latin typeface="Times New Roman" panose="02020603050405020304" pitchFamily="18" charset="0"/>
              </a:rPr>
              <a:t>spawning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which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should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occur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shortly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after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maturation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eggs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will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become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overripe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  <a:r>
              <a:rPr lang="tr-TR" altLang="tr-TR" sz="1800" dirty="0" err="1">
                <a:latin typeface="Times New Roman" panose="02020603050405020304" pitchFamily="18" charset="0"/>
              </a:rPr>
              <a:t>In</a:t>
            </a:r>
            <a:r>
              <a:rPr lang="tr-TR" altLang="tr-TR" sz="1800" dirty="0">
                <a:latin typeface="Times New Roman" panose="02020603050405020304" pitchFamily="18" charset="0"/>
              </a:rPr>
              <a:t> an </a:t>
            </a:r>
            <a:r>
              <a:rPr lang="tr-TR" altLang="tr-TR" sz="1800" dirty="0" err="1">
                <a:latin typeface="Times New Roman" panose="02020603050405020304" pitchFamily="18" charset="0"/>
              </a:rPr>
              <a:t>aquaculture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setting</a:t>
            </a:r>
            <a:r>
              <a:rPr lang="tr-TR" altLang="tr-TR" sz="1800" dirty="0">
                <a:latin typeface="Times New Roman" panose="02020603050405020304" pitchFamily="18" charset="0"/>
              </a:rPr>
              <a:t>,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spawning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requires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the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proper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environment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or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ultimate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factors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to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elicit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spawning</a:t>
            </a:r>
            <a:r>
              <a:rPr lang="tr-TR" altLang="tr-TR" sz="1800" dirty="0">
                <a:latin typeface="Times New Roman" panose="02020603050405020304" pitchFamily="18" charset="0"/>
              </a:rPr>
              <a:t> </a:t>
            </a:r>
            <a:r>
              <a:rPr lang="tr-TR" altLang="tr-TR" sz="1800" dirty="0" err="1">
                <a:latin typeface="Times New Roman" panose="02020603050405020304" pitchFamily="18" charset="0"/>
              </a:rPr>
              <a:t>behaviors</a:t>
            </a:r>
            <a:r>
              <a:rPr lang="tr-TR" altLang="tr-TR" sz="1800" dirty="0">
                <a:latin typeface="Times New Roman" panose="02020603050405020304" pitchFamily="18" charset="0"/>
              </a:rPr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501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908050"/>
            <a:ext cx="8229600" cy="5761038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A. How does the reproduction cycle start in gonads?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 sz="2000"/>
              <a:t>1. Females have ovaries, which produce eggs.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2. Males have testes, which produce sperm (milt).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3. Development of eggs and sperm directly affected by: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a. Water temperature.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b. Availability of food.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c. Amount of dissolved oxygen (DO).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	d. Photoperiod or length of day.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2000"/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 b="1"/>
              <a:t>B. How do development and environmental conditions affect hormonal action?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	</a:t>
            </a:r>
            <a:r>
              <a:rPr lang="tr-TR" altLang="tr-TR" sz="2000"/>
              <a:t>1. Final ripening of eggs dependent on release of gonadotropins. 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These are activated by the pituitary gland and stimulate the gonads.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000"/>
              <a:t>	2. Dependent on following environmental conditions: light, temperature, presence of male, and vegetation</a:t>
            </a:r>
          </a:p>
        </p:txBody>
      </p:sp>
    </p:spTree>
    <p:extLst>
      <p:ext uri="{BB962C8B-B14F-4D97-AF65-F5344CB8AC3E}">
        <p14:creationId xmlns:p14="http://schemas.microsoft.com/office/powerpoint/2010/main" val="348204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014" y="457200"/>
            <a:ext cx="7570787" cy="1371600"/>
          </a:xfrm>
        </p:spPr>
        <p:txBody>
          <a:bodyPr/>
          <a:lstStyle/>
          <a:p>
            <a:r>
              <a:rPr lang="tr-TR" altLang="tr-TR" sz="2400" b="1"/>
              <a:t>SEXUAL MATURITY (PUBERTY)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71813" y="1773238"/>
            <a:ext cx="7067550" cy="3886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tr-TR" altLang="tr-TR" sz="2400"/>
              <a:t>depends on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Growth (body development)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Temperature (water and atmosphere)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Light</a:t>
            </a:r>
          </a:p>
          <a:p>
            <a:pPr>
              <a:lnSpc>
                <a:spcPct val="90000"/>
              </a:lnSpc>
            </a:pPr>
            <a:r>
              <a:rPr lang="tr-TR" altLang="tr-TR" sz="2400"/>
              <a:t>Hormonal regulation</a:t>
            </a:r>
          </a:p>
          <a:p>
            <a:pPr>
              <a:lnSpc>
                <a:spcPct val="90000"/>
              </a:lnSpc>
            </a:pPr>
            <a:endParaRPr lang="tr-TR" altLang="tr-TR" sz="2000"/>
          </a:p>
          <a:p>
            <a:pPr lvl="1">
              <a:lnSpc>
                <a:spcPct val="90000"/>
              </a:lnSpc>
            </a:pPr>
            <a:r>
              <a:rPr lang="tr-TR" altLang="tr-TR" sz="2000"/>
              <a:t>Species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age</a:t>
            </a:r>
          </a:p>
          <a:p>
            <a:pPr lvl="1">
              <a:lnSpc>
                <a:spcPct val="90000"/>
              </a:lnSpc>
            </a:pPr>
            <a:r>
              <a:rPr lang="tr-TR" altLang="tr-TR" sz="2000"/>
              <a:t>Individual physiology</a:t>
            </a:r>
          </a:p>
          <a:p>
            <a:pPr lvl="1">
              <a:lnSpc>
                <a:spcPct val="90000"/>
              </a:lnSpc>
            </a:pPr>
            <a:endParaRPr lang="tr-TR" altLang="tr-TR" sz="2000"/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tr-TR" altLang="tr-TR" sz="1800"/>
              <a:t>Small fishes reach to puberta earlier than bigs. </a:t>
            </a:r>
          </a:p>
          <a:p>
            <a:pPr lvl="1">
              <a:lnSpc>
                <a:spcPct val="90000"/>
              </a:lnSpc>
              <a:buFontTx/>
              <a:buChar char="•"/>
            </a:pPr>
            <a:r>
              <a:rPr lang="tr-TR" altLang="tr-TR" sz="1800"/>
              <a:t>The females usually take longer to mature than the males. </a:t>
            </a:r>
          </a:p>
          <a:p>
            <a:pPr>
              <a:lnSpc>
                <a:spcPct val="90000"/>
              </a:lnSpc>
            </a:pPr>
            <a:endParaRPr lang="tr-TR" altLang="tr-TR" sz="1800"/>
          </a:p>
        </p:txBody>
      </p:sp>
    </p:spTree>
    <p:extLst>
      <p:ext uri="{BB962C8B-B14F-4D97-AF65-F5344CB8AC3E}">
        <p14:creationId xmlns:p14="http://schemas.microsoft.com/office/powerpoint/2010/main" val="155635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08" name="Picture 8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675" y="917576"/>
            <a:ext cx="6096000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577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78" name="Group 98"/>
          <p:cNvGraphicFramePr>
            <a:graphicFrameLocks noGrp="1"/>
          </p:cNvGraphicFramePr>
          <p:nvPr>
            <p:ph sz="half" idx="1"/>
          </p:nvPr>
        </p:nvGraphicFramePr>
        <p:xfrm>
          <a:off x="2566989" y="1412875"/>
          <a:ext cx="7273925" cy="1921256"/>
        </p:xfrm>
        <a:graphic>
          <a:graphicData uri="http://schemas.openxmlformats.org/drawingml/2006/table">
            <a:tbl>
              <a:tblPr/>
              <a:tblGrid>
                <a:gridCol w="1225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09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7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5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46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 (YEAR)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SPAWNING SEASON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EGG NO. (BW/KG)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WATER TEMPERATURE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</a:t>
                      </a:r>
                      <a:r>
                        <a:rPr kumimoji="0" lang="tr-TR" altLang="tr-TR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TROUT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Winter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(November-February)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1600-2000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3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CARP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Summer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(May-July)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200.000-300.000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508" name="Rectangle 28"/>
          <p:cNvSpPr>
            <a:spLocks noGrp="1" noChangeArrowheads="1"/>
          </p:cNvSpPr>
          <p:nvPr>
            <p:ph type="body" sz="half" idx="2"/>
          </p:nvPr>
        </p:nvSpPr>
        <p:spPr>
          <a:xfrm>
            <a:off x="2063750" y="908051"/>
            <a:ext cx="8229600" cy="720725"/>
          </a:xfrm>
        </p:spPr>
        <p:txBody>
          <a:bodyPr/>
          <a:lstStyle/>
          <a:p>
            <a:r>
              <a:rPr lang="tr-TR" altLang="tr-TR" sz="2800" b="1"/>
              <a:t>Female</a:t>
            </a:r>
            <a:endParaRPr lang="tr-TR" altLang="tr-TR" sz="2800"/>
          </a:p>
          <a:p>
            <a:endParaRPr lang="tr-TR" altLang="tr-TR" sz="2800"/>
          </a:p>
          <a:p>
            <a:endParaRPr lang="tr-TR" altLang="tr-TR" sz="2800"/>
          </a:p>
          <a:p>
            <a:endParaRPr lang="tr-TR" altLang="tr-TR" sz="2800" b="1"/>
          </a:p>
          <a:p>
            <a:endParaRPr lang="tr-TR" altLang="tr-TR" sz="2800" b="1"/>
          </a:p>
          <a:p>
            <a:r>
              <a:rPr lang="tr-TR" altLang="tr-TR" sz="2800" b="1"/>
              <a:t>Male</a:t>
            </a:r>
          </a:p>
        </p:txBody>
      </p:sp>
      <p:graphicFrame>
        <p:nvGraphicFramePr>
          <p:cNvPr id="20604" name="Group 124"/>
          <p:cNvGraphicFramePr>
            <a:graphicFrameLocks noGrp="1"/>
          </p:cNvGraphicFramePr>
          <p:nvPr/>
        </p:nvGraphicFramePr>
        <p:xfrm>
          <a:off x="2600325" y="4005263"/>
          <a:ext cx="7672388" cy="2177288"/>
        </p:xfrm>
        <a:graphic>
          <a:graphicData uri="http://schemas.openxmlformats.org/drawingml/2006/table">
            <a:tbl>
              <a:tblPr/>
              <a:tblGrid>
                <a:gridCol w="1047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9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39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3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84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52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PUBERTA (YEAR)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SPAWNING SEASON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SEMEN(MILT) VOLUME (ml)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SPERMATOZOA CONCENTRATION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(x109 / ml)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WATER TEMPERATURE (</a:t>
                      </a:r>
                      <a:r>
                        <a:rPr kumimoji="0" lang="tr-TR" altLang="tr-TR" sz="1200" b="1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</a:t>
                      </a: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TROUT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Winter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(November-February)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4-6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7-12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8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CARP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Summer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(May-July)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tr-TR" altLang="tr-TR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10-20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8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tr-TR" altLang="tr-TR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20-22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7535431"/>
      </p:ext>
    </p:extLst>
  </p:cSld>
  <p:clrMapOvr>
    <a:masterClrMapping/>
  </p:clrMapOvr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500</Words>
  <Application>Microsoft Office PowerPoint</Application>
  <PresentationFormat>Geniş ekran</PresentationFormat>
  <Paragraphs>90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Times New Roman</vt:lpstr>
      <vt:lpstr>Wingdings</vt:lpstr>
      <vt:lpstr>Pixel</vt:lpstr>
      <vt:lpstr>REPRODUCTIVE BIOLOGY</vt:lpstr>
      <vt:lpstr>PowerPoint Sunusu</vt:lpstr>
      <vt:lpstr>PowerPoint Sunusu</vt:lpstr>
      <vt:lpstr>PowerPoint Sunusu</vt:lpstr>
      <vt:lpstr>PowerPoint Sunusu</vt:lpstr>
      <vt:lpstr>SEXUAL MATURITY (PUBERTY)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REPRODUCTIVE BIOLOGY</dc:title>
  <dc:creator>Akcay</dc:creator>
  <cp:lastModifiedBy>Kemal.Tuna.Olgac</cp:lastModifiedBy>
  <cp:revision>4</cp:revision>
  <dcterms:created xsi:type="dcterms:W3CDTF">2019-09-05T09:45:06Z</dcterms:created>
  <dcterms:modified xsi:type="dcterms:W3CDTF">2025-03-20T07:19:43Z</dcterms:modified>
</cp:coreProperties>
</file>