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09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E9BF7-DE41-4C21-9A9B-23618C61395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/>
              <a:t>Click to edit Master title style</a:t>
            </a:r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49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AC53A-2002-484E-87AD-D993B0A25D1C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7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F8B98-83D4-468D-B5DC-77DD8BA229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5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90BE67-E83C-4A1C-9451-B228C62D747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9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909A8BC-9010-43DF-A7C1-4FF5EB03B19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45DD441-9A2B-401E-A2B3-AE1698F01B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F18D28-D39E-4E98-9D7B-7CD142ABE01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3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41123-8E5A-4F03-8B44-F818358B79E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8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D7FCB-7D60-4C72-A903-71C8933D6B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9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E1841-8391-4B7F-8C3E-105F7E49F4D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8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34F1C-59A3-4180-971B-233638DF09C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5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6AF6E-807C-4D6B-A571-31C0834ACC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9898A-E446-453E-A82B-26853BAA34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EC0E9-EB65-46AE-B2B0-00464DC601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9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3F466-D0BD-40B6-8F4D-5E978B823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7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A1998-9385-473B-A154-80A9BBBD716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/>
              <a:t>REPRODUCTIVE BIOLOGY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50741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1800"/>
              <a:t>Testes and ovaries are paired organs located in the body cavity.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800"/>
              <a:t>First sexual differentiation is observed a month later in post-hatching period 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068639"/>
            <a:ext cx="71024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8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404814"/>
            <a:ext cx="8291513" cy="54625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tr-TR" altLang="tr-TR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b="1" dirty="0"/>
              <a:t>SPERMATOGENESİS</a:t>
            </a:r>
          </a:p>
          <a:p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structure</a:t>
            </a:r>
            <a:r>
              <a:rPr lang="tr-TR" altLang="tr-TR" sz="2000" dirty="0"/>
              <a:t> of testis is </a:t>
            </a:r>
            <a:r>
              <a:rPr lang="tr-TR" altLang="tr-TR" sz="2000" dirty="0" err="1"/>
              <a:t>generally</a:t>
            </a:r>
            <a:r>
              <a:rPr lang="tr-TR" altLang="tr-TR" sz="2000" dirty="0"/>
              <a:t> of lobular </a:t>
            </a:r>
            <a:r>
              <a:rPr lang="tr-TR" altLang="tr-TR" sz="2000" dirty="0" err="1"/>
              <a:t>type</a:t>
            </a:r>
            <a:endParaRPr lang="tr-TR" altLang="tr-TR" sz="2000" dirty="0"/>
          </a:p>
          <a:p>
            <a:r>
              <a:rPr lang="tr-TR" altLang="tr-TR" sz="2000" dirty="0" err="1"/>
              <a:t>Testicular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capsule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which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surrounds</a:t>
            </a:r>
            <a:r>
              <a:rPr lang="tr-TR" altLang="tr-TR" sz="2000" dirty="0"/>
              <a:t> testis, </a:t>
            </a:r>
            <a:r>
              <a:rPr lang="tr-TR" altLang="tr-TR" sz="2000" dirty="0" err="1"/>
              <a:t>sends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extensions</a:t>
            </a:r>
            <a:r>
              <a:rPr lang="tr-TR" altLang="tr-TR" sz="2000" dirty="0"/>
              <a:t> of </a:t>
            </a:r>
            <a:r>
              <a:rPr lang="tr-TR" altLang="tr-TR" sz="2000" dirty="0" err="1"/>
              <a:t>connective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tissue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into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testis</a:t>
            </a:r>
            <a:r>
              <a:rPr lang="tr-TR" altLang="tr-TR" sz="2800" dirty="0"/>
              <a:t> </a:t>
            </a:r>
          </a:p>
          <a:p>
            <a:endParaRPr lang="tr-TR" altLang="tr-TR" sz="2800" dirty="0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2565400"/>
            <a:ext cx="27717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65400"/>
            <a:ext cx="63722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3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1" y="620714"/>
            <a:ext cx="8507413" cy="62372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 dirty="0" err="1">
                <a:latin typeface="Times New Roman" panose="02020603050405020304" pitchFamily="18" charset="0"/>
              </a:rPr>
              <a:t>Oogenesis</a:t>
            </a:r>
            <a:endParaRPr lang="tr-TR" altLang="tr-TR" sz="2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 dirty="0">
                <a:latin typeface="Times New Roman" panose="02020603050405020304" pitchFamily="18" charset="0"/>
              </a:rPr>
              <a:t>As a </a:t>
            </a:r>
            <a:r>
              <a:rPr lang="tr-TR" altLang="tr-TR" sz="1800" dirty="0" err="1">
                <a:latin typeface="Times New Roman" panose="02020603050405020304" pitchFamily="18" charset="0"/>
              </a:rPr>
              <a:t>female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fish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grows</a:t>
            </a:r>
            <a:r>
              <a:rPr lang="tr-TR" altLang="tr-TR" sz="1800" dirty="0">
                <a:latin typeface="Times New Roman" panose="02020603050405020304" pitchFamily="18" charset="0"/>
              </a:rPr>
              <a:t>,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there</a:t>
            </a:r>
            <a:r>
              <a:rPr lang="tr-TR" altLang="tr-TR" sz="1800" dirty="0">
                <a:latin typeface="Times New Roman" panose="02020603050405020304" pitchFamily="18" charset="0"/>
              </a:rPr>
              <a:t> is </a:t>
            </a:r>
            <a:r>
              <a:rPr lang="tr-TR" altLang="tr-TR" sz="1800" dirty="0" err="1">
                <a:latin typeface="Times New Roman" panose="02020603050405020304" pitchFamily="18" charset="0"/>
              </a:rPr>
              <a:t>proliferation</a:t>
            </a:r>
            <a:r>
              <a:rPr lang="tr-TR" altLang="tr-TR" sz="1800" dirty="0">
                <a:latin typeface="Times New Roman" panose="02020603050405020304" pitchFamily="18" charset="0"/>
              </a:rPr>
              <a:t> of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oogonial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cells</a:t>
            </a:r>
            <a:r>
              <a:rPr lang="tr-TR" altLang="tr-TR" sz="1800" dirty="0">
                <a:latin typeface="Times New Roman" panose="02020603050405020304" pitchFamily="18" charset="0"/>
              </a:rPr>
              <a:t> in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ovary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that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eventually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develop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into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oocytes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that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are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commonly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referred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to</a:t>
            </a:r>
            <a:r>
              <a:rPr lang="tr-TR" altLang="tr-TR" sz="1800" dirty="0">
                <a:latin typeface="Times New Roman" panose="02020603050405020304" pitchFamily="18" charset="0"/>
              </a:rPr>
              <a:t> as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eggs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tr-TR" altLang="tr-TR" sz="1800" dirty="0"/>
          </a:p>
          <a:p>
            <a:pPr>
              <a:lnSpc>
                <a:spcPct val="80000"/>
              </a:lnSpc>
            </a:pPr>
            <a:r>
              <a:rPr lang="tr-TR" altLang="tr-TR" sz="1800" dirty="0" err="1"/>
              <a:t>Ovaries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are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organized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into</a:t>
            </a:r>
            <a:r>
              <a:rPr lang="tr-TR" altLang="tr-TR" sz="1800" dirty="0"/>
              <a:t> </a:t>
            </a:r>
            <a:r>
              <a:rPr lang="tr-TR" altLang="tr-TR" sz="1800" dirty="0" err="1"/>
              <a:t>clusters</a:t>
            </a:r>
            <a:endParaRPr lang="tr-TR" altLang="tr-TR" sz="1800" dirty="0"/>
          </a:p>
        </p:txBody>
      </p:sp>
      <p:pic>
        <p:nvPicPr>
          <p:cNvPr id="3" name="Picture 2" descr="Diagram showing the internal anatomy of a generic bony fish">
            <a:extLst>
              <a:ext uri="{FF2B5EF4-FFF2-40B4-BE49-F238E27FC236}">
                <a16:creationId xmlns:a16="http://schemas.microsoft.com/office/drawing/2014/main" id="{9D6B4D2D-50A7-4CB0-AF46-80325EBF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645833"/>
            <a:ext cx="7374467" cy="36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3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B40974-02A1-490F-B3A5-36DB45AF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B2A25F-E6D5-4BD7-A83C-3EEE8230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00" dirty="0" err="1"/>
              <a:t>Dictyate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oogonia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and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meiotic</a:t>
            </a:r>
            <a:r>
              <a:rPr lang="tr-TR" altLang="tr-TR" sz="1800" dirty="0"/>
              <a:t> </a:t>
            </a:r>
            <a:r>
              <a:rPr lang="tr-TR" altLang="tr-TR" sz="1800" dirty="0" err="1"/>
              <a:t>oocytes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becomes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progressively</a:t>
            </a:r>
            <a:r>
              <a:rPr lang="tr-TR" altLang="tr-TR" sz="1800" dirty="0"/>
              <a:t> </a:t>
            </a:r>
            <a:r>
              <a:rPr lang="tr-TR" altLang="tr-TR" sz="1800" dirty="0" err="1"/>
              <a:t>izolated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by</a:t>
            </a:r>
            <a:r>
              <a:rPr lang="tr-TR" altLang="tr-TR" sz="1800" dirty="0"/>
              <a:t> </a:t>
            </a:r>
            <a:r>
              <a:rPr lang="tr-TR" altLang="tr-TR" sz="1800" dirty="0" err="1"/>
              <a:t>epitheloid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cells</a:t>
            </a:r>
            <a:endParaRPr lang="tr-TR" altLang="tr-TR" sz="1800" dirty="0"/>
          </a:p>
          <a:p>
            <a:pPr>
              <a:lnSpc>
                <a:spcPct val="80000"/>
              </a:lnSpc>
            </a:pPr>
            <a:r>
              <a:rPr lang="tr-TR" altLang="tr-TR" sz="1800" dirty="0" err="1"/>
              <a:t>Oocyte</a:t>
            </a:r>
            <a:r>
              <a:rPr lang="tr-TR" altLang="tr-TR" sz="1800" dirty="0"/>
              <a:t> is </a:t>
            </a:r>
            <a:r>
              <a:rPr lang="tr-TR" altLang="tr-TR" sz="1800" dirty="0" err="1"/>
              <a:t>enclosed</a:t>
            </a:r>
            <a:r>
              <a:rPr lang="tr-TR" altLang="tr-TR" sz="1800" dirty="0"/>
              <a:t> in </a:t>
            </a:r>
            <a:r>
              <a:rPr lang="tr-TR" altLang="tr-TR" sz="1800" dirty="0" err="1"/>
              <a:t>follicles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and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may</a:t>
            </a:r>
            <a:r>
              <a:rPr lang="tr-TR" altLang="tr-TR" sz="1800" dirty="0"/>
              <a:t> </a:t>
            </a:r>
            <a:r>
              <a:rPr lang="tr-TR" altLang="tr-TR" sz="1800" dirty="0" err="1"/>
              <a:t>undergo</a:t>
            </a:r>
            <a:r>
              <a:rPr lang="tr-TR" altLang="tr-TR" sz="1800" dirty="0"/>
              <a:t> </a:t>
            </a:r>
            <a:r>
              <a:rPr lang="tr-TR" altLang="tr-TR" sz="1800" dirty="0" err="1"/>
              <a:t>its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growth</a:t>
            </a:r>
            <a:r>
              <a:rPr lang="tr-TR" altLang="tr-TR" sz="1800" dirty="0"/>
              <a:t> </a:t>
            </a:r>
            <a:r>
              <a:rPr lang="tr-TR" altLang="tr-TR" sz="1800" dirty="0" err="1"/>
              <a:t>process</a:t>
            </a:r>
            <a:endParaRPr lang="tr-TR" altLang="tr-TR" sz="1800" dirty="0"/>
          </a:p>
          <a:p>
            <a:pPr>
              <a:lnSpc>
                <a:spcPct val="80000"/>
              </a:lnSpc>
            </a:pPr>
            <a:r>
              <a:rPr lang="tr-TR" altLang="tr-TR" sz="1800" dirty="0" err="1"/>
              <a:t>It</a:t>
            </a:r>
            <a:r>
              <a:rPr lang="tr-TR" altLang="tr-TR" sz="1800" dirty="0"/>
              <a:t> </a:t>
            </a:r>
            <a:r>
              <a:rPr lang="tr-TR" altLang="tr-TR" sz="1800" dirty="0" err="1"/>
              <a:t>takes</a:t>
            </a:r>
            <a:r>
              <a:rPr lang="tr-TR" altLang="tr-TR" sz="1800" dirty="0"/>
              <a:t> at </a:t>
            </a:r>
            <a:r>
              <a:rPr lang="tr-TR" altLang="tr-TR" sz="1800" dirty="0" err="1"/>
              <a:t>least</a:t>
            </a:r>
            <a:r>
              <a:rPr lang="tr-TR" altLang="tr-TR" sz="1800" dirty="0"/>
              <a:t> 6 </a:t>
            </a:r>
            <a:r>
              <a:rPr lang="tr-TR" altLang="tr-TR" sz="1800" dirty="0" err="1"/>
              <a:t>months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for</a:t>
            </a:r>
            <a:r>
              <a:rPr lang="tr-TR" altLang="tr-TR" sz="1800" dirty="0"/>
              <a:t> </a:t>
            </a:r>
            <a:r>
              <a:rPr lang="tr-TR" altLang="tr-TR" sz="1800" dirty="0" err="1"/>
              <a:t>the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ovarian</a:t>
            </a:r>
            <a:r>
              <a:rPr lang="tr-TR" altLang="tr-TR" sz="1800" dirty="0"/>
              <a:t> </a:t>
            </a:r>
            <a:r>
              <a:rPr lang="tr-TR" altLang="tr-TR" sz="1800" dirty="0" err="1"/>
              <a:t>process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to</a:t>
            </a:r>
            <a:r>
              <a:rPr lang="tr-TR" altLang="tr-TR" sz="1800" dirty="0"/>
              <a:t> be </a:t>
            </a:r>
            <a:r>
              <a:rPr lang="tr-TR" altLang="tr-TR" sz="1800" dirty="0" err="1"/>
              <a:t>fully</a:t>
            </a:r>
            <a:r>
              <a:rPr lang="tr-TR" altLang="tr-TR" sz="1800" dirty="0"/>
              <a:t> </a:t>
            </a:r>
            <a:r>
              <a:rPr lang="tr-TR" altLang="tr-TR" sz="1800" dirty="0" err="1"/>
              <a:t>complete</a:t>
            </a:r>
            <a:r>
              <a:rPr lang="tr-TR" altLang="tr-TR" sz="1800" dirty="0"/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800" b="1" dirty="0" err="1">
                <a:latin typeface="Times New Roman" panose="02020603050405020304" pitchFamily="18" charset="0"/>
              </a:rPr>
              <a:t>Stage</a:t>
            </a:r>
            <a:r>
              <a:rPr lang="tr-TR" altLang="tr-TR" sz="1800" b="1" dirty="0">
                <a:latin typeface="Times New Roman" panose="02020603050405020304" pitchFamily="18" charset="0"/>
              </a:rPr>
              <a:t> I of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oocyte</a:t>
            </a:r>
            <a:r>
              <a:rPr lang="tr-TR" altLang="tr-TR" sz="1800" b="1" dirty="0">
                <a:latin typeface="Times New Roman" panose="02020603050405020304" pitchFamily="18" charset="0"/>
              </a:rPr>
              <a:t>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development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involves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development</a:t>
            </a:r>
            <a:r>
              <a:rPr lang="tr-TR" altLang="tr-TR" sz="1800" dirty="0">
                <a:latin typeface="Times New Roman" panose="02020603050405020304" pitchFamily="18" charset="0"/>
              </a:rPr>
              <a:t> of </a:t>
            </a:r>
            <a:r>
              <a:rPr lang="tr-TR" altLang="tr-TR" sz="1800" dirty="0" err="1">
                <a:latin typeface="Times New Roman" panose="02020603050405020304" pitchFamily="18" charset="0"/>
              </a:rPr>
              <a:t>basic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cellular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structures</a:t>
            </a:r>
            <a:endParaRPr lang="tr-TR" altLang="tr-TR" sz="1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800" b="1" dirty="0" err="1">
                <a:latin typeface="Times New Roman" panose="02020603050405020304" pitchFamily="18" charset="0"/>
              </a:rPr>
              <a:t>Stage</a:t>
            </a:r>
            <a:r>
              <a:rPr lang="tr-TR" altLang="tr-TR" sz="1800" b="1" dirty="0">
                <a:latin typeface="Times New Roman" panose="02020603050405020304" pitchFamily="18" charset="0"/>
              </a:rPr>
              <a:t> II is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vitellogenesis</a:t>
            </a:r>
            <a:r>
              <a:rPr lang="tr-TR" altLang="tr-TR" sz="1800" dirty="0">
                <a:latin typeface="Times New Roman" panose="02020603050405020304" pitchFamily="18" charset="0"/>
              </a:rPr>
              <a:t>, </a:t>
            </a:r>
            <a:r>
              <a:rPr lang="tr-TR" altLang="tr-TR" sz="1800" dirty="0" err="1">
                <a:latin typeface="Times New Roman" panose="02020603050405020304" pitchFamily="18" charset="0"/>
              </a:rPr>
              <a:t>which</a:t>
            </a:r>
            <a:r>
              <a:rPr lang="tr-TR" altLang="tr-TR" sz="1800" dirty="0">
                <a:latin typeface="Times New Roman" panose="02020603050405020304" pitchFamily="18" charset="0"/>
              </a:rPr>
              <a:t> is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synthesis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and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uptake</a:t>
            </a:r>
            <a:r>
              <a:rPr lang="tr-TR" altLang="tr-TR" sz="1800" dirty="0">
                <a:latin typeface="Times New Roman" panose="02020603050405020304" pitchFamily="18" charset="0"/>
              </a:rPr>
              <a:t> of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egg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yolk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proteins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which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provide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nutrients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for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developing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embryo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  <a:endParaRPr lang="tr-TR" altLang="tr-TR" sz="1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800" b="1" dirty="0" err="1">
                <a:latin typeface="Times New Roman" panose="02020603050405020304" pitchFamily="18" charset="0"/>
              </a:rPr>
              <a:t>Stage</a:t>
            </a:r>
            <a:r>
              <a:rPr lang="tr-TR" altLang="tr-TR" sz="1800" b="1" dirty="0">
                <a:latin typeface="Times New Roman" panose="02020603050405020304" pitchFamily="18" charset="0"/>
              </a:rPr>
              <a:t> III of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oocyte</a:t>
            </a:r>
            <a:r>
              <a:rPr lang="tr-TR" altLang="tr-TR" sz="1800" b="1" dirty="0">
                <a:latin typeface="Times New Roman" panose="02020603050405020304" pitchFamily="18" charset="0"/>
              </a:rPr>
              <a:t>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development</a:t>
            </a:r>
            <a:r>
              <a:rPr lang="tr-TR" altLang="tr-TR" sz="1800" b="1" dirty="0">
                <a:latin typeface="Times New Roman" panose="02020603050405020304" pitchFamily="18" charset="0"/>
              </a:rPr>
              <a:t> is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maturation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which</a:t>
            </a:r>
            <a:r>
              <a:rPr lang="tr-TR" altLang="tr-TR" sz="1800" dirty="0">
                <a:latin typeface="Times New Roman" panose="02020603050405020304" pitchFamily="18" charset="0"/>
              </a:rPr>
              <a:t> is </a:t>
            </a:r>
            <a:r>
              <a:rPr lang="tr-TR" altLang="tr-TR" sz="1800" dirty="0" err="1">
                <a:latin typeface="Times New Roman" panose="02020603050405020304" pitchFamily="18" charset="0"/>
              </a:rPr>
              <a:t>caused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by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steroid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hormone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progesterone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  <a:r>
              <a:rPr lang="tr-TR" altLang="tr-TR" sz="1800" dirty="0" err="1">
                <a:latin typeface="Times New Roman" panose="02020603050405020304" pitchFamily="18" charset="0"/>
              </a:rPr>
              <a:t>It</a:t>
            </a:r>
            <a:r>
              <a:rPr lang="tr-TR" altLang="tr-TR" sz="1800" dirty="0">
                <a:latin typeface="Times New Roman" panose="02020603050405020304" pitchFamily="18" charset="0"/>
              </a:rPr>
              <a:t> is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final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stage</a:t>
            </a:r>
            <a:r>
              <a:rPr lang="tr-TR" altLang="tr-TR" sz="1800" dirty="0">
                <a:latin typeface="Times New Roman" panose="02020603050405020304" pitchFamily="18" charset="0"/>
              </a:rPr>
              <a:t> of </a:t>
            </a:r>
            <a:r>
              <a:rPr lang="tr-TR" altLang="tr-TR" sz="1800" dirty="0" err="1">
                <a:latin typeface="Times New Roman" panose="02020603050405020304" pitchFamily="18" charset="0"/>
              </a:rPr>
              <a:t>development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and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usually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requires</a:t>
            </a:r>
            <a:r>
              <a:rPr lang="tr-TR" altLang="tr-TR" sz="1800" dirty="0">
                <a:latin typeface="Times New Roman" panose="02020603050405020304" pitchFamily="18" charset="0"/>
              </a:rPr>
              <a:t> 24-72 </a:t>
            </a:r>
            <a:r>
              <a:rPr lang="tr-TR" altLang="tr-TR" sz="1800" dirty="0" err="1">
                <a:latin typeface="Times New Roman" panose="02020603050405020304" pitchFamily="18" charset="0"/>
              </a:rPr>
              <a:t>hours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This</a:t>
            </a:r>
            <a:r>
              <a:rPr lang="tr-TR" altLang="tr-TR" sz="1800" dirty="0">
                <a:latin typeface="Times New Roman" panose="02020603050405020304" pitchFamily="18" charset="0"/>
              </a:rPr>
              <a:t> step </a:t>
            </a:r>
            <a:r>
              <a:rPr lang="tr-TR" altLang="tr-TR" sz="1800" dirty="0" err="1">
                <a:latin typeface="Times New Roman" panose="02020603050405020304" pitchFamily="18" charset="0"/>
              </a:rPr>
              <a:t>must</a:t>
            </a:r>
            <a:r>
              <a:rPr lang="tr-TR" altLang="tr-TR" sz="1800" dirty="0">
                <a:latin typeface="Times New Roman" panose="02020603050405020304" pitchFamily="18" charset="0"/>
              </a:rPr>
              <a:t> be </a:t>
            </a:r>
            <a:r>
              <a:rPr lang="tr-TR" altLang="tr-TR" sz="1800" dirty="0" err="1">
                <a:latin typeface="Times New Roman" panose="02020603050405020304" pitchFamily="18" charset="0"/>
              </a:rPr>
              <a:t>completed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for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viable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eggs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to</a:t>
            </a:r>
            <a:r>
              <a:rPr lang="tr-TR" altLang="tr-TR" sz="1800" dirty="0">
                <a:latin typeface="Times New Roman" panose="02020603050405020304" pitchFamily="18" charset="0"/>
              </a:rPr>
              <a:t> be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spawned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  <a:endParaRPr lang="tr-TR" altLang="tr-TR" sz="1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 b="1" dirty="0" err="1">
                <a:latin typeface="Times New Roman" panose="02020603050405020304" pitchFamily="18" charset="0"/>
              </a:rPr>
              <a:t>Spawning</a:t>
            </a:r>
            <a:endParaRPr lang="tr-TR" altLang="tr-TR" sz="1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800" b="1" dirty="0" err="1">
                <a:latin typeface="Times New Roman" panose="02020603050405020304" pitchFamily="18" charset="0"/>
              </a:rPr>
              <a:t>Stage</a:t>
            </a:r>
            <a:r>
              <a:rPr lang="tr-TR" altLang="tr-TR" sz="1800" b="1" dirty="0">
                <a:latin typeface="Times New Roman" panose="02020603050405020304" pitchFamily="18" charset="0"/>
              </a:rPr>
              <a:t> IV is </a:t>
            </a:r>
            <a:r>
              <a:rPr lang="tr-TR" altLang="tr-TR" sz="1800" b="1" dirty="0" err="1">
                <a:latin typeface="Times New Roman" panose="02020603050405020304" pitchFamily="18" charset="0"/>
              </a:rPr>
              <a:t>spawning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which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should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occur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shortly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after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maturation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eggs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will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become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overripe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  <a:r>
              <a:rPr lang="tr-TR" altLang="tr-TR" sz="1800" dirty="0" err="1">
                <a:latin typeface="Times New Roman" panose="02020603050405020304" pitchFamily="18" charset="0"/>
              </a:rPr>
              <a:t>In</a:t>
            </a:r>
            <a:r>
              <a:rPr lang="tr-TR" altLang="tr-TR" sz="1800" dirty="0">
                <a:latin typeface="Times New Roman" panose="02020603050405020304" pitchFamily="18" charset="0"/>
              </a:rPr>
              <a:t> an </a:t>
            </a:r>
            <a:r>
              <a:rPr lang="tr-TR" altLang="tr-TR" sz="1800" dirty="0" err="1">
                <a:latin typeface="Times New Roman" panose="02020603050405020304" pitchFamily="18" charset="0"/>
              </a:rPr>
              <a:t>aquaculture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setting</a:t>
            </a:r>
            <a:r>
              <a:rPr lang="tr-TR" altLang="tr-TR" sz="1800" dirty="0">
                <a:latin typeface="Times New Roman" panose="02020603050405020304" pitchFamily="18" charset="0"/>
              </a:rPr>
              <a:t>,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spawning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requires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the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proper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environment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or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ultimate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factors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to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elicit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spawning</a:t>
            </a:r>
            <a:r>
              <a:rPr lang="tr-TR" altLang="tr-TR" sz="1800" dirty="0">
                <a:latin typeface="Times New Roman" panose="02020603050405020304" pitchFamily="18" charset="0"/>
              </a:rPr>
              <a:t> </a:t>
            </a:r>
            <a:r>
              <a:rPr lang="tr-TR" altLang="tr-TR" sz="1800" dirty="0" err="1">
                <a:latin typeface="Times New Roman" panose="02020603050405020304" pitchFamily="18" charset="0"/>
              </a:rPr>
              <a:t>behaviors</a:t>
            </a:r>
            <a:r>
              <a:rPr lang="tr-TR" altLang="tr-TR" sz="1800" dirty="0">
                <a:latin typeface="Times New Roman" panose="02020603050405020304" pitchFamily="18" charset="0"/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501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908050"/>
            <a:ext cx="8229600" cy="576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/>
              <a:t>A. How does the reproduction cycle start in gonads?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/>
              <a:t>	</a:t>
            </a:r>
            <a:r>
              <a:rPr lang="tr-TR" altLang="tr-TR" sz="2000"/>
              <a:t>1. Females have ovaries, which produce eggs.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2. Males have testes, which produce sperm (milt).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3. Development of eggs and sperm directly affected by: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	a. Water temperature.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	b. Availability of food.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	c. Amount of dissolved oxygen (DO).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	d. Photoperiod or length of day.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/>
              <a:t>B. How do development and environmental conditions affect hormonal action?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/>
              <a:t>	</a:t>
            </a:r>
            <a:r>
              <a:rPr lang="tr-TR" altLang="tr-TR" sz="2000"/>
              <a:t>1. Final ripening of eggs dependent on release of gonadotropins.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These are activated by the pituitary gland and stimulate the gonads.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	2. Dependent on following environmental conditions: light, temperature, presence of male, and vegetation</a:t>
            </a:r>
          </a:p>
        </p:txBody>
      </p:sp>
    </p:spTree>
    <p:extLst>
      <p:ext uri="{BB962C8B-B14F-4D97-AF65-F5344CB8AC3E}">
        <p14:creationId xmlns:p14="http://schemas.microsoft.com/office/powerpoint/2010/main" val="348204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457200"/>
            <a:ext cx="7570787" cy="1371600"/>
          </a:xfrm>
        </p:spPr>
        <p:txBody>
          <a:bodyPr/>
          <a:lstStyle/>
          <a:p>
            <a:r>
              <a:rPr lang="tr-TR" altLang="tr-TR" sz="2400" b="1"/>
              <a:t>SEXUAL MATURITY (PUBERTY)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13" y="1773238"/>
            <a:ext cx="706755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/>
              <a:t>depends on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Growth (body development)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Temperature (water and atmosphere)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Light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Hormonal regulation</a:t>
            </a:r>
          </a:p>
          <a:p>
            <a:pPr>
              <a:lnSpc>
                <a:spcPct val="90000"/>
              </a:lnSpc>
            </a:pPr>
            <a:endParaRPr lang="tr-TR" altLang="tr-TR" sz="2000"/>
          </a:p>
          <a:p>
            <a:pPr lvl="1">
              <a:lnSpc>
                <a:spcPct val="90000"/>
              </a:lnSpc>
            </a:pPr>
            <a:r>
              <a:rPr lang="tr-TR" altLang="tr-TR" sz="2000"/>
              <a:t>Species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age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Individual physiology</a:t>
            </a:r>
          </a:p>
          <a:p>
            <a:pPr lvl="1">
              <a:lnSpc>
                <a:spcPct val="90000"/>
              </a:lnSpc>
            </a:pPr>
            <a:endParaRPr lang="tr-TR" altLang="tr-TR" sz="200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tr-TR" altLang="tr-TR" sz="1800"/>
              <a:t>Small fishes reach to puberta earlier than bigs.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tr-TR" altLang="tr-TR" sz="1800"/>
              <a:t>The females usually take longer to mature than the males. </a:t>
            </a:r>
          </a:p>
          <a:p>
            <a:pPr>
              <a:lnSpc>
                <a:spcPct val="90000"/>
              </a:lnSpc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155635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08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917576"/>
            <a:ext cx="60960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7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8" name="Group 98"/>
          <p:cNvGraphicFramePr>
            <a:graphicFrameLocks noGrp="1"/>
          </p:cNvGraphicFramePr>
          <p:nvPr>
            <p:ph sz="half" idx="1"/>
          </p:nvPr>
        </p:nvGraphicFramePr>
        <p:xfrm>
          <a:off x="2566989" y="1412875"/>
          <a:ext cx="7273925" cy="1921256"/>
        </p:xfrm>
        <a:graphic>
          <a:graphicData uri="http://schemas.openxmlformats.org/drawingml/2006/table">
            <a:tbl>
              <a:tblPr/>
              <a:tblGrid>
                <a:gridCol w="122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PUBERTA  (YEAR)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SPAWNING SEASON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EGG NO. (BW/KG)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WATER TEMPERATURE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altLang="tr-TR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Winter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(November-February)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1600-2000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(May-July)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200.000-300.000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8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2063750" y="908051"/>
            <a:ext cx="8229600" cy="720725"/>
          </a:xfrm>
        </p:spPr>
        <p:txBody>
          <a:bodyPr/>
          <a:lstStyle/>
          <a:p>
            <a:r>
              <a:rPr lang="tr-TR" altLang="tr-TR" sz="2800" b="1"/>
              <a:t>Female</a:t>
            </a:r>
            <a:endParaRPr lang="tr-TR" altLang="tr-TR" sz="2800"/>
          </a:p>
          <a:p>
            <a:endParaRPr lang="tr-TR" altLang="tr-TR" sz="2800"/>
          </a:p>
          <a:p>
            <a:endParaRPr lang="tr-TR" altLang="tr-TR" sz="2800"/>
          </a:p>
          <a:p>
            <a:endParaRPr lang="tr-TR" altLang="tr-TR" sz="2800" b="1"/>
          </a:p>
          <a:p>
            <a:endParaRPr lang="tr-TR" altLang="tr-TR" sz="2800" b="1"/>
          </a:p>
          <a:p>
            <a:r>
              <a:rPr lang="tr-TR" altLang="tr-TR" sz="2800" b="1"/>
              <a:t>Male</a:t>
            </a:r>
          </a:p>
        </p:txBody>
      </p:sp>
      <p:graphicFrame>
        <p:nvGraphicFramePr>
          <p:cNvPr id="20604" name="Group 124"/>
          <p:cNvGraphicFramePr>
            <a:graphicFrameLocks noGrp="1"/>
          </p:cNvGraphicFramePr>
          <p:nvPr/>
        </p:nvGraphicFramePr>
        <p:xfrm>
          <a:off x="2600325" y="4005263"/>
          <a:ext cx="7672388" cy="2177288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PUBERTA (YEAR)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SPAWNING SEASON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SEMEN(MILT) VOLUME (ml)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SPERMATOZOA CONCENTRATION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(x109 / 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WATER TEMPERATURE (</a:t>
                      </a:r>
                      <a:r>
                        <a:rPr kumimoji="0" lang="tr-TR" altLang="tr-TR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Winter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(November-February)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4-6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(May-July)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3543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500</Words>
  <Application>Microsoft Office PowerPoint</Application>
  <PresentationFormat>Geniş ekran</PresentationFormat>
  <Paragraphs>90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Times New Roman</vt:lpstr>
      <vt:lpstr>Wingdings</vt:lpstr>
      <vt:lpstr>Pixel</vt:lpstr>
      <vt:lpstr>REPRODUCTIVE BIOLOGY</vt:lpstr>
      <vt:lpstr>PowerPoint Sunusu</vt:lpstr>
      <vt:lpstr>PowerPoint Sunusu</vt:lpstr>
      <vt:lpstr>PowerPoint Sunusu</vt:lpstr>
      <vt:lpstr>PowerPoint Sunusu</vt:lpstr>
      <vt:lpstr>SEXUAL MATURITY (PUBERTY)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BIOLOGY</dc:title>
  <dc:creator>Akcay</dc:creator>
  <cp:lastModifiedBy>Kemal.Tuna.Olgac</cp:lastModifiedBy>
  <cp:revision>4</cp:revision>
  <dcterms:created xsi:type="dcterms:W3CDTF">2019-09-05T09:45:06Z</dcterms:created>
  <dcterms:modified xsi:type="dcterms:W3CDTF">2025-03-20T07:19:43Z</dcterms:modified>
</cp:coreProperties>
</file>