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67" r:id="rId10"/>
    <p:sldId id="268" r:id="rId11"/>
    <p:sldId id="270" r:id="rId12"/>
    <p:sldId id="271" r:id="rId13"/>
    <p:sldId id="272" r:id="rId14"/>
    <p:sldId id="273" r:id="rId15"/>
    <p:sldId id="26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40"/>
    <p:restoredTop sz="94681"/>
  </p:normalViewPr>
  <p:slideViewPr>
    <p:cSldViewPr snapToGrid="0" snapToObjects="1">
      <p:cViewPr varScale="1">
        <p:scale>
          <a:sx n="114" d="100"/>
          <a:sy n="114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btecer@ankara.edu.tr" TargetMode="External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E0A9224-C5F2-3F43-956A-7A52B05D1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40933" y="2273337"/>
            <a:ext cx="8679915" cy="1748729"/>
          </a:xfrm>
        </p:spPr>
        <p:txBody>
          <a:bodyPr>
            <a:normAutofit/>
          </a:bodyPr>
          <a:lstStyle/>
          <a:p>
            <a:r>
              <a:rPr lang="tr-TR" sz="4000" dirty="0">
                <a:latin typeface="+mn-lt"/>
              </a:rPr>
              <a:t>GIDALARDA TEMEL İŞLEMLER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D10820E-DE30-4E45-AC89-83B4E883FA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47421" y="2479095"/>
            <a:ext cx="8673427" cy="1322587"/>
          </a:xfrm>
        </p:spPr>
        <p:txBody>
          <a:bodyPr>
            <a:normAutofit/>
          </a:bodyPr>
          <a:lstStyle/>
          <a:p>
            <a:r>
              <a:rPr lang="tr-TR" dirty="0"/>
              <a:t>ANKARA ÜNİVERSİTESİ</a:t>
            </a:r>
          </a:p>
          <a:p>
            <a:r>
              <a:rPr lang="tr-TR" dirty="0"/>
              <a:t>KALECİK MESLEK YÜKSEKOKULU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458212E1-A95E-4A45-A18B-E1B8E56F6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19132"/>
            <a:ext cx="2347387" cy="1515402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E0FA8D5D-6A9E-1440-9379-0934D6B552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0848" y="7643"/>
            <a:ext cx="1671151" cy="1174386"/>
          </a:xfrm>
          <a:prstGeom prst="rect">
            <a:avLst/>
          </a:prstGeom>
        </p:spPr>
      </p:pic>
      <p:sp>
        <p:nvSpPr>
          <p:cNvPr id="7" name="Dikdörtgen 6">
            <a:extLst>
              <a:ext uri="{FF2B5EF4-FFF2-40B4-BE49-F238E27FC236}">
                <a16:creationId xmlns:a16="http://schemas.microsoft.com/office/drawing/2014/main" id="{6848B03F-8D95-5E4D-AE2E-417EC11F17CB}"/>
              </a:ext>
            </a:extLst>
          </p:cNvPr>
          <p:cNvSpPr/>
          <p:nvPr/>
        </p:nvSpPr>
        <p:spPr>
          <a:xfrm>
            <a:off x="3621398" y="4366387"/>
            <a:ext cx="49555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ÖĞRETİM GÖREVLİSİ NİLGÜN BAŞAK TECER</a:t>
            </a:r>
          </a:p>
          <a:p>
            <a:pPr algn="ctr"/>
            <a:r>
              <a:rPr lang="tr-TR" dirty="0">
                <a:solidFill>
                  <a:schemeClr val="bg2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nbtecer@ankara.edu.tr</a:t>
            </a:r>
            <a:endParaRPr lang="tr-T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652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9D78553-E666-9A42-92A7-3756B382C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KUVVET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C14F1E9-E881-8D4B-B1E9-38E0E3F2DE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SI BİRİM SİSTEMİNDE KUVVET BİRİMİ NEWTON’DUR.</a:t>
            </a:r>
          </a:p>
          <a:p>
            <a:r>
              <a:rPr lang="tr-TR" dirty="0"/>
              <a:t>1 KG LIK KÜTLEYE 1m/s</a:t>
            </a:r>
            <a:r>
              <a:rPr lang="tr-TR" baseline="30000" dirty="0"/>
              <a:t>2 </a:t>
            </a:r>
            <a:r>
              <a:rPr lang="tr-TR" dirty="0"/>
              <a:t>ivme kuvvet 1 NEWTON’DUR.</a:t>
            </a:r>
          </a:p>
          <a:p>
            <a:r>
              <a:rPr lang="tr-TR" dirty="0"/>
              <a:t>Kg m / s</a:t>
            </a:r>
            <a:r>
              <a:rPr lang="tr-TR" baseline="30000" dirty="0"/>
              <a:t>2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59255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9D78553-E666-9A42-92A7-3756B382C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ENERJİ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C14F1E9-E881-8D4B-B1E9-38E0E3F2DE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KUVVET X UZUNLUK’TUR.   </a:t>
            </a:r>
          </a:p>
          <a:p>
            <a:r>
              <a:rPr lang="tr-TR" dirty="0"/>
              <a:t>Birimi </a:t>
            </a:r>
            <a:r>
              <a:rPr lang="tr-TR" dirty="0" err="1"/>
              <a:t>Joule’dur</a:t>
            </a:r>
            <a:r>
              <a:rPr lang="tr-TR" dirty="0"/>
              <a:t>.</a:t>
            </a:r>
          </a:p>
          <a:p>
            <a:r>
              <a:rPr lang="tr-TR" dirty="0"/>
              <a:t>1 </a:t>
            </a:r>
            <a:r>
              <a:rPr lang="tr-TR" dirty="0" err="1"/>
              <a:t>Newtonluk</a:t>
            </a:r>
            <a:r>
              <a:rPr lang="tr-TR" dirty="0"/>
              <a:t> bir kuvvettin kendi doğrultusunda 1 metre yol alması ile yapılan iş 1 </a:t>
            </a:r>
            <a:r>
              <a:rPr lang="tr-TR" dirty="0" err="1"/>
              <a:t>joule’dur</a:t>
            </a:r>
            <a:r>
              <a:rPr lang="tr-TR" dirty="0"/>
              <a:t>.</a:t>
            </a:r>
          </a:p>
          <a:p>
            <a:r>
              <a:rPr lang="tr-TR" dirty="0"/>
              <a:t>J </a:t>
            </a:r>
            <a:r>
              <a:rPr lang="tr-TR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ya da </a:t>
            </a:r>
            <a:r>
              <a:rPr lang="tr-TR" dirty="0"/>
              <a:t>N m  </a:t>
            </a:r>
            <a:r>
              <a:rPr lang="tr-TR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ya da </a:t>
            </a:r>
            <a:r>
              <a:rPr lang="tr-TR" dirty="0"/>
              <a:t>kg m / s</a:t>
            </a:r>
            <a:r>
              <a:rPr lang="tr-TR" baseline="30000" dirty="0"/>
              <a:t>2   </a:t>
            </a:r>
            <a:r>
              <a:rPr lang="tr-TR" dirty="0"/>
              <a:t>x m  </a:t>
            </a:r>
            <a:r>
              <a:rPr lang="tr-TR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ya da </a:t>
            </a:r>
            <a:r>
              <a:rPr lang="tr-TR" dirty="0"/>
              <a:t>kg m</a:t>
            </a:r>
            <a:r>
              <a:rPr lang="tr-TR" baseline="30000" dirty="0"/>
              <a:t>2</a:t>
            </a:r>
            <a:r>
              <a:rPr lang="tr-TR" dirty="0"/>
              <a:t> /s</a:t>
            </a:r>
            <a:r>
              <a:rPr lang="tr-TR" baseline="30000" dirty="0"/>
              <a:t>2</a:t>
            </a:r>
          </a:p>
          <a:p>
            <a:endParaRPr lang="tr-TR" baseline="30000" dirty="0"/>
          </a:p>
        </p:txBody>
      </p:sp>
    </p:spTree>
    <p:extLst>
      <p:ext uri="{BB962C8B-B14F-4D97-AF65-F5344CB8AC3E}">
        <p14:creationId xmlns:p14="http://schemas.microsoft.com/office/powerpoint/2010/main" val="2291387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9D78553-E666-9A42-92A7-3756B382C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GÜÇ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C14F1E9-E881-8D4B-B1E9-38E0E3F2DE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BİRİM ZAMANDA YAPILAN İŞ/ENERJİ</a:t>
            </a:r>
          </a:p>
          <a:p>
            <a:r>
              <a:rPr lang="tr-TR" dirty="0"/>
              <a:t>N m / s   </a:t>
            </a:r>
          </a:p>
          <a:p>
            <a:r>
              <a:rPr lang="tr-TR" dirty="0"/>
              <a:t>J / s</a:t>
            </a:r>
          </a:p>
          <a:p>
            <a:endParaRPr lang="tr-TR" dirty="0"/>
          </a:p>
          <a:p>
            <a:r>
              <a:rPr lang="tr-TR" dirty="0"/>
              <a:t>Birimi </a:t>
            </a:r>
            <a:r>
              <a:rPr lang="tr-TR" dirty="0" err="1"/>
              <a:t>Watt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02319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9D78553-E666-9A42-92A7-3756B382C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BASINÇ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C14F1E9-E881-8D4B-B1E9-38E0E3F2DE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Kuvvetin etki ettiği alana oranıdır. </a:t>
            </a:r>
          </a:p>
          <a:p>
            <a:r>
              <a:rPr lang="tr-TR" dirty="0"/>
              <a:t>N /m</a:t>
            </a:r>
            <a:r>
              <a:rPr lang="tr-TR" baseline="30000" dirty="0"/>
              <a:t>2</a:t>
            </a:r>
          </a:p>
          <a:p>
            <a:r>
              <a:rPr lang="tr-TR" dirty="0"/>
              <a:t>Birimi Pascal</a:t>
            </a:r>
          </a:p>
        </p:txBody>
      </p:sp>
    </p:spTree>
    <p:extLst>
      <p:ext uri="{BB962C8B-B14F-4D97-AF65-F5344CB8AC3E}">
        <p14:creationId xmlns:p14="http://schemas.microsoft.com/office/powerpoint/2010/main" val="4694721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9D78553-E666-9A42-92A7-3756B382C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C14F1E9-E881-8D4B-B1E9-38E0E3F2DE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enerji şeklidir.</a:t>
            </a:r>
          </a:p>
          <a:p>
            <a:r>
              <a:rPr lang="tr-TR" dirty="0"/>
              <a:t>Bir sistem ile sistemin çevresi arasında yalnız sıcaklık farkından akan enerji türüdür.</a:t>
            </a:r>
          </a:p>
          <a:p>
            <a:r>
              <a:rPr lang="tr-TR" dirty="0"/>
              <a:t>Yüksek sıcaklıktan düşük sıcaklığa doğru akış söz konusudur. </a:t>
            </a:r>
          </a:p>
          <a:p>
            <a:r>
              <a:rPr lang="tr-TR" dirty="0"/>
              <a:t>1 kg suyun sıcaklığını 1 ℃ yükselmesini sağlayan ısı enerji 1 </a:t>
            </a:r>
            <a:r>
              <a:rPr lang="tr-TR" dirty="0" err="1"/>
              <a:t>kcal’dir</a:t>
            </a:r>
            <a:r>
              <a:rPr lang="tr-TR" dirty="0"/>
              <a:t>. </a:t>
            </a:r>
          </a:p>
          <a:p>
            <a:r>
              <a:rPr lang="tr-TR" dirty="0"/>
              <a:t>SI sisteminde BTU kullanılır. (British </a:t>
            </a:r>
            <a:r>
              <a:rPr lang="tr-TR" dirty="0" err="1"/>
              <a:t>thermal</a:t>
            </a:r>
            <a:r>
              <a:rPr lang="tr-TR" dirty="0"/>
              <a:t> </a:t>
            </a:r>
            <a:r>
              <a:rPr lang="tr-TR" dirty="0" err="1"/>
              <a:t>unit</a:t>
            </a:r>
            <a:r>
              <a:rPr lang="tr-TR" dirty="0"/>
              <a:t>)</a:t>
            </a:r>
          </a:p>
          <a:p>
            <a:r>
              <a:rPr lang="tr-TR" dirty="0"/>
              <a:t>Her enerji çeşidi birbirine dönüşebilir. Bu nedenle </a:t>
            </a:r>
            <a:r>
              <a:rPr lang="tr-TR" dirty="0" err="1"/>
              <a:t>mekaniki</a:t>
            </a:r>
            <a:r>
              <a:rPr lang="tr-TR" dirty="0"/>
              <a:t> iş biriminin eşdeğeri olan ısı birimi </a:t>
            </a:r>
            <a:r>
              <a:rPr lang="tr-TR" dirty="0" err="1"/>
              <a:t>Joule</a:t>
            </a:r>
            <a:r>
              <a:rPr lang="tr-TR" dirty="0"/>
              <a:t> olarak da anılır.</a:t>
            </a:r>
          </a:p>
        </p:txBody>
      </p:sp>
    </p:spTree>
    <p:extLst>
      <p:ext uri="{BB962C8B-B14F-4D97-AF65-F5344CB8AC3E}">
        <p14:creationId xmlns:p14="http://schemas.microsoft.com/office/powerpoint/2010/main" val="15312659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DİNLEDİĞİNİZ İÇİN 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1894668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197DA98-222A-EA47-A4AE-E22746EB3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/>
          <a:p>
            <a:r>
              <a:rPr lang="tr-TR" dirty="0"/>
              <a:t>DERS AKIŞI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0ED44DE-021F-3849-946C-7CF21862C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4324" y="664225"/>
            <a:ext cx="8811554" cy="686915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sz="1400" dirty="0"/>
              <a:t>GIDA PROSESLERİNDE VE MUHAFAZASINDA </a:t>
            </a:r>
          </a:p>
          <a:p>
            <a:pPr marL="0" indent="0">
              <a:buNone/>
            </a:pPr>
            <a:r>
              <a:rPr lang="tr-TR" sz="1400" dirty="0"/>
              <a:t>BAZI TEMEL KAVRAMLAR VE ÖLÇÜ BİRİMLERİ</a:t>
            </a:r>
          </a:p>
          <a:p>
            <a:pPr>
              <a:buFont typeface="Wingdings" pitchFamily="2" charset="2"/>
              <a:buChar char="q"/>
            </a:pPr>
            <a:r>
              <a:rPr lang="tr-TR" sz="1400" dirty="0"/>
              <a:t>GIDA PROSESLERİNDE ÖN İŞLEMLER</a:t>
            </a:r>
          </a:p>
          <a:p>
            <a:pPr>
              <a:buFont typeface="Wingdings" pitchFamily="2" charset="2"/>
              <a:buChar char="q"/>
            </a:pPr>
            <a:r>
              <a:rPr lang="tr-TR" sz="1400" dirty="0"/>
              <a:t>TEMEL GIDA PROSESLERİ</a:t>
            </a:r>
          </a:p>
          <a:p>
            <a:pPr>
              <a:buFont typeface="Wingdings" pitchFamily="2" charset="2"/>
              <a:buChar char="q"/>
            </a:pPr>
            <a:r>
              <a:rPr lang="tr-TR" sz="1400" dirty="0"/>
              <a:t>TEMEL PROSESLERİN GIDA ENDÜSTRİSİNDE UYGULAMALARI</a:t>
            </a:r>
          </a:p>
          <a:p>
            <a:pPr>
              <a:buFont typeface="Wingdings" pitchFamily="2" charset="2"/>
              <a:buChar char="q"/>
            </a:pPr>
            <a:r>
              <a:rPr lang="tr-TR" sz="1400" dirty="0"/>
              <a:t>GIDA PROSESLERİNDE KULLANILAN ALET VE EKİPMANLAR</a:t>
            </a:r>
          </a:p>
          <a:p>
            <a:pPr>
              <a:buFont typeface="Wingdings" pitchFamily="2" charset="2"/>
              <a:buChar char="q"/>
            </a:pPr>
            <a:r>
              <a:rPr lang="tr-TR" sz="1400" dirty="0"/>
              <a:t>GIDA PROSESLERİNDE TEMEL HESAPLAMALAR</a:t>
            </a:r>
          </a:p>
          <a:p>
            <a:pPr>
              <a:buFont typeface="Wingdings" pitchFamily="2" charset="2"/>
              <a:buChar char="q"/>
            </a:pPr>
            <a:r>
              <a:rPr lang="tr-TR" sz="1400" dirty="0"/>
              <a:t>TEMEL GIDA MUHAFAZA YÖNTEMLERİ</a:t>
            </a:r>
          </a:p>
          <a:p>
            <a:pPr>
              <a:buFont typeface="Wingdings" pitchFamily="2" charset="2"/>
              <a:buChar char="q"/>
            </a:pPr>
            <a:r>
              <a:rPr lang="tr-TR" sz="1400" dirty="0"/>
              <a:t>TEMEL GIDA MUHAFAZA YÖNTEMLERİNİN GIDA ENDÜSTRİSİNDE </a:t>
            </a:r>
          </a:p>
          <a:p>
            <a:pPr marL="0" indent="0">
              <a:buNone/>
            </a:pPr>
            <a:r>
              <a:rPr lang="tr-TR" sz="1400" dirty="0"/>
              <a:t>UYGULAMA ALANLARI</a:t>
            </a:r>
          </a:p>
          <a:p>
            <a:pPr>
              <a:buFont typeface="Wingdings" pitchFamily="2" charset="2"/>
              <a:buChar char="q"/>
            </a:pPr>
            <a:r>
              <a:rPr lang="tr-TR" sz="1400" dirty="0"/>
              <a:t>TEMEL GIDA MUHAFAZASINDA KULLANILAN ALET VE EKİPMANLAR</a:t>
            </a:r>
          </a:p>
          <a:p>
            <a:pPr>
              <a:buFont typeface="Wingdings" pitchFamily="2" charset="2"/>
              <a:buChar char="q"/>
            </a:pPr>
            <a:r>
              <a:rPr lang="tr-TR" sz="1400" dirty="0"/>
              <a:t>GIDA MUHAFAZASINDA TEMEL HESAPLAMALAR</a:t>
            </a:r>
          </a:p>
          <a:p>
            <a:pPr>
              <a:buFont typeface="Wingdings" pitchFamily="2" charset="2"/>
              <a:buChar char="q"/>
            </a:pPr>
            <a:r>
              <a:rPr lang="tr-TR" sz="1400" dirty="0"/>
              <a:t>GIDA MUHAFAZASINDA VE GIDA PROSESLERİNDE TEMEL HESAPLAMALAR</a:t>
            </a:r>
          </a:p>
          <a:p>
            <a:pPr marL="0" indent="0">
              <a:buNone/>
            </a:pPr>
            <a:endParaRPr lang="tr-TR" sz="1400" dirty="0"/>
          </a:p>
          <a:p>
            <a:pPr marL="0" indent="0">
              <a:buNone/>
            </a:pPr>
            <a:endParaRPr lang="tr-TR" sz="1400" dirty="0"/>
          </a:p>
          <a:p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749586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4C320CD-409D-144C-8B8B-B77EB64C7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6B8F1435-4C12-D44C-8275-7919921D70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1343205"/>
              </p:ext>
            </p:extLst>
          </p:nvPr>
        </p:nvGraphicFramePr>
        <p:xfrm>
          <a:off x="4594303" y="1694986"/>
          <a:ext cx="7471316" cy="2586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1889">
                  <a:extLst>
                    <a:ext uri="{9D8B030D-6E8A-4147-A177-3AD203B41FA5}">
                      <a16:colId xmlns:a16="http://schemas.microsoft.com/office/drawing/2014/main" val="1391084686"/>
                    </a:ext>
                  </a:extLst>
                </a:gridCol>
                <a:gridCol w="2638055">
                  <a:extLst>
                    <a:ext uri="{9D8B030D-6E8A-4147-A177-3AD203B41FA5}">
                      <a16:colId xmlns:a16="http://schemas.microsoft.com/office/drawing/2014/main" val="4193501264"/>
                    </a:ext>
                  </a:extLst>
                </a:gridCol>
                <a:gridCol w="1971372">
                  <a:extLst>
                    <a:ext uri="{9D8B030D-6E8A-4147-A177-3AD203B41FA5}">
                      <a16:colId xmlns:a16="http://schemas.microsoft.com/office/drawing/2014/main" val="1092312890"/>
                    </a:ext>
                  </a:extLst>
                </a:gridCol>
              </a:tblGrid>
              <a:tr h="453395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KAYNAK ADI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YAZARLAR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YIL/YAYINEVİ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3810481"/>
                  </a:ext>
                </a:extLst>
              </a:tr>
              <a:tr h="717876">
                <a:tc>
                  <a:txBody>
                    <a:bodyPr/>
                    <a:lstStyle/>
                    <a:p>
                      <a:pPr algn="ctr"/>
                      <a:r>
                        <a:rPr lang="tr-TR" sz="1600" dirty="0"/>
                        <a:t>GIDA MÜHENDİSLİĞİNDE TEMEL İŞLEMLER 1-2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/>
                        <a:t>EDİTÖR: PROF. DR. BEKİR CEMEROĞLU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/>
                        <a:t>2019, TALEBE YAYINEVİ, ANKARA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5740470"/>
                  </a:ext>
                </a:extLst>
              </a:tr>
              <a:tr h="1020141">
                <a:tc>
                  <a:txBody>
                    <a:bodyPr/>
                    <a:lstStyle/>
                    <a:p>
                      <a:pPr algn="ctr"/>
                      <a:r>
                        <a:rPr lang="tr-TR" sz="1600" dirty="0"/>
                        <a:t>MEYVE-SEBZE İŞLEME TEKNOLOJİSİ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/>
                        <a:t>PROF. DR. BEKİR CEMEROĞLU, DOÇ.DR. FERYAL KARADENİZ,  DR. MEHMET ÖZKAN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/>
                        <a:t>2003, GIDA TEKNOLOJİSİ DERNEĞİ YAYINLARI, ANKARA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69238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4847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1823EB6-8389-7F4D-9640-8DBF767E7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BAZI TEMEL KAVRAMLAR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FFAC039-9A3D-8443-B60F-E2012AAC2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BOYUTLAR, ÖLÇME SİSTEMLERİ VE BİRİMLER</a:t>
            </a:r>
          </a:p>
          <a:p>
            <a:r>
              <a:rPr lang="tr-TR" dirty="0"/>
              <a:t>ÖLÇÜLEBİLEN VEYA GÖZLEMLENEBİLEN FİZİKSEL BİR NİTELİK, KALİTATİF OLARAK BİR BOYUTLA TANIMLANIR.</a:t>
            </a:r>
          </a:p>
          <a:p>
            <a:r>
              <a:rPr lang="tr-TR" dirty="0"/>
              <a:t>ÖRNEĞİN; UZUNLUK, ALAN, ZAMAN, KUVVET, SICAKLIK ENERJİ HER BİRİ BOYUTTUR VE HER BİR BOYUTUN KANTİTATİF BÜYÜKLÜĞÜ BİR BİRİMLE BELİRTİLİR.</a:t>
            </a:r>
          </a:p>
          <a:p>
            <a:r>
              <a:rPr lang="tr-TR" dirty="0"/>
              <a:t>UZUNLUK……… METRE</a:t>
            </a:r>
          </a:p>
          <a:p>
            <a:r>
              <a:rPr lang="tr-TR" dirty="0"/>
              <a:t>ZAMAN…………SANİYE vb.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563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A2A3704-5C62-A540-A60F-EA0C2FC1E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BAZI TEMEL KAVRAMLAR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C5CF195-750C-BE40-8B09-58BBD2452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2723" y="803186"/>
            <a:ext cx="7315200" cy="5248622"/>
          </a:xfrm>
        </p:spPr>
        <p:txBody>
          <a:bodyPr/>
          <a:lstStyle/>
          <a:p>
            <a:r>
              <a:rPr lang="tr-TR" dirty="0"/>
              <a:t>ÖRNEĞİN;</a:t>
            </a:r>
          </a:p>
          <a:p>
            <a:r>
              <a:rPr lang="tr-TR" dirty="0"/>
              <a:t>100 metrelik bir yüzeyden 400 W ısı transfer oluyorsa</a:t>
            </a:r>
          </a:p>
          <a:p>
            <a:r>
              <a:rPr lang="tr-TR" dirty="0"/>
              <a:t>1 metrelik aynı yüzeyden 4 W/m</a:t>
            </a:r>
            <a:r>
              <a:rPr lang="tr-TR" baseline="30000" dirty="0"/>
              <a:t>2 </a:t>
            </a:r>
            <a:r>
              <a:rPr lang="tr-TR" dirty="0"/>
              <a:t> ısı transfer oluyor demektir.</a:t>
            </a:r>
          </a:p>
          <a:p>
            <a:r>
              <a:rPr lang="tr-TR" dirty="0"/>
              <a:t>Ya da 1 metrelik aynı yüzeyden saatte 14400/m</a:t>
            </a:r>
            <a:r>
              <a:rPr lang="tr-TR" baseline="30000" dirty="0"/>
              <a:t>2</a:t>
            </a:r>
            <a:r>
              <a:rPr lang="tr-TR" dirty="0"/>
              <a:t>h ısı transfer oluyor demektir.</a:t>
            </a:r>
          </a:p>
          <a:p>
            <a:r>
              <a:rPr lang="tr-TR" sz="2400" dirty="0"/>
              <a:t>BİRİM DEĞİŞMİŞ FAKAT BOYUT DEĞİŞMEMİŞTİR.</a:t>
            </a:r>
          </a:p>
          <a:p>
            <a:endParaRPr lang="tr-TR" dirty="0"/>
          </a:p>
          <a:p>
            <a:endParaRPr lang="tr-TR" dirty="0"/>
          </a:p>
          <a:p>
            <a:endParaRPr lang="tr-TR" baseline="30000" dirty="0"/>
          </a:p>
        </p:txBody>
      </p:sp>
    </p:spTree>
    <p:extLst>
      <p:ext uri="{BB962C8B-B14F-4D97-AF65-F5344CB8AC3E}">
        <p14:creationId xmlns:p14="http://schemas.microsoft.com/office/powerpoint/2010/main" val="3509987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D9DF0AC-25F2-B145-B438-66DB2E3AF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BOYUTLAR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7B38F3-75E2-094A-97D3-CDB59CC47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9699" y="803186"/>
            <a:ext cx="7642302" cy="5248622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İKİYE AYRILIR;</a:t>
            </a:r>
          </a:p>
          <a:p>
            <a:r>
              <a:rPr lang="tr-TR" sz="2400" dirty="0"/>
              <a:t>TEMEL BOYUTLAR ; </a:t>
            </a:r>
            <a:r>
              <a:rPr lang="tr-TR" dirty="0"/>
              <a:t>UZUNLUK, ZAMAN, SICAKLIK</a:t>
            </a:r>
          </a:p>
          <a:p>
            <a:r>
              <a:rPr lang="tr-TR" sz="2400" dirty="0"/>
              <a:t>TÜRETİLMİŞ BOYUTLAR ; </a:t>
            </a:r>
            <a:r>
              <a:rPr lang="tr-TR" dirty="0"/>
              <a:t>ALAN, HACİM, HIZ, YOĞUNLUK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9540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BDA1221-8556-F64A-BBF7-41043DA97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MİLLETLERARASI BİRİMLER SİSTEMİ</a:t>
            </a:r>
            <a:br>
              <a:rPr lang="tr-TR" dirty="0"/>
            </a:br>
            <a:r>
              <a:rPr lang="tr-TR" dirty="0"/>
              <a:t>SI BİRİMİ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3CC680D-DFC8-234B-AF60-7F50EFF8CB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3873" y="803186"/>
            <a:ext cx="7125629" cy="5248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000" dirty="0"/>
              <a:t>HEM BİLİMSEL HEM DE ENDÜSTRİYEL ALANDA ORTAK DİL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93A765D6-E5FB-4E48-857F-5BF4BCFA7B74}"/>
              </a:ext>
            </a:extLst>
          </p:cNvPr>
          <p:cNvSpPr txBox="1"/>
          <p:nvPr/>
        </p:nvSpPr>
        <p:spPr>
          <a:xfrm>
            <a:off x="1450515" y="1717289"/>
            <a:ext cx="23752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/>
              <a:t>1960 YILINDA</a:t>
            </a:r>
          </a:p>
        </p:txBody>
      </p:sp>
    </p:spTree>
    <p:extLst>
      <p:ext uri="{BB962C8B-B14F-4D97-AF65-F5344CB8AC3E}">
        <p14:creationId xmlns:p14="http://schemas.microsoft.com/office/powerpoint/2010/main" val="825730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BDA1221-8556-F64A-BBF7-41043DA97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TEMEL BOYUT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3CC680D-DFC8-234B-AF60-7F50EFF8CB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2361" y="693409"/>
            <a:ext cx="7125629" cy="524862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sz="2000" dirty="0"/>
              <a:t>UZUNLUK……………………METRE…………..m</a:t>
            </a:r>
          </a:p>
          <a:p>
            <a:pPr>
              <a:buFont typeface="Wingdings" pitchFamily="2" charset="2"/>
              <a:buChar char="q"/>
            </a:pPr>
            <a:r>
              <a:rPr lang="tr-TR" sz="2000" dirty="0"/>
              <a:t>KÜTLE………......................KİLOGRAM……..kg</a:t>
            </a:r>
          </a:p>
          <a:p>
            <a:pPr>
              <a:buFont typeface="Wingdings" pitchFamily="2" charset="2"/>
              <a:buChar char="q"/>
            </a:pPr>
            <a:r>
              <a:rPr lang="tr-TR" sz="2000" dirty="0"/>
              <a:t>ZAMAN………………………SANİYE………….s</a:t>
            </a:r>
          </a:p>
          <a:p>
            <a:pPr>
              <a:buFont typeface="Wingdings" pitchFamily="2" charset="2"/>
              <a:buChar char="q"/>
            </a:pPr>
            <a:r>
              <a:rPr lang="tr-TR" sz="2000" dirty="0"/>
              <a:t>ELEKTRİK AKIMI.. ………….AMPER………….A</a:t>
            </a:r>
          </a:p>
          <a:p>
            <a:pPr>
              <a:buFont typeface="Wingdings" pitchFamily="2" charset="2"/>
              <a:buChar char="q"/>
            </a:pPr>
            <a:r>
              <a:rPr lang="tr-TR" sz="2000" dirty="0"/>
              <a:t>SICAKLIK…………………….KELVİN………….K</a:t>
            </a:r>
          </a:p>
          <a:p>
            <a:pPr>
              <a:buFont typeface="Wingdings" pitchFamily="2" charset="2"/>
              <a:buChar char="q"/>
            </a:pPr>
            <a:r>
              <a:rPr lang="tr-TR" sz="2000" dirty="0"/>
              <a:t>MADDE MİKTARI……………MOLE………….</a:t>
            </a:r>
            <a:r>
              <a:rPr lang="tr-TR" sz="2000" dirty="0" err="1"/>
              <a:t>mol</a:t>
            </a:r>
            <a:endParaRPr lang="tr-TR" sz="2000" dirty="0"/>
          </a:p>
          <a:p>
            <a:pPr>
              <a:buFont typeface="Wingdings" pitchFamily="2" charset="2"/>
              <a:buChar char="q"/>
            </a:pPr>
            <a:r>
              <a:rPr lang="tr-TR" sz="2000" dirty="0"/>
              <a:t>AYDINLANMA YOĞUNLUĞU....KANDİL………cd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93A765D6-E5FB-4E48-857F-5BF4BCFA7B74}"/>
              </a:ext>
            </a:extLst>
          </p:cNvPr>
          <p:cNvSpPr txBox="1"/>
          <p:nvPr/>
        </p:nvSpPr>
        <p:spPr>
          <a:xfrm>
            <a:off x="1450515" y="2486723"/>
            <a:ext cx="23752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dirty="0"/>
              <a:t>7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5CFEE36B-1E72-6041-9B63-0EC183B9D3AB}"/>
              </a:ext>
            </a:extLst>
          </p:cNvPr>
          <p:cNvSpPr txBox="1"/>
          <p:nvPr/>
        </p:nvSpPr>
        <p:spPr>
          <a:xfrm>
            <a:off x="4560849" y="1095118"/>
            <a:ext cx="73486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/>
              <a:t>     </a:t>
            </a:r>
            <a:r>
              <a:rPr lang="tr-TR" sz="2000" u="sng" dirty="0"/>
              <a:t>BOYUT                                      BİRİM                 SİMGE</a:t>
            </a:r>
          </a:p>
        </p:txBody>
      </p:sp>
    </p:spTree>
    <p:extLst>
      <p:ext uri="{BB962C8B-B14F-4D97-AF65-F5344CB8AC3E}">
        <p14:creationId xmlns:p14="http://schemas.microsoft.com/office/powerpoint/2010/main" val="262029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BDA1221-8556-F64A-BBF7-41043DA97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SI BİRİMİNDE</a:t>
            </a:r>
            <a:br>
              <a:rPr lang="tr-TR" dirty="0"/>
            </a:br>
            <a:r>
              <a:rPr lang="tr-TR" dirty="0">
                <a:solidFill>
                  <a:schemeClr val="tx1"/>
                </a:solidFill>
              </a:rPr>
              <a:t>TÜRETİLMİŞ BOYUTLAR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3CC680D-DFC8-234B-AF60-7F50EFF8CB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2361" y="693409"/>
            <a:ext cx="7519639" cy="524862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sz="2000" dirty="0"/>
              <a:t>ALAN……………UZUNLUK X UZUNLUK…………….m</a:t>
            </a:r>
            <a:r>
              <a:rPr lang="tr-TR" sz="2000" baseline="30000" dirty="0"/>
              <a:t>2</a:t>
            </a:r>
          </a:p>
          <a:p>
            <a:pPr>
              <a:buFont typeface="Wingdings" pitchFamily="2" charset="2"/>
              <a:buChar char="q"/>
            </a:pPr>
            <a:r>
              <a:rPr lang="tr-TR" sz="2000" dirty="0"/>
              <a:t>HACİM……UZUNLUK X UZUNLUK X UZUNLUK……m</a:t>
            </a:r>
            <a:r>
              <a:rPr lang="tr-TR" sz="2000" baseline="30000" dirty="0"/>
              <a:t>3</a:t>
            </a:r>
            <a:endParaRPr lang="tr-TR" sz="2000" dirty="0"/>
          </a:p>
          <a:p>
            <a:pPr>
              <a:buFont typeface="Wingdings" pitchFamily="2" charset="2"/>
              <a:buChar char="q"/>
            </a:pPr>
            <a:r>
              <a:rPr lang="tr-TR" sz="2000" dirty="0"/>
              <a:t>HIZ…………………UZUNLUK / ZAMAN …………….m/s</a:t>
            </a:r>
          </a:p>
          <a:p>
            <a:pPr>
              <a:buFont typeface="Wingdings" pitchFamily="2" charset="2"/>
              <a:buChar char="q"/>
            </a:pPr>
            <a:r>
              <a:rPr lang="tr-TR" sz="2000" dirty="0"/>
              <a:t>YOĞUNLUK.. …….  KÜTLE / HACİM …………………kg/m</a:t>
            </a:r>
            <a:r>
              <a:rPr lang="tr-TR" sz="2000" baseline="30000" dirty="0"/>
              <a:t>3</a:t>
            </a:r>
            <a:endParaRPr lang="tr-TR" sz="2000" dirty="0"/>
          </a:p>
          <a:p>
            <a:pPr>
              <a:buFont typeface="Wingdings" pitchFamily="2" charset="2"/>
              <a:buChar char="q"/>
            </a:pPr>
            <a:r>
              <a:rPr lang="tr-TR" sz="2000" dirty="0"/>
              <a:t>KONSANTRASYON…….MOL/HACİM……………….</a:t>
            </a:r>
            <a:r>
              <a:rPr lang="tr-TR" sz="2000" dirty="0" err="1"/>
              <a:t>mol</a:t>
            </a:r>
            <a:r>
              <a:rPr lang="tr-TR" sz="2000" dirty="0"/>
              <a:t>/m</a:t>
            </a:r>
            <a:r>
              <a:rPr lang="tr-TR" sz="2000" baseline="30000" dirty="0"/>
              <a:t>3</a:t>
            </a:r>
            <a:endParaRPr lang="tr-TR" sz="2000" dirty="0"/>
          </a:p>
          <a:p>
            <a:pPr>
              <a:buFont typeface="Wingdings" pitchFamily="2" charset="2"/>
              <a:buChar char="q"/>
            </a:pPr>
            <a:r>
              <a:rPr lang="tr-TR" sz="2000" dirty="0"/>
              <a:t>ÖZGÜL HACİM……….HACİM/KÜTLE………………m</a:t>
            </a:r>
            <a:r>
              <a:rPr lang="tr-TR" sz="2000" baseline="30000" dirty="0"/>
              <a:t>3</a:t>
            </a:r>
            <a:r>
              <a:rPr lang="tr-TR" sz="2000" dirty="0"/>
              <a:t>/kg</a:t>
            </a:r>
          </a:p>
          <a:p>
            <a:pPr>
              <a:buFont typeface="Wingdings" pitchFamily="2" charset="2"/>
              <a:buChar char="q"/>
            </a:pPr>
            <a:r>
              <a:rPr lang="tr-TR" sz="2000" dirty="0"/>
              <a:t>KUVVET.......................KÜTLE X İVME…….………..</a:t>
            </a:r>
            <a:r>
              <a:rPr lang="tr-TR" sz="2000" dirty="0" err="1"/>
              <a:t>kgm</a:t>
            </a:r>
            <a:r>
              <a:rPr lang="tr-TR" sz="2000" dirty="0"/>
              <a:t>/s</a:t>
            </a:r>
            <a:r>
              <a:rPr lang="tr-TR" sz="2000" baseline="30000" dirty="0"/>
              <a:t>2</a:t>
            </a:r>
          </a:p>
          <a:p>
            <a:pPr>
              <a:buFont typeface="Wingdings" pitchFamily="2" charset="2"/>
              <a:buChar char="q"/>
            </a:pPr>
            <a:r>
              <a:rPr lang="tr-TR" sz="2000" dirty="0"/>
              <a:t>İVME……………..UZUNLUK/SANİYE</a:t>
            </a:r>
            <a:r>
              <a:rPr lang="tr-TR" sz="2000" baseline="30000" dirty="0"/>
              <a:t>2</a:t>
            </a:r>
            <a:r>
              <a:rPr lang="tr-TR" sz="2000" dirty="0"/>
              <a:t>……………....m/s</a:t>
            </a:r>
            <a:r>
              <a:rPr lang="tr-TR" sz="2000" baseline="30000" dirty="0"/>
              <a:t>2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5CFEE36B-1E72-6041-9B63-0EC183B9D3AB}"/>
              </a:ext>
            </a:extLst>
          </p:cNvPr>
          <p:cNvSpPr txBox="1"/>
          <p:nvPr/>
        </p:nvSpPr>
        <p:spPr>
          <a:xfrm>
            <a:off x="4560849" y="1095118"/>
            <a:ext cx="73486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/>
              <a:t>     </a:t>
            </a:r>
            <a:r>
              <a:rPr lang="tr-TR" sz="2000" u="sng" dirty="0"/>
              <a:t>BOYUT                                TANIM                               BİRİM</a:t>
            </a:r>
          </a:p>
        </p:txBody>
      </p:sp>
    </p:spTree>
    <p:extLst>
      <p:ext uri="{BB962C8B-B14F-4D97-AF65-F5344CB8AC3E}">
        <p14:creationId xmlns:p14="http://schemas.microsoft.com/office/powerpoint/2010/main" val="2974873870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776</TotalTime>
  <Words>576</Words>
  <Application>Microsoft Macintosh PowerPoint</Application>
  <PresentationFormat>Geniş ekran</PresentationFormat>
  <Paragraphs>97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Calibri Light</vt:lpstr>
      <vt:lpstr>Rockwell</vt:lpstr>
      <vt:lpstr>Wingdings</vt:lpstr>
      <vt:lpstr>Atlas</vt:lpstr>
      <vt:lpstr>GIDALARDA TEMEL İŞLEMLER</vt:lpstr>
      <vt:lpstr>DERS AKIŞI</vt:lpstr>
      <vt:lpstr>KAYNAKÇA</vt:lpstr>
      <vt:lpstr>BAZI TEMEL KAVRAMLAR</vt:lpstr>
      <vt:lpstr>BAZI TEMEL KAVRAMLAR</vt:lpstr>
      <vt:lpstr>BOYUTLAR</vt:lpstr>
      <vt:lpstr>MİLLETLERARASI BİRİMLER SİSTEMİ SI BİRİMİ</vt:lpstr>
      <vt:lpstr>TEMEL BOYUT</vt:lpstr>
      <vt:lpstr>SI BİRİMİNDE TÜRETİLMİŞ BOYUTLAR</vt:lpstr>
      <vt:lpstr>KUVVET</vt:lpstr>
      <vt:lpstr>ENERJİ</vt:lpstr>
      <vt:lpstr>GÜÇ</vt:lpstr>
      <vt:lpstr>BASINÇ</vt:lpstr>
      <vt:lpstr>ISI</vt:lpstr>
      <vt:lpstr>DİNLEDİĞİNİZ İÇİN TEŞEKKÜRLER…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GIDA MİKROBİYOLOJİSİ</dc:title>
  <dc:creator>Özgür Tecer</dc:creator>
  <cp:lastModifiedBy>Özgür Tecer</cp:lastModifiedBy>
  <cp:revision>63</cp:revision>
  <dcterms:created xsi:type="dcterms:W3CDTF">2019-02-18T12:54:52Z</dcterms:created>
  <dcterms:modified xsi:type="dcterms:W3CDTF">2020-01-27T18:14:50Z</dcterms:modified>
</cp:coreProperties>
</file>