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2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A08C5-8F83-4115-AB81-F0C8292D0B25}" type="datetimeFigureOut">
              <a:rPr lang="tr-TR" smtClean="0"/>
              <a:t>4.03.2024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6CE71-7028-4030-AEDA-DE8B3F6FE6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40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02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F2C32D-0AED-4223-9FEC-4AD96D5CD421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809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0B3001-CDC7-411F-B058-3CF08748D7F7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2487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12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5106DD-46FC-4636-815D-F8893B80485F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23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İkizkenar Üçgen"/>
          <p:cNvSpPr/>
          <p:nvPr/>
        </p:nvSpPr>
        <p:spPr>
          <a:xfrm rot="16200000">
            <a:off x="10386749" y="5038991"/>
            <a:ext cx="1893887" cy="172508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5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1864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35A7B460-15F3-48F2-8547-5F74C0C87A53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6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49914"/>
            <a:ext cx="77216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8700" y="5753101"/>
            <a:ext cx="670984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B750B69-CF68-4DB0-911F-1DCD08E165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09582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E8F8-7BA6-41B2-BBEC-B44A2745B04F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1248-C4F1-4BAD-AD85-0D5623BA408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699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CC167-D226-4B2C-B382-AFF2B134F4B4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ACDD1-16C9-415D-B960-5BF1B7CB439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1538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100" y="6480176"/>
            <a:ext cx="28448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C00DB-74D8-4491-A468-478E20222E02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1" y="6481764"/>
            <a:ext cx="5679017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E19EB-CDC2-4FC2-A703-B31EF4461C4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6822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 flipV="1">
            <a:off x="8467" y="6351"/>
            <a:ext cx="12175067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11 İkizkenar Üçgen"/>
          <p:cNvSpPr/>
          <p:nvPr/>
        </p:nvSpPr>
        <p:spPr>
          <a:xfrm rot="5400000" flipV="1">
            <a:off x="10386748" y="93928"/>
            <a:ext cx="1893888" cy="1725083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6" name="14 Düz Bağlayıcı"/>
          <p:cNvCxnSpPr/>
          <p:nvPr/>
        </p:nvCxnSpPr>
        <p:spPr>
          <a:xfrm rot="10800000">
            <a:off x="8625417" y="9525"/>
            <a:ext cx="3564467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15 Düz Bağlayıcı"/>
          <p:cNvCxnSpPr/>
          <p:nvPr/>
        </p:nvCxnSpPr>
        <p:spPr>
          <a:xfrm flipV="1">
            <a:off x="0" y="6350"/>
            <a:ext cx="12183533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5233" y="6477000"/>
            <a:ext cx="28448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19046-1C31-482B-9899-6CEF12E4FB09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9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0" y="6481764"/>
            <a:ext cx="568113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7018" y="809625"/>
            <a:ext cx="670983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F3F5A-CB46-4837-B040-475526D792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8284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0890E-7CE1-4A4A-9C2C-EFE38C2D789B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586D5-A417-4BDE-945C-B334BC1328D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1556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101" y="6481764"/>
            <a:ext cx="2840567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A21AC-495B-4682-B271-B6DF7CF088C5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764"/>
            <a:ext cx="5681133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785" y="6483351"/>
            <a:ext cx="670983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8DFDA-816B-4DD5-ADEB-7E9711F534B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706355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0744-FE60-4DF8-92AD-AD64C1AEE44A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E969C-7DFB-4561-918D-80729505FF9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8271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B33A2-52D7-4A00-AA19-296F36D336AA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F0C60-AF87-49B0-9B30-47D5AA17DB3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883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417" y="6556376"/>
            <a:ext cx="28448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F5D71628-7CA2-4B07-B108-7B1DC51212A6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3417" y="6556376"/>
            <a:ext cx="68580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0" y="6556376"/>
            <a:ext cx="670984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078496B2-97C3-417C-9DC5-A50A248B5F5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55737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933" y="6556376"/>
            <a:ext cx="280246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AA4BB424-AA9C-47BD-93C5-AA7AAFD06928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59985" y="6557964"/>
            <a:ext cx="6597649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5867" y="6556376"/>
            <a:ext cx="488951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669E231B-9BD1-403C-93DF-6BCCDC26F83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161902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2D050"/>
            </a:gs>
            <a:gs pos="25999">
              <a:srgbClr val="92D050"/>
            </a:gs>
            <a:gs pos="59000">
              <a:srgbClr val="78B2FF"/>
            </a:gs>
            <a:gs pos="71001">
              <a:srgbClr val="78B2FF"/>
            </a:gs>
            <a:gs pos="100000">
              <a:srgbClr val="A5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8467" y="14288"/>
            <a:ext cx="12175067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6350"/>
            <a:ext cx="12183533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417" y="4948239"/>
            <a:ext cx="3564467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8289"/>
            <a:ext cx="109728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30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882775"/>
            <a:ext cx="1097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100" y="6481764"/>
            <a:ext cx="28448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B3F1209-B158-4C19-A486-9B263B30C3D8}" type="datetimeFigureOut">
              <a:rPr lang="tr-TR"/>
              <a:pPr>
                <a:defRPr/>
              </a:pPr>
              <a:t>4.03.2024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1" y="6481764"/>
            <a:ext cx="5679017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785" y="6481764"/>
            <a:ext cx="670983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fld id="{45DDC851-B696-41DF-A806-4258720D2D4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9784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2pPr>
      <a:lvl3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3pPr>
      <a:lvl4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4pPr>
      <a:lvl5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anose="020B0502020202020204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497584" y="332657"/>
            <a:ext cx="7126808" cy="2406129"/>
          </a:xfrm>
        </p:spPr>
        <p:txBody>
          <a:bodyPr>
            <a:noAutofit/>
          </a:bodyPr>
          <a:lstStyle/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tr-TR" sz="7000" dirty="0">
                <a:solidFill>
                  <a:srgbClr val="00B050"/>
                </a:solidFill>
                <a:latin typeface="Calibri" pitchFamily="34" charset="0"/>
              </a:rPr>
              <a:t>ORGANİK TARIM YÖNETMELİĞİ</a:t>
            </a:r>
          </a:p>
        </p:txBody>
      </p:sp>
      <p:sp>
        <p:nvSpPr>
          <p:cNvPr id="9219" name="2 Metin kutusu"/>
          <p:cNvSpPr txBox="1">
            <a:spLocks noChangeArrowheads="1"/>
          </p:cNvSpPr>
          <p:nvPr/>
        </p:nvSpPr>
        <p:spPr bwMode="auto">
          <a:xfrm>
            <a:off x="4295776" y="5300664"/>
            <a:ext cx="4176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800" b="1">
                <a:solidFill>
                  <a:srgbClr val="92D050"/>
                </a:solidFill>
                <a:latin typeface="Calibri" panose="020F0502020204030204" pitchFamily="34" charset="0"/>
              </a:rPr>
              <a:t>DOÇ. DR. MURAT AKKURT</a:t>
            </a:r>
          </a:p>
        </p:txBody>
      </p:sp>
      <p:pic>
        <p:nvPicPr>
          <p:cNvPr id="9220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776" y="2738439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306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135117" y="1357354"/>
            <a:ext cx="1003738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800" b="1" dirty="0">
                <a:solidFill>
                  <a:srgbClr val="E40059">
                    <a:lumMod val="60000"/>
                    <a:lumOff val="40000"/>
                  </a:srgb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Ekim ve dikim </a:t>
            </a:r>
            <a:endParaRPr lang="tr-TR" sz="2800" b="1" dirty="0">
              <a:solidFill>
                <a:srgbClr val="E40059">
                  <a:lumMod val="60000"/>
                  <a:lumOff val="40000"/>
                </a:srgbClr>
              </a:solidFill>
              <a:latin typeface="Calibri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MADDE 10 – Organik bitkisel üretimde ekim ve dikim kuralları: </a:t>
            </a:r>
          </a:p>
          <a:p>
            <a:pPr marL="228600" indent="-2286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arenR"/>
              <a:defRPr/>
            </a:pPr>
            <a:r>
              <a:rPr lang="tr-TR" sz="2000" dirty="0">
                <a:solidFill>
                  <a:prstClr val="white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Organik tarımsal çoğaltım materyallerinin özellikleri: </a:t>
            </a:r>
          </a:p>
          <a:p>
            <a:pPr algn="just">
              <a:defRPr/>
            </a:pPr>
            <a:r>
              <a:rPr lang="tr-TR" sz="2000" dirty="0">
                <a:solidFill>
                  <a:prstClr val="white"/>
                </a:solidFill>
                <a:latin typeface="Calibri" pitchFamily="34" charset="0"/>
              </a:rPr>
              <a:t>    1) Tohum; </a:t>
            </a:r>
            <a:r>
              <a:rPr lang="tr-TR" sz="2000" dirty="0">
                <a:solidFill>
                  <a:srgbClr val="FFFF00"/>
                </a:solidFill>
                <a:latin typeface="Calibri" pitchFamily="34" charset="0"/>
              </a:rPr>
              <a:t>genetik olarak yapısı değiştirilmemiş, DNA dizilimine dışarıdan müdahale edilmemiş, sentetik </a:t>
            </a:r>
            <a:r>
              <a:rPr lang="tr-TR" sz="2000" dirty="0" err="1">
                <a:solidFill>
                  <a:srgbClr val="FFFF00"/>
                </a:solidFill>
                <a:latin typeface="Calibri" pitchFamily="34" charset="0"/>
              </a:rPr>
              <a:t>pestisitler</a:t>
            </a:r>
            <a:r>
              <a:rPr lang="tr-TR" sz="2000" dirty="0">
                <a:solidFill>
                  <a:srgbClr val="FFFF00"/>
                </a:solidFill>
                <a:latin typeface="Calibri" pitchFamily="34" charset="0"/>
              </a:rPr>
              <a:t>, radyasyon veya mikrodalga ile muamele görmemiş biyolojik özellikte</a:t>
            </a:r>
            <a:r>
              <a:rPr lang="tr-TR" sz="2000" dirty="0">
                <a:solidFill>
                  <a:prstClr val="white"/>
                </a:solidFill>
                <a:latin typeface="Calibri" pitchFamily="34" charset="0"/>
              </a:rPr>
              <a:t>,</a:t>
            </a:r>
          </a:p>
          <a:p>
            <a:pPr algn="just">
              <a:defRPr/>
            </a:pPr>
            <a:r>
              <a:rPr lang="tr-TR" sz="2000" dirty="0">
                <a:solidFill>
                  <a:prstClr val="white"/>
                </a:solidFill>
                <a:latin typeface="Calibri" pitchFamily="34" charset="0"/>
              </a:rPr>
              <a:t>    2) Fide; organik tohum veya ana bitkiden elde edilmiş,</a:t>
            </a:r>
          </a:p>
          <a:p>
            <a:pPr algn="just">
              <a:defRPr/>
            </a:pPr>
            <a:r>
              <a:rPr lang="tr-TR" sz="2000" dirty="0">
                <a:solidFill>
                  <a:prstClr val="white"/>
                </a:solidFill>
                <a:latin typeface="Calibri" pitchFamily="34" charset="0"/>
              </a:rPr>
              <a:t>    3) Fidan ve anaç; organik materyallerden elde edilmiş,</a:t>
            </a:r>
          </a:p>
          <a:p>
            <a:pPr algn="just">
              <a:defRPr/>
            </a:pPr>
            <a:r>
              <a:rPr lang="tr-TR" sz="2000" dirty="0">
                <a:solidFill>
                  <a:prstClr val="white"/>
                </a:solidFill>
                <a:latin typeface="Calibri" pitchFamily="34" charset="0"/>
              </a:rPr>
              <a:t>    4)Yönetmelik hükümlerine uygun olarak üretilmiş olmalıdır. </a:t>
            </a:r>
          </a:p>
          <a:p>
            <a:pPr algn="just">
              <a:defRPr/>
            </a:pPr>
            <a:r>
              <a:rPr lang="tr-TR" sz="2000" dirty="0">
                <a:solidFill>
                  <a:prstClr val="white"/>
                </a:solidFill>
                <a:latin typeface="Calibri" pitchFamily="34" charset="0"/>
              </a:rPr>
              <a:t>b) Tohum ve </a:t>
            </a:r>
            <a:r>
              <a:rPr lang="tr-TR" sz="2000" dirty="0" err="1">
                <a:solidFill>
                  <a:prstClr val="white"/>
                </a:solidFill>
                <a:latin typeface="Calibri" pitchFamily="34" charset="0"/>
              </a:rPr>
              <a:t>vejetatif</a:t>
            </a:r>
            <a:r>
              <a:rPr lang="tr-TR" sz="2000" dirty="0">
                <a:solidFill>
                  <a:prstClr val="white"/>
                </a:solidFill>
                <a:latin typeface="Calibri" pitchFamily="34" charset="0"/>
              </a:rPr>
              <a:t> çoğaltım materyali üretiminin haricinde, organik bitkisel üretimde kullanılacak tohum ve çoğaltım materyalleri organik tarım metoduyla üretilmiş olmalıdır. </a:t>
            </a:r>
            <a:r>
              <a:rPr lang="tr-TR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Bu amaçla kullanılacak materyalin tohum olması halinde ana bitki, çoğaltım materyali olmasında ise ebeveyn bitki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en az bir nesil</a:t>
            </a:r>
            <a:r>
              <a:rPr lang="tr-TR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çok yıllık bitki olması halinde ise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iki üretim sezonu </a:t>
            </a:r>
            <a:r>
              <a:rPr lang="tr-TR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süresince Yönetmelik hükümlerine göre üretilmiş olmalıdır. 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prstClr val="white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48131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4950" y="0"/>
            <a:ext cx="1530350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91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ChangeArrowheads="1"/>
          </p:cNvSpPr>
          <p:nvPr/>
        </p:nvSpPr>
        <p:spPr bwMode="auto">
          <a:xfrm>
            <a:off x="1992314" y="1349376"/>
            <a:ext cx="831532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200" dirty="0">
                <a:solidFill>
                  <a:prstClr val="white"/>
                </a:solidFill>
                <a:latin typeface="Calibri" panose="020F0502020204030204" pitchFamily="34" charset="0"/>
              </a:rPr>
              <a:t>c) </a:t>
            </a:r>
            <a:r>
              <a:rPr lang="tr-TR" altLang="tr-T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Organik tohum ve </a:t>
            </a:r>
            <a:r>
              <a:rPr lang="tr-TR" altLang="tr-TR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vejetatif</a:t>
            </a:r>
            <a:r>
              <a:rPr lang="tr-TR" altLang="tr-T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çoğaltım materyalinin piyasada bulunmaması halinde</a:t>
            </a:r>
            <a:r>
              <a:rPr lang="tr-TR" altLang="tr-TR" sz="2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, aşağıda belirtilen kurallara uymak koşulu ile fide dışında organik üretim metoduyla elde edilemeyen tohum ve </a:t>
            </a:r>
            <a:r>
              <a:rPr lang="tr-TR" altLang="tr-TR" sz="22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vejetatif</a:t>
            </a:r>
            <a:r>
              <a:rPr lang="tr-TR" altLang="tr-TR" sz="2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çoğaltım materyallerinin kullanımına izin verilir</a:t>
            </a:r>
            <a:r>
              <a:rPr lang="tr-TR" altLang="tr-TR" sz="2200" dirty="0">
                <a:solidFill>
                  <a:prstClr val="white"/>
                </a:solidFill>
                <a:latin typeface="Calibri" panose="020F0502020204030204" pitchFamily="34" charset="0"/>
              </a:rPr>
              <a:t>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200" dirty="0">
                <a:solidFill>
                  <a:prstClr val="white"/>
                </a:solidFill>
                <a:latin typeface="Calibri" panose="020F0502020204030204" pitchFamily="34" charset="0"/>
              </a:rPr>
              <a:t>    1) </a:t>
            </a:r>
            <a:r>
              <a:rPr lang="tr-TR" altLang="tr-TR" sz="2200" dirty="0">
                <a:solidFill>
                  <a:srgbClr val="FFFF00"/>
                </a:solidFill>
                <a:latin typeface="Calibri" panose="020F0502020204030204" pitchFamily="34" charset="0"/>
              </a:rPr>
              <a:t>Organik tarıma </a:t>
            </a:r>
            <a:r>
              <a:rPr lang="tr-TR" altLang="tr-TR" sz="2200" u="sng" dirty="0">
                <a:solidFill>
                  <a:srgbClr val="FFFF00"/>
                </a:solidFill>
                <a:latin typeface="Calibri" panose="020F0502020204030204" pitchFamily="34" charset="0"/>
              </a:rPr>
              <a:t>geçiş sürecindeki üretim biriminden </a:t>
            </a:r>
            <a:r>
              <a:rPr lang="tr-TR" altLang="tr-TR" sz="2200" dirty="0">
                <a:solidFill>
                  <a:srgbClr val="FFFF00"/>
                </a:solidFill>
                <a:latin typeface="Calibri" panose="020F0502020204030204" pitchFamily="34" charset="0"/>
              </a:rPr>
              <a:t>alınmış tohum veya </a:t>
            </a:r>
            <a:r>
              <a:rPr lang="tr-TR" altLang="tr-TR" sz="2200" dirty="0" err="1">
                <a:solidFill>
                  <a:srgbClr val="FFFF00"/>
                </a:solidFill>
                <a:latin typeface="Calibri" panose="020F0502020204030204" pitchFamily="34" charset="0"/>
              </a:rPr>
              <a:t>vejetatif</a:t>
            </a:r>
            <a:r>
              <a:rPr lang="tr-TR" altLang="tr-TR" sz="2200" dirty="0">
                <a:solidFill>
                  <a:srgbClr val="FFFF00"/>
                </a:solidFill>
                <a:latin typeface="Calibri" panose="020F0502020204030204" pitchFamily="34" charset="0"/>
              </a:rPr>
              <a:t> çoğaltım materyali kullanımına izin verilir.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200" dirty="0">
                <a:solidFill>
                  <a:prstClr val="white"/>
                </a:solidFill>
                <a:latin typeface="Calibri" panose="020F0502020204030204" pitchFamily="34" charset="0"/>
              </a:rPr>
              <a:t>    2) </a:t>
            </a:r>
            <a:r>
              <a:rPr lang="tr-TR" altLang="tr-TR" sz="2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Tohum veya </a:t>
            </a:r>
            <a:r>
              <a:rPr lang="tr-TR" altLang="tr-TR" sz="2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vejetatif</a:t>
            </a:r>
            <a:r>
              <a:rPr lang="tr-TR" altLang="tr-TR" sz="2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çoğaltım materyalinin organik veya geçiş sürecindeki üretim biriminden sağlanmasının mümkün olmadığı hallerde; </a:t>
            </a:r>
            <a:r>
              <a:rPr lang="tr-TR" altLang="tr-TR" sz="22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konvansiyonel tohum </a:t>
            </a:r>
            <a:r>
              <a:rPr lang="tr-TR" altLang="tr-TR" sz="2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ya da </a:t>
            </a:r>
            <a:r>
              <a:rPr lang="tr-TR" altLang="tr-TR" sz="2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vejetatif</a:t>
            </a:r>
            <a:r>
              <a:rPr lang="tr-TR" altLang="tr-TR" sz="2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çoğaltım materyalinin kullanımına izin verilir</a:t>
            </a:r>
            <a:r>
              <a:rPr lang="tr-TR" altLang="tr-TR" sz="2200" dirty="0">
                <a:solidFill>
                  <a:srgbClr val="0070C0"/>
                </a:solidFill>
                <a:latin typeface="Calibri" panose="020F0502020204030204" pitchFamily="34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200" dirty="0">
                <a:solidFill>
                  <a:prstClr val="white"/>
                </a:solidFill>
                <a:latin typeface="Calibri" panose="020F0502020204030204" pitchFamily="34" charset="0"/>
              </a:rPr>
              <a:t>    3) Konvansiyonel tohum ya da tohumluk patatesin kullanılacağı alanlarda Devlet tarafından zirai karantina amaçlı kimyasal uygulama zorunluluğu yoksa </a:t>
            </a:r>
            <a:r>
              <a:rPr lang="tr-TR" altLang="tr-TR" sz="2200" dirty="0" smtClean="0">
                <a:solidFill>
                  <a:prstClr val="white"/>
                </a:solidFill>
                <a:latin typeface="Calibri" panose="020F0502020204030204" pitchFamily="34" charset="0"/>
              </a:rPr>
              <a:t>Yönetmelikte </a:t>
            </a:r>
            <a:r>
              <a:rPr lang="tr-TR" altLang="tr-TR" sz="2200" dirty="0">
                <a:solidFill>
                  <a:prstClr val="white"/>
                </a:solidFill>
                <a:latin typeface="Calibri" panose="020F0502020204030204" pitchFamily="34" charset="0"/>
              </a:rPr>
              <a:t>yer alan ürünler dışında bitki koruma ürünleri ile muamele edilmemiş konvansiyonel tohum ya da tohumluk patates kullanılır.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2200" dirty="0">
                <a:solidFill>
                  <a:prstClr val="white"/>
                </a:solidFill>
                <a:latin typeface="Calibri" panose="020F0502020204030204" pitchFamily="34" charset="0"/>
              </a:rPr>
              <a:t>    </a:t>
            </a:r>
            <a:endParaRPr lang="tr-TR" altLang="tr-TR" sz="2200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pic>
        <p:nvPicPr>
          <p:cNvPr id="50179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114" y="30164"/>
            <a:ext cx="125888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568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İçerik Yer Tutucusu 2"/>
          <p:cNvSpPr>
            <a:spLocks noGrp="1"/>
          </p:cNvSpPr>
          <p:nvPr>
            <p:ph idx="1"/>
          </p:nvPr>
        </p:nvSpPr>
        <p:spPr>
          <a:xfrm>
            <a:off x="1981200" y="1882775"/>
            <a:ext cx="8229600" cy="4572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4) İzinler ürünün ekiminden önce verilir. </a:t>
            </a:r>
          </a:p>
          <a:p>
            <a:pPr eaLnBrk="1" hangingPunct="1">
              <a:defRPr/>
            </a:pP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5) </a:t>
            </a:r>
            <a:r>
              <a:rPr lang="tr-TR" altLang="tr-T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İzinler yalnızca bir defalık ve bir mevsim için verilir. İzini veren yetkilendirilmiş kuruluş tarafından izin verilen tohum ve tohumluk patates miktarları kaydedilir. </a:t>
            </a:r>
          </a:p>
          <a:p>
            <a:pPr eaLnBrk="1" hangingPunct="1">
              <a:defRPr/>
            </a:pP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6) Müteşebbis tarafından organik tohum veya tohumluk patatesin ülke içerisinde yeterli miktarda bulunmadığı belgelendirilir. </a:t>
            </a:r>
            <a:r>
              <a:rPr lang="tr-TR" alt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Nasıl??</a:t>
            </a: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tr-TR" altLang="tr-TR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ç) Organik tarımda </a:t>
            </a:r>
            <a:r>
              <a:rPr lang="tr-TR" altLang="tr-TR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GDO’lu</a:t>
            </a:r>
            <a:r>
              <a:rPr lang="tr-TR" altLang="tr-TR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çoğaltım materyalleri kullanılamaz. </a:t>
            </a:r>
          </a:p>
          <a:p>
            <a:pPr eaLnBrk="1" hangingPunct="1">
              <a:defRPr/>
            </a:pP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2227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25" y="0"/>
            <a:ext cx="1530350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4672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339</Words>
  <Application>Microsoft Office PowerPoint</Application>
  <PresentationFormat>Geniş ekran</PresentationFormat>
  <Paragraphs>22</Paragraphs>
  <Slides>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Verdana</vt:lpstr>
      <vt:lpstr>Wingdings 2</vt:lpstr>
      <vt:lpstr>Canlı</vt:lpstr>
      <vt:lpstr>ORGANİK TARIM YÖNETMELİĞİ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ORGANİK TARIM YÖNETMELİĞİ</dc:title>
  <dc:creator>PC</dc:creator>
  <cp:lastModifiedBy>pc</cp:lastModifiedBy>
  <cp:revision>2</cp:revision>
  <dcterms:created xsi:type="dcterms:W3CDTF">2022-09-19T11:22:18Z</dcterms:created>
  <dcterms:modified xsi:type="dcterms:W3CDTF">2024-03-04T13:27:22Z</dcterms:modified>
</cp:coreProperties>
</file>