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04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869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33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25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38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79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56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26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51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21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3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F07FD-D9A4-6749-805B-58C0316ECC9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FCC64-1523-C247-BF0C-A7BD5BC225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85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981075"/>
          </a:xfrm>
        </p:spPr>
        <p:txBody>
          <a:bodyPr/>
          <a:lstStyle/>
          <a:p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Endüstri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81076"/>
            <a:ext cx="9144000" cy="5876925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Taşlanmış jean’ların üretiminde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Enzim ve deterjan gibi ajanların üretiminde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Asit, alkol, boya, pigment, koku-tat bileşikleri ve diğer gıda katkı maddelerinin üretiminde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Kozmetik ürünlerinin üretiminde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Petrol ürünlerinin arıtılmasında GM organizmaların kullanımı</a:t>
            </a:r>
          </a:p>
          <a:p>
            <a:pPr>
              <a:buClr>
                <a:srgbClr val="FF3300"/>
              </a:buClr>
              <a:buFont typeface="Wingdings" charset="2"/>
              <a:buNone/>
            </a:pPr>
            <a:endParaRPr lang="tr-TR" altLang="x-none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7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8686800" cy="1052513"/>
          </a:xfrm>
        </p:spPr>
        <p:txBody>
          <a:bodyPr/>
          <a:lstStyle/>
          <a:p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Çevre Koruma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981076"/>
            <a:ext cx="9144000" cy="5876925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/>
              <a:t>Atıkların ileri düzeyde parçalanmasında ve yeniden kullanımında </a:t>
            </a:r>
            <a:r>
              <a:rPr lang="tr-TR" altLang="x-none">
                <a:latin typeface="Comic Sans MS" charset="0"/>
              </a:rPr>
              <a:t>GM organizmalardan yararlanma</a:t>
            </a:r>
          </a:p>
          <a:p>
            <a:pPr>
              <a:buClr>
                <a:srgbClr val="FF3300"/>
              </a:buClr>
              <a:buFont typeface="Wingdings" charset="2"/>
              <a:buNone/>
            </a:pPr>
            <a:r>
              <a:rPr lang="tr-TR" altLang="x-none">
                <a:latin typeface="Comic Sans MS" charset="0"/>
              </a:rPr>
              <a:t>   (çevreci mikroorganizmalar)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Madencilikte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Çevreci enerji üretiminde GM organizmaların kullanımı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20828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92150"/>
          </a:xfrm>
        </p:spPr>
        <p:txBody>
          <a:bodyPr/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DNA ve RNA İzolasyonu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92150"/>
            <a:ext cx="9144000" cy="6165850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Hücreve hücre çekirdeğinin lize edimesi</a:t>
            </a:r>
          </a:p>
          <a:p>
            <a:pPr>
              <a:buFontTx/>
              <a:buNone/>
            </a:pPr>
            <a:r>
              <a:rPr lang="tr-TR" altLang="x-none">
                <a:latin typeface="Comic Sans MS" charset="0"/>
              </a:rPr>
              <a:t>   (lizozim, mutanolisin, proteinaz K, SDS)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DNA nın ekstraksiyonu(ayrılması): DNA sulu fazda kalırken, diğer atıklar organik fazda kalır </a:t>
            </a:r>
          </a:p>
          <a:p>
            <a:pPr>
              <a:buFontTx/>
              <a:buNone/>
            </a:pPr>
            <a:r>
              <a:rPr lang="tr-TR" altLang="x-none">
                <a:latin typeface="Comic Sans MS" charset="0"/>
              </a:rPr>
              <a:t>   (fenol-pH 7.6 nın üzerinde dengelenmelidir-, fenol/kloroform, kloroform/izoamil alkol)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Alkol ile çöktürme: (etanol, izopropanol)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Tuz ile çöktürme: (sodyum ya da potasyum tuzları)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DNA Saflık Ölçümleri: Spektrofotometrik (260 nm)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Etidyum bromit bağlanması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Toplam RNA (Ultrasantrifüj) ve mRNA (polT kolon)</a:t>
            </a:r>
          </a:p>
          <a:p>
            <a:pPr>
              <a:buFontTx/>
              <a:buNone/>
            </a:pPr>
            <a:r>
              <a:rPr lang="tr-TR" altLang="x-non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069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404813"/>
            <a:ext cx="7772400" cy="939800"/>
          </a:xfrm>
        </p:spPr>
        <p:txBody>
          <a:bodyPr/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Restriksiyon endonukleazlar</a:t>
            </a:r>
            <a:endParaRPr lang="en-US" altLang="x-none" sz="4000">
              <a:solidFill>
                <a:srgbClr val="FF3300"/>
              </a:solidFill>
              <a:latin typeface="Comic Sans MS" charset="0"/>
            </a:endParaRP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63713"/>
            <a:ext cx="7772400" cy="4722812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DNA üzerindeki kısa özel serileri tanırlar ve tanıma bölgesi yakınından keserler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Tanıma serileri </a:t>
            </a: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: 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genellikle </a:t>
            </a: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4 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veya </a:t>
            </a: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6 ba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z</a:t>
            </a: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 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çiftidir. Ancak bazen </a:t>
            </a: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5, 8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 baz çifti yada daha uzun olabilir</a:t>
            </a:r>
            <a:endParaRPr lang="en-US" altLang="x-none" sz="2400" b="1">
              <a:solidFill>
                <a:schemeClr val="tx2"/>
              </a:solidFill>
              <a:latin typeface="Comic Sans MS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Tanıma serileri palindrom özelliktedir</a:t>
            </a:r>
            <a:endParaRPr lang="en-US" altLang="x-none" sz="2400" b="1">
              <a:solidFill>
                <a:schemeClr val="tx2"/>
              </a:solidFill>
              <a:latin typeface="Comic Sans MS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en-US" altLang="x-none" sz="2400" b="1">
                <a:solidFill>
                  <a:schemeClr val="tx2"/>
                </a:solidFill>
                <a:latin typeface="Comic Sans MS" charset="0"/>
              </a:rPr>
              <a:t>Palindrom: </a:t>
            </a: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Bir zincirdeki DNA dizisinin tamamlayıcı zincirdeki DNA dizisi ile, ters yönde aynı olmasıdır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400" b="1">
                <a:solidFill>
                  <a:schemeClr val="tx2"/>
                </a:solidFill>
                <a:latin typeface="Comic Sans MS" charset="0"/>
              </a:rPr>
              <a:t>Farklı kaynaklardan izole edilen ve aynı seriyi tanıyarak aynı bölgelerden kesen enzimler izoşizomerdir. Bu enzimler eğer aynı tanıma serisini farklı bölgelerden kesiyor ise yalancı izoşizomerdir.</a:t>
            </a:r>
            <a:endParaRPr lang="en-US" altLang="x-none" sz="2400" b="1">
              <a:solidFill>
                <a:schemeClr val="tx2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2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0"/>
            <a:ext cx="7772400" cy="692150"/>
          </a:xfrm>
        </p:spPr>
        <p:txBody>
          <a:bodyPr/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Restriksiyon endonukleazlar</a:t>
            </a:r>
            <a:endParaRPr lang="en-US" altLang="x-none" sz="4000">
              <a:solidFill>
                <a:srgbClr val="FF3300"/>
              </a:solidFill>
              <a:latin typeface="Comic Sans MS" charset="0"/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692150"/>
            <a:ext cx="9144000" cy="6165850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000" b="1">
                <a:solidFill>
                  <a:schemeClr val="tx2"/>
                </a:solidFill>
                <a:latin typeface="Comic Sans MS" charset="0"/>
              </a:rPr>
              <a:t>Palindrom örneği</a:t>
            </a:r>
            <a:r>
              <a:rPr lang="en-US" altLang="x-none" sz="2000" b="1">
                <a:solidFill>
                  <a:schemeClr val="tx2"/>
                </a:solidFill>
                <a:latin typeface="Comic Sans MS" charset="0"/>
              </a:rPr>
              <a:t>:GAATTC</a:t>
            </a:r>
          </a:p>
          <a:p>
            <a:pPr lvl="2">
              <a:buFontTx/>
              <a:buNone/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               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CTTAAG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 sz="2000" b="1">
                <a:solidFill>
                  <a:schemeClr val="tx2"/>
                </a:solidFill>
                <a:latin typeface="Comic Sans MS" charset="0"/>
              </a:rPr>
              <a:t>Bakterilerden izole edilen Restriksiyon Endonuklez enzimleri:</a:t>
            </a:r>
            <a:endParaRPr lang="en-US" altLang="x-none" sz="2000" b="1">
              <a:solidFill>
                <a:schemeClr val="tx2"/>
              </a:solidFill>
              <a:latin typeface="Comic Sans MS" charset="0"/>
            </a:endParaRP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Bakterinin adından türetilir</a:t>
            </a: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Cins: İlk harfi oluşturur (büyük harfle yazılır)</a:t>
            </a:r>
            <a:endParaRPr lang="en-US" altLang="x-none" b="1">
              <a:solidFill>
                <a:schemeClr val="tx2"/>
              </a:solidFill>
              <a:latin typeface="Comic Sans MS" charset="0"/>
            </a:endParaRP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Tür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- </a:t>
            </a: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İkinci ve üçüncü harfleri oluşturur 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(</a:t>
            </a: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küçük harfle yazılır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)</a:t>
            </a: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Diğer harfler suşlardan türetilir</a:t>
            </a:r>
            <a:endParaRPr lang="en-US" altLang="x-none" b="1">
              <a:solidFill>
                <a:schemeClr val="tx2"/>
              </a:solidFill>
              <a:latin typeface="Comic Sans MS" charset="0"/>
            </a:endParaRP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Romen rakamları aynı bakteriden izole edilen farklı enzimlerin sıra ve sayısını bildirmek için kullanılır</a:t>
            </a:r>
            <a:endParaRPr lang="en-US" altLang="x-none" b="1">
              <a:solidFill>
                <a:schemeClr val="tx2"/>
              </a:solidFill>
              <a:latin typeface="Comic Sans MS" charset="0"/>
            </a:endParaRPr>
          </a:p>
          <a:p>
            <a:pPr lvl="2">
              <a:buClr>
                <a:srgbClr val="FF3300"/>
              </a:buClr>
            </a:pP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Örnek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:  Eco</a:t>
            </a: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K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I</a:t>
            </a:r>
          </a:p>
          <a:p>
            <a:pPr lvl="3"/>
            <a:r>
              <a:rPr lang="en-US" altLang="x-none" b="1" i="1">
                <a:solidFill>
                  <a:schemeClr val="tx2"/>
                </a:solidFill>
                <a:latin typeface="Comic Sans MS" charset="0"/>
              </a:rPr>
              <a:t>E	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  </a:t>
            </a:r>
            <a:r>
              <a:rPr lang="en-US" altLang="x-none" b="1" i="1">
                <a:solidFill>
                  <a:schemeClr val="tx2"/>
                </a:solidFill>
                <a:latin typeface="Comic Sans MS" charset="0"/>
              </a:rPr>
              <a:t>Escherichia</a:t>
            </a:r>
          </a:p>
          <a:p>
            <a:pPr lvl="3"/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Co  </a:t>
            </a:r>
            <a:r>
              <a:rPr lang="en-US" altLang="x-none" b="1" i="1">
                <a:solidFill>
                  <a:schemeClr val="tx2"/>
                </a:solidFill>
                <a:latin typeface="Comic Sans MS" charset="0"/>
              </a:rPr>
              <a:t>coli</a:t>
            </a:r>
          </a:p>
          <a:p>
            <a:pPr lvl="3"/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K</a:t>
            </a:r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	  </a:t>
            </a: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K suşu</a:t>
            </a:r>
            <a:endParaRPr lang="en-US" altLang="x-none" b="1">
              <a:solidFill>
                <a:schemeClr val="tx2"/>
              </a:solidFill>
              <a:latin typeface="Comic Sans MS" charset="0"/>
            </a:endParaRPr>
          </a:p>
          <a:p>
            <a:pPr lvl="3"/>
            <a:r>
              <a:rPr lang="en-US" altLang="x-none" b="1">
                <a:solidFill>
                  <a:schemeClr val="tx2"/>
                </a:solidFill>
                <a:latin typeface="Comic Sans MS" charset="0"/>
              </a:rPr>
              <a:t>I	</a:t>
            </a:r>
            <a:r>
              <a:rPr lang="tr-TR" altLang="x-none" b="1" i="1">
                <a:solidFill>
                  <a:schemeClr val="tx2"/>
                </a:solidFill>
                <a:latin typeface="Comic Sans MS" charset="0"/>
              </a:rPr>
              <a:t>E. coli</a:t>
            </a:r>
            <a:r>
              <a:rPr lang="tr-TR" altLang="x-none" b="1">
                <a:solidFill>
                  <a:schemeClr val="tx2"/>
                </a:solidFill>
                <a:latin typeface="Comic Sans MS" charset="0"/>
              </a:rPr>
              <a:t> K suşunda tanımlanan ilk enzim</a:t>
            </a:r>
            <a:endParaRPr lang="en-US" altLang="x-none" b="1">
              <a:solidFill>
                <a:schemeClr val="tx2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67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Macintosh PowerPoint</Application>
  <PresentationFormat>Geniş Ekran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Arial</vt:lpstr>
      <vt:lpstr>Comic Sans MS</vt:lpstr>
      <vt:lpstr>Wingdings</vt:lpstr>
      <vt:lpstr>Office Teması</vt:lpstr>
      <vt:lpstr>Endüstri</vt:lpstr>
      <vt:lpstr>Çevre Koruma</vt:lpstr>
      <vt:lpstr>DNA ve RNA İzolasyonu</vt:lpstr>
      <vt:lpstr>Restriksiyon endonukleazlar</vt:lpstr>
      <vt:lpstr>Restriksiyon endonukleazlar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Endüstri</dc:title>
  <dc:creator>Microsoft Office Kullanıcısı</dc:creator>
  <cp:lastModifiedBy>Microsoft Office Kullanıcısı</cp:lastModifiedBy>
  <cp:revision>1</cp:revision>
  <dcterms:created xsi:type="dcterms:W3CDTF">2017-10-24T10:18:56Z</dcterms:created>
  <dcterms:modified xsi:type="dcterms:W3CDTF">2017-10-24T10:19:18Z</dcterms:modified>
</cp:coreProperties>
</file>