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51"/>
  </p:normalViewPr>
  <p:slideViewPr>
    <p:cSldViewPr snapToGrid="0" snapToObjects="1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07FD-D9A4-6749-805B-58C0316ECC97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FCC64-1523-C247-BF0C-A7BD5BC225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1046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07FD-D9A4-6749-805B-58C0316ECC97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FCC64-1523-C247-BF0C-A7BD5BC225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8691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07FD-D9A4-6749-805B-58C0316ECC97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FCC64-1523-C247-BF0C-A7BD5BC225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433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07FD-D9A4-6749-805B-58C0316ECC97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FCC64-1523-C247-BF0C-A7BD5BC225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7253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07FD-D9A4-6749-805B-58C0316ECC97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FCC64-1523-C247-BF0C-A7BD5BC225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5381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07FD-D9A4-6749-805B-58C0316ECC97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FCC64-1523-C247-BF0C-A7BD5BC225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9791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07FD-D9A4-6749-805B-58C0316ECC97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FCC64-1523-C247-BF0C-A7BD5BC225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8565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07FD-D9A4-6749-805B-58C0316ECC97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FCC64-1523-C247-BF0C-A7BD5BC225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626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07FD-D9A4-6749-805B-58C0316ECC97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FCC64-1523-C247-BF0C-A7BD5BC225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6510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07FD-D9A4-6749-805B-58C0316ECC97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FCC64-1523-C247-BF0C-A7BD5BC225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5212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F07FD-D9A4-6749-805B-58C0316ECC97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FCC64-1523-C247-BF0C-A7BD5BC225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230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F07FD-D9A4-6749-805B-58C0316ECC97}" type="datetimeFigureOut">
              <a:rPr lang="tr-TR" smtClean="0"/>
              <a:t>24.10.2017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FCC64-1523-C247-BF0C-A7BD5BC225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3850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"/>
            <a:ext cx="9144000" cy="981075"/>
          </a:xfrm>
        </p:spPr>
        <p:txBody>
          <a:bodyPr/>
          <a:lstStyle/>
          <a:p>
            <a:r>
              <a:rPr lang="tr-TR" altLang="x-none">
                <a:solidFill>
                  <a:srgbClr val="FF3300"/>
                </a:solidFill>
                <a:latin typeface="Comic Sans MS" charset="0"/>
              </a:rPr>
              <a:t>Endüstri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981076"/>
            <a:ext cx="9144000" cy="5876925"/>
          </a:xfrm>
        </p:spPr>
        <p:txBody>
          <a:bodyPr/>
          <a:lstStyle/>
          <a:p>
            <a:pPr>
              <a:buClr>
                <a:srgbClr val="FF3300"/>
              </a:buClr>
              <a:buFont typeface="Wingdings" charset="2"/>
              <a:buChar char="ü"/>
            </a:pPr>
            <a:r>
              <a:rPr lang="tr-TR" altLang="x-none">
                <a:latin typeface="Comic Sans MS" charset="0"/>
              </a:rPr>
              <a:t>Taşlanmış jean’ların üretiminde GM organizmaların kullanımı</a:t>
            </a:r>
          </a:p>
          <a:p>
            <a:pPr>
              <a:buClr>
                <a:srgbClr val="FF3300"/>
              </a:buClr>
              <a:buFont typeface="Wingdings" charset="2"/>
              <a:buChar char="ü"/>
            </a:pPr>
            <a:r>
              <a:rPr lang="tr-TR" altLang="x-none">
                <a:latin typeface="Comic Sans MS" charset="0"/>
              </a:rPr>
              <a:t>Enzim ve deterjan gibi ajanların üretiminde GM organizmaların kullanımı</a:t>
            </a:r>
          </a:p>
          <a:p>
            <a:pPr>
              <a:buClr>
                <a:srgbClr val="FF3300"/>
              </a:buClr>
              <a:buFont typeface="Wingdings" charset="2"/>
              <a:buChar char="ü"/>
            </a:pPr>
            <a:r>
              <a:rPr lang="tr-TR" altLang="x-none">
                <a:latin typeface="Comic Sans MS" charset="0"/>
              </a:rPr>
              <a:t>Asit, alkol, boya, pigment, koku-tat bileşikleri ve diğer gıda katkı maddelerinin üretiminde GM organizmaların kullanımı</a:t>
            </a:r>
          </a:p>
          <a:p>
            <a:pPr>
              <a:buClr>
                <a:srgbClr val="FF3300"/>
              </a:buClr>
              <a:buFont typeface="Wingdings" charset="2"/>
              <a:buChar char="ü"/>
            </a:pPr>
            <a:r>
              <a:rPr lang="tr-TR" altLang="x-none">
                <a:latin typeface="Comic Sans MS" charset="0"/>
              </a:rPr>
              <a:t>Kozmetik ürünlerinin üretiminde GM organizmaların kullanımı</a:t>
            </a:r>
          </a:p>
          <a:p>
            <a:pPr>
              <a:buClr>
                <a:srgbClr val="FF3300"/>
              </a:buClr>
              <a:buFont typeface="Wingdings" charset="2"/>
              <a:buChar char="ü"/>
            </a:pPr>
            <a:r>
              <a:rPr lang="tr-TR" altLang="x-none">
                <a:latin typeface="Comic Sans MS" charset="0"/>
              </a:rPr>
              <a:t>Petrol ürünlerinin arıtılmasında GM organizmaların kullanımı</a:t>
            </a:r>
          </a:p>
          <a:p>
            <a:pPr>
              <a:buClr>
                <a:srgbClr val="FF3300"/>
              </a:buClr>
              <a:buFont typeface="Wingdings" charset="2"/>
              <a:buNone/>
            </a:pPr>
            <a:endParaRPr lang="tr-TR" altLang="x-none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272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"/>
            <a:ext cx="8686800" cy="1052513"/>
          </a:xfrm>
        </p:spPr>
        <p:txBody>
          <a:bodyPr/>
          <a:lstStyle/>
          <a:p>
            <a:r>
              <a:rPr lang="tr-TR" altLang="x-none">
                <a:solidFill>
                  <a:srgbClr val="FF3300"/>
                </a:solidFill>
                <a:latin typeface="Comic Sans MS" charset="0"/>
              </a:rPr>
              <a:t>Çevre Koruma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981076"/>
            <a:ext cx="9144000" cy="5876925"/>
          </a:xfrm>
        </p:spPr>
        <p:txBody>
          <a:bodyPr/>
          <a:lstStyle/>
          <a:p>
            <a:pPr>
              <a:buClr>
                <a:srgbClr val="FF3300"/>
              </a:buClr>
              <a:buFont typeface="Wingdings" charset="2"/>
              <a:buChar char="ü"/>
            </a:pPr>
            <a:r>
              <a:rPr lang="tr-TR" altLang="x-none"/>
              <a:t>Atıkların ileri düzeyde parçalanmasında ve yeniden kullanımında </a:t>
            </a:r>
            <a:r>
              <a:rPr lang="tr-TR" altLang="x-none">
                <a:latin typeface="Comic Sans MS" charset="0"/>
              </a:rPr>
              <a:t>GM organizmalardan yararlanma</a:t>
            </a:r>
          </a:p>
          <a:p>
            <a:pPr>
              <a:buClr>
                <a:srgbClr val="FF3300"/>
              </a:buClr>
              <a:buFont typeface="Wingdings" charset="2"/>
              <a:buNone/>
            </a:pPr>
            <a:r>
              <a:rPr lang="tr-TR" altLang="x-none">
                <a:latin typeface="Comic Sans MS" charset="0"/>
              </a:rPr>
              <a:t>   (çevreci mikroorganizmalar)</a:t>
            </a:r>
          </a:p>
          <a:p>
            <a:pPr>
              <a:buClr>
                <a:srgbClr val="FF3300"/>
              </a:buClr>
              <a:buFont typeface="Wingdings" charset="2"/>
              <a:buChar char="ü"/>
            </a:pPr>
            <a:r>
              <a:rPr lang="tr-TR" altLang="x-none">
                <a:latin typeface="Comic Sans MS" charset="0"/>
              </a:rPr>
              <a:t>Madencilikte GM organizmaların kullanımı</a:t>
            </a:r>
          </a:p>
          <a:p>
            <a:pPr>
              <a:buClr>
                <a:srgbClr val="FF3300"/>
              </a:buClr>
              <a:buFont typeface="Wingdings" charset="2"/>
              <a:buChar char="ü"/>
            </a:pPr>
            <a:r>
              <a:rPr lang="tr-TR" altLang="x-none">
                <a:latin typeface="Comic Sans MS" charset="0"/>
              </a:rPr>
              <a:t>Çevreci enerji üretiminde GM organizmaların kullanımı</a:t>
            </a:r>
          </a:p>
          <a:p>
            <a:pPr>
              <a:buClr>
                <a:srgbClr val="FF3300"/>
              </a:buClr>
              <a:buFont typeface="Wingdings" charset="2"/>
              <a:buChar char="ü"/>
            </a:pPr>
            <a:endParaRPr lang="tr-TR" altLang="x-none"/>
          </a:p>
        </p:txBody>
      </p:sp>
    </p:spTree>
    <p:extLst>
      <p:ext uri="{BB962C8B-B14F-4D97-AF65-F5344CB8AC3E}">
        <p14:creationId xmlns:p14="http://schemas.microsoft.com/office/powerpoint/2010/main" val="208280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692150"/>
          </a:xfrm>
        </p:spPr>
        <p:txBody>
          <a:bodyPr/>
          <a:lstStyle/>
          <a:p>
            <a:r>
              <a:rPr lang="tr-TR" altLang="x-none" sz="4000">
                <a:solidFill>
                  <a:srgbClr val="FF3300"/>
                </a:solidFill>
                <a:latin typeface="Comic Sans MS" charset="0"/>
              </a:rPr>
              <a:t>DNA ve RNA İzolasyonu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692150"/>
            <a:ext cx="9144000" cy="6165850"/>
          </a:xfrm>
        </p:spPr>
        <p:txBody>
          <a:bodyPr/>
          <a:lstStyle/>
          <a:p>
            <a:pPr>
              <a:buClr>
                <a:srgbClr val="FF3300"/>
              </a:buClr>
              <a:buFont typeface="Wingdings" charset="2"/>
              <a:buChar char="ü"/>
            </a:pPr>
            <a:r>
              <a:rPr lang="tr-TR" altLang="x-none">
                <a:latin typeface="Comic Sans MS" charset="0"/>
              </a:rPr>
              <a:t>Hücreve hücre çekirdeğinin lize edimesi</a:t>
            </a:r>
          </a:p>
          <a:p>
            <a:pPr>
              <a:buFontTx/>
              <a:buNone/>
            </a:pPr>
            <a:r>
              <a:rPr lang="tr-TR" altLang="x-none">
                <a:latin typeface="Comic Sans MS" charset="0"/>
              </a:rPr>
              <a:t>   (lizozim, mutanolisin, proteinaz K, SDS)</a:t>
            </a:r>
          </a:p>
          <a:p>
            <a:pPr>
              <a:buClr>
                <a:srgbClr val="FF3300"/>
              </a:buClr>
              <a:buFont typeface="Wingdings" charset="2"/>
              <a:buChar char="ü"/>
            </a:pPr>
            <a:r>
              <a:rPr lang="tr-TR" altLang="x-none">
                <a:latin typeface="Comic Sans MS" charset="0"/>
              </a:rPr>
              <a:t>DNA nın ekstraksiyonu(ayrılması): DNA sulu fazda kalırken, diğer atıklar organik fazda kalır </a:t>
            </a:r>
          </a:p>
          <a:p>
            <a:pPr>
              <a:buFontTx/>
              <a:buNone/>
            </a:pPr>
            <a:r>
              <a:rPr lang="tr-TR" altLang="x-none">
                <a:latin typeface="Comic Sans MS" charset="0"/>
              </a:rPr>
              <a:t>   (fenol-pH 7.6 nın üzerinde dengelenmelidir-, fenol/kloroform, kloroform/izoamil alkol)</a:t>
            </a:r>
          </a:p>
          <a:p>
            <a:pPr>
              <a:buClr>
                <a:srgbClr val="FF3300"/>
              </a:buClr>
              <a:buFont typeface="Wingdings" charset="2"/>
              <a:buChar char="ü"/>
            </a:pPr>
            <a:r>
              <a:rPr lang="tr-TR" altLang="x-none">
                <a:latin typeface="Comic Sans MS" charset="0"/>
              </a:rPr>
              <a:t>Alkol ile çöktürme: (etanol, izopropanol)</a:t>
            </a:r>
          </a:p>
          <a:p>
            <a:pPr>
              <a:buClr>
                <a:srgbClr val="FF3300"/>
              </a:buClr>
              <a:buFont typeface="Wingdings" charset="2"/>
              <a:buChar char="ü"/>
            </a:pPr>
            <a:r>
              <a:rPr lang="tr-TR" altLang="x-none">
                <a:latin typeface="Comic Sans MS" charset="0"/>
              </a:rPr>
              <a:t>Tuz ile çöktürme: (sodyum ya da potasyum tuzları)</a:t>
            </a:r>
          </a:p>
          <a:p>
            <a:pPr>
              <a:buClr>
                <a:srgbClr val="FF3300"/>
              </a:buClr>
              <a:buFont typeface="Wingdings" charset="2"/>
              <a:buChar char="ü"/>
            </a:pPr>
            <a:r>
              <a:rPr lang="tr-TR" altLang="x-none">
                <a:latin typeface="Comic Sans MS" charset="0"/>
              </a:rPr>
              <a:t>DNA Saflık Ölçümleri: Spektrofotometrik (260 nm)</a:t>
            </a:r>
          </a:p>
          <a:p>
            <a:pPr>
              <a:buClr>
                <a:srgbClr val="FF3300"/>
              </a:buClr>
              <a:buFont typeface="Wingdings" charset="2"/>
              <a:buChar char="ü"/>
            </a:pPr>
            <a:r>
              <a:rPr lang="tr-TR" altLang="x-none">
                <a:latin typeface="Comic Sans MS" charset="0"/>
              </a:rPr>
              <a:t>Etidyum bromit bağlanması</a:t>
            </a:r>
          </a:p>
          <a:p>
            <a:pPr>
              <a:buClr>
                <a:srgbClr val="FF3300"/>
              </a:buClr>
              <a:buFont typeface="Wingdings" charset="2"/>
              <a:buChar char="ü"/>
            </a:pPr>
            <a:r>
              <a:rPr lang="tr-TR" altLang="x-none">
                <a:latin typeface="Comic Sans MS" charset="0"/>
              </a:rPr>
              <a:t>Toplam RNA (Ultrasantrifüj) ve mRNA (polT kolon)</a:t>
            </a:r>
          </a:p>
          <a:p>
            <a:pPr>
              <a:buFontTx/>
              <a:buNone/>
            </a:pPr>
            <a:r>
              <a:rPr lang="tr-TR" altLang="x-non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069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188" y="404813"/>
            <a:ext cx="7772400" cy="939800"/>
          </a:xfrm>
        </p:spPr>
        <p:txBody>
          <a:bodyPr/>
          <a:lstStyle/>
          <a:p>
            <a:r>
              <a:rPr lang="tr-TR" altLang="x-none" sz="4000">
                <a:solidFill>
                  <a:srgbClr val="FF3300"/>
                </a:solidFill>
                <a:latin typeface="Comic Sans MS" charset="0"/>
              </a:rPr>
              <a:t>Restriksiyon endonukleazlar</a:t>
            </a:r>
            <a:endParaRPr lang="en-US" altLang="x-none" sz="4000">
              <a:solidFill>
                <a:srgbClr val="FF3300"/>
              </a:solidFill>
              <a:latin typeface="Comic Sans MS" charset="0"/>
            </a:endParaRP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763713"/>
            <a:ext cx="7772400" cy="4722812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FF3300"/>
              </a:buClr>
              <a:buFont typeface="Wingdings" charset="2"/>
              <a:buChar char="ü"/>
            </a:pPr>
            <a:r>
              <a:rPr lang="tr-TR" altLang="x-none" sz="2400" b="1">
                <a:solidFill>
                  <a:schemeClr val="tx2"/>
                </a:solidFill>
                <a:latin typeface="Comic Sans MS" charset="0"/>
              </a:rPr>
              <a:t>DNA üzerindeki kısa özel serileri tanırlar ve tanıma bölgesi yakınından keserler</a:t>
            </a:r>
          </a:p>
          <a:p>
            <a:pPr>
              <a:lnSpc>
                <a:spcPct val="80000"/>
              </a:lnSpc>
              <a:buClr>
                <a:srgbClr val="FF3300"/>
              </a:buClr>
              <a:buFont typeface="Wingdings" charset="2"/>
              <a:buChar char="ü"/>
            </a:pPr>
            <a:r>
              <a:rPr lang="tr-TR" altLang="x-none" sz="2400" b="1">
                <a:solidFill>
                  <a:schemeClr val="tx2"/>
                </a:solidFill>
                <a:latin typeface="Comic Sans MS" charset="0"/>
              </a:rPr>
              <a:t>Tanıma serileri </a:t>
            </a:r>
            <a:r>
              <a:rPr lang="en-US" altLang="x-none" sz="2400" b="1">
                <a:solidFill>
                  <a:schemeClr val="tx2"/>
                </a:solidFill>
                <a:latin typeface="Comic Sans MS" charset="0"/>
              </a:rPr>
              <a:t>: </a:t>
            </a:r>
            <a:r>
              <a:rPr lang="tr-TR" altLang="x-none" sz="2400" b="1">
                <a:solidFill>
                  <a:schemeClr val="tx2"/>
                </a:solidFill>
                <a:latin typeface="Comic Sans MS" charset="0"/>
              </a:rPr>
              <a:t>genellikle </a:t>
            </a:r>
            <a:r>
              <a:rPr lang="en-US" altLang="x-none" sz="2400" b="1">
                <a:solidFill>
                  <a:schemeClr val="tx2"/>
                </a:solidFill>
                <a:latin typeface="Comic Sans MS" charset="0"/>
              </a:rPr>
              <a:t>4 </a:t>
            </a:r>
            <a:r>
              <a:rPr lang="tr-TR" altLang="x-none" sz="2400" b="1">
                <a:solidFill>
                  <a:schemeClr val="tx2"/>
                </a:solidFill>
                <a:latin typeface="Comic Sans MS" charset="0"/>
              </a:rPr>
              <a:t>veya </a:t>
            </a:r>
            <a:r>
              <a:rPr lang="en-US" altLang="x-none" sz="2400" b="1">
                <a:solidFill>
                  <a:schemeClr val="tx2"/>
                </a:solidFill>
                <a:latin typeface="Comic Sans MS" charset="0"/>
              </a:rPr>
              <a:t>6 ba</a:t>
            </a:r>
            <a:r>
              <a:rPr lang="tr-TR" altLang="x-none" sz="2400" b="1">
                <a:solidFill>
                  <a:schemeClr val="tx2"/>
                </a:solidFill>
                <a:latin typeface="Comic Sans MS" charset="0"/>
              </a:rPr>
              <a:t>z</a:t>
            </a:r>
            <a:r>
              <a:rPr lang="en-US" altLang="x-none" sz="2400" b="1">
                <a:solidFill>
                  <a:schemeClr val="tx2"/>
                </a:solidFill>
                <a:latin typeface="Comic Sans MS" charset="0"/>
              </a:rPr>
              <a:t> </a:t>
            </a:r>
            <a:r>
              <a:rPr lang="tr-TR" altLang="x-none" sz="2400" b="1">
                <a:solidFill>
                  <a:schemeClr val="tx2"/>
                </a:solidFill>
                <a:latin typeface="Comic Sans MS" charset="0"/>
              </a:rPr>
              <a:t>çiftidir. Ancak bazen </a:t>
            </a:r>
            <a:r>
              <a:rPr lang="en-US" altLang="x-none" sz="2400" b="1">
                <a:solidFill>
                  <a:schemeClr val="tx2"/>
                </a:solidFill>
                <a:latin typeface="Comic Sans MS" charset="0"/>
              </a:rPr>
              <a:t>5, 8</a:t>
            </a:r>
            <a:r>
              <a:rPr lang="tr-TR" altLang="x-none" sz="2400" b="1">
                <a:solidFill>
                  <a:schemeClr val="tx2"/>
                </a:solidFill>
                <a:latin typeface="Comic Sans MS" charset="0"/>
              </a:rPr>
              <a:t> baz çifti yada daha uzun olabilir</a:t>
            </a:r>
            <a:endParaRPr lang="en-US" altLang="x-none" sz="2400" b="1">
              <a:solidFill>
                <a:schemeClr val="tx2"/>
              </a:solidFill>
              <a:latin typeface="Comic Sans MS" charset="0"/>
            </a:endParaRPr>
          </a:p>
          <a:p>
            <a:pPr>
              <a:lnSpc>
                <a:spcPct val="80000"/>
              </a:lnSpc>
              <a:buClr>
                <a:srgbClr val="FF3300"/>
              </a:buClr>
              <a:buFont typeface="Wingdings" charset="2"/>
              <a:buChar char="ü"/>
            </a:pPr>
            <a:r>
              <a:rPr lang="tr-TR" altLang="x-none" sz="2400" b="1">
                <a:solidFill>
                  <a:schemeClr val="tx2"/>
                </a:solidFill>
                <a:latin typeface="Comic Sans MS" charset="0"/>
              </a:rPr>
              <a:t>Tanıma serileri palindrom özelliktedir</a:t>
            </a:r>
            <a:endParaRPr lang="en-US" altLang="x-none" sz="2400" b="1">
              <a:solidFill>
                <a:schemeClr val="tx2"/>
              </a:solidFill>
              <a:latin typeface="Comic Sans MS" charset="0"/>
            </a:endParaRPr>
          </a:p>
          <a:p>
            <a:pPr>
              <a:lnSpc>
                <a:spcPct val="80000"/>
              </a:lnSpc>
              <a:buClr>
                <a:srgbClr val="FF3300"/>
              </a:buClr>
              <a:buFont typeface="Wingdings" charset="2"/>
              <a:buChar char="ü"/>
            </a:pPr>
            <a:r>
              <a:rPr lang="en-US" altLang="x-none" sz="2400" b="1">
                <a:solidFill>
                  <a:schemeClr val="tx2"/>
                </a:solidFill>
                <a:latin typeface="Comic Sans MS" charset="0"/>
              </a:rPr>
              <a:t>Palindrom: </a:t>
            </a:r>
            <a:r>
              <a:rPr lang="tr-TR" altLang="x-none" sz="2400" b="1">
                <a:solidFill>
                  <a:schemeClr val="tx2"/>
                </a:solidFill>
                <a:latin typeface="Comic Sans MS" charset="0"/>
              </a:rPr>
              <a:t>Bir zincirdeki DNA dizisinin tamamlayıcı zincirdeki DNA dizisi ile, ters yönde aynı olmasıdır</a:t>
            </a:r>
          </a:p>
          <a:p>
            <a:pPr>
              <a:lnSpc>
                <a:spcPct val="80000"/>
              </a:lnSpc>
              <a:buClr>
                <a:srgbClr val="FF3300"/>
              </a:buClr>
              <a:buFont typeface="Wingdings" charset="2"/>
              <a:buChar char="ü"/>
            </a:pPr>
            <a:r>
              <a:rPr lang="tr-TR" altLang="x-none" sz="2400" b="1">
                <a:solidFill>
                  <a:schemeClr val="tx2"/>
                </a:solidFill>
                <a:latin typeface="Comic Sans MS" charset="0"/>
              </a:rPr>
              <a:t>Farklı kaynaklardan izole edilen ve aynı seriyi tanıyarak aynı bölgelerden kesen enzimler izoşizomerdir. Bu enzimler eğer aynı tanıma serisini farklı bölgelerden kesiyor ise yalancı izoşizomerdir.</a:t>
            </a:r>
            <a:endParaRPr lang="en-US" altLang="x-none" sz="2400" b="1">
              <a:solidFill>
                <a:schemeClr val="tx2"/>
              </a:solidFill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2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188" y="0"/>
            <a:ext cx="7772400" cy="692150"/>
          </a:xfrm>
        </p:spPr>
        <p:txBody>
          <a:bodyPr/>
          <a:lstStyle/>
          <a:p>
            <a:r>
              <a:rPr lang="tr-TR" altLang="x-none" sz="4000">
                <a:solidFill>
                  <a:srgbClr val="FF3300"/>
                </a:solidFill>
                <a:latin typeface="Comic Sans MS" charset="0"/>
              </a:rPr>
              <a:t>Restriksiyon endonukleazlar</a:t>
            </a:r>
            <a:endParaRPr lang="en-US" altLang="x-none" sz="4000">
              <a:solidFill>
                <a:srgbClr val="FF3300"/>
              </a:solidFill>
              <a:latin typeface="Comic Sans MS" charset="0"/>
            </a:endParaRP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692150"/>
            <a:ext cx="9144000" cy="6165850"/>
          </a:xfrm>
        </p:spPr>
        <p:txBody>
          <a:bodyPr/>
          <a:lstStyle/>
          <a:p>
            <a:pPr>
              <a:buClr>
                <a:srgbClr val="FF3300"/>
              </a:buClr>
              <a:buFont typeface="Wingdings" charset="2"/>
              <a:buChar char="ü"/>
            </a:pPr>
            <a:r>
              <a:rPr lang="tr-TR" altLang="x-none" sz="2000" b="1">
                <a:solidFill>
                  <a:schemeClr val="tx2"/>
                </a:solidFill>
                <a:latin typeface="Comic Sans MS" charset="0"/>
              </a:rPr>
              <a:t>Palindrom örneği</a:t>
            </a:r>
            <a:r>
              <a:rPr lang="en-US" altLang="x-none" sz="2000" b="1">
                <a:solidFill>
                  <a:schemeClr val="tx2"/>
                </a:solidFill>
                <a:latin typeface="Comic Sans MS" charset="0"/>
              </a:rPr>
              <a:t>:GAATTC</a:t>
            </a:r>
          </a:p>
          <a:p>
            <a:pPr lvl="2">
              <a:buFontTx/>
              <a:buNone/>
            </a:pPr>
            <a:r>
              <a:rPr lang="tr-TR" altLang="x-none" b="1">
                <a:solidFill>
                  <a:schemeClr val="tx2"/>
                </a:solidFill>
                <a:latin typeface="Comic Sans MS" charset="0"/>
              </a:rPr>
              <a:t>               </a:t>
            </a:r>
            <a:r>
              <a:rPr lang="en-US" altLang="x-none" b="1">
                <a:solidFill>
                  <a:schemeClr val="tx2"/>
                </a:solidFill>
                <a:latin typeface="Comic Sans MS" charset="0"/>
              </a:rPr>
              <a:t>CTTAAG</a:t>
            </a:r>
          </a:p>
          <a:p>
            <a:pPr>
              <a:buClr>
                <a:srgbClr val="FF3300"/>
              </a:buClr>
              <a:buFont typeface="Wingdings" charset="2"/>
              <a:buChar char="ü"/>
            </a:pPr>
            <a:r>
              <a:rPr lang="tr-TR" altLang="x-none" sz="2000" b="1">
                <a:solidFill>
                  <a:schemeClr val="tx2"/>
                </a:solidFill>
                <a:latin typeface="Comic Sans MS" charset="0"/>
              </a:rPr>
              <a:t>Bakterilerden izole edilen Restriksiyon Endonuklez enzimleri:</a:t>
            </a:r>
            <a:endParaRPr lang="en-US" altLang="x-none" sz="2000" b="1">
              <a:solidFill>
                <a:schemeClr val="tx2"/>
              </a:solidFill>
              <a:latin typeface="Comic Sans MS" charset="0"/>
            </a:endParaRPr>
          </a:p>
          <a:p>
            <a:pPr lvl="2">
              <a:buClr>
                <a:srgbClr val="FF3300"/>
              </a:buClr>
            </a:pPr>
            <a:r>
              <a:rPr lang="tr-TR" altLang="x-none" b="1">
                <a:solidFill>
                  <a:schemeClr val="tx2"/>
                </a:solidFill>
                <a:latin typeface="Comic Sans MS" charset="0"/>
              </a:rPr>
              <a:t>Bakterinin adından türetilir</a:t>
            </a:r>
          </a:p>
          <a:p>
            <a:pPr lvl="2">
              <a:buClr>
                <a:srgbClr val="FF3300"/>
              </a:buClr>
            </a:pPr>
            <a:r>
              <a:rPr lang="tr-TR" altLang="x-none" b="1">
                <a:solidFill>
                  <a:schemeClr val="tx2"/>
                </a:solidFill>
                <a:latin typeface="Comic Sans MS" charset="0"/>
              </a:rPr>
              <a:t>Cins: İlk harfi oluşturur (büyük harfle yazılır)</a:t>
            </a:r>
            <a:endParaRPr lang="en-US" altLang="x-none" b="1">
              <a:solidFill>
                <a:schemeClr val="tx2"/>
              </a:solidFill>
              <a:latin typeface="Comic Sans MS" charset="0"/>
            </a:endParaRPr>
          </a:p>
          <a:p>
            <a:pPr lvl="2">
              <a:buClr>
                <a:srgbClr val="FF3300"/>
              </a:buClr>
            </a:pPr>
            <a:r>
              <a:rPr lang="tr-TR" altLang="x-none" b="1">
                <a:solidFill>
                  <a:schemeClr val="tx2"/>
                </a:solidFill>
                <a:latin typeface="Comic Sans MS" charset="0"/>
              </a:rPr>
              <a:t>Tür</a:t>
            </a:r>
            <a:r>
              <a:rPr lang="en-US" altLang="x-none" b="1">
                <a:solidFill>
                  <a:schemeClr val="tx2"/>
                </a:solidFill>
                <a:latin typeface="Comic Sans MS" charset="0"/>
              </a:rPr>
              <a:t>- </a:t>
            </a:r>
            <a:r>
              <a:rPr lang="tr-TR" altLang="x-none" b="1">
                <a:solidFill>
                  <a:schemeClr val="tx2"/>
                </a:solidFill>
                <a:latin typeface="Comic Sans MS" charset="0"/>
              </a:rPr>
              <a:t>İkinci ve üçüncü harfleri oluşturur </a:t>
            </a:r>
            <a:r>
              <a:rPr lang="en-US" altLang="x-none" b="1">
                <a:solidFill>
                  <a:schemeClr val="tx2"/>
                </a:solidFill>
                <a:latin typeface="Comic Sans MS" charset="0"/>
              </a:rPr>
              <a:t>(</a:t>
            </a:r>
            <a:r>
              <a:rPr lang="tr-TR" altLang="x-none" b="1">
                <a:solidFill>
                  <a:schemeClr val="tx2"/>
                </a:solidFill>
                <a:latin typeface="Comic Sans MS" charset="0"/>
              </a:rPr>
              <a:t>küçük harfle yazılır</a:t>
            </a:r>
            <a:r>
              <a:rPr lang="en-US" altLang="x-none" b="1">
                <a:solidFill>
                  <a:schemeClr val="tx2"/>
                </a:solidFill>
                <a:latin typeface="Comic Sans MS" charset="0"/>
              </a:rPr>
              <a:t>)</a:t>
            </a:r>
          </a:p>
          <a:p>
            <a:pPr lvl="2">
              <a:buClr>
                <a:srgbClr val="FF3300"/>
              </a:buClr>
            </a:pPr>
            <a:r>
              <a:rPr lang="tr-TR" altLang="x-none" b="1">
                <a:solidFill>
                  <a:schemeClr val="tx2"/>
                </a:solidFill>
                <a:latin typeface="Comic Sans MS" charset="0"/>
              </a:rPr>
              <a:t>Diğer harfler suşlardan türetilir</a:t>
            </a:r>
            <a:endParaRPr lang="en-US" altLang="x-none" b="1">
              <a:solidFill>
                <a:schemeClr val="tx2"/>
              </a:solidFill>
              <a:latin typeface="Comic Sans MS" charset="0"/>
            </a:endParaRPr>
          </a:p>
          <a:p>
            <a:pPr lvl="2">
              <a:buClr>
                <a:srgbClr val="FF3300"/>
              </a:buClr>
            </a:pPr>
            <a:r>
              <a:rPr lang="tr-TR" altLang="x-none" b="1">
                <a:solidFill>
                  <a:schemeClr val="tx2"/>
                </a:solidFill>
                <a:latin typeface="Comic Sans MS" charset="0"/>
              </a:rPr>
              <a:t>Romen rakamları aynı bakteriden izole edilen farklı enzimlerin sıra ve sayısını bildirmek için kullanılır</a:t>
            </a:r>
            <a:endParaRPr lang="en-US" altLang="x-none" b="1">
              <a:solidFill>
                <a:schemeClr val="tx2"/>
              </a:solidFill>
              <a:latin typeface="Comic Sans MS" charset="0"/>
            </a:endParaRPr>
          </a:p>
          <a:p>
            <a:pPr lvl="2">
              <a:buClr>
                <a:srgbClr val="FF3300"/>
              </a:buClr>
            </a:pPr>
            <a:r>
              <a:rPr lang="tr-TR" altLang="x-none" b="1">
                <a:solidFill>
                  <a:schemeClr val="tx2"/>
                </a:solidFill>
                <a:latin typeface="Comic Sans MS" charset="0"/>
              </a:rPr>
              <a:t>Örnek</a:t>
            </a:r>
            <a:r>
              <a:rPr lang="en-US" altLang="x-none" b="1">
                <a:solidFill>
                  <a:schemeClr val="tx2"/>
                </a:solidFill>
                <a:latin typeface="Comic Sans MS" charset="0"/>
              </a:rPr>
              <a:t>:  Eco</a:t>
            </a:r>
            <a:r>
              <a:rPr lang="tr-TR" altLang="x-none" b="1">
                <a:solidFill>
                  <a:schemeClr val="tx2"/>
                </a:solidFill>
                <a:latin typeface="Comic Sans MS" charset="0"/>
              </a:rPr>
              <a:t>K</a:t>
            </a:r>
            <a:r>
              <a:rPr lang="en-US" altLang="x-none" b="1">
                <a:solidFill>
                  <a:schemeClr val="tx2"/>
                </a:solidFill>
                <a:latin typeface="Comic Sans MS" charset="0"/>
              </a:rPr>
              <a:t>I</a:t>
            </a:r>
          </a:p>
          <a:p>
            <a:pPr lvl="3"/>
            <a:r>
              <a:rPr lang="en-US" altLang="x-none" b="1" i="1">
                <a:solidFill>
                  <a:schemeClr val="tx2"/>
                </a:solidFill>
                <a:latin typeface="Comic Sans MS" charset="0"/>
              </a:rPr>
              <a:t>E	</a:t>
            </a:r>
            <a:r>
              <a:rPr lang="en-US" altLang="x-none" b="1">
                <a:solidFill>
                  <a:schemeClr val="tx2"/>
                </a:solidFill>
                <a:latin typeface="Comic Sans MS" charset="0"/>
              </a:rPr>
              <a:t>  </a:t>
            </a:r>
            <a:r>
              <a:rPr lang="en-US" altLang="x-none" b="1" i="1">
                <a:solidFill>
                  <a:schemeClr val="tx2"/>
                </a:solidFill>
                <a:latin typeface="Comic Sans MS" charset="0"/>
              </a:rPr>
              <a:t>Escherichia</a:t>
            </a:r>
          </a:p>
          <a:p>
            <a:pPr lvl="3"/>
            <a:r>
              <a:rPr lang="en-US" altLang="x-none" b="1">
                <a:solidFill>
                  <a:schemeClr val="tx2"/>
                </a:solidFill>
                <a:latin typeface="Comic Sans MS" charset="0"/>
              </a:rPr>
              <a:t>Co  </a:t>
            </a:r>
            <a:r>
              <a:rPr lang="en-US" altLang="x-none" b="1" i="1">
                <a:solidFill>
                  <a:schemeClr val="tx2"/>
                </a:solidFill>
                <a:latin typeface="Comic Sans MS" charset="0"/>
              </a:rPr>
              <a:t>coli</a:t>
            </a:r>
          </a:p>
          <a:p>
            <a:pPr lvl="3"/>
            <a:r>
              <a:rPr lang="tr-TR" altLang="x-none" b="1">
                <a:solidFill>
                  <a:schemeClr val="tx2"/>
                </a:solidFill>
                <a:latin typeface="Comic Sans MS" charset="0"/>
              </a:rPr>
              <a:t>K</a:t>
            </a:r>
            <a:r>
              <a:rPr lang="en-US" altLang="x-none" b="1">
                <a:solidFill>
                  <a:schemeClr val="tx2"/>
                </a:solidFill>
                <a:latin typeface="Comic Sans MS" charset="0"/>
              </a:rPr>
              <a:t>	  </a:t>
            </a:r>
            <a:r>
              <a:rPr lang="tr-TR" altLang="x-none" b="1">
                <a:solidFill>
                  <a:schemeClr val="tx2"/>
                </a:solidFill>
                <a:latin typeface="Comic Sans MS" charset="0"/>
              </a:rPr>
              <a:t>K suşu</a:t>
            </a:r>
            <a:endParaRPr lang="en-US" altLang="x-none" b="1">
              <a:solidFill>
                <a:schemeClr val="tx2"/>
              </a:solidFill>
              <a:latin typeface="Comic Sans MS" charset="0"/>
            </a:endParaRPr>
          </a:p>
          <a:p>
            <a:pPr lvl="3"/>
            <a:r>
              <a:rPr lang="en-US" altLang="x-none" b="1">
                <a:solidFill>
                  <a:schemeClr val="tx2"/>
                </a:solidFill>
                <a:latin typeface="Comic Sans MS" charset="0"/>
              </a:rPr>
              <a:t>I	</a:t>
            </a:r>
            <a:r>
              <a:rPr lang="tr-TR" altLang="x-none" b="1" i="1">
                <a:solidFill>
                  <a:schemeClr val="tx2"/>
                </a:solidFill>
                <a:latin typeface="Comic Sans MS" charset="0"/>
              </a:rPr>
              <a:t>E. coli</a:t>
            </a:r>
            <a:r>
              <a:rPr lang="tr-TR" altLang="x-none" b="1">
                <a:solidFill>
                  <a:schemeClr val="tx2"/>
                </a:solidFill>
                <a:latin typeface="Comic Sans MS" charset="0"/>
              </a:rPr>
              <a:t> K suşunda tanımlanan ilk enzim</a:t>
            </a:r>
            <a:endParaRPr lang="en-US" altLang="x-none" b="1">
              <a:solidFill>
                <a:schemeClr val="tx2"/>
              </a:solidFill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67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3" grpId="0" build="p" autoUpdateAnimBg="0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310</Words>
  <Application>Microsoft Macintosh PowerPoint</Application>
  <PresentationFormat>Geniş Ekran</PresentationFormat>
  <Paragraphs>42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1" baseType="lpstr">
      <vt:lpstr>Calibri</vt:lpstr>
      <vt:lpstr>Calibri Light</vt:lpstr>
      <vt:lpstr>Arial</vt:lpstr>
      <vt:lpstr>Comic Sans MS</vt:lpstr>
      <vt:lpstr>Wingdings</vt:lpstr>
      <vt:lpstr>Office Teması</vt:lpstr>
      <vt:lpstr>Endüstri</vt:lpstr>
      <vt:lpstr>Çevre Koruma</vt:lpstr>
      <vt:lpstr>DNA ve RNA İzolasyonu</vt:lpstr>
      <vt:lpstr>Restriksiyon endonukleazlar</vt:lpstr>
      <vt:lpstr>Restriksiyon endonukleazlar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Endüstri</dc:title>
  <dc:creator>Microsoft Office Kullanıcısı</dc:creator>
  <cp:lastModifiedBy>Microsoft Office Kullanıcısı</cp:lastModifiedBy>
  <cp:revision>1</cp:revision>
  <dcterms:created xsi:type="dcterms:W3CDTF">2017-10-24T10:18:56Z</dcterms:created>
  <dcterms:modified xsi:type="dcterms:W3CDTF">2017-10-24T10:19:18Z</dcterms:modified>
</cp:coreProperties>
</file>